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44"/>
  </p:notesMasterIdLst>
  <p:handoutMasterIdLst>
    <p:handoutMasterId r:id="rId45"/>
  </p:handoutMasterIdLst>
  <p:sldIdLst>
    <p:sldId id="300" r:id="rId2"/>
    <p:sldId id="297" r:id="rId3"/>
    <p:sldId id="258" r:id="rId4"/>
    <p:sldId id="259" r:id="rId5"/>
    <p:sldId id="260" r:id="rId6"/>
    <p:sldId id="294" r:id="rId7"/>
    <p:sldId id="295" r:id="rId8"/>
    <p:sldId id="261" r:id="rId9"/>
    <p:sldId id="262" r:id="rId10"/>
    <p:sldId id="263" r:id="rId11"/>
    <p:sldId id="292" r:id="rId12"/>
    <p:sldId id="264" r:id="rId13"/>
    <p:sldId id="287" r:id="rId14"/>
    <p:sldId id="265" r:id="rId15"/>
    <p:sldId id="288" r:id="rId16"/>
    <p:sldId id="266" r:id="rId17"/>
    <p:sldId id="289" r:id="rId18"/>
    <p:sldId id="267" r:id="rId19"/>
    <p:sldId id="268" r:id="rId20"/>
    <p:sldId id="269" r:id="rId21"/>
    <p:sldId id="270" r:id="rId22"/>
    <p:sldId id="271" r:id="rId23"/>
    <p:sldId id="293" r:id="rId24"/>
    <p:sldId id="272" r:id="rId25"/>
    <p:sldId id="296" r:id="rId26"/>
    <p:sldId id="273" r:id="rId27"/>
    <p:sldId id="274" r:id="rId28"/>
    <p:sldId id="275" r:id="rId29"/>
    <p:sldId id="291" r:id="rId30"/>
    <p:sldId id="276" r:id="rId31"/>
    <p:sldId id="277" r:id="rId32"/>
    <p:sldId id="278" r:id="rId33"/>
    <p:sldId id="279" r:id="rId34"/>
    <p:sldId id="284" r:id="rId35"/>
    <p:sldId id="285" r:id="rId36"/>
    <p:sldId id="286" r:id="rId37"/>
    <p:sldId id="280" r:id="rId38"/>
    <p:sldId id="281" r:id="rId39"/>
    <p:sldId id="290" r:id="rId40"/>
    <p:sldId id="282" r:id="rId41"/>
    <p:sldId id="283" r:id="rId42"/>
    <p:sldId id="302"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43"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4DB6EA86-3719-4D5B-B522-01DC2B38EFB7}" type="slidenum">
              <a:rPr lang="zh-CN" altLang="en-US"/>
              <a:pPr/>
              <a:t>‹#›</a:t>
            </a:fld>
            <a:endParaRPr lang="en-US" altLang="zh-CN"/>
          </a:p>
        </p:txBody>
      </p:sp>
    </p:spTree>
    <p:extLst>
      <p:ext uri="{BB962C8B-B14F-4D97-AF65-F5344CB8AC3E}">
        <p14:creationId xmlns:p14="http://schemas.microsoft.com/office/powerpoint/2010/main" val="420793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844C9F72-1C84-4C38-8514-8FA62D985014}" type="slidenum">
              <a:rPr lang="zh-CN" altLang="en-US"/>
              <a:pPr/>
              <a:t>‹#›</a:t>
            </a:fld>
            <a:endParaRPr lang="en-US" altLang="zh-CN"/>
          </a:p>
        </p:txBody>
      </p:sp>
    </p:spTree>
    <p:extLst>
      <p:ext uri="{BB962C8B-B14F-4D97-AF65-F5344CB8AC3E}">
        <p14:creationId xmlns:p14="http://schemas.microsoft.com/office/powerpoint/2010/main" val="32817262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2D1B5-21D7-4FB4-AA6D-3CB16BB09597}" type="slidenum">
              <a:rPr lang="zh-CN" altLang="en-US"/>
              <a:pPr/>
              <a:t>1</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r>
              <a:rPr lang="zh-CN" altLang="en-US"/>
              <a:t>欢迎辞</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6E9064-68D6-4C57-A413-33B9E555B345}" type="slidenum">
              <a:rPr lang="zh-CN" altLang="en-US"/>
              <a:pPr/>
              <a:t>‹#›</a:t>
            </a:fld>
            <a:endParaRPr lang="en-US" altLang="zh-CN"/>
          </a:p>
        </p:txBody>
      </p:sp>
    </p:spTree>
    <p:extLst>
      <p:ext uri="{BB962C8B-B14F-4D97-AF65-F5344CB8AC3E}">
        <p14:creationId xmlns:p14="http://schemas.microsoft.com/office/powerpoint/2010/main" val="3249896572"/>
      </p:ext>
    </p:extLst>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F23799-103F-4EC1-BD6E-A903FAB0461E}" type="slidenum">
              <a:rPr lang="zh-CN" altLang="en-US"/>
              <a:pPr/>
              <a:t>‹#›</a:t>
            </a:fld>
            <a:endParaRPr lang="en-US" altLang="zh-CN"/>
          </a:p>
        </p:txBody>
      </p:sp>
    </p:spTree>
    <p:extLst>
      <p:ext uri="{BB962C8B-B14F-4D97-AF65-F5344CB8AC3E}">
        <p14:creationId xmlns:p14="http://schemas.microsoft.com/office/powerpoint/2010/main" val="3866834441"/>
      </p:ext>
    </p:extLst>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797A0B-17B3-409D-ACA1-D6A22D4F8061}" type="slidenum">
              <a:rPr lang="zh-CN" altLang="en-US"/>
              <a:pPr/>
              <a:t>‹#›</a:t>
            </a:fld>
            <a:endParaRPr lang="en-US" altLang="zh-CN"/>
          </a:p>
        </p:txBody>
      </p:sp>
    </p:spTree>
    <p:extLst>
      <p:ext uri="{BB962C8B-B14F-4D97-AF65-F5344CB8AC3E}">
        <p14:creationId xmlns:p14="http://schemas.microsoft.com/office/powerpoint/2010/main" val="1826796706"/>
      </p:ext>
    </p:extLst>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8EA656-DE81-4088-AEAD-A065F87DC071}" type="slidenum">
              <a:rPr lang="zh-CN" altLang="en-US"/>
              <a:pPr/>
              <a:t>‹#›</a:t>
            </a:fld>
            <a:endParaRPr lang="en-US" altLang="zh-CN"/>
          </a:p>
        </p:txBody>
      </p:sp>
    </p:spTree>
    <p:extLst>
      <p:ext uri="{BB962C8B-B14F-4D97-AF65-F5344CB8AC3E}">
        <p14:creationId xmlns:p14="http://schemas.microsoft.com/office/powerpoint/2010/main" val="689510666"/>
      </p:ext>
    </p:extLst>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5BA581-3027-402B-9CA4-9E06797F20F3}" type="slidenum">
              <a:rPr lang="zh-CN" altLang="en-US"/>
              <a:pPr/>
              <a:t>‹#›</a:t>
            </a:fld>
            <a:endParaRPr lang="en-US" altLang="zh-CN"/>
          </a:p>
        </p:txBody>
      </p:sp>
    </p:spTree>
    <p:extLst>
      <p:ext uri="{BB962C8B-B14F-4D97-AF65-F5344CB8AC3E}">
        <p14:creationId xmlns:p14="http://schemas.microsoft.com/office/powerpoint/2010/main" val="2812249225"/>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97D9AD0-3709-4287-A190-D12E094E5F74}" type="slidenum">
              <a:rPr lang="zh-CN" altLang="en-US"/>
              <a:pPr/>
              <a:t>‹#›</a:t>
            </a:fld>
            <a:endParaRPr lang="en-US" altLang="zh-CN"/>
          </a:p>
        </p:txBody>
      </p:sp>
    </p:spTree>
    <p:extLst>
      <p:ext uri="{BB962C8B-B14F-4D97-AF65-F5344CB8AC3E}">
        <p14:creationId xmlns:p14="http://schemas.microsoft.com/office/powerpoint/2010/main" val="275796355"/>
      </p:ext>
    </p:extLst>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B6097FB-0A88-4819-AEE4-B664C522DE91}" type="slidenum">
              <a:rPr lang="zh-CN" altLang="en-US"/>
              <a:pPr/>
              <a:t>‹#›</a:t>
            </a:fld>
            <a:endParaRPr lang="en-US" altLang="zh-CN"/>
          </a:p>
        </p:txBody>
      </p:sp>
    </p:spTree>
    <p:extLst>
      <p:ext uri="{BB962C8B-B14F-4D97-AF65-F5344CB8AC3E}">
        <p14:creationId xmlns:p14="http://schemas.microsoft.com/office/powerpoint/2010/main" val="3087874183"/>
      </p:ext>
    </p:extLst>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BC62D2F-E151-4FB4-9143-52A9EEBBB60B}" type="slidenum">
              <a:rPr lang="zh-CN" altLang="en-US"/>
              <a:pPr/>
              <a:t>‹#›</a:t>
            </a:fld>
            <a:endParaRPr lang="en-US" altLang="zh-CN"/>
          </a:p>
        </p:txBody>
      </p:sp>
    </p:spTree>
    <p:extLst>
      <p:ext uri="{BB962C8B-B14F-4D97-AF65-F5344CB8AC3E}">
        <p14:creationId xmlns:p14="http://schemas.microsoft.com/office/powerpoint/2010/main" val="654105374"/>
      </p:ext>
    </p:extLst>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682817F-E674-48D8-A35D-D90E802A6301}" type="slidenum">
              <a:rPr lang="zh-CN" altLang="en-US"/>
              <a:pPr/>
              <a:t>‹#›</a:t>
            </a:fld>
            <a:endParaRPr lang="en-US" altLang="zh-CN"/>
          </a:p>
        </p:txBody>
      </p:sp>
    </p:spTree>
    <p:extLst>
      <p:ext uri="{BB962C8B-B14F-4D97-AF65-F5344CB8AC3E}">
        <p14:creationId xmlns:p14="http://schemas.microsoft.com/office/powerpoint/2010/main" val="3464091058"/>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1E8EAE2-69AA-486F-94C5-25CC4E0E830A}" type="slidenum">
              <a:rPr lang="zh-CN" altLang="en-US"/>
              <a:pPr/>
              <a:t>‹#›</a:t>
            </a:fld>
            <a:endParaRPr lang="en-US" altLang="zh-CN"/>
          </a:p>
        </p:txBody>
      </p:sp>
    </p:spTree>
    <p:extLst>
      <p:ext uri="{BB962C8B-B14F-4D97-AF65-F5344CB8AC3E}">
        <p14:creationId xmlns:p14="http://schemas.microsoft.com/office/powerpoint/2010/main" val="1271237663"/>
      </p:ext>
    </p:extLst>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A017C75-28D1-42E6-B39E-B53D80A460BE}" type="slidenum">
              <a:rPr lang="zh-CN" altLang="en-US"/>
              <a:pPr/>
              <a:t>‹#›</a:t>
            </a:fld>
            <a:endParaRPr lang="en-US" altLang="zh-CN"/>
          </a:p>
        </p:txBody>
      </p:sp>
    </p:spTree>
    <p:extLst>
      <p:ext uri="{BB962C8B-B14F-4D97-AF65-F5344CB8AC3E}">
        <p14:creationId xmlns:p14="http://schemas.microsoft.com/office/powerpoint/2010/main" val="193934693"/>
      </p:ext>
    </p:extLst>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11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1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91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91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924F551-AB33-4BC9-A682-4B3E7C846EF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blinds/>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E962BDB-02DC-444F-9DAF-A46FD46468D0}" type="slidenum">
              <a:rPr lang="zh-CN" altLang="en-US"/>
              <a:pPr/>
              <a:t>1</a:t>
            </a:fld>
            <a:endParaRPr lang="en-US" altLang="zh-CN"/>
          </a:p>
        </p:txBody>
      </p:sp>
      <p:sp>
        <p:nvSpPr>
          <p:cNvPr id="346114" name="Rectangle 2"/>
          <p:cNvSpPr>
            <a:spLocks noGrp="1" noChangeArrowheads="1"/>
          </p:cNvSpPr>
          <p:nvPr>
            <p:ph type="ctrTitle"/>
          </p:nvPr>
        </p:nvSpPr>
        <p:spPr>
          <a:xfrm>
            <a:off x="468313" y="1412875"/>
            <a:ext cx="8064500" cy="1081088"/>
          </a:xfrm>
        </p:spPr>
        <p:txBody>
          <a:bodyPr/>
          <a:lstStyle/>
          <a:p>
            <a:r>
              <a:rPr lang="zh-CN" altLang="en-US" sz="3600" dirty="0">
                <a:solidFill>
                  <a:srgbClr val="800000"/>
                </a:solidFill>
                <a:effectLst>
                  <a:outerShdw blurRad="38100" dist="38100" dir="2700000" algn="tl">
                    <a:srgbClr val="C0C0C0"/>
                  </a:outerShdw>
                </a:effectLst>
                <a:ea typeface="黑体" pitchFamily="2" charset="-122"/>
              </a:rPr>
              <a:t>第</a:t>
            </a:r>
            <a:r>
              <a:rPr lang="en-US" altLang="zh-CN" sz="3600" dirty="0">
                <a:solidFill>
                  <a:srgbClr val="800000"/>
                </a:solidFill>
                <a:effectLst>
                  <a:outerShdw blurRad="38100" dist="38100" dir="2700000" algn="tl">
                    <a:srgbClr val="C0C0C0"/>
                  </a:outerShdw>
                </a:effectLst>
                <a:ea typeface="黑体" pitchFamily="2" charset="-122"/>
              </a:rPr>
              <a:t>6</a:t>
            </a:r>
            <a:r>
              <a:rPr lang="zh-CN" altLang="en-US" sz="3600" dirty="0">
                <a:solidFill>
                  <a:srgbClr val="800000"/>
                </a:solidFill>
                <a:effectLst>
                  <a:outerShdw blurRad="38100" dist="38100" dir="2700000" algn="tl">
                    <a:srgbClr val="C0C0C0"/>
                  </a:outerShdw>
                </a:effectLst>
                <a:ea typeface="黑体" pitchFamily="2" charset="-122"/>
              </a:rPr>
              <a:t>章    分支限界法</a:t>
            </a: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65A5654-C8E0-4279-8A6E-B4DE74301266}" type="slidenum">
              <a:rPr lang="zh-CN" altLang="en-US"/>
              <a:pPr/>
              <a:t>10</a:t>
            </a:fld>
            <a:endParaRPr lang="en-US" altLang="zh-CN"/>
          </a:p>
        </p:txBody>
      </p:sp>
      <p:sp>
        <p:nvSpPr>
          <p:cNvPr id="289794" name="Rectangle 2"/>
          <p:cNvSpPr>
            <a:spLocks noGrp="1" noChangeArrowheads="1"/>
          </p:cNvSpPr>
          <p:nvPr>
            <p:ph type="ctrTitle"/>
          </p:nvPr>
        </p:nvSpPr>
        <p:spPr>
          <a:xfrm>
            <a:off x="685800" y="685800"/>
            <a:ext cx="7772400" cy="1143000"/>
          </a:xfrm>
        </p:spPr>
        <p:txBody>
          <a:bodyPr/>
          <a:lstStyle/>
          <a:p>
            <a:r>
              <a:rPr lang="zh-CN" altLang="en-US" sz="3600"/>
              <a:t>6.2	单源最短路径问题</a:t>
            </a:r>
          </a:p>
        </p:txBody>
      </p:sp>
      <p:sp>
        <p:nvSpPr>
          <p:cNvPr id="289796" name="Text Box 4"/>
          <p:cNvSpPr txBox="1">
            <a:spLocks noChangeArrowheads="1"/>
          </p:cNvSpPr>
          <p:nvPr/>
        </p:nvSpPr>
        <p:spPr bwMode="auto">
          <a:xfrm>
            <a:off x="457200" y="1752600"/>
            <a:ext cx="7848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lang="zh-CN" altLang="en-US">
                <a:solidFill>
                  <a:schemeClr val="accent2"/>
                </a:solidFill>
                <a:latin typeface="Times New Roman" pitchFamily="18" charset="0"/>
                <a:cs typeface="Times New Roman" pitchFamily="18" charset="0"/>
              </a:rPr>
              <a:t> </a:t>
            </a:r>
            <a:r>
              <a:rPr kumimoji="1" lang="en-US" altLang="zh-CN" sz="1600"/>
              <a:t>while (true) {</a:t>
            </a:r>
          </a:p>
          <a:p>
            <a:pPr>
              <a:lnSpc>
                <a:spcPct val="120000"/>
              </a:lnSpc>
            </a:pPr>
            <a:r>
              <a:rPr kumimoji="1" lang="en-US" altLang="zh-CN" sz="1600"/>
              <a:t>     for (int j = 1; j &lt;= n; j++)</a:t>
            </a:r>
          </a:p>
          <a:p>
            <a:pPr>
              <a:lnSpc>
                <a:spcPct val="120000"/>
              </a:lnSpc>
            </a:pPr>
            <a:r>
              <a:rPr kumimoji="1" lang="en-US" altLang="zh-CN" sz="1600"/>
              <a:t>       if ((c[E.i][j]&lt;inf)&amp;&amp;(E.length+c[E.i][j]&lt;dist[j])) {</a:t>
            </a:r>
          </a:p>
          <a:p>
            <a:pPr>
              <a:lnSpc>
                <a:spcPct val="120000"/>
              </a:lnSpc>
            </a:pPr>
            <a:r>
              <a:rPr kumimoji="1" lang="en-US" altLang="zh-CN" sz="1600"/>
              <a:t>         // </a:t>
            </a:r>
            <a:r>
              <a:rPr kumimoji="1" lang="zh-CN" altLang="en-US" sz="1600"/>
              <a:t>顶点</a:t>
            </a:r>
            <a:r>
              <a:rPr kumimoji="1" lang="en-US" altLang="zh-CN" sz="1600"/>
              <a:t>i</a:t>
            </a:r>
            <a:r>
              <a:rPr kumimoji="1" lang="zh-CN" altLang="en-US" sz="1600"/>
              <a:t>到顶点</a:t>
            </a:r>
            <a:r>
              <a:rPr kumimoji="1" lang="en-US" altLang="zh-CN" sz="1600"/>
              <a:t>j</a:t>
            </a:r>
            <a:r>
              <a:rPr kumimoji="1" lang="zh-CN" altLang="en-US" sz="1600"/>
              <a:t>可达，且满足控制约束</a:t>
            </a:r>
          </a:p>
          <a:p>
            <a:pPr>
              <a:lnSpc>
                <a:spcPct val="120000"/>
              </a:lnSpc>
            </a:pPr>
            <a:r>
              <a:rPr kumimoji="1" lang="zh-CN" altLang="en-US" sz="1600"/>
              <a:t>         </a:t>
            </a:r>
            <a:r>
              <a:rPr kumimoji="1" lang="en-US" altLang="zh-CN" sz="1600"/>
              <a:t>dist[j]=E.length+c[E.i][j];</a:t>
            </a:r>
          </a:p>
          <a:p>
            <a:pPr>
              <a:lnSpc>
                <a:spcPct val="120000"/>
              </a:lnSpc>
            </a:pPr>
            <a:r>
              <a:rPr kumimoji="1" lang="en-US" altLang="zh-CN" sz="1600"/>
              <a:t>         prev[j]=E.i;</a:t>
            </a:r>
          </a:p>
          <a:p>
            <a:pPr>
              <a:lnSpc>
                <a:spcPct val="120000"/>
              </a:lnSpc>
            </a:pPr>
            <a:r>
              <a:rPr kumimoji="1" lang="en-US" altLang="zh-CN" sz="1600"/>
              <a:t>         // </a:t>
            </a:r>
            <a:r>
              <a:rPr kumimoji="1" lang="zh-CN" altLang="en-US" sz="1600"/>
              <a:t>加入活结点优先队列</a:t>
            </a:r>
          </a:p>
          <a:p>
            <a:pPr>
              <a:lnSpc>
                <a:spcPct val="120000"/>
              </a:lnSpc>
            </a:pPr>
            <a:r>
              <a:rPr kumimoji="1" lang="zh-CN" altLang="en-US" sz="1600"/>
              <a:t>         </a:t>
            </a:r>
            <a:r>
              <a:rPr kumimoji="1" lang="en-US" altLang="zh-CN" sz="1600"/>
              <a:t>MinHeapNode&lt;Type&gt; N;</a:t>
            </a:r>
          </a:p>
          <a:p>
            <a:pPr>
              <a:lnSpc>
                <a:spcPct val="120000"/>
              </a:lnSpc>
            </a:pPr>
            <a:r>
              <a:rPr kumimoji="1" lang="en-US" altLang="zh-CN" sz="1600"/>
              <a:t>         N.i=j;</a:t>
            </a:r>
          </a:p>
          <a:p>
            <a:pPr>
              <a:lnSpc>
                <a:spcPct val="120000"/>
              </a:lnSpc>
            </a:pPr>
            <a:r>
              <a:rPr kumimoji="1" lang="en-US" altLang="zh-CN" sz="1600"/>
              <a:t>         N.length=dist[j];</a:t>
            </a:r>
          </a:p>
          <a:p>
            <a:pPr>
              <a:lnSpc>
                <a:spcPct val="120000"/>
              </a:lnSpc>
            </a:pPr>
            <a:r>
              <a:rPr kumimoji="1" lang="en-US" altLang="zh-CN" sz="1600"/>
              <a:t>         H.Insert(N);}</a:t>
            </a:r>
          </a:p>
          <a:p>
            <a:pPr>
              <a:lnSpc>
                <a:spcPct val="120000"/>
              </a:lnSpc>
            </a:pPr>
            <a:r>
              <a:rPr kumimoji="1" lang="en-US" altLang="zh-CN" sz="1600"/>
              <a:t>     try {H.DeleteMin(E);}         // </a:t>
            </a:r>
            <a:r>
              <a:rPr kumimoji="1" lang="zh-CN" altLang="en-US" sz="1600"/>
              <a:t>取下一扩展结点</a:t>
            </a:r>
          </a:p>
          <a:p>
            <a:pPr>
              <a:lnSpc>
                <a:spcPct val="120000"/>
              </a:lnSpc>
            </a:pPr>
            <a:r>
              <a:rPr kumimoji="1" lang="zh-CN" altLang="en-US" sz="1600"/>
              <a:t>     </a:t>
            </a:r>
            <a:r>
              <a:rPr kumimoji="1" lang="en-US" altLang="zh-CN" sz="1600"/>
              <a:t>catch (OutOfBounds) {break;}  // </a:t>
            </a:r>
            <a:r>
              <a:rPr kumimoji="1" lang="zh-CN" altLang="en-US" sz="1600"/>
              <a:t>优先队列空</a:t>
            </a:r>
          </a:p>
          <a:p>
            <a:pPr>
              <a:lnSpc>
                <a:spcPct val="120000"/>
              </a:lnSpc>
            </a:pPr>
            <a:r>
              <a:rPr kumimoji="1" lang="zh-CN" altLang="en-US" sz="1600"/>
              <a:t>     </a:t>
            </a:r>
            <a:r>
              <a:rPr kumimoji="1" lang="en-US" altLang="zh-CN" sz="1600"/>
              <a:t>}</a:t>
            </a:r>
          </a:p>
          <a:p>
            <a:pPr>
              <a:lnSpc>
                <a:spcPct val="120000"/>
              </a:lnSpc>
            </a:pPr>
            <a:r>
              <a:rPr kumimoji="1" lang="en-US" altLang="zh-CN" sz="1600"/>
              <a:t>} </a:t>
            </a:r>
          </a:p>
        </p:txBody>
      </p:sp>
      <p:sp>
        <p:nvSpPr>
          <p:cNvPr id="289798" name="AutoShape 6"/>
          <p:cNvSpPr>
            <a:spLocks noChangeArrowheads="1"/>
          </p:cNvSpPr>
          <p:nvPr/>
        </p:nvSpPr>
        <p:spPr bwMode="auto">
          <a:xfrm>
            <a:off x="4427538" y="2852738"/>
            <a:ext cx="3048000" cy="1143000"/>
          </a:xfrm>
          <a:prstGeom prst="wedgeRoundRectCallout">
            <a:avLst>
              <a:gd name="adj1" fmla="val -72032"/>
              <a:gd name="adj2" fmla="val -63889"/>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顶点</a:t>
            </a:r>
            <a:r>
              <a:rPr lang="en-US" altLang="zh-CN" sz="2000" b="1">
                <a:solidFill>
                  <a:schemeClr val="accent2"/>
                </a:solidFill>
                <a:latin typeface="楷体_GB2312" pitchFamily="49" charset="-122"/>
                <a:ea typeface="楷体_GB2312" pitchFamily="49" charset="-122"/>
              </a:rPr>
              <a:t>I</a:t>
            </a:r>
            <a:r>
              <a:rPr lang="zh-CN" altLang="en-US" sz="2000" b="1">
                <a:solidFill>
                  <a:schemeClr val="accent2"/>
                </a:solidFill>
                <a:latin typeface="楷体_GB2312" pitchFamily="49" charset="-122"/>
                <a:ea typeface="楷体_GB2312" pitchFamily="49" charset="-122"/>
              </a:rPr>
              <a:t>和</a:t>
            </a:r>
            <a:r>
              <a:rPr lang="en-US" altLang="zh-CN" sz="2000" b="1">
                <a:solidFill>
                  <a:schemeClr val="accent2"/>
                </a:solidFill>
                <a:latin typeface="楷体_GB2312" pitchFamily="49" charset="-122"/>
                <a:ea typeface="楷体_GB2312" pitchFamily="49" charset="-122"/>
              </a:rPr>
              <a:t>j</a:t>
            </a:r>
            <a:r>
              <a:rPr lang="zh-CN" altLang="en-US" sz="2000" b="1">
                <a:solidFill>
                  <a:schemeClr val="accent2"/>
                </a:solidFill>
                <a:latin typeface="楷体_GB2312" pitchFamily="49" charset="-122"/>
                <a:ea typeface="楷体_GB2312" pitchFamily="49" charset="-122"/>
              </a:rPr>
              <a:t>间有边，且此路径长小于原先从原点到</a:t>
            </a:r>
            <a:r>
              <a:rPr lang="en-US" altLang="zh-CN" sz="2000" b="1">
                <a:solidFill>
                  <a:schemeClr val="accent2"/>
                </a:solidFill>
                <a:latin typeface="楷体_GB2312" pitchFamily="49" charset="-122"/>
                <a:ea typeface="楷体_GB2312" pitchFamily="49" charset="-122"/>
              </a:rPr>
              <a:t>j</a:t>
            </a:r>
            <a:r>
              <a:rPr lang="zh-CN" altLang="en-US" sz="2000" b="1">
                <a:solidFill>
                  <a:schemeClr val="accent2"/>
                </a:solidFill>
                <a:latin typeface="楷体_GB2312" pitchFamily="49" charset="-122"/>
                <a:ea typeface="楷体_GB2312" pitchFamily="49" charset="-122"/>
              </a:rPr>
              <a:t>的路径长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9796"/>
                                        </p:tgtEl>
                                        <p:attrNameLst>
                                          <p:attrName>style.visibility</p:attrName>
                                        </p:attrNameLst>
                                      </p:cBhvr>
                                      <p:to>
                                        <p:strVal val="visible"/>
                                      </p:to>
                                    </p:set>
                                    <p:anim calcmode="lin" valueType="num">
                                      <p:cBhvr>
                                        <p:cTn id="7" dur="500" fill="hold"/>
                                        <p:tgtEl>
                                          <p:spTgt spid="289796"/>
                                        </p:tgtEl>
                                        <p:attrNameLst>
                                          <p:attrName>ppt_w</p:attrName>
                                        </p:attrNameLst>
                                      </p:cBhvr>
                                      <p:tavLst>
                                        <p:tav tm="0">
                                          <p:val>
                                            <p:fltVal val="0"/>
                                          </p:val>
                                        </p:tav>
                                        <p:tav tm="100000">
                                          <p:val>
                                            <p:strVal val="#ppt_w"/>
                                          </p:val>
                                        </p:tav>
                                      </p:tavLst>
                                    </p:anim>
                                    <p:anim calcmode="lin" valueType="num">
                                      <p:cBhvr>
                                        <p:cTn id="8" dur="500" fill="hold"/>
                                        <p:tgtEl>
                                          <p:spTgt spid="28979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9798"/>
                                        </p:tgtEl>
                                        <p:attrNameLst>
                                          <p:attrName>style.visibility</p:attrName>
                                        </p:attrNameLst>
                                      </p:cBhvr>
                                      <p:to>
                                        <p:strVal val="visible"/>
                                      </p:to>
                                    </p:set>
                                    <p:anim calcmode="lin" valueType="num">
                                      <p:cBhvr additive="base">
                                        <p:cTn id="13" dur="500" fill="hold"/>
                                        <p:tgtEl>
                                          <p:spTgt spid="289798"/>
                                        </p:tgtEl>
                                        <p:attrNameLst>
                                          <p:attrName>ppt_x</p:attrName>
                                        </p:attrNameLst>
                                      </p:cBhvr>
                                      <p:tavLst>
                                        <p:tav tm="0">
                                          <p:val>
                                            <p:strVal val="#ppt_x"/>
                                          </p:val>
                                        </p:tav>
                                        <p:tav tm="100000">
                                          <p:val>
                                            <p:strVal val="#ppt_x"/>
                                          </p:val>
                                        </p:tav>
                                      </p:tavLst>
                                    </p:anim>
                                    <p:anim calcmode="lin" valueType="num">
                                      <p:cBhvr additive="base">
                                        <p:cTn id="14" dur="500" fill="hold"/>
                                        <p:tgtEl>
                                          <p:spTgt spid="289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autoUpdateAnimBg="0"/>
      <p:bldP spid="28979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2D6C31FC-FE96-451E-BFCC-12285B439EB6}" type="slidenum">
              <a:rPr lang="zh-CN" altLang="en-US"/>
              <a:pPr/>
              <a:t>11</a:t>
            </a:fld>
            <a:endParaRPr lang="en-US" altLang="zh-CN"/>
          </a:p>
        </p:txBody>
      </p:sp>
      <p:sp>
        <p:nvSpPr>
          <p:cNvPr id="323586" name="Rectangle 2"/>
          <p:cNvSpPr>
            <a:spLocks noGrp="1" noChangeArrowheads="1"/>
          </p:cNvSpPr>
          <p:nvPr>
            <p:ph type="ctrTitle"/>
          </p:nvPr>
        </p:nvSpPr>
        <p:spPr>
          <a:xfrm>
            <a:off x="838200" y="838200"/>
            <a:ext cx="7772400" cy="1143000"/>
          </a:xfrm>
        </p:spPr>
        <p:txBody>
          <a:bodyPr/>
          <a:lstStyle/>
          <a:p>
            <a:r>
              <a:rPr lang="zh-CN" altLang="en-US" sz="3600"/>
              <a:t>6.3 装载问题</a:t>
            </a:r>
          </a:p>
        </p:txBody>
      </p:sp>
      <p:sp>
        <p:nvSpPr>
          <p:cNvPr id="323588" name="Text Box 4"/>
          <p:cNvSpPr txBox="1">
            <a:spLocks noChangeArrowheads="1"/>
          </p:cNvSpPr>
          <p:nvPr/>
        </p:nvSpPr>
        <p:spPr bwMode="auto">
          <a:xfrm>
            <a:off x="304800" y="20574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问题描述</a:t>
            </a:r>
            <a:endParaRPr lang="zh-CN" altLang="en-US">
              <a:solidFill>
                <a:schemeClr val="accent2"/>
              </a:solidFill>
              <a:ea typeface="华文行楷" pitchFamily="2" charset="-122"/>
            </a:endParaRPr>
          </a:p>
        </p:txBody>
      </p:sp>
      <p:sp>
        <p:nvSpPr>
          <p:cNvPr id="323591" name="Text Box 7"/>
          <p:cNvSpPr txBox="1">
            <a:spLocks noChangeArrowheads="1"/>
          </p:cNvSpPr>
          <p:nvPr/>
        </p:nvSpPr>
        <p:spPr bwMode="auto">
          <a:xfrm>
            <a:off x="838200" y="2819400"/>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有一批共个集装箱要装上2艘载重量分别为</a:t>
            </a:r>
            <a:r>
              <a:rPr lang="en-US" altLang="zh-CN" sz="2000">
                <a:latin typeface="楷体_GB2312" pitchFamily="49" charset="-122"/>
                <a:ea typeface="楷体_GB2312" pitchFamily="49" charset="-122"/>
              </a:rPr>
              <a:t>C1</a:t>
            </a:r>
            <a:r>
              <a:rPr lang="zh-CN" altLang="en-US" sz="2000">
                <a:latin typeface="楷体_GB2312" pitchFamily="49" charset="-122"/>
                <a:ea typeface="楷体_GB2312" pitchFamily="49" charset="-122"/>
              </a:rPr>
              <a:t>和</a:t>
            </a:r>
            <a:r>
              <a:rPr lang="en-US" altLang="zh-CN" sz="2000">
                <a:latin typeface="楷体_GB2312" pitchFamily="49" charset="-122"/>
                <a:ea typeface="楷体_GB2312" pitchFamily="49" charset="-122"/>
              </a:rPr>
              <a:t>C2</a:t>
            </a:r>
            <a:r>
              <a:rPr lang="zh-CN" altLang="en-US" sz="2000">
                <a:latin typeface="楷体_GB2312" pitchFamily="49" charset="-122"/>
                <a:ea typeface="楷体_GB2312" pitchFamily="49" charset="-122"/>
              </a:rPr>
              <a:t>的轮船，其中集</a:t>
            </a:r>
          </a:p>
          <a:p>
            <a:pPr algn="just">
              <a:spcBef>
                <a:spcPct val="50000"/>
              </a:spcBef>
            </a:pPr>
            <a:r>
              <a:rPr lang="zh-CN" altLang="en-US" sz="2000">
                <a:latin typeface="楷体_GB2312" pitchFamily="49" charset="-122"/>
                <a:ea typeface="楷体_GB2312" pitchFamily="49" charset="-122"/>
              </a:rPr>
              <a:t>装箱</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的重量为</a:t>
            </a:r>
            <a:r>
              <a:rPr lang="en-US" altLang="zh-CN" sz="2000">
                <a:latin typeface="楷体_GB2312" pitchFamily="49" charset="-122"/>
                <a:ea typeface="楷体_GB2312" pitchFamily="49" charset="-122"/>
              </a:rPr>
              <a:t>Wi，</a:t>
            </a:r>
            <a:r>
              <a:rPr lang="zh-CN" altLang="en-US" sz="2000">
                <a:latin typeface="楷体_GB2312" pitchFamily="49" charset="-122"/>
                <a:ea typeface="楷体_GB2312" pitchFamily="49" charset="-122"/>
              </a:rPr>
              <a:t>且</a:t>
            </a:r>
          </a:p>
        </p:txBody>
      </p:sp>
      <p:sp>
        <p:nvSpPr>
          <p:cNvPr id="323595" name="Rectangle 11"/>
          <p:cNvSpPr>
            <a:spLocks noChangeArrowheads="1"/>
          </p:cNvSpPr>
          <p:nvPr/>
        </p:nvSpPr>
        <p:spPr bwMode="auto">
          <a:xfrm>
            <a:off x="411003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323594" name="Object 10"/>
          <p:cNvGraphicFramePr>
            <a:graphicFrameLocks noChangeAspect="1"/>
          </p:cNvGraphicFramePr>
          <p:nvPr/>
        </p:nvGraphicFramePr>
        <p:xfrm>
          <a:off x="3848100" y="3200400"/>
          <a:ext cx="1447800" cy="762000"/>
        </p:xfrm>
        <a:graphic>
          <a:graphicData uri="http://schemas.openxmlformats.org/presentationml/2006/ole">
            <mc:AlternateContent xmlns:mc="http://schemas.openxmlformats.org/markup-compatibility/2006">
              <mc:Choice xmlns:v="urn:schemas-microsoft-com:vml" Requires="v">
                <p:oleObj spid="_x0000_s323599" name="Microsoft 公式 3.0" r:id="rId3" imgW="927100" imgH="431800" progId="Equation.3">
                  <p:embed/>
                </p:oleObj>
              </mc:Choice>
              <mc:Fallback>
                <p:oleObj name="Microsoft 公式 3.0" r:id="rId3" imgW="927100" imgH="431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32004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6" name="Text Box 12"/>
          <p:cNvSpPr txBox="1">
            <a:spLocks noChangeArrowheads="1"/>
          </p:cNvSpPr>
          <p:nvPr/>
        </p:nvSpPr>
        <p:spPr bwMode="auto">
          <a:xfrm>
            <a:off x="838200" y="3962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838200" y="4876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容易证明：如果一个给定装载问题有解，则采用下面的策略可得到最优装载方案。 </a:t>
            </a:r>
          </a:p>
          <a:p>
            <a:pPr algn="just">
              <a:spcBef>
                <a:spcPct val="50000"/>
              </a:spcBef>
            </a:pPr>
            <a:r>
              <a:rPr lang="zh-CN" altLang="en-US" sz="2000">
                <a:latin typeface="楷体_GB2312" pitchFamily="49" charset="-122"/>
                <a:ea typeface="楷体_GB2312" pitchFamily="49" charset="-122"/>
              </a:rPr>
              <a:t>(1)首先将第一艘轮船尽可能装满；</a:t>
            </a:r>
          </a:p>
          <a:p>
            <a:pPr algn="just">
              <a:spcBef>
                <a:spcPct val="50000"/>
              </a:spcBef>
            </a:pPr>
            <a:r>
              <a:rPr lang="zh-CN" altLang="en-US" sz="2000">
                <a:latin typeface="楷体_GB2312" pitchFamily="49" charset="-122"/>
                <a:ea typeface="楷体_GB2312" pitchFamily="49" charset="-122"/>
              </a:rPr>
              <a:t>(2)将剩余的集装箱装上第二艘轮船。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0B579C7-DAEF-45DF-BC24-E0076F3789EF}" type="slidenum">
              <a:rPr lang="zh-CN" altLang="en-US"/>
              <a:pPr/>
              <a:t>12</a:t>
            </a:fld>
            <a:endParaRPr lang="en-US" altLang="zh-CN"/>
          </a:p>
        </p:txBody>
      </p:sp>
      <p:sp>
        <p:nvSpPr>
          <p:cNvPr id="290818" name="Rectangle 2"/>
          <p:cNvSpPr>
            <a:spLocks noGrp="1" noChangeArrowheads="1"/>
          </p:cNvSpPr>
          <p:nvPr>
            <p:ph type="ctrTitle"/>
          </p:nvPr>
        </p:nvSpPr>
        <p:spPr>
          <a:xfrm>
            <a:off x="685800" y="762000"/>
            <a:ext cx="7772400" cy="1143000"/>
          </a:xfrm>
        </p:spPr>
        <p:txBody>
          <a:bodyPr/>
          <a:lstStyle/>
          <a:p>
            <a:r>
              <a:rPr lang="zh-CN" altLang="en-US" sz="3600"/>
              <a:t>6.3 装载问题</a:t>
            </a:r>
          </a:p>
        </p:txBody>
      </p:sp>
      <p:sp>
        <p:nvSpPr>
          <p:cNvPr id="290820" name="Text Box 4"/>
          <p:cNvSpPr txBox="1">
            <a:spLocks noChangeArrowheads="1"/>
          </p:cNvSpPr>
          <p:nvPr/>
        </p:nvSpPr>
        <p:spPr bwMode="auto">
          <a:xfrm>
            <a:off x="304800" y="22098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队列式分支限界法</a:t>
            </a:r>
            <a:endParaRPr lang="zh-CN" altLang="en-US">
              <a:solidFill>
                <a:schemeClr val="accent2"/>
              </a:solidFill>
              <a:ea typeface="华文行楷" pitchFamily="2" charset="-122"/>
            </a:endParaRPr>
          </a:p>
        </p:txBody>
      </p:sp>
      <p:sp>
        <p:nvSpPr>
          <p:cNvPr id="290821" name="Text Box 5"/>
          <p:cNvSpPr txBox="1">
            <a:spLocks noChangeArrowheads="1"/>
          </p:cNvSpPr>
          <p:nvPr/>
        </p:nvSpPr>
        <p:spPr bwMode="auto">
          <a:xfrm>
            <a:off x="914400" y="3124200"/>
            <a:ext cx="70866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    在算法的</a:t>
            </a:r>
            <a:r>
              <a:rPr lang="en-US" altLang="zh-CN" sz="2000">
                <a:latin typeface="楷体_GB2312" pitchFamily="49" charset="-122"/>
                <a:ea typeface="楷体_GB2312" pitchFamily="49" charset="-122"/>
              </a:rPr>
              <a:t>while</a:t>
            </a:r>
            <a:r>
              <a:rPr lang="zh-CN" altLang="en-US" sz="2000">
                <a:latin typeface="楷体_GB2312" pitchFamily="49" charset="-122"/>
                <a:ea typeface="楷体_GB2312" pitchFamily="49" charset="-122"/>
              </a:rPr>
              <a:t>循环中，首先检测当前扩展结点的左儿子结点是否为可行结点。如果是则将其加入到活结点队列中。然后将其右儿子结点加入到活结点队列中(右儿子结点一定是可行结点)。2个儿子结点都产生后，当前扩展结点被舍弃。</a:t>
            </a:r>
          </a:p>
          <a:p>
            <a:pPr algn="just">
              <a:spcBef>
                <a:spcPct val="50000"/>
              </a:spcBef>
            </a:pPr>
            <a:r>
              <a:rPr lang="zh-CN" altLang="en-US" sz="2000">
                <a:latin typeface="楷体_GB2312" pitchFamily="49" charset="-122"/>
                <a:ea typeface="楷体_GB2312" pitchFamily="49" charset="-122"/>
              </a:rPr>
              <a:t>    活结点队列中的队首元素被取出作为当前扩展结点，由于队列中每一层结点之后都有一个尾部标记-1，故在取队首元素时，活结点队列一定不空。当取出的元素是-1时，再判断当前队列是否为空。如果队列非空，则将尾部标记-1加入活结点队列，算法开始处理下一层的活结点。</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500" fill="hold"/>
                                        <p:tgtEl>
                                          <p:spTgt spid="290820"/>
                                        </p:tgtEl>
                                        <p:attrNameLst>
                                          <p:attrName>ppt_x</p:attrName>
                                        </p:attrNameLst>
                                      </p:cBhvr>
                                      <p:tavLst>
                                        <p:tav tm="0">
                                          <p:val>
                                            <p:strVal val="1+#ppt_w/2"/>
                                          </p:val>
                                        </p:tav>
                                        <p:tav tm="100000">
                                          <p:val>
                                            <p:strVal val="#ppt_x"/>
                                          </p:val>
                                        </p:tav>
                                      </p:tavLst>
                                    </p:anim>
                                    <p:anim calcmode="lin" valueType="num">
                                      <p:cBhvr additive="base">
                                        <p:cTn id="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0821"/>
                                        </p:tgtEl>
                                        <p:attrNameLst>
                                          <p:attrName>style.visibility</p:attrName>
                                        </p:attrNameLst>
                                      </p:cBhvr>
                                      <p:to>
                                        <p:strVal val="visible"/>
                                      </p:to>
                                    </p:set>
                                    <p:animEffect transition="in" filter="dissolve">
                                      <p:cBhvr>
                                        <p:cTn id="13" dur="500"/>
                                        <p:tgtEl>
                                          <p:spTgt spid="29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utoUpdateAnimBg="0"/>
      <p:bldP spid="2908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27BAFD-3F58-433C-93CD-A59BA3B6CF74}" type="slidenum">
              <a:rPr lang="zh-CN" altLang="en-US"/>
              <a:pPr/>
              <a:t>13</a:t>
            </a:fld>
            <a:endParaRPr lang="en-US" altLang="zh-CN"/>
          </a:p>
        </p:txBody>
      </p:sp>
      <p:sp>
        <p:nvSpPr>
          <p:cNvPr id="317442" name="Rectangle 2"/>
          <p:cNvSpPr>
            <a:spLocks noGrp="1" noChangeArrowheads="1"/>
          </p:cNvSpPr>
          <p:nvPr>
            <p:ph type="ctrTitle"/>
          </p:nvPr>
        </p:nvSpPr>
        <p:spPr>
          <a:xfrm>
            <a:off x="533400" y="762000"/>
            <a:ext cx="8077200" cy="1143000"/>
          </a:xfrm>
        </p:spPr>
        <p:txBody>
          <a:bodyPr/>
          <a:lstStyle/>
          <a:p>
            <a:r>
              <a:rPr lang="zh-CN" altLang="en-US" sz="3600"/>
              <a:t>6.3 装载问题</a:t>
            </a:r>
          </a:p>
        </p:txBody>
      </p:sp>
      <p:sp>
        <p:nvSpPr>
          <p:cNvPr id="317444" name="Text Box 4"/>
          <p:cNvSpPr txBox="1">
            <a:spLocks noChangeArrowheads="1"/>
          </p:cNvSpPr>
          <p:nvPr/>
        </p:nvSpPr>
        <p:spPr bwMode="auto">
          <a:xfrm>
            <a:off x="304800" y="1905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队列式分支限界法</a:t>
            </a:r>
            <a:endParaRPr lang="zh-CN" altLang="en-US">
              <a:solidFill>
                <a:schemeClr val="accent2"/>
              </a:solidFill>
              <a:ea typeface="华文行楷" pitchFamily="2" charset="-122"/>
            </a:endParaRPr>
          </a:p>
        </p:txBody>
      </p:sp>
      <p:sp>
        <p:nvSpPr>
          <p:cNvPr id="317445" name="Text Box 5"/>
          <p:cNvSpPr txBox="1">
            <a:spLocks noChangeArrowheads="1"/>
          </p:cNvSpPr>
          <p:nvPr/>
        </p:nvSpPr>
        <p:spPr bwMode="auto">
          <a:xfrm>
            <a:off x="228600" y="3124200"/>
            <a:ext cx="800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317447" name="Text Box 7"/>
          <p:cNvSpPr txBox="1">
            <a:spLocks noChangeArrowheads="1"/>
          </p:cNvSpPr>
          <p:nvPr/>
        </p:nvSpPr>
        <p:spPr bwMode="auto">
          <a:xfrm>
            <a:off x="457200" y="2590800"/>
            <a:ext cx="7924800"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1600"/>
              <a:t>while (true) {</a:t>
            </a:r>
          </a:p>
          <a:p>
            <a:pPr>
              <a:lnSpc>
                <a:spcPct val="120000"/>
              </a:lnSpc>
            </a:pPr>
            <a:r>
              <a:rPr kumimoji="1" lang="en-US" altLang="zh-CN" sz="1600"/>
              <a:t>      // </a:t>
            </a:r>
            <a:r>
              <a:rPr kumimoji="1" lang="zh-CN" altLang="en-US" sz="1600"/>
              <a:t>检查左儿子结点</a:t>
            </a:r>
          </a:p>
          <a:p>
            <a:pPr>
              <a:lnSpc>
                <a:spcPct val="120000"/>
              </a:lnSpc>
            </a:pPr>
            <a:r>
              <a:rPr kumimoji="1" lang="zh-CN" altLang="en-US" sz="1600"/>
              <a:t>      </a:t>
            </a:r>
            <a:r>
              <a:rPr kumimoji="1" lang="en-US" altLang="zh-CN" sz="1600"/>
              <a:t>if (Ew + w[i] &lt;= c) // x[i] = 1</a:t>
            </a:r>
          </a:p>
          <a:p>
            <a:pPr>
              <a:lnSpc>
                <a:spcPct val="120000"/>
              </a:lnSpc>
            </a:pPr>
            <a:r>
              <a:rPr kumimoji="1" lang="en-US" altLang="zh-CN" sz="1600"/>
              <a:t>         EnQueue(Q, Ew + w[i], bestw, i, n);</a:t>
            </a:r>
          </a:p>
          <a:p>
            <a:pPr>
              <a:lnSpc>
                <a:spcPct val="120000"/>
              </a:lnSpc>
            </a:pPr>
            <a:r>
              <a:rPr kumimoji="1" lang="en-US" altLang="zh-CN" sz="1600"/>
              <a:t>      // </a:t>
            </a:r>
            <a:r>
              <a:rPr kumimoji="1" lang="zh-CN" altLang="en-US" sz="1600"/>
              <a:t>右儿子结点总是可行的</a:t>
            </a:r>
          </a:p>
          <a:p>
            <a:pPr>
              <a:lnSpc>
                <a:spcPct val="120000"/>
              </a:lnSpc>
            </a:pPr>
            <a:r>
              <a:rPr kumimoji="1" lang="zh-CN" altLang="en-US" sz="1600"/>
              <a:t>      </a:t>
            </a:r>
            <a:r>
              <a:rPr kumimoji="1" lang="en-US" altLang="zh-CN" sz="1600"/>
              <a:t>EnQueue(Q, Ew, bestw, i, n); // x[i] = 0</a:t>
            </a:r>
          </a:p>
          <a:p>
            <a:pPr>
              <a:lnSpc>
                <a:spcPct val="120000"/>
              </a:lnSpc>
            </a:pPr>
            <a:r>
              <a:rPr kumimoji="1" lang="en-US" altLang="zh-CN" sz="1600"/>
              <a:t>      Q.Delete(Ew);     // </a:t>
            </a:r>
            <a:r>
              <a:rPr kumimoji="1" lang="zh-CN" altLang="en-US" sz="1600"/>
              <a:t>取下一扩展结点</a:t>
            </a:r>
          </a:p>
          <a:p>
            <a:pPr>
              <a:lnSpc>
                <a:spcPct val="120000"/>
              </a:lnSpc>
            </a:pPr>
            <a:r>
              <a:rPr kumimoji="1" lang="zh-CN" altLang="en-US" sz="1600"/>
              <a:t>      </a:t>
            </a:r>
            <a:r>
              <a:rPr kumimoji="1" lang="en-US" altLang="zh-CN" sz="1600"/>
              <a:t>if (Ew == -1) {      // </a:t>
            </a:r>
            <a:r>
              <a:rPr kumimoji="1" lang="zh-CN" altLang="en-US" sz="1600"/>
              <a:t>同层结点尾部</a:t>
            </a:r>
          </a:p>
          <a:p>
            <a:pPr>
              <a:lnSpc>
                <a:spcPct val="120000"/>
              </a:lnSpc>
            </a:pPr>
            <a:r>
              <a:rPr kumimoji="1" lang="zh-CN" altLang="en-US" sz="1600"/>
              <a:t>         </a:t>
            </a:r>
            <a:r>
              <a:rPr kumimoji="1" lang="en-US" altLang="zh-CN" sz="1600"/>
              <a:t>if (Q.IsEmpty()) return bestw;</a:t>
            </a:r>
          </a:p>
          <a:p>
            <a:pPr>
              <a:lnSpc>
                <a:spcPct val="120000"/>
              </a:lnSpc>
            </a:pPr>
            <a:r>
              <a:rPr kumimoji="1" lang="en-US" altLang="zh-CN" sz="1600"/>
              <a:t>         Q.Add(-1);        // </a:t>
            </a:r>
            <a:r>
              <a:rPr kumimoji="1" lang="zh-CN" altLang="en-US" sz="1600"/>
              <a:t>同层结点尾部标志</a:t>
            </a:r>
          </a:p>
          <a:p>
            <a:pPr>
              <a:lnSpc>
                <a:spcPct val="120000"/>
              </a:lnSpc>
            </a:pPr>
            <a:r>
              <a:rPr kumimoji="1" lang="zh-CN" altLang="en-US" sz="1600"/>
              <a:t>         </a:t>
            </a:r>
            <a:r>
              <a:rPr kumimoji="1" lang="en-US" altLang="zh-CN" sz="1600"/>
              <a:t>Q.Delete(Ew);  // </a:t>
            </a:r>
            <a:r>
              <a:rPr kumimoji="1" lang="zh-CN" altLang="en-US" sz="1600"/>
              <a:t>取下一扩展结点</a:t>
            </a:r>
          </a:p>
          <a:p>
            <a:pPr>
              <a:lnSpc>
                <a:spcPct val="120000"/>
              </a:lnSpc>
            </a:pPr>
            <a:r>
              <a:rPr kumimoji="1" lang="zh-CN" altLang="en-US" sz="1600"/>
              <a:t>         </a:t>
            </a:r>
            <a:r>
              <a:rPr kumimoji="1" lang="en-US" altLang="zh-CN" sz="1600"/>
              <a:t>i++;}                 // </a:t>
            </a:r>
            <a:r>
              <a:rPr kumimoji="1" lang="zh-CN" altLang="en-US" sz="1600"/>
              <a:t>进入下一层      </a:t>
            </a:r>
            <a:r>
              <a:rPr kumimoji="1" lang="en-US" altLang="zh-CN" sz="1600"/>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44"/>
                                        </p:tgtEl>
                                        <p:attrNameLst>
                                          <p:attrName>style.visibility</p:attrName>
                                        </p:attrNameLst>
                                      </p:cBhvr>
                                      <p:to>
                                        <p:strVal val="visible"/>
                                      </p:to>
                                    </p:set>
                                    <p:anim calcmode="lin" valueType="num">
                                      <p:cBhvr additive="base">
                                        <p:cTn id="7" dur="500" fill="hold"/>
                                        <p:tgtEl>
                                          <p:spTgt spid="317444"/>
                                        </p:tgtEl>
                                        <p:attrNameLst>
                                          <p:attrName>ppt_x</p:attrName>
                                        </p:attrNameLst>
                                      </p:cBhvr>
                                      <p:tavLst>
                                        <p:tav tm="0">
                                          <p:val>
                                            <p:strVal val="1+#ppt_w/2"/>
                                          </p:val>
                                        </p:tav>
                                        <p:tav tm="100000">
                                          <p:val>
                                            <p:strVal val="#ppt_x"/>
                                          </p:val>
                                        </p:tav>
                                      </p:tavLst>
                                    </p:anim>
                                    <p:anim calcmode="lin" valueType="num">
                                      <p:cBhvr additive="base">
                                        <p:cTn id="8"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17447"/>
                                        </p:tgtEl>
                                        <p:attrNameLst>
                                          <p:attrName>style.visibility</p:attrName>
                                        </p:attrNameLst>
                                      </p:cBhvr>
                                      <p:to>
                                        <p:strVal val="visible"/>
                                      </p:to>
                                    </p:set>
                                    <p:animEffect transition="in" filter="wipe(right)">
                                      <p:cBhvr>
                                        <p:cTn id="13" dur="500"/>
                                        <p:tgtEl>
                                          <p:spTgt spid="317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autoUpdateAnimBg="0"/>
      <p:bldP spid="3174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A4D005C-34F6-42BD-9AEB-0BA1762B0469}" type="slidenum">
              <a:rPr lang="zh-CN" altLang="en-US"/>
              <a:pPr/>
              <a:t>14</a:t>
            </a:fld>
            <a:endParaRPr lang="en-US" altLang="zh-CN"/>
          </a:p>
        </p:txBody>
      </p:sp>
      <p:sp>
        <p:nvSpPr>
          <p:cNvPr id="291842" name="Rectangle 2"/>
          <p:cNvSpPr>
            <a:spLocks noGrp="1" noChangeArrowheads="1"/>
          </p:cNvSpPr>
          <p:nvPr>
            <p:ph type="ctrTitle"/>
          </p:nvPr>
        </p:nvSpPr>
        <p:spPr>
          <a:xfrm>
            <a:off x="685800" y="762000"/>
            <a:ext cx="7772400" cy="1143000"/>
          </a:xfrm>
        </p:spPr>
        <p:txBody>
          <a:bodyPr/>
          <a:lstStyle/>
          <a:p>
            <a:r>
              <a:rPr lang="zh-CN" altLang="en-US" sz="3600"/>
              <a:t>6.3 装载问题</a:t>
            </a:r>
          </a:p>
        </p:txBody>
      </p:sp>
      <p:sp>
        <p:nvSpPr>
          <p:cNvPr id="291844" name="Text Box 4"/>
          <p:cNvSpPr txBox="1">
            <a:spLocks noChangeArrowheads="1"/>
          </p:cNvSpPr>
          <p:nvPr/>
        </p:nvSpPr>
        <p:spPr bwMode="auto">
          <a:xfrm>
            <a:off x="304800" y="22098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算法的改进</a:t>
            </a:r>
            <a:endParaRPr lang="zh-CN" altLang="en-US">
              <a:solidFill>
                <a:schemeClr val="accent2"/>
              </a:solidFill>
              <a:ea typeface="华文行楷" pitchFamily="2" charset="-122"/>
            </a:endParaRPr>
          </a:p>
        </p:txBody>
      </p:sp>
      <p:sp>
        <p:nvSpPr>
          <p:cNvPr id="291845" name="Text Box 5"/>
          <p:cNvSpPr txBox="1">
            <a:spLocks noChangeArrowheads="1"/>
          </p:cNvSpPr>
          <p:nvPr/>
        </p:nvSpPr>
        <p:spPr bwMode="auto">
          <a:xfrm>
            <a:off x="685800" y="3124200"/>
            <a:ext cx="6934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节点的左子树表示将此集装箱装上船，右子树表示不将此集装箱装上船。设</a:t>
            </a:r>
            <a:r>
              <a:rPr lang="en-US" altLang="zh-CN" sz="2000">
                <a:latin typeface="楷体_GB2312" pitchFamily="49" charset="-122"/>
                <a:ea typeface="楷体_GB2312" pitchFamily="49" charset="-122"/>
              </a:rPr>
              <a:t>bestw</a:t>
            </a:r>
            <a:r>
              <a:rPr lang="zh-CN" altLang="en-US" sz="2000">
                <a:latin typeface="楷体_GB2312" pitchFamily="49" charset="-122"/>
                <a:ea typeface="楷体_GB2312" pitchFamily="49" charset="-122"/>
              </a:rPr>
              <a:t>是当前最优解；</a:t>
            </a:r>
            <a:r>
              <a:rPr lang="en-US" altLang="zh-CN" sz="2000">
                <a:latin typeface="楷体_GB2312" pitchFamily="49" charset="-122"/>
                <a:ea typeface="楷体_GB2312" pitchFamily="49" charset="-122"/>
              </a:rPr>
              <a:t>ew</a:t>
            </a:r>
            <a:r>
              <a:rPr lang="zh-CN" altLang="en-US" sz="2000">
                <a:latin typeface="楷体_GB2312" pitchFamily="49" charset="-122"/>
                <a:ea typeface="楷体_GB2312" pitchFamily="49" charset="-122"/>
              </a:rPr>
              <a:t>是当前扩展结点所相应的重量；</a:t>
            </a:r>
            <a:r>
              <a:rPr lang="en-US" altLang="zh-CN" sz="2000">
                <a:latin typeface="楷体_GB2312" pitchFamily="49" charset="-122"/>
                <a:ea typeface="楷体_GB2312" pitchFamily="49" charset="-122"/>
              </a:rPr>
              <a:t>r</a:t>
            </a:r>
            <a:r>
              <a:rPr lang="zh-CN" altLang="en-US" sz="2000">
                <a:latin typeface="楷体_GB2312" pitchFamily="49" charset="-122"/>
                <a:ea typeface="楷体_GB2312" pitchFamily="49" charset="-122"/>
              </a:rPr>
              <a:t>是剩余集装箱的重量。则当</a:t>
            </a:r>
            <a:r>
              <a:rPr lang="en-US" altLang="zh-CN" sz="2000">
                <a:latin typeface="楷体_GB2312" pitchFamily="49" charset="-122"/>
                <a:ea typeface="楷体_GB2312" pitchFamily="49" charset="-122"/>
              </a:rPr>
              <a:t>ew+r</a:t>
            </a:r>
            <a:r>
              <a:rPr lang="en-US" altLang="zh-CN" sz="2000">
                <a:latin typeface="楷体_GB2312" pitchFamily="49" charset="-122"/>
                <a:ea typeface="楷体_GB2312" pitchFamily="49" charset="-122"/>
                <a:sym typeface="Symbol" pitchFamily="18" charset="2"/>
              </a:rPr>
              <a:t></a:t>
            </a:r>
            <a:r>
              <a:rPr lang="en-US" altLang="zh-CN" sz="2000">
                <a:latin typeface="楷体_GB2312" pitchFamily="49" charset="-122"/>
                <a:ea typeface="楷体_GB2312" pitchFamily="49" charset="-122"/>
              </a:rPr>
              <a:t>bestw</a:t>
            </a:r>
            <a:r>
              <a:rPr lang="zh-CN" altLang="en-US" sz="2000">
                <a:latin typeface="楷体_GB2312" pitchFamily="49" charset="-122"/>
                <a:ea typeface="楷体_GB2312" pitchFamily="49" charset="-122"/>
              </a:rPr>
              <a:t>时，可将其右子树剪去，因为此时若要船装最多集装箱，就应该把此箱装上船。</a:t>
            </a:r>
          </a:p>
        </p:txBody>
      </p:sp>
      <p:sp>
        <p:nvSpPr>
          <p:cNvPr id="291846" name="Text Box 6"/>
          <p:cNvSpPr txBox="1">
            <a:spLocks noChangeArrowheads="1"/>
          </p:cNvSpPr>
          <p:nvPr/>
        </p:nvSpPr>
        <p:spPr bwMode="auto">
          <a:xfrm>
            <a:off x="593725" y="4937125"/>
            <a:ext cx="687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endParaRPr lang="zh-CN" altLang="en-US">
              <a:solidFill>
                <a:schemeClr val="accent2"/>
              </a:solidFill>
              <a:ea typeface="华文行楷" pitchFamily="2" charset="-122"/>
            </a:endParaRPr>
          </a:p>
        </p:txBody>
      </p:sp>
      <p:sp>
        <p:nvSpPr>
          <p:cNvPr id="291847" name="Text Box 7"/>
          <p:cNvSpPr txBox="1">
            <a:spLocks noChangeArrowheads="1"/>
          </p:cNvSpPr>
          <p:nvPr/>
        </p:nvSpPr>
        <p:spPr bwMode="auto">
          <a:xfrm>
            <a:off x="685800" y="5105400"/>
            <a:ext cx="685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另外，为了确保右子树成功剪枝，应该在算法每一次进入左子树的时候更新</a:t>
            </a:r>
            <a:r>
              <a:rPr lang="en-US" altLang="zh-CN" sz="2000">
                <a:latin typeface="楷体_GB2312" pitchFamily="49" charset="-122"/>
                <a:ea typeface="楷体_GB2312" pitchFamily="49" charset="-122"/>
              </a:rPr>
              <a:t>bestw</a:t>
            </a:r>
            <a:r>
              <a:rPr lang="zh-CN" altLang="en-US" sz="2000">
                <a:latin typeface="楷体_GB2312" pitchFamily="49" charset="-122"/>
                <a:ea typeface="楷体_GB2312" pitchFamily="49" charset="-122"/>
              </a:rPr>
              <a:t>的值。</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anim calcmode="lin" valueType="num">
                                      <p:cBhvr additive="base">
                                        <p:cTn id="7" dur="500" fill="hold"/>
                                        <p:tgtEl>
                                          <p:spTgt spid="291844"/>
                                        </p:tgtEl>
                                        <p:attrNameLst>
                                          <p:attrName>ppt_x</p:attrName>
                                        </p:attrNameLst>
                                      </p:cBhvr>
                                      <p:tavLst>
                                        <p:tav tm="0">
                                          <p:val>
                                            <p:strVal val="1+#ppt_w/2"/>
                                          </p:val>
                                        </p:tav>
                                        <p:tav tm="100000">
                                          <p:val>
                                            <p:strVal val="#ppt_x"/>
                                          </p:val>
                                        </p:tav>
                                      </p:tavLst>
                                    </p:anim>
                                    <p:anim calcmode="lin" valueType="num">
                                      <p:cBhvr additive="base">
                                        <p:cTn id="8" dur="500" fill="hold"/>
                                        <p:tgtEl>
                                          <p:spTgt spid="291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91845"/>
                                        </p:tgtEl>
                                        <p:attrNameLst>
                                          <p:attrName>style.visibility</p:attrName>
                                        </p:attrNameLst>
                                      </p:cBhvr>
                                      <p:to>
                                        <p:strVal val="visible"/>
                                      </p:to>
                                    </p:set>
                                    <p:animEffect transition="in" filter="slide(fromLeft)">
                                      <p:cBhvr>
                                        <p:cTn id="13" dur="500"/>
                                        <p:tgtEl>
                                          <p:spTgt spid="2918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291847"/>
                                        </p:tgtEl>
                                        <p:attrNameLst>
                                          <p:attrName>style.visibility</p:attrName>
                                        </p:attrNameLst>
                                      </p:cBhvr>
                                      <p:to>
                                        <p:strVal val="visible"/>
                                      </p:to>
                                    </p:set>
                                    <p:animEffect transition="in" filter="slide(fromRight)">
                                      <p:cBhvr>
                                        <p:cTn id="18"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autoUpdateAnimBg="0"/>
      <p:bldP spid="291845" grpId="0" autoUpdateAnimBg="0"/>
      <p:bldP spid="2918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C9866E8-1664-4168-9C99-5BBD68D8FAA7}" type="slidenum">
              <a:rPr lang="zh-CN" altLang="en-US"/>
              <a:pPr/>
              <a:t>15</a:t>
            </a:fld>
            <a:endParaRPr lang="en-US" altLang="zh-CN"/>
          </a:p>
        </p:txBody>
      </p:sp>
      <p:sp>
        <p:nvSpPr>
          <p:cNvPr id="318466" name="Rectangle 2"/>
          <p:cNvSpPr>
            <a:spLocks noGrp="1" noChangeArrowheads="1"/>
          </p:cNvSpPr>
          <p:nvPr>
            <p:ph type="ctrTitle"/>
          </p:nvPr>
        </p:nvSpPr>
        <p:spPr>
          <a:xfrm>
            <a:off x="685800" y="762000"/>
            <a:ext cx="7772400" cy="1143000"/>
          </a:xfrm>
        </p:spPr>
        <p:txBody>
          <a:bodyPr/>
          <a:lstStyle/>
          <a:p>
            <a:r>
              <a:rPr lang="zh-CN" altLang="en-US" sz="3600"/>
              <a:t>6.3 装载问题</a:t>
            </a:r>
          </a:p>
        </p:txBody>
      </p:sp>
      <p:sp>
        <p:nvSpPr>
          <p:cNvPr id="318468" name="Text Box 4"/>
          <p:cNvSpPr txBox="1">
            <a:spLocks noChangeArrowheads="1"/>
          </p:cNvSpPr>
          <p:nvPr/>
        </p:nvSpPr>
        <p:spPr bwMode="auto">
          <a:xfrm>
            <a:off x="304800" y="22098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算法的改进</a:t>
            </a:r>
            <a:endParaRPr lang="zh-CN" altLang="en-US">
              <a:solidFill>
                <a:schemeClr val="accent2"/>
              </a:solidFill>
              <a:ea typeface="华文行楷" pitchFamily="2" charset="-122"/>
            </a:endParaRPr>
          </a:p>
        </p:txBody>
      </p:sp>
      <p:sp>
        <p:nvSpPr>
          <p:cNvPr id="318470" name="Text Box 6"/>
          <p:cNvSpPr txBox="1">
            <a:spLocks noChangeArrowheads="1"/>
          </p:cNvSpPr>
          <p:nvPr/>
        </p:nvSpPr>
        <p:spPr bwMode="auto">
          <a:xfrm>
            <a:off x="381000" y="2819400"/>
            <a:ext cx="41148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65000"/>
              </a:lnSpc>
            </a:pPr>
            <a:r>
              <a:rPr kumimoji="1" lang="en-US" altLang="zh-CN" sz="1600"/>
              <a:t>// </a:t>
            </a:r>
            <a:r>
              <a:rPr kumimoji="1" lang="zh-CN" altLang="en-US" sz="1600"/>
              <a:t>检查左儿子结点</a:t>
            </a:r>
          </a:p>
          <a:p>
            <a:pPr>
              <a:lnSpc>
                <a:spcPct val="165000"/>
              </a:lnSpc>
            </a:pPr>
            <a:r>
              <a:rPr kumimoji="1" lang="zh-CN" altLang="en-US" sz="1600"/>
              <a:t>  </a:t>
            </a:r>
            <a:r>
              <a:rPr kumimoji="1" lang="en-US" altLang="zh-CN" sz="1600"/>
              <a:t>Type wt = Ew + w[i];   // </a:t>
            </a:r>
            <a:r>
              <a:rPr kumimoji="1" lang="zh-CN" altLang="en-US" sz="1600"/>
              <a:t>左儿子结点的重量</a:t>
            </a:r>
          </a:p>
          <a:p>
            <a:pPr>
              <a:lnSpc>
                <a:spcPct val="165000"/>
              </a:lnSpc>
            </a:pPr>
            <a:r>
              <a:rPr kumimoji="1" lang="zh-CN" altLang="en-US" sz="1600"/>
              <a:t>      </a:t>
            </a:r>
            <a:r>
              <a:rPr kumimoji="1" lang="en-US" altLang="zh-CN" sz="1600"/>
              <a:t>if (wt &lt;= c) {     // </a:t>
            </a:r>
            <a:r>
              <a:rPr kumimoji="1" lang="zh-CN" altLang="en-US" sz="1600"/>
              <a:t>可行结点</a:t>
            </a:r>
          </a:p>
          <a:p>
            <a:pPr>
              <a:lnSpc>
                <a:spcPct val="165000"/>
              </a:lnSpc>
            </a:pPr>
            <a:r>
              <a:rPr kumimoji="1" lang="zh-CN" altLang="en-US" sz="1600"/>
              <a:t>         </a:t>
            </a:r>
            <a:r>
              <a:rPr kumimoji="1" lang="en-US" altLang="zh-CN" sz="1600"/>
              <a:t>if (wt &gt; bestw) bestw = wt;</a:t>
            </a:r>
          </a:p>
          <a:p>
            <a:pPr>
              <a:lnSpc>
                <a:spcPct val="165000"/>
              </a:lnSpc>
            </a:pPr>
            <a:r>
              <a:rPr kumimoji="1" lang="en-US" altLang="zh-CN" sz="1600"/>
              <a:t>         // </a:t>
            </a:r>
            <a:r>
              <a:rPr kumimoji="1" lang="zh-CN" altLang="en-US" sz="1600"/>
              <a:t>加入活结点队列</a:t>
            </a:r>
          </a:p>
          <a:p>
            <a:pPr>
              <a:lnSpc>
                <a:spcPct val="165000"/>
              </a:lnSpc>
            </a:pPr>
            <a:r>
              <a:rPr kumimoji="1" lang="zh-CN" altLang="en-US" sz="1600"/>
              <a:t>         </a:t>
            </a:r>
            <a:r>
              <a:rPr kumimoji="1" lang="en-US" altLang="zh-CN" sz="1600"/>
              <a:t>if (i &lt; n) Q.Add(wt);</a:t>
            </a:r>
          </a:p>
          <a:p>
            <a:pPr>
              <a:lnSpc>
                <a:spcPct val="165000"/>
              </a:lnSpc>
            </a:pPr>
            <a:r>
              <a:rPr kumimoji="1" lang="en-US" altLang="zh-CN" sz="1600"/>
              <a:t>}</a:t>
            </a:r>
          </a:p>
        </p:txBody>
      </p:sp>
      <p:sp>
        <p:nvSpPr>
          <p:cNvPr id="318471" name="AutoShape 7"/>
          <p:cNvSpPr>
            <a:spLocks noChangeArrowheads="1"/>
          </p:cNvSpPr>
          <p:nvPr/>
        </p:nvSpPr>
        <p:spPr bwMode="auto">
          <a:xfrm>
            <a:off x="2895600" y="2349500"/>
            <a:ext cx="1676400" cy="762000"/>
          </a:xfrm>
          <a:prstGeom prst="wedgeRoundRectCallout">
            <a:avLst>
              <a:gd name="adj1" fmla="val -39394"/>
              <a:gd name="adj2" fmla="val 187083"/>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提前更新</a:t>
            </a:r>
            <a:r>
              <a:rPr lang="en-US" altLang="zh-CN" sz="2000" b="1">
                <a:solidFill>
                  <a:schemeClr val="accent2"/>
                </a:solidFill>
                <a:latin typeface="楷体_GB2312" pitchFamily="49" charset="-122"/>
                <a:ea typeface="楷体_GB2312" pitchFamily="49" charset="-122"/>
              </a:rPr>
              <a:t>bestw </a:t>
            </a:r>
          </a:p>
        </p:txBody>
      </p:sp>
      <p:sp>
        <p:nvSpPr>
          <p:cNvPr id="318472" name="Text Box 8"/>
          <p:cNvSpPr txBox="1">
            <a:spLocks noChangeArrowheads="1"/>
          </p:cNvSpPr>
          <p:nvPr/>
        </p:nvSpPr>
        <p:spPr bwMode="auto">
          <a:xfrm>
            <a:off x="4724400" y="2895600"/>
            <a:ext cx="38862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200000"/>
              </a:lnSpc>
            </a:pPr>
            <a:r>
              <a:rPr kumimoji="1" lang="en-US" altLang="zh-CN" sz="1600"/>
              <a:t>// </a:t>
            </a:r>
            <a:r>
              <a:rPr kumimoji="1" lang="zh-CN" altLang="en-US" sz="1600"/>
              <a:t>检查右儿子结点</a:t>
            </a:r>
          </a:p>
          <a:p>
            <a:pPr>
              <a:lnSpc>
                <a:spcPct val="200000"/>
              </a:lnSpc>
            </a:pPr>
            <a:r>
              <a:rPr kumimoji="1" lang="zh-CN" altLang="en-US" sz="1600"/>
              <a:t>      </a:t>
            </a:r>
            <a:r>
              <a:rPr kumimoji="1" lang="en-US" altLang="zh-CN" sz="1600"/>
              <a:t>if (Ew + r &gt; bestw &amp;&amp; i &lt; n)</a:t>
            </a:r>
          </a:p>
          <a:p>
            <a:pPr>
              <a:lnSpc>
                <a:spcPct val="200000"/>
              </a:lnSpc>
            </a:pPr>
            <a:r>
              <a:rPr kumimoji="1" lang="en-US" altLang="zh-CN" sz="1600"/>
              <a:t>          Q.Add(Ew);     // </a:t>
            </a:r>
            <a:r>
              <a:rPr kumimoji="1" lang="zh-CN" altLang="en-US" sz="1600"/>
              <a:t>可能含最优解</a:t>
            </a:r>
          </a:p>
          <a:p>
            <a:pPr>
              <a:lnSpc>
                <a:spcPct val="200000"/>
              </a:lnSpc>
            </a:pPr>
            <a:r>
              <a:rPr kumimoji="1" lang="zh-CN" altLang="en-US" sz="1600"/>
              <a:t>      </a:t>
            </a:r>
            <a:r>
              <a:rPr kumimoji="1" lang="en-US" altLang="zh-CN" sz="1600"/>
              <a:t>Q.Delete(Ew);     // </a:t>
            </a:r>
            <a:r>
              <a:rPr kumimoji="1" lang="zh-CN" altLang="en-US" sz="1600"/>
              <a:t>取下一扩展结点</a:t>
            </a:r>
          </a:p>
        </p:txBody>
      </p:sp>
      <p:sp>
        <p:nvSpPr>
          <p:cNvPr id="318473" name="AutoShape 9"/>
          <p:cNvSpPr>
            <a:spLocks noChangeArrowheads="1"/>
          </p:cNvSpPr>
          <p:nvPr/>
        </p:nvSpPr>
        <p:spPr bwMode="auto">
          <a:xfrm>
            <a:off x="7162800" y="2235200"/>
            <a:ext cx="1676400" cy="762000"/>
          </a:xfrm>
          <a:prstGeom prst="wedgeRoundRectCallout">
            <a:avLst>
              <a:gd name="adj1" fmla="val -64773"/>
              <a:gd name="adj2" fmla="val 135000"/>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右儿子剪枝</a:t>
            </a:r>
            <a:r>
              <a:rPr lang="en-US" altLang="zh-CN" sz="2000" b="1">
                <a:solidFill>
                  <a:schemeClr val="accent2"/>
                </a:solidFill>
                <a:latin typeface="楷体_GB2312" pitchFamily="49" charset="-122"/>
                <a:ea typeface="楷体_GB2312" pitchFamily="49" charset="-122"/>
              </a:rPr>
              <a:t>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1+#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8470"/>
                                        </p:tgtEl>
                                        <p:attrNameLst>
                                          <p:attrName>style.visibility</p:attrName>
                                        </p:attrNameLst>
                                      </p:cBhvr>
                                      <p:to>
                                        <p:strVal val="visible"/>
                                      </p:to>
                                    </p:set>
                                    <p:anim calcmode="lin" valueType="num">
                                      <p:cBhvr additive="base">
                                        <p:cTn id="13" dur="500" fill="hold"/>
                                        <p:tgtEl>
                                          <p:spTgt spid="318470"/>
                                        </p:tgtEl>
                                        <p:attrNameLst>
                                          <p:attrName>ppt_x</p:attrName>
                                        </p:attrNameLst>
                                      </p:cBhvr>
                                      <p:tavLst>
                                        <p:tav tm="0">
                                          <p:val>
                                            <p:strVal val="0-#ppt_w/2"/>
                                          </p:val>
                                        </p:tav>
                                        <p:tav tm="100000">
                                          <p:val>
                                            <p:strVal val="#ppt_x"/>
                                          </p:val>
                                        </p:tav>
                                      </p:tavLst>
                                    </p:anim>
                                    <p:anim calcmode="lin" valueType="num">
                                      <p:cBhvr additive="base">
                                        <p:cTn id="14" dur="500" fill="hold"/>
                                        <p:tgtEl>
                                          <p:spTgt spid="3184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8471"/>
                                        </p:tgtEl>
                                        <p:attrNameLst>
                                          <p:attrName>style.visibility</p:attrName>
                                        </p:attrNameLst>
                                      </p:cBhvr>
                                      <p:to>
                                        <p:strVal val="visible"/>
                                      </p:to>
                                    </p:set>
                                    <p:anim calcmode="lin" valueType="num">
                                      <p:cBhvr additive="base">
                                        <p:cTn id="19" dur="500" fill="hold"/>
                                        <p:tgtEl>
                                          <p:spTgt spid="318471"/>
                                        </p:tgtEl>
                                        <p:attrNameLst>
                                          <p:attrName>ppt_x</p:attrName>
                                        </p:attrNameLst>
                                      </p:cBhvr>
                                      <p:tavLst>
                                        <p:tav tm="0">
                                          <p:val>
                                            <p:strVal val="0-#ppt_w/2"/>
                                          </p:val>
                                        </p:tav>
                                        <p:tav tm="100000">
                                          <p:val>
                                            <p:strVal val="#ppt_x"/>
                                          </p:val>
                                        </p:tav>
                                      </p:tavLst>
                                    </p:anim>
                                    <p:anim calcmode="lin" valueType="num">
                                      <p:cBhvr additive="base">
                                        <p:cTn id="20" dur="500" fill="hold"/>
                                        <p:tgtEl>
                                          <p:spTgt spid="31847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8472"/>
                                        </p:tgtEl>
                                        <p:attrNameLst>
                                          <p:attrName>style.visibility</p:attrName>
                                        </p:attrNameLst>
                                      </p:cBhvr>
                                      <p:to>
                                        <p:strVal val="visible"/>
                                      </p:to>
                                    </p:set>
                                    <p:anim calcmode="lin" valueType="num">
                                      <p:cBhvr additive="base">
                                        <p:cTn id="25" dur="500" fill="hold"/>
                                        <p:tgtEl>
                                          <p:spTgt spid="318472"/>
                                        </p:tgtEl>
                                        <p:attrNameLst>
                                          <p:attrName>ppt_x</p:attrName>
                                        </p:attrNameLst>
                                      </p:cBhvr>
                                      <p:tavLst>
                                        <p:tav tm="0">
                                          <p:val>
                                            <p:strVal val="1+#ppt_w/2"/>
                                          </p:val>
                                        </p:tav>
                                        <p:tav tm="100000">
                                          <p:val>
                                            <p:strVal val="#ppt_x"/>
                                          </p:val>
                                        </p:tav>
                                      </p:tavLst>
                                    </p:anim>
                                    <p:anim calcmode="lin" valueType="num">
                                      <p:cBhvr additive="base">
                                        <p:cTn id="26" dur="500" fill="hold"/>
                                        <p:tgtEl>
                                          <p:spTgt spid="31847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8473"/>
                                        </p:tgtEl>
                                        <p:attrNameLst>
                                          <p:attrName>style.visibility</p:attrName>
                                        </p:attrNameLst>
                                      </p:cBhvr>
                                      <p:to>
                                        <p:strVal val="visible"/>
                                      </p:to>
                                    </p:set>
                                    <p:anim calcmode="lin" valueType="num">
                                      <p:cBhvr additive="base">
                                        <p:cTn id="31" dur="500" fill="hold"/>
                                        <p:tgtEl>
                                          <p:spTgt spid="318473"/>
                                        </p:tgtEl>
                                        <p:attrNameLst>
                                          <p:attrName>ppt_x</p:attrName>
                                        </p:attrNameLst>
                                      </p:cBhvr>
                                      <p:tavLst>
                                        <p:tav tm="0">
                                          <p:val>
                                            <p:strVal val="1+#ppt_w/2"/>
                                          </p:val>
                                        </p:tav>
                                        <p:tav tm="100000">
                                          <p:val>
                                            <p:strVal val="#ppt_x"/>
                                          </p:val>
                                        </p:tav>
                                      </p:tavLst>
                                    </p:anim>
                                    <p:anim calcmode="lin" valueType="num">
                                      <p:cBhvr additive="base">
                                        <p:cTn id="32" dur="500" fill="hold"/>
                                        <p:tgtEl>
                                          <p:spTgt spid="3184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utoUpdateAnimBg="0"/>
      <p:bldP spid="318470" grpId="0" autoUpdateAnimBg="0"/>
      <p:bldP spid="318471" grpId="0" animBg="1" autoUpdateAnimBg="0"/>
      <p:bldP spid="318472" grpId="0" autoUpdateAnimBg="0"/>
      <p:bldP spid="31847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081A23A-1365-4273-A291-9CFE36A7FEC1}" type="slidenum">
              <a:rPr lang="zh-CN" altLang="en-US"/>
              <a:pPr/>
              <a:t>16</a:t>
            </a:fld>
            <a:endParaRPr lang="en-US" altLang="zh-CN"/>
          </a:p>
        </p:txBody>
      </p:sp>
      <p:sp>
        <p:nvSpPr>
          <p:cNvPr id="292866" name="Rectangle 2"/>
          <p:cNvSpPr>
            <a:spLocks noGrp="1" noChangeArrowheads="1"/>
          </p:cNvSpPr>
          <p:nvPr>
            <p:ph type="ctrTitle"/>
          </p:nvPr>
        </p:nvSpPr>
        <p:spPr>
          <a:xfrm>
            <a:off x="685800" y="762000"/>
            <a:ext cx="7772400" cy="1143000"/>
          </a:xfrm>
        </p:spPr>
        <p:txBody>
          <a:bodyPr/>
          <a:lstStyle/>
          <a:p>
            <a:r>
              <a:rPr lang="zh-CN" altLang="en-US" sz="3600"/>
              <a:t>6.3 装载问题</a:t>
            </a:r>
          </a:p>
        </p:txBody>
      </p:sp>
      <p:sp>
        <p:nvSpPr>
          <p:cNvPr id="292868" name="Text Box 4"/>
          <p:cNvSpPr txBox="1">
            <a:spLocks noChangeArrowheads="1"/>
          </p:cNvSpPr>
          <p:nvPr/>
        </p:nvSpPr>
        <p:spPr bwMode="auto">
          <a:xfrm>
            <a:off x="533400" y="21336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292869" name="Text Box 5"/>
          <p:cNvSpPr txBox="1">
            <a:spLocks noChangeArrowheads="1"/>
          </p:cNvSpPr>
          <p:nvPr/>
        </p:nvSpPr>
        <p:spPr bwMode="auto">
          <a:xfrm>
            <a:off x="304800" y="19050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4. </a:t>
            </a:r>
            <a:r>
              <a:rPr lang="zh-CN" altLang="en-US" sz="3200">
                <a:solidFill>
                  <a:schemeClr val="accent2"/>
                </a:solidFill>
                <a:latin typeface="Times New Roman" pitchFamily="18" charset="0"/>
                <a:ea typeface="黑体" pitchFamily="2" charset="-122"/>
              </a:rPr>
              <a:t>构造最优解</a:t>
            </a:r>
            <a:endParaRPr lang="zh-CN" altLang="en-US">
              <a:solidFill>
                <a:schemeClr val="accent2"/>
              </a:solidFill>
              <a:ea typeface="华文行楷" pitchFamily="2" charset="-122"/>
            </a:endParaRPr>
          </a:p>
        </p:txBody>
      </p:sp>
      <p:sp>
        <p:nvSpPr>
          <p:cNvPr id="292870" name="Text Box 6"/>
          <p:cNvSpPr txBox="1">
            <a:spLocks noChangeArrowheads="1"/>
          </p:cNvSpPr>
          <p:nvPr/>
        </p:nvSpPr>
        <p:spPr bwMode="auto">
          <a:xfrm>
            <a:off x="685800" y="2895600"/>
            <a:ext cx="6934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solidFill>
                  <a:schemeClr val="accent2"/>
                </a:solidFill>
                <a:latin typeface="楷体_GB2312" pitchFamily="49" charset="-122"/>
                <a:ea typeface="楷体_GB2312" pitchFamily="49" charset="-122"/>
              </a:rPr>
              <a:t>    </a:t>
            </a:r>
            <a:r>
              <a:rPr lang="zh-CN" altLang="en-US" sz="2000">
                <a:latin typeface="楷体_GB2312" pitchFamily="49" charset="-122"/>
                <a:ea typeface="楷体_GB2312" pitchFamily="49" charset="-122"/>
              </a:rPr>
              <a:t>为了在算法结束后能方便地构造出与最优值相应的最优解，算法必须存储相应子集树中从活结点到根结点的路径。为此目的，可在每个结点处设置指向其父结点的指针，并设置左、右儿子标志。</a:t>
            </a:r>
            <a:r>
              <a:rPr lang="zh-CN" altLang="en-US">
                <a:solidFill>
                  <a:schemeClr val="accent2"/>
                </a:solidFill>
                <a:ea typeface="华文行楷" pitchFamily="2" charset="-122"/>
              </a:rPr>
              <a:t> </a:t>
            </a:r>
          </a:p>
        </p:txBody>
      </p:sp>
      <p:sp>
        <p:nvSpPr>
          <p:cNvPr id="292871" name="Text Box 7"/>
          <p:cNvSpPr txBox="1">
            <a:spLocks noChangeArrowheads="1"/>
          </p:cNvSpPr>
          <p:nvPr/>
        </p:nvSpPr>
        <p:spPr bwMode="auto">
          <a:xfrm>
            <a:off x="914400" y="4343400"/>
            <a:ext cx="6324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200000"/>
              </a:lnSpc>
              <a:spcBef>
                <a:spcPct val="50000"/>
              </a:spcBef>
            </a:pPr>
            <a:r>
              <a:rPr kumimoji="1" lang="en-US" altLang="zh-CN" sz="1600"/>
              <a:t>class QNode</a:t>
            </a:r>
          </a:p>
          <a:p>
            <a:pPr>
              <a:lnSpc>
                <a:spcPct val="200000"/>
              </a:lnSpc>
            </a:pPr>
            <a:r>
              <a:rPr lang="en-US" altLang="zh-CN" sz="1600">
                <a:solidFill>
                  <a:srgbClr val="0000FF"/>
                </a:solidFill>
                <a:latin typeface="Times New Roman" pitchFamily="18" charset="0"/>
              </a:rPr>
              <a:t> {</a:t>
            </a:r>
            <a:r>
              <a:rPr kumimoji="1" lang="en-US" altLang="zh-CN" sz="1600"/>
              <a:t>QNode *parent;  // </a:t>
            </a:r>
            <a:r>
              <a:rPr kumimoji="1" lang="zh-CN" altLang="en-US" sz="1600"/>
              <a:t>指向父结点的指针</a:t>
            </a:r>
          </a:p>
          <a:p>
            <a:pPr>
              <a:lnSpc>
                <a:spcPct val="200000"/>
              </a:lnSpc>
            </a:pPr>
            <a:r>
              <a:rPr kumimoji="1" lang="zh-CN" altLang="en-US" sz="1600"/>
              <a:t>      </a:t>
            </a:r>
            <a:r>
              <a:rPr kumimoji="1" lang="en-US" altLang="zh-CN" sz="1600"/>
              <a:t>bool LChild;        // </a:t>
            </a:r>
            <a:r>
              <a:rPr kumimoji="1" lang="zh-CN" altLang="en-US" sz="1600"/>
              <a:t>左儿子标志</a:t>
            </a:r>
          </a:p>
          <a:p>
            <a:pPr>
              <a:lnSpc>
                <a:spcPct val="200000"/>
              </a:lnSpc>
            </a:pPr>
            <a:r>
              <a:rPr kumimoji="1" lang="zh-CN" altLang="en-US" sz="1600"/>
              <a:t>      </a:t>
            </a:r>
            <a:r>
              <a:rPr kumimoji="1" lang="en-US" altLang="zh-CN" sz="1600"/>
              <a:t>Type weight;       // </a:t>
            </a:r>
            <a:r>
              <a:rPr kumimoji="1" lang="zh-CN" altLang="en-US" sz="1600"/>
              <a:t>结点所相应的载重量</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 calcmode="lin" valueType="num">
                                      <p:cBhvr additive="base">
                                        <p:cTn id="7" dur="500" fill="hold"/>
                                        <p:tgtEl>
                                          <p:spTgt spid="292869"/>
                                        </p:tgtEl>
                                        <p:attrNameLst>
                                          <p:attrName>ppt_x</p:attrName>
                                        </p:attrNameLst>
                                      </p:cBhvr>
                                      <p:tavLst>
                                        <p:tav tm="0">
                                          <p:val>
                                            <p:strVal val="1+#ppt_w/2"/>
                                          </p:val>
                                        </p:tav>
                                        <p:tav tm="100000">
                                          <p:val>
                                            <p:strVal val="#ppt_x"/>
                                          </p:val>
                                        </p:tav>
                                      </p:tavLst>
                                    </p:anim>
                                    <p:anim calcmode="lin" valueType="num">
                                      <p:cBhvr additive="base">
                                        <p:cTn id="8" dur="500" fill="hold"/>
                                        <p:tgtEl>
                                          <p:spTgt spid="292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2870"/>
                                        </p:tgtEl>
                                        <p:attrNameLst>
                                          <p:attrName>style.visibility</p:attrName>
                                        </p:attrNameLst>
                                      </p:cBhvr>
                                      <p:to>
                                        <p:strVal val="visible"/>
                                      </p:to>
                                    </p:set>
                                    <p:animEffect transition="in" filter="blinds(horizontal)">
                                      <p:cBhvr>
                                        <p:cTn id="13" dur="500"/>
                                        <p:tgtEl>
                                          <p:spTgt spid="2928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92871"/>
                                        </p:tgtEl>
                                        <p:attrNameLst>
                                          <p:attrName>style.visibility</p:attrName>
                                        </p:attrNameLst>
                                      </p:cBhvr>
                                      <p:to>
                                        <p:strVal val="visible"/>
                                      </p:to>
                                    </p:set>
                                    <p:animEffect transition="in" filter="randombar(horizontal)">
                                      <p:cBhvr>
                                        <p:cTn id="18" dur="500"/>
                                        <p:tgtEl>
                                          <p:spTgt spid="292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utoUpdateAnimBg="0"/>
      <p:bldP spid="292870" grpId="0" autoUpdateAnimBg="0"/>
      <p:bldP spid="29287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3A2EC3-7484-4EF8-BE6D-A807572A778D}" type="slidenum">
              <a:rPr lang="zh-CN" altLang="en-US"/>
              <a:pPr/>
              <a:t>17</a:t>
            </a:fld>
            <a:endParaRPr lang="en-US" altLang="zh-CN"/>
          </a:p>
        </p:txBody>
      </p:sp>
      <p:sp>
        <p:nvSpPr>
          <p:cNvPr id="319490" name="Rectangle 2"/>
          <p:cNvSpPr>
            <a:spLocks noGrp="1" noChangeArrowheads="1"/>
          </p:cNvSpPr>
          <p:nvPr>
            <p:ph type="ctrTitle"/>
          </p:nvPr>
        </p:nvSpPr>
        <p:spPr>
          <a:xfrm>
            <a:off x="685800" y="762000"/>
            <a:ext cx="7772400" cy="1143000"/>
          </a:xfrm>
        </p:spPr>
        <p:txBody>
          <a:bodyPr/>
          <a:lstStyle/>
          <a:p>
            <a:r>
              <a:rPr lang="zh-CN" altLang="en-US" sz="3600"/>
              <a:t>6.3 装载问题</a:t>
            </a:r>
          </a:p>
        </p:txBody>
      </p:sp>
      <p:sp>
        <p:nvSpPr>
          <p:cNvPr id="319492" name="Text Box 4"/>
          <p:cNvSpPr txBox="1">
            <a:spLocks noChangeArrowheads="1"/>
          </p:cNvSpPr>
          <p:nvPr/>
        </p:nvSpPr>
        <p:spPr bwMode="auto">
          <a:xfrm>
            <a:off x="685800" y="28956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找到最优值后，可以根据</a:t>
            </a:r>
            <a:r>
              <a:rPr lang="en-US" altLang="zh-CN" sz="2000">
                <a:latin typeface="楷体_GB2312" pitchFamily="49" charset="-122"/>
                <a:ea typeface="楷体_GB2312" pitchFamily="49" charset="-122"/>
              </a:rPr>
              <a:t>parent</a:t>
            </a:r>
            <a:r>
              <a:rPr lang="zh-CN" altLang="en-US" sz="2000">
                <a:latin typeface="楷体_GB2312" pitchFamily="49" charset="-122"/>
                <a:ea typeface="楷体_GB2312" pitchFamily="49" charset="-122"/>
              </a:rPr>
              <a:t>回溯到根节点，找到最优解。</a:t>
            </a:r>
          </a:p>
        </p:txBody>
      </p:sp>
      <p:sp>
        <p:nvSpPr>
          <p:cNvPr id="319493" name="Text Box 5"/>
          <p:cNvSpPr txBox="1">
            <a:spLocks noChangeArrowheads="1"/>
          </p:cNvSpPr>
          <p:nvPr/>
        </p:nvSpPr>
        <p:spPr bwMode="auto">
          <a:xfrm>
            <a:off x="304800" y="19050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4. </a:t>
            </a:r>
            <a:r>
              <a:rPr lang="zh-CN" altLang="en-US" sz="3200">
                <a:solidFill>
                  <a:schemeClr val="accent2"/>
                </a:solidFill>
                <a:latin typeface="Times New Roman" pitchFamily="18" charset="0"/>
                <a:ea typeface="黑体" pitchFamily="2" charset="-122"/>
              </a:rPr>
              <a:t>构造最优解</a:t>
            </a:r>
            <a:endParaRPr lang="zh-CN" altLang="en-US">
              <a:solidFill>
                <a:schemeClr val="accent2"/>
              </a:solidFill>
              <a:ea typeface="华文行楷" pitchFamily="2" charset="-122"/>
            </a:endParaRPr>
          </a:p>
        </p:txBody>
      </p:sp>
      <p:sp>
        <p:nvSpPr>
          <p:cNvPr id="319494" name="Text Box 6"/>
          <p:cNvSpPr txBox="1">
            <a:spLocks noChangeArrowheads="1"/>
          </p:cNvSpPr>
          <p:nvPr/>
        </p:nvSpPr>
        <p:spPr bwMode="auto">
          <a:xfrm>
            <a:off x="838200" y="3657600"/>
            <a:ext cx="71628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200000"/>
              </a:lnSpc>
              <a:spcBef>
                <a:spcPct val="50000"/>
              </a:spcBef>
            </a:pPr>
            <a:r>
              <a:rPr lang="zh-CN" altLang="en-US" sz="1600">
                <a:latin typeface="Times New Roman" pitchFamily="18" charset="0"/>
                <a:cs typeface="Times New Roman" pitchFamily="18" charset="0"/>
              </a:rPr>
              <a:t>// </a:t>
            </a:r>
            <a:r>
              <a:rPr lang="zh-CN" altLang="en-US" sz="1600">
                <a:latin typeface="宋体" pitchFamily="2" charset="-122"/>
              </a:rPr>
              <a:t>构造当前最优解</a:t>
            </a:r>
            <a:endParaRPr lang="zh-CN" altLang="en-US" sz="1600">
              <a:latin typeface="Times New Roman" pitchFamily="18" charset="0"/>
              <a:cs typeface="Times New Roman" pitchFamily="18" charset="0"/>
            </a:endParaRPr>
          </a:p>
          <a:p>
            <a:pPr>
              <a:lnSpc>
                <a:spcPct val="200000"/>
              </a:lnSpc>
            </a:pPr>
            <a:r>
              <a:rPr kumimoji="1" lang="en-US" altLang="zh-CN" sz="1600"/>
              <a:t>for (int j = n - 1; j &gt; 0; j--) {</a:t>
            </a:r>
          </a:p>
          <a:p>
            <a:pPr>
              <a:lnSpc>
                <a:spcPct val="200000"/>
              </a:lnSpc>
            </a:pPr>
            <a:r>
              <a:rPr kumimoji="1" lang="en-US" altLang="zh-CN" sz="1600"/>
              <a:t>      bestx[j] = bestE-&gt;LChild; </a:t>
            </a:r>
          </a:p>
          <a:p>
            <a:pPr>
              <a:lnSpc>
                <a:spcPct val="200000"/>
              </a:lnSpc>
            </a:pPr>
            <a:r>
              <a:rPr kumimoji="1" lang="en-US" altLang="zh-CN" sz="1600"/>
              <a:t>      bestE = bestE-&gt;parent; </a:t>
            </a:r>
          </a:p>
          <a:p>
            <a:pPr>
              <a:lnSpc>
                <a:spcPct val="200000"/>
              </a:lnSpc>
            </a:pPr>
            <a:r>
              <a:rPr kumimoji="1" lang="en-US" altLang="zh-CN" sz="1600"/>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9493"/>
                                        </p:tgtEl>
                                        <p:attrNameLst>
                                          <p:attrName>style.visibility</p:attrName>
                                        </p:attrNameLst>
                                      </p:cBhvr>
                                      <p:to>
                                        <p:strVal val="visible"/>
                                      </p:to>
                                    </p:set>
                                    <p:anim calcmode="lin" valueType="num">
                                      <p:cBhvr additive="base">
                                        <p:cTn id="7" dur="500" fill="hold"/>
                                        <p:tgtEl>
                                          <p:spTgt spid="319493"/>
                                        </p:tgtEl>
                                        <p:attrNameLst>
                                          <p:attrName>ppt_x</p:attrName>
                                        </p:attrNameLst>
                                      </p:cBhvr>
                                      <p:tavLst>
                                        <p:tav tm="0">
                                          <p:val>
                                            <p:strVal val="1+#ppt_w/2"/>
                                          </p:val>
                                        </p:tav>
                                        <p:tav tm="100000">
                                          <p:val>
                                            <p:strVal val="#ppt_x"/>
                                          </p:val>
                                        </p:tav>
                                      </p:tavLst>
                                    </p:anim>
                                    <p:anim calcmode="lin" valueType="num">
                                      <p:cBhvr additive="base">
                                        <p:cTn id="8" dur="500" fill="hold"/>
                                        <p:tgtEl>
                                          <p:spTgt spid="3194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9492"/>
                                        </p:tgtEl>
                                        <p:attrNameLst>
                                          <p:attrName>style.visibility</p:attrName>
                                        </p:attrNameLst>
                                      </p:cBhvr>
                                      <p:to>
                                        <p:strVal val="visible"/>
                                      </p:to>
                                    </p:set>
                                    <p:animEffect transition="in" filter="slide(fromBottom)">
                                      <p:cBhvr>
                                        <p:cTn id="13" dur="500"/>
                                        <p:tgtEl>
                                          <p:spTgt spid="3194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9494"/>
                                        </p:tgtEl>
                                        <p:attrNameLst>
                                          <p:attrName>style.visibility</p:attrName>
                                        </p:attrNameLst>
                                      </p:cBhvr>
                                      <p:to>
                                        <p:strVal val="visible"/>
                                      </p:to>
                                    </p:set>
                                    <p:anim calcmode="lin" valueType="num">
                                      <p:cBhvr additive="base">
                                        <p:cTn id="18" dur="500" fill="hold"/>
                                        <p:tgtEl>
                                          <p:spTgt spid="319494"/>
                                        </p:tgtEl>
                                        <p:attrNameLst>
                                          <p:attrName>ppt_x</p:attrName>
                                        </p:attrNameLst>
                                      </p:cBhvr>
                                      <p:tavLst>
                                        <p:tav tm="0">
                                          <p:val>
                                            <p:strVal val="#ppt_x"/>
                                          </p:val>
                                        </p:tav>
                                        <p:tav tm="100000">
                                          <p:val>
                                            <p:strVal val="#ppt_x"/>
                                          </p:val>
                                        </p:tav>
                                      </p:tavLst>
                                    </p:anim>
                                    <p:anim calcmode="lin" valueType="num">
                                      <p:cBhvr additive="base">
                                        <p:cTn id="19" dur="500" fill="hold"/>
                                        <p:tgtEl>
                                          <p:spTgt spid="319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utoUpdateAnimBg="0"/>
      <p:bldP spid="319493" grpId="0" autoUpdateAnimBg="0"/>
      <p:bldP spid="31949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BEE68F6-EB32-48C0-A23C-090C7BEA25F8}" type="slidenum">
              <a:rPr lang="zh-CN" altLang="en-US"/>
              <a:pPr/>
              <a:t>18</a:t>
            </a:fld>
            <a:endParaRPr lang="en-US" altLang="zh-CN"/>
          </a:p>
        </p:txBody>
      </p:sp>
      <p:sp>
        <p:nvSpPr>
          <p:cNvPr id="293890" name="Rectangle 2"/>
          <p:cNvSpPr>
            <a:spLocks noGrp="1" noChangeArrowheads="1"/>
          </p:cNvSpPr>
          <p:nvPr>
            <p:ph type="ctrTitle"/>
          </p:nvPr>
        </p:nvSpPr>
        <p:spPr>
          <a:xfrm>
            <a:off x="685800" y="762000"/>
            <a:ext cx="7772400" cy="1143000"/>
          </a:xfrm>
        </p:spPr>
        <p:txBody>
          <a:bodyPr/>
          <a:lstStyle/>
          <a:p>
            <a:r>
              <a:rPr lang="zh-CN" altLang="en-US" sz="3600"/>
              <a:t>6.3 装载问题</a:t>
            </a:r>
          </a:p>
        </p:txBody>
      </p:sp>
      <p:sp>
        <p:nvSpPr>
          <p:cNvPr id="293892" name="Text Box 4"/>
          <p:cNvSpPr txBox="1">
            <a:spLocks noChangeArrowheads="1"/>
          </p:cNvSpPr>
          <p:nvPr/>
        </p:nvSpPr>
        <p:spPr bwMode="auto">
          <a:xfrm>
            <a:off x="304800" y="1981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5. </a:t>
            </a:r>
            <a:r>
              <a:rPr lang="zh-CN" altLang="en-US" sz="3200">
                <a:solidFill>
                  <a:schemeClr val="accent2"/>
                </a:solidFill>
                <a:latin typeface="Times New Roman" pitchFamily="18" charset="0"/>
                <a:ea typeface="黑体" pitchFamily="2" charset="-122"/>
              </a:rPr>
              <a:t>优先队列式分支限界法</a:t>
            </a:r>
            <a:endParaRPr lang="zh-CN" altLang="en-US">
              <a:solidFill>
                <a:schemeClr val="accent2"/>
              </a:solidFill>
              <a:ea typeface="华文行楷" pitchFamily="2" charset="-122"/>
            </a:endParaRPr>
          </a:p>
        </p:txBody>
      </p:sp>
      <p:sp>
        <p:nvSpPr>
          <p:cNvPr id="293893" name="Text Box 5"/>
          <p:cNvSpPr txBox="1">
            <a:spLocks noChangeArrowheads="1"/>
          </p:cNvSpPr>
          <p:nvPr/>
        </p:nvSpPr>
        <p:spPr bwMode="auto">
          <a:xfrm>
            <a:off x="762000" y="2971800"/>
            <a:ext cx="7239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解装载问题的优先队列式分支限界法用最大优先队列存储活结点表。活结点</a:t>
            </a:r>
            <a:r>
              <a:rPr lang="en-US" altLang="zh-CN" sz="2000">
                <a:latin typeface="楷体_GB2312" pitchFamily="49" charset="-122"/>
                <a:ea typeface="楷体_GB2312" pitchFamily="49" charset="-122"/>
              </a:rPr>
              <a:t>x</a:t>
            </a:r>
            <a:r>
              <a:rPr lang="zh-CN" altLang="en-US" sz="2000">
                <a:latin typeface="楷体_GB2312" pitchFamily="49" charset="-122"/>
                <a:ea typeface="楷体_GB2312" pitchFamily="49" charset="-122"/>
              </a:rPr>
              <a:t>在优先队列中的优先级定义为从根结点到结点</a:t>
            </a:r>
            <a:r>
              <a:rPr lang="en-US" altLang="zh-CN" sz="2000">
                <a:latin typeface="楷体_GB2312" pitchFamily="49" charset="-122"/>
                <a:ea typeface="楷体_GB2312" pitchFamily="49" charset="-122"/>
              </a:rPr>
              <a:t>x</a:t>
            </a:r>
            <a:r>
              <a:rPr lang="zh-CN" altLang="en-US" sz="2000">
                <a:latin typeface="楷体_GB2312" pitchFamily="49" charset="-122"/>
                <a:ea typeface="楷体_GB2312" pitchFamily="49" charset="-122"/>
              </a:rPr>
              <a:t>的路径所相应的载重量再加上剩余集装箱的重量之和。</a:t>
            </a:r>
          </a:p>
          <a:p>
            <a:pPr>
              <a:spcBef>
                <a:spcPct val="50000"/>
              </a:spcBef>
            </a:pPr>
            <a:r>
              <a:rPr lang="zh-CN" altLang="en-US" sz="2000">
                <a:latin typeface="楷体_GB2312" pitchFamily="49" charset="-122"/>
                <a:ea typeface="楷体_GB2312" pitchFamily="49" charset="-122"/>
              </a:rPr>
              <a:t>    优先队列中优先级最大的活结点成为下一个扩展结点。以结点</a:t>
            </a:r>
            <a:r>
              <a:rPr lang="en-US" altLang="zh-CN" sz="2000">
                <a:latin typeface="楷体_GB2312" pitchFamily="49" charset="-122"/>
                <a:ea typeface="楷体_GB2312" pitchFamily="49" charset="-122"/>
              </a:rPr>
              <a:t>x</a:t>
            </a:r>
            <a:r>
              <a:rPr lang="zh-CN" altLang="en-US" sz="2000">
                <a:latin typeface="楷体_GB2312" pitchFamily="49" charset="-122"/>
                <a:ea typeface="楷体_GB2312" pitchFamily="49" charset="-122"/>
              </a:rPr>
              <a:t>为根的子树中所有结点相应的路径的载重量不超过它的优先级。子集树中叶结点所相应的载重量与其优先级相同。</a:t>
            </a:r>
          </a:p>
          <a:p>
            <a:pPr>
              <a:spcBef>
                <a:spcPct val="50000"/>
              </a:spcBef>
            </a:pPr>
            <a:r>
              <a:rPr lang="zh-CN" altLang="en-US" sz="2000">
                <a:latin typeface="楷体_GB2312" pitchFamily="49" charset="-122"/>
                <a:ea typeface="楷体_GB2312" pitchFamily="49" charset="-122"/>
              </a:rPr>
              <a:t>    在优先队列式分支限界法中，一旦有一个叶结点成为当前扩展结点，则可以断言该叶结点所相应的解即为最优解。此时可终止算法。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anim calcmode="lin" valueType="num">
                                      <p:cBhvr additive="base">
                                        <p:cTn id="7" dur="500" fill="hold"/>
                                        <p:tgtEl>
                                          <p:spTgt spid="293892"/>
                                        </p:tgtEl>
                                        <p:attrNameLst>
                                          <p:attrName>ppt_x</p:attrName>
                                        </p:attrNameLst>
                                      </p:cBhvr>
                                      <p:tavLst>
                                        <p:tav tm="0">
                                          <p:val>
                                            <p:strVal val="1+#ppt_w/2"/>
                                          </p:val>
                                        </p:tav>
                                        <p:tav tm="100000">
                                          <p:val>
                                            <p:strVal val="#ppt_x"/>
                                          </p:val>
                                        </p:tav>
                                      </p:tavLst>
                                    </p:anim>
                                    <p:anim calcmode="lin" valueType="num">
                                      <p:cBhvr additive="base">
                                        <p:cTn id="8" dur="500" fill="hold"/>
                                        <p:tgtEl>
                                          <p:spTgt spid="2938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93893"/>
                                        </p:tgtEl>
                                        <p:attrNameLst>
                                          <p:attrName>style.visibility</p:attrName>
                                        </p:attrNameLst>
                                      </p:cBhvr>
                                      <p:to>
                                        <p:strVal val="visible"/>
                                      </p:to>
                                    </p:set>
                                    <p:anim calcmode="lin" valueType="num">
                                      <p:cBhvr>
                                        <p:cTn id="13" dur="500" fill="hold"/>
                                        <p:tgtEl>
                                          <p:spTgt spid="293893"/>
                                        </p:tgtEl>
                                        <p:attrNameLst>
                                          <p:attrName>ppt_w</p:attrName>
                                        </p:attrNameLst>
                                      </p:cBhvr>
                                      <p:tavLst>
                                        <p:tav tm="0">
                                          <p:val>
                                            <p:fltVal val="0"/>
                                          </p:val>
                                        </p:tav>
                                        <p:tav tm="100000">
                                          <p:val>
                                            <p:strVal val="#ppt_w"/>
                                          </p:val>
                                        </p:tav>
                                      </p:tavLst>
                                    </p:anim>
                                    <p:anim calcmode="lin" valueType="num">
                                      <p:cBhvr>
                                        <p:cTn id="14" dur="500" fill="hold"/>
                                        <p:tgtEl>
                                          <p:spTgt spid="2938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utoUpdateAnimBg="0"/>
      <p:bldP spid="2938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859F65D-E0E6-46E0-94EC-430B610BFC03}" type="slidenum">
              <a:rPr lang="zh-CN" altLang="en-US"/>
              <a:pPr/>
              <a:t>19</a:t>
            </a:fld>
            <a:endParaRPr lang="en-US" altLang="zh-CN"/>
          </a:p>
        </p:txBody>
      </p:sp>
      <p:sp>
        <p:nvSpPr>
          <p:cNvPr id="294914" name="Rectangle 2"/>
          <p:cNvSpPr>
            <a:spLocks noGrp="1" noChangeArrowheads="1"/>
          </p:cNvSpPr>
          <p:nvPr>
            <p:ph type="ctrTitle"/>
          </p:nvPr>
        </p:nvSpPr>
        <p:spPr>
          <a:xfrm>
            <a:off x="685800" y="685800"/>
            <a:ext cx="7772400" cy="1143000"/>
          </a:xfrm>
        </p:spPr>
        <p:txBody>
          <a:bodyPr/>
          <a:lstStyle/>
          <a:p>
            <a:r>
              <a:rPr lang="zh-CN" altLang="en-US" sz="3600"/>
              <a:t>6.4 布线问题</a:t>
            </a:r>
          </a:p>
        </p:txBody>
      </p:sp>
      <p:sp>
        <p:nvSpPr>
          <p:cNvPr id="294916" name="Text Box 4"/>
          <p:cNvSpPr txBox="1">
            <a:spLocks noChangeArrowheads="1"/>
          </p:cNvSpPr>
          <p:nvPr/>
        </p:nvSpPr>
        <p:spPr bwMode="auto">
          <a:xfrm>
            <a:off x="304800" y="205740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算法思想</a:t>
            </a:r>
            <a:endParaRPr lang="zh-CN" altLang="en-US">
              <a:solidFill>
                <a:schemeClr val="accent2"/>
              </a:solidFill>
              <a:ea typeface="华文行楷" pitchFamily="2" charset="-122"/>
            </a:endParaRPr>
          </a:p>
        </p:txBody>
      </p:sp>
      <p:sp>
        <p:nvSpPr>
          <p:cNvPr id="294917" name="Text Box 5"/>
          <p:cNvSpPr txBox="1">
            <a:spLocks noChangeArrowheads="1"/>
          </p:cNvSpPr>
          <p:nvPr/>
        </p:nvSpPr>
        <p:spPr bwMode="auto">
          <a:xfrm>
            <a:off x="762000" y="2971800"/>
            <a:ext cx="6858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    解此问题的队列式分支限界法从起始位置</a:t>
            </a:r>
            <a:r>
              <a:rPr lang="en-US" altLang="zh-CN" sz="2000">
                <a:latin typeface="楷体_GB2312" pitchFamily="49" charset="-122"/>
                <a:ea typeface="楷体_GB2312" pitchFamily="49" charset="-122"/>
              </a:rPr>
              <a:t>a</a:t>
            </a:r>
            <a:r>
              <a:rPr lang="zh-CN" altLang="en-US" sz="2000">
                <a:latin typeface="楷体_GB2312" pitchFamily="49" charset="-122"/>
                <a:ea typeface="楷体_GB2312" pitchFamily="49" charset="-122"/>
              </a:rPr>
              <a:t>开始将它作为第一个扩展结点。与该扩展结点相邻并且可达的方格成为可行结点被加入到活结点队列中，并且将这些方格标记为1，即从起始方格</a:t>
            </a:r>
            <a:r>
              <a:rPr lang="en-US" altLang="zh-CN" sz="2000">
                <a:latin typeface="楷体_GB2312" pitchFamily="49" charset="-122"/>
                <a:ea typeface="楷体_GB2312" pitchFamily="49" charset="-122"/>
              </a:rPr>
              <a:t>a</a:t>
            </a:r>
            <a:r>
              <a:rPr lang="zh-CN" altLang="en-US" sz="2000">
                <a:latin typeface="楷体_GB2312" pitchFamily="49" charset="-122"/>
                <a:ea typeface="楷体_GB2312" pitchFamily="49" charset="-122"/>
              </a:rPr>
              <a:t>到这些方格的距离为1。</a:t>
            </a:r>
          </a:p>
        </p:txBody>
      </p:sp>
      <p:sp>
        <p:nvSpPr>
          <p:cNvPr id="294918" name="Text Box 6"/>
          <p:cNvSpPr txBox="1">
            <a:spLocks noChangeArrowheads="1"/>
          </p:cNvSpPr>
          <p:nvPr/>
        </p:nvSpPr>
        <p:spPr bwMode="auto">
          <a:xfrm>
            <a:off x="762000" y="4572000"/>
            <a:ext cx="6858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    接着，算法从活结点队列中取出队首结点作为下一个扩展结点，并将与当前扩展结点相邻且未标记过的方格标记为2，并存入活结点队列。这个过程一直继续到算法搜索到目标方格</a:t>
            </a:r>
            <a:r>
              <a:rPr lang="en-US" altLang="zh-CN" sz="2000">
                <a:latin typeface="楷体_GB2312" pitchFamily="49" charset="-122"/>
                <a:ea typeface="楷体_GB2312" pitchFamily="49" charset="-122"/>
              </a:rPr>
              <a:t>b</a:t>
            </a:r>
            <a:r>
              <a:rPr lang="zh-CN" altLang="en-US" sz="2000">
                <a:latin typeface="楷体_GB2312" pitchFamily="49" charset="-122"/>
                <a:ea typeface="楷体_GB2312" pitchFamily="49" charset="-122"/>
              </a:rPr>
              <a:t>或活结点队列为空时为止。即加入剪枝的广度优先搜索。</a:t>
            </a:r>
            <a:endParaRPr lang="zh-CN" altLang="en-US">
              <a:solidFill>
                <a:schemeClr val="accent2"/>
              </a:solidFill>
              <a:ea typeface="华文行楷"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 calcmode="lin" valueType="num">
                                      <p:cBhvr additive="base">
                                        <p:cTn id="7" dur="500" fill="hold"/>
                                        <p:tgtEl>
                                          <p:spTgt spid="294916"/>
                                        </p:tgtEl>
                                        <p:attrNameLst>
                                          <p:attrName>ppt_x</p:attrName>
                                        </p:attrNameLst>
                                      </p:cBhvr>
                                      <p:tavLst>
                                        <p:tav tm="0">
                                          <p:val>
                                            <p:strVal val="1+#ppt_w/2"/>
                                          </p:val>
                                        </p:tav>
                                        <p:tav tm="100000">
                                          <p:val>
                                            <p:strVal val="#ppt_x"/>
                                          </p:val>
                                        </p:tav>
                                      </p:tavLst>
                                    </p:anim>
                                    <p:anim calcmode="lin" valueType="num">
                                      <p:cBhvr additive="base">
                                        <p:cTn id="8" dur="500" fill="hold"/>
                                        <p:tgtEl>
                                          <p:spTgt spid="2949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4917"/>
                                        </p:tgtEl>
                                        <p:attrNameLst>
                                          <p:attrName>style.visibility</p:attrName>
                                        </p:attrNameLst>
                                      </p:cBhvr>
                                      <p:to>
                                        <p:strVal val="visible"/>
                                      </p:to>
                                    </p:set>
                                    <p:anim calcmode="lin" valueType="num">
                                      <p:cBhvr>
                                        <p:cTn id="13" dur="500" fill="hold"/>
                                        <p:tgtEl>
                                          <p:spTgt spid="294917"/>
                                        </p:tgtEl>
                                        <p:attrNameLst>
                                          <p:attrName>ppt_w</p:attrName>
                                        </p:attrNameLst>
                                      </p:cBhvr>
                                      <p:tavLst>
                                        <p:tav tm="0">
                                          <p:val>
                                            <p:fltVal val="0"/>
                                          </p:val>
                                        </p:tav>
                                        <p:tav tm="100000">
                                          <p:val>
                                            <p:strVal val="#ppt_w"/>
                                          </p:val>
                                        </p:tav>
                                      </p:tavLst>
                                    </p:anim>
                                    <p:anim calcmode="lin" valueType="num">
                                      <p:cBhvr>
                                        <p:cTn id="14" dur="500" fill="hold"/>
                                        <p:tgtEl>
                                          <p:spTgt spid="29491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94918"/>
                                        </p:tgtEl>
                                        <p:attrNameLst>
                                          <p:attrName>style.visibility</p:attrName>
                                        </p:attrNameLst>
                                      </p:cBhvr>
                                      <p:to>
                                        <p:strVal val="visible"/>
                                      </p:to>
                                    </p:set>
                                    <p:anim calcmode="lin" valueType="num">
                                      <p:cBhvr>
                                        <p:cTn id="19" dur="500" fill="hold"/>
                                        <p:tgtEl>
                                          <p:spTgt spid="294918"/>
                                        </p:tgtEl>
                                        <p:attrNameLst>
                                          <p:attrName>ppt_w</p:attrName>
                                        </p:attrNameLst>
                                      </p:cBhvr>
                                      <p:tavLst>
                                        <p:tav tm="0">
                                          <p:val>
                                            <p:fltVal val="0"/>
                                          </p:val>
                                        </p:tav>
                                        <p:tav tm="100000">
                                          <p:val>
                                            <p:strVal val="#ppt_w"/>
                                          </p:val>
                                        </p:tav>
                                      </p:tavLst>
                                    </p:anim>
                                    <p:anim calcmode="lin" valueType="num">
                                      <p:cBhvr>
                                        <p:cTn id="20" dur="500" fill="hold"/>
                                        <p:tgtEl>
                                          <p:spTgt spid="2949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utoUpdateAnimBg="0"/>
      <p:bldP spid="294917" grpId="0" autoUpdateAnimBg="0"/>
      <p:bldP spid="2949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55E576F-C9B4-48F3-B47B-2814E72974C4}" type="slidenum">
              <a:rPr lang="zh-CN" altLang="en-US"/>
              <a:pPr/>
              <a:t>2</a:t>
            </a:fld>
            <a:endParaRPr lang="en-US" altLang="zh-CN"/>
          </a:p>
        </p:txBody>
      </p:sp>
      <p:sp>
        <p:nvSpPr>
          <p:cNvPr id="342019" name="Rectangle 3"/>
          <p:cNvSpPr>
            <a:spLocks noGrp="1" noChangeArrowheads="1"/>
          </p:cNvSpPr>
          <p:nvPr>
            <p:ph type="body" idx="1"/>
          </p:nvPr>
        </p:nvSpPr>
        <p:spPr>
          <a:xfrm>
            <a:off x="301625" y="476250"/>
            <a:ext cx="8540750" cy="5622925"/>
          </a:xfrm>
        </p:spPr>
        <p:txBody>
          <a:bodyPr/>
          <a:lstStyle/>
          <a:p>
            <a:pPr>
              <a:lnSpc>
                <a:spcPct val="200000"/>
              </a:lnSpc>
              <a:buFont typeface="Symbol" pitchFamily="18" charset="2"/>
              <a:buChar char="·"/>
            </a:pPr>
            <a:r>
              <a:rPr lang="zh-CN" altLang="en-US" sz="1600" b="1">
                <a:solidFill>
                  <a:srgbClr val="3907F1"/>
                </a:solidFill>
              </a:rPr>
              <a:t>学习要点</a:t>
            </a:r>
          </a:p>
          <a:p>
            <a:pPr>
              <a:lnSpc>
                <a:spcPct val="130000"/>
              </a:lnSpc>
              <a:buFont typeface="Symbol" pitchFamily="18" charset="2"/>
              <a:buChar char="·"/>
            </a:pPr>
            <a:r>
              <a:rPr lang="zh-CN" altLang="en-US" sz="1600"/>
              <a:t>理解分支限界法的剪枝搜索策略。</a:t>
            </a:r>
          </a:p>
          <a:p>
            <a:pPr>
              <a:lnSpc>
                <a:spcPct val="130000"/>
              </a:lnSpc>
              <a:buFont typeface="Symbol" pitchFamily="18" charset="2"/>
              <a:buChar char="·"/>
            </a:pPr>
            <a:r>
              <a:rPr lang="zh-CN" altLang="en-US" sz="1600"/>
              <a:t>掌握分支限界法的算法框架</a:t>
            </a:r>
          </a:p>
          <a:p>
            <a:pPr>
              <a:lnSpc>
                <a:spcPct val="130000"/>
              </a:lnSpc>
              <a:buFont typeface="Symbol" pitchFamily="18" charset="2"/>
              <a:buChar char="·"/>
            </a:pPr>
            <a:r>
              <a:rPr lang="zh-CN" altLang="en-US" sz="1600"/>
              <a:t>（</a:t>
            </a:r>
            <a:r>
              <a:rPr lang="en-US" altLang="zh-CN" sz="1600"/>
              <a:t>1</a:t>
            </a:r>
            <a:r>
              <a:rPr lang="zh-CN" altLang="en-US" sz="1600"/>
              <a:t>）队列式</a:t>
            </a:r>
            <a:r>
              <a:rPr lang="en-US" altLang="zh-CN" sz="1600"/>
              <a:t>(FIFO)</a:t>
            </a:r>
            <a:r>
              <a:rPr lang="zh-CN" altLang="en-US" sz="1600"/>
              <a:t>分支限界法</a:t>
            </a:r>
          </a:p>
          <a:p>
            <a:pPr>
              <a:lnSpc>
                <a:spcPct val="130000"/>
              </a:lnSpc>
              <a:buFont typeface="Symbol" pitchFamily="18" charset="2"/>
              <a:buChar char="·"/>
            </a:pPr>
            <a:r>
              <a:rPr lang="zh-CN" altLang="en-US" sz="1600"/>
              <a:t>（</a:t>
            </a:r>
            <a:r>
              <a:rPr lang="en-US" altLang="zh-CN" sz="1600"/>
              <a:t>2</a:t>
            </a:r>
            <a:r>
              <a:rPr lang="zh-CN" altLang="en-US" sz="1600"/>
              <a:t>）优先队列式分支限界法   </a:t>
            </a:r>
            <a:endParaRPr lang="zh-CN" altLang="en-US" sz="1600">
              <a:sym typeface="Symbol" pitchFamily="18" charset="2"/>
            </a:endParaRPr>
          </a:p>
          <a:p>
            <a:pPr>
              <a:lnSpc>
                <a:spcPct val="130000"/>
              </a:lnSpc>
              <a:buFont typeface="Symbol" pitchFamily="18" charset="2"/>
              <a:buChar char="·"/>
            </a:pPr>
            <a:r>
              <a:rPr lang="zh-CN" altLang="en-US" sz="1600"/>
              <a:t>通过应用范例学习分支限界法的设计策略。</a:t>
            </a:r>
          </a:p>
          <a:p>
            <a:pPr>
              <a:lnSpc>
                <a:spcPct val="130000"/>
              </a:lnSpc>
              <a:buFont typeface="Symbol" pitchFamily="18" charset="2"/>
              <a:buChar char="·"/>
            </a:pPr>
            <a:r>
              <a:rPr lang="zh-CN" altLang="en-US" sz="1600"/>
              <a:t>（</a:t>
            </a:r>
            <a:r>
              <a:rPr lang="en-US" altLang="zh-CN" sz="1600"/>
              <a:t>1</a:t>
            </a:r>
            <a:r>
              <a:rPr lang="zh-CN" altLang="en-US" sz="1600"/>
              <a:t>）单源最短路径问题</a:t>
            </a:r>
          </a:p>
          <a:p>
            <a:pPr>
              <a:lnSpc>
                <a:spcPct val="130000"/>
              </a:lnSpc>
              <a:buFont typeface="Symbol" pitchFamily="18" charset="2"/>
              <a:buChar char="·"/>
            </a:pPr>
            <a:r>
              <a:rPr lang="zh-CN" altLang="en-US" sz="1600"/>
              <a:t>（</a:t>
            </a:r>
            <a:r>
              <a:rPr lang="en-US" altLang="zh-CN" sz="1600"/>
              <a:t>2</a:t>
            </a:r>
            <a:r>
              <a:rPr lang="zh-CN" altLang="en-US" sz="1600"/>
              <a:t>）装载问题；</a:t>
            </a:r>
          </a:p>
          <a:p>
            <a:pPr>
              <a:lnSpc>
                <a:spcPct val="130000"/>
              </a:lnSpc>
              <a:buFont typeface="Symbol" pitchFamily="18" charset="2"/>
              <a:buChar char="·"/>
            </a:pPr>
            <a:r>
              <a:rPr lang="zh-CN" altLang="en-US" sz="1600"/>
              <a:t>（</a:t>
            </a:r>
            <a:r>
              <a:rPr lang="en-US" altLang="zh-CN" sz="1600"/>
              <a:t>3</a:t>
            </a:r>
            <a:r>
              <a:rPr lang="zh-CN" altLang="en-US" sz="1600"/>
              <a:t>）布线问题</a:t>
            </a:r>
          </a:p>
          <a:p>
            <a:pPr>
              <a:lnSpc>
                <a:spcPct val="130000"/>
              </a:lnSpc>
              <a:buFont typeface="Symbol" pitchFamily="18" charset="2"/>
              <a:buChar char="·"/>
            </a:pPr>
            <a:r>
              <a:rPr lang="zh-CN" altLang="en-US" sz="1600"/>
              <a:t>（</a:t>
            </a:r>
            <a:r>
              <a:rPr lang="en-US" altLang="zh-CN" sz="1600"/>
              <a:t>4</a:t>
            </a:r>
            <a:r>
              <a:rPr lang="zh-CN" altLang="en-US" sz="1600"/>
              <a:t>）</a:t>
            </a:r>
            <a:r>
              <a:rPr lang="en-US" altLang="zh-CN" sz="1600"/>
              <a:t>0-1</a:t>
            </a:r>
            <a:r>
              <a:rPr lang="zh-CN" altLang="en-US" sz="1600"/>
              <a:t>背包问题；</a:t>
            </a:r>
          </a:p>
          <a:p>
            <a:pPr>
              <a:lnSpc>
                <a:spcPct val="130000"/>
              </a:lnSpc>
              <a:buFont typeface="Symbol" pitchFamily="18" charset="2"/>
              <a:buChar char="·"/>
            </a:pPr>
            <a:r>
              <a:rPr lang="zh-CN" altLang="en-US" sz="1600"/>
              <a:t>（</a:t>
            </a:r>
            <a:r>
              <a:rPr lang="en-US" altLang="zh-CN" sz="1600"/>
              <a:t>5</a:t>
            </a:r>
            <a:r>
              <a:rPr lang="zh-CN" altLang="en-US" sz="1600"/>
              <a:t>）最大团问题；</a:t>
            </a:r>
          </a:p>
          <a:p>
            <a:pPr>
              <a:lnSpc>
                <a:spcPct val="130000"/>
              </a:lnSpc>
              <a:buFont typeface="Symbol" pitchFamily="18" charset="2"/>
              <a:buChar char="·"/>
            </a:pPr>
            <a:r>
              <a:rPr lang="zh-CN" altLang="en-US" sz="1600"/>
              <a:t>（</a:t>
            </a:r>
            <a:r>
              <a:rPr lang="en-US" altLang="zh-CN" sz="1600"/>
              <a:t>6</a:t>
            </a:r>
            <a:r>
              <a:rPr lang="zh-CN" altLang="en-US" sz="1600"/>
              <a:t>）旅行售货员问题</a:t>
            </a:r>
          </a:p>
          <a:p>
            <a:pPr>
              <a:lnSpc>
                <a:spcPct val="130000"/>
              </a:lnSpc>
              <a:buFont typeface="Symbol" pitchFamily="18" charset="2"/>
              <a:buChar char="·"/>
            </a:pPr>
            <a:r>
              <a:rPr lang="zh-CN" altLang="en-US" sz="1600"/>
              <a:t>（</a:t>
            </a:r>
            <a:r>
              <a:rPr lang="en-US" altLang="zh-CN" sz="1600"/>
              <a:t>7</a:t>
            </a:r>
            <a:r>
              <a:rPr lang="zh-CN" altLang="en-US" sz="1600"/>
              <a:t>）电路板排列问题</a:t>
            </a:r>
          </a:p>
          <a:p>
            <a:pPr>
              <a:lnSpc>
                <a:spcPct val="130000"/>
              </a:lnSpc>
              <a:buFont typeface="Symbol" pitchFamily="18" charset="2"/>
              <a:buChar char="·"/>
            </a:pPr>
            <a:r>
              <a:rPr lang="zh-CN" altLang="en-US" sz="1600"/>
              <a:t>（</a:t>
            </a:r>
            <a:r>
              <a:rPr lang="en-US" altLang="zh-CN" sz="1600"/>
              <a:t>8</a:t>
            </a:r>
            <a:r>
              <a:rPr lang="zh-CN" altLang="en-US" sz="1600"/>
              <a:t>）批处理作业调度问题</a:t>
            </a:r>
          </a:p>
        </p:txBody>
      </p:sp>
    </p:spTree>
  </p:cSld>
  <p:clrMapOvr>
    <a:masterClrMapping/>
  </p:clrMapOvr>
  <p:transition>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14D6480-287F-482E-8710-8B6190D6D39C}" type="slidenum">
              <a:rPr lang="zh-CN" altLang="en-US"/>
              <a:pPr/>
              <a:t>20</a:t>
            </a:fld>
            <a:endParaRPr lang="en-US" altLang="zh-CN"/>
          </a:p>
        </p:txBody>
      </p:sp>
      <p:sp>
        <p:nvSpPr>
          <p:cNvPr id="295938" name="Rectangle 2"/>
          <p:cNvSpPr>
            <a:spLocks noGrp="1" noChangeArrowheads="1"/>
          </p:cNvSpPr>
          <p:nvPr>
            <p:ph type="ctrTitle"/>
          </p:nvPr>
        </p:nvSpPr>
        <p:spPr>
          <a:xfrm>
            <a:off x="685800" y="685800"/>
            <a:ext cx="7772400" cy="1143000"/>
          </a:xfrm>
        </p:spPr>
        <p:txBody>
          <a:bodyPr/>
          <a:lstStyle/>
          <a:p>
            <a:r>
              <a:rPr lang="zh-CN" altLang="en-US" sz="3600"/>
              <a:t>6.4 布线问题</a:t>
            </a:r>
          </a:p>
        </p:txBody>
      </p:sp>
      <p:sp>
        <p:nvSpPr>
          <p:cNvPr id="295940" name="Text Box 4"/>
          <p:cNvSpPr txBox="1">
            <a:spLocks noChangeArrowheads="1"/>
          </p:cNvSpPr>
          <p:nvPr/>
        </p:nvSpPr>
        <p:spPr bwMode="auto">
          <a:xfrm>
            <a:off x="762000" y="1905000"/>
            <a:ext cx="41148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65000"/>
              </a:lnSpc>
            </a:pPr>
            <a:r>
              <a:rPr kumimoji="1" lang="en-US" altLang="zh-CN" sz="1600"/>
              <a:t>Position offset[4];</a:t>
            </a:r>
          </a:p>
          <a:p>
            <a:pPr>
              <a:lnSpc>
                <a:spcPct val="165000"/>
              </a:lnSpc>
            </a:pPr>
            <a:r>
              <a:rPr kumimoji="1" lang="en-US" altLang="zh-CN" sz="1600"/>
              <a:t>   offset[0].row = 0; offset[0].col = 1; // </a:t>
            </a:r>
            <a:r>
              <a:rPr kumimoji="1" lang="zh-CN" altLang="en-US" sz="1600"/>
              <a:t>右</a:t>
            </a:r>
          </a:p>
          <a:p>
            <a:pPr>
              <a:lnSpc>
                <a:spcPct val="165000"/>
              </a:lnSpc>
            </a:pPr>
            <a:r>
              <a:rPr kumimoji="1" lang="zh-CN" altLang="en-US" sz="1600"/>
              <a:t>   </a:t>
            </a:r>
            <a:r>
              <a:rPr kumimoji="1" lang="en-US" altLang="zh-CN" sz="1600"/>
              <a:t>offset[1].row = 1; offset[1].col = 0; // </a:t>
            </a:r>
            <a:r>
              <a:rPr kumimoji="1" lang="zh-CN" altLang="en-US" sz="1600"/>
              <a:t>下</a:t>
            </a:r>
          </a:p>
          <a:p>
            <a:pPr>
              <a:lnSpc>
                <a:spcPct val="165000"/>
              </a:lnSpc>
            </a:pPr>
            <a:r>
              <a:rPr kumimoji="1" lang="zh-CN" altLang="en-US" sz="1600"/>
              <a:t>   </a:t>
            </a:r>
            <a:r>
              <a:rPr kumimoji="1" lang="en-US" altLang="zh-CN" sz="1600"/>
              <a:t>offset[2].row = 0; offset[2].col = -1; // </a:t>
            </a:r>
            <a:r>
              <a:rPr kumimoji="1" lang="zh-CN" altLang="en-US" sz="1600"/>
              <a:t>左</a:t>
            </a:r>
          </a:p>
          <a:p>
            <a:pPr>
              <a:lnSpc>
                <a:spcPct val="165000"/>
              </a:lnSpc>
            </a:pPr>
            <a:r>
              <a:rPr kumimoji="1" lang="zh-CN" altLang="en-US" sz="1600"/>
              <a:t>   </a:t>
            </a:r>
            <a:r>
              <a:rPr kumimoji="1" lang="en-US" altLang="zh-CN" sz="1600"/>
              <a:t>offset[3].row = -1; offset[3].col = 0; // </a:t>
            </a:r>
            <a:r>
              <a:rPr kumimoji="1" lang="zh-CN" altLang="en-US" sz="1600"/>
              <a:t>上</a:t>
            </a:r>
          </a:p>
        </p:txBody>
      </p:sp>
      <p:sp>
        <p:nvSpPr>
          <p:cNvPr id="295941" name="AutoShape 5"/>
          <p:cNvSpPr>
            <a:spLocks noChangeArrowheads="1"/>
          </p:cNvSpPr>
          <p:nvPr/>
        </p:nvSpPr>
        <p:spPr bwMode="auto">
          <a:xfrm>
            <a:off x="5638800" y="1981200"/>
            <a:ext cx="2286000" cy="914400"/>
          </a:xfrm>
          <a:prstGeom prst="wedgeRoundRectCallout">
            <a:avLst>
              <a:gd name="adj1" fmla="val -95486"/>
              <a:gd name="adj2" fmla="val 30731"/>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定义移动方向的相对位移</a:t>
            </a:r>
            <a:endParaRPr lang="en-US" altLang="zh-CN" sz="2000" b="1">
              <a:solidFill>
                <a:schemeClr val="accent2"/>
              </a:solidFill>
              <a:latin typeface="楷体_GB2312" pitchFamily="49" charset="-122"/>
              <a:ea typeface="楷体_GB2312" pitchFamily="49" charset="-122"/>
            </a:endParaRPr>
          </a:p>
        </p:txBody>
      </p:sp>
      <p:sp>
        <p:nvSpPr>
          <p:cNvPr id="295942" name="Text Box 6"/>
          <p:cNvSpPr txBox="1">
            <a:spLocks noChangeArrowheads="1"/>
          </p:cNvSpPr>
          <p:nvPr/>
        </p:nvSpPr>
        <p:spPr bwMode="auto">
          <a:xfrm>
            <a:off x="762000" y="4343400"/>
            <a:ext cx="55626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65000"/>
              </a:lnSpc>
            </a:pPr>
            <a:r>
              <a:rPr lang="zh-CN" altLang="en-US">
                <a:solidFill>
                  <a:schemeClr val="accent2"/>
                </a:solidFill>
                <a:latin typeface="Times New Roman" pitchFamily="18" charset="0"/>
                <a:cs typeface="Times New Roman" pitchFamily="18" charset="0"/>
              </a:rPr>
              <a:t> </a:t>
            </a:r>
            <a:r>
              <a:rPr kumimoji="1" lang="en-US" altLang="zh-CN" sz="1600"/>
              <a:t>for (int i = 0; i &lt;= m+1; i++)</a:t>
            </a:r>
          </a:p>
          <a:p>
            <a:pPr>
              <a:lnSpc>
                <a:spcPct val="165000"/>
              </a:lnSpc>
            </a:pPr>
            <a:r>
              <a:rPr kumimoji="1" lang="en-US" altLang="zh-CN" sz="1600"/>
              <a:t>      grid[0][i] = grid[n+1][i] = 1; // </a:t>
            </a:r>
            <a:r>
              <a:rPr kumimoji="1" lang="zh-CN" altLang="en-US" sz="1600"/>
              <a:t>顶部和底部</a:t>
            </a:r>
          </a:p>
          <a:p>
            <a:pPr>
              <a:lnSpc>
                <a:spcPct val="165000"/>
              </a:lnSpc>
            </a:pPr>
            <a:r>
              <a:rPr kumimoji="1" lang="zh-CN" altLang="en-US" sz="1600"/>
              <a:t>   </a:t>
            </a:r>
            <a:r>
              <a:rPr kumimoji="1" lang="en-US" altLang="zh-CN" sz="1600"/>
              <a:t>for (int i = 0; i &lt;= n+1; i++)</a:t>
            </a:r>
          </a:p>
          <a:p>
            <a:pPr>
              <a:lnSpc>
                <a:spcPct val="165000"/>
              </a:lnSpc>
            </a:pPr>
            <a:r>
              <a:rPr kumimoji="1" lang="en-US" altLang="zh-CN" sz="1600"/>
              <a:t>      grid[i][0] = grid[i][m+1] = 1; // </a:t>
            </a:r>
            <a:r>
              <a:rPr kumimoji="1" lang="zh-CN" altLang="en-US" sz="1600"/>
              <a:t>左翼和右翼</a:t>
            </a:r>
          </a:p>
        </p:txBody>
      </p:sp>
      <p:sp>
        <p:nvSpPr>
          <p:cNvPr id="295943" name="AutoShape 7"/>
          <p:cNvSpPr>
            <a:spLocks noChangeArrowheads="1"/>
          </p:cNvSpPr>
          <p:nvPr/>
        </p:nvSpPr>
        <p:spPr bwMode="auto">
          <a:xfrm>
            <a:off x="5715000" y="3962400"/>
            <a:ext cx="2209800" cy="914400"/>
          </a:xfrm>
          <a:prstGeom prst="wedgeRoundRectCallout">
            <a:avLst>
              <a:gd name="adj1" fmla="val -111065"/>
              <a:gd name="adj2" fmla="val 51042"/>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设置边界的围墙</a:t>
            </a:r>
            <a:endParaRPr lang="en-US" altLang="zh-CN" sz="2000" b="1">
              <a:solidFill>
                <a:schemeClr val="accent2"/>
              </a:solidFill>
              <a:latin typeface="楷体_GB2312" pitchFamily="49" charset="-122"/>
              <a:ea typeface="楷体_GB2312"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 calcmode="lin" valueType="num">
                                      <p:cBhvr additive="base">
                                        <p:cTn id="7" dur="500" fill="hold"/>
                                        <p:tgtEl>
                                          <p:spTgt spid="295940"/>
                                        </p:tgtEl>
                                        <p:attrNameLst>
                                          <p:attrName>ppt_x</p:attrName>
                                        </p:attrNameLst>
                                      </p:cBhvr>
                                      <p:tavLst>
                                        <p:tav tm="0">
                                          <p:val>
                                            <p:strVal val="0-#ppt_w/2"/>
                                          </p:val>
                                        </p:tav>
                                        <p:tav tm="100000">
                                          <p:val>
                                            <p:strVal val="#ppt_x"/>
                                          </p:val>
                                        </p:tav>
                                      </p:tavLst>
                                    </p:anim>
                                    <p:anim calcmode="lin" valueType="num">
                                      <p:cBhvr additive="base">
                                        <p:cTn id="8" dur="500" fill="hold"/>
                                        <p:tgtEl>
                                          <p:spTgt spid="295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5941"/>
                                        </p:tgtEl>
                                        <p:attrNameLst>
                                          <p:attrName>style.visibility</p:attrName>
                                        </p:attrNameLst>
                                      </p:cBhvr>
                                      <p:to>
                                        <p:strVal val="visible"/>
                                      </p:to>
                                    </p:set>
                                    <p:anim calcmode="lin" valueType="num">
                                      <p:cBhvr additive="base">
                                        <p:cTn id="13" dur="500" fill="hold"/>
                                        <p:tgtEl>
                                          <p:spTgt spid="295941"/>
                                        </p:tgtEl>
                                        <p:attrNameLst>
                                          <p:attrName>ppt_x</p:attrName>
                                        </p:attrNameLst>
                                      </p:cBhvr>
                                      <p:tavLst>
                                        <p:tav tm="0">
                                          <p:val>
                                            <p:strVal val="1+#ppt_w/2"/>
                                          </p:val>
                                        </p:tav>
                                        <p:tav tm="100000">
                                          <p:val>
                                            <p:strVal val="#ppt_x"/>
                                          </p:val>
                                        </p:tav>
                                      </p:tavLst>
                                    </p:anim>
                                    <p:anim calcmode="lin" valueType="num">
                                      <p:cBhvr additive="base">
                                        <p:cTn id="14" dur="500" fill="hold"/>
                                        <p:tgtEl>
                                          <p:spTgt spid="2959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5942"/>
                                        </p:tgtEl>
                                        <p:attrNameLst>
                                          <p:attrName>style.visibility</p:attrName>
                                        </p:attrNameLst>
                                      </p:cBhvr>
                                      <p:to>
                                        <p:strVal val="visible"/>
                                      </p:to>
                                    </p:set>
                                    <p:anim calcmode="lin" valueType="num">
                                      <p:cBhvr additive="base">
                                        <p:cTn id="19" dur="500" fill="hold"/>
                                        <p:tgtEl>
                                          <p:spTgt spid="295942"/>
                                        </p:tgtEl>
                                        <p:attrNameLst>
                                          <p:attrName>ppt_x</p:attrName>
                                        </p:attrNameLst>
                                      </p:cBhvr>
                                      <p:tavLst>
                                        <p:tav tm="0">
                                          <p:val>
                                            <p:strVal val="0-#ppt_w/2"/>
                                          </p:val>
                                        </p:tav>
                                        <p:tav tm="100000">
                                          <p:val>
                                            <p:strVal val="#ppt_x"/>
                                          </p:val>
                                        </p:tav>
                                      </p:tavLst>
                                    </p:anim>
                                    <p:anim calcmode="lin" valueType="num">
                                      <p:cBhvr additive="base">
                                        <p:cTn id="20" dur="500" fill="hold"/>
                                        <p:tgtEl>
                                          <p:spTgt spid="2959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5943"/>
                                        </p:tgtEl>
                                        <p:attrNameLst>
                                          <p:attrName>style.visibility</p:attrName>
                                        </p:attrNameLst>
                                      </p:cBhvr>
                                      <p:to>
                                        <p:strVal val="visible"/>
                                      </p:to>
                                    </p:set>
                                    <p:anim calcmode="lin" valueType="num">
                                      <p:cBhvr additive="base">
                                        <p:cTn id="25" dur="500" fill="hold"/>
                                        <p:tgtEl>
                                          <p:spTgt spid="295943"/>
                                        </p:tgtEl>
                                        <p:attrNameLst>
                                          <p:attrName>ppt_x</p:attrName>
                                        </p:attrNameLst>
                                      </p:cBhvr>
                                      <p:tavLst>
                                        <p:tav tm="0">
                                          <p:val>
                                            <p:strVal val="1+#ppt_w/2"/>
                                          </p:val>
                                        </p:tav>
                                        <p:tav tm="100000">
                                          <p:val>
                                            <p:strVal val="#ppt_x"/>
                                          </p:val>
                                        </p:tav>
                                      </p:tavLst>
                                    </p:anim>
                                    <p:anim calcmode="lin" valueType="num">
                                      <p:cBhvr additive="base">
                                        <p:cTn id="26" dur="500" fill="hold"/>
                                        <p:tgtEl>
                                          <p:spTgt spid="2959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utoUpdateAnimBg="0"/>
      <p:bldP spid="295941" grpId="0" animBg="1" autoUpdateAnimBg="0"/>
      <p:bldP spid="295942" grpId="0" autoUpdateAnimBg="0"/>
      <p:bldP spid="29594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F81F240-855F-4464-8C19-B07E5A1CBCE6}" type="slidenum">
              <a:rPr lang="zh-CN" altLang="en-US"/>
              <a:pPr/>
              <a:t>21</a:t>
            </a:fld>
            <a:endParaRPr lang="en-US" altLang="zh-CN"/>
          </a:p>
        </p:txBody>
      </p:sp>
      <p:sp>
        <p:nvSpPr>
          <p:cNvPr id="296962" name="Rectangle 2"/>
          <p:cNvSpPr>
            <a:spLocks noGrp="1" noChangeArrowheads="1"/>
          </p:cNvSpPr>
          <p:nvPr>
            <p:ph type="ctrTitle"/>
          </p:nvPr>
        </p:nvSpPr>
        <p:spPr>
          <a:xfrm>
            <a:off x="685800" y="685800"/>
            <a:ext cx="7772400" cy="1143000"/>
          </a:xfrm>
        </p:spPr>
        <p:txBody>
          <a:bodyPr/>
          <a:lstStyle/>
          <a:p>
            <a:r>
              <a:rPr lang="zh-CN" altLang="en-US" sz="3600"/>
              <a:t>6.4 布线问题</a:t>
            </a:r>
          </a:p>
        </p:txBody>
      </p:sp>
      <p:sp>
        <p:nvSpPr>
          <p:cNvPr id="296964" name="Text Box 4"/>
          <p:cNvSpPr txBox="1">
            <a:spLocks noChangeArrowheads="1"/>
          </p:cNvSpPr>
          <p:nvPr/>
        </p:nvSpPr>
        <p:spPr bwMode="auto">
          <a:xfrm>
            <a:off x="609600" y="1752600"/>
            <a:ext cx="8077200"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40000"/>
              </a:lnSpc>
            </a:pPr>
            <a:r>
              <a:rPr kumimoji="1" lang="en-US" altLang="zh-CN" sz="1600"/>
              <a:t>for (int i = 0; i &lt; NumOfNbrs; i++) {</a:t>
            </a:r>
          </a:p>
          <a:p>
            <a:pPr>
              <a:lnSpc>
                <a:spcPct val="140000"/>
              </a:lnSpc>
            </a:pPr>
            <a:r>
              <a:rPr kumimoji="1" lang="en-US" altLang="zh-CN" sz="1600"/>
              <a:t>         nbr.row = here.row + offset[i].row;</a:t>
            </a:r>
          </a:p>
          <a:p>
            <a:pPr>
              <a:lnSpc>
                <a:spcPct val="140000"/>
              </a:lnSpc>
            </a:pPr>
            <a:r>
              <a:rPr kumimoji="1" lang="en-US" altLang="zh-CN" sz="1600"/>
              <a:t>         nbr.col = here.col + offset[i].col;</a:t>
            </a:r>
          </a:p>
          <a:p>
            <a:pPr>
              <a:lnSpc>
                <a:spcPct val="140000"/>
              </a:lnSpc>
            </a:pPr>
            <a:r>
              <a:rPr kumimoji="1" lang="en-US" altLang="zh-CN" sz="1600"/>
              <a:t>         if (grid[nbr.row][nbr.col] == 0) {</a:t>
            </a:r>
          </a:p>
          <a:p>
            <a:pPr>
              <a:lnSpc>
                <a:spcPct val="140000"/>
              </a:lnSpc>
            </a:pPr>
            <a:r>
              <a:rPr kumimoji="1" lang="en-US" altLang="zh-CN" sz="1600"/>
              <a:t>             // </a:t>
            </a:r>
            <a:r>
              <a:rPr kumimoji="1" lang="zh-CN" altLang="en-US" sz="1600"/>
              <a:t>该方格未标记</a:t>
            </a:r>
          </a:p>
          <a:p>
            <a:pPr>
              <a:lnSpc>
                <a:spcPct val="140000"/>
              </a:lnSpc>
            </a:pPr>
            <a:r>
              <a:rPr kumimoji="1" lang="zh-CN" altLang="en-US" sz="1600"/>
              <a:t>             </a:t>
            </a:r>
            <a:r>
              <a:rPr kumimoji="1" lang="en-US" altLang="zh-CN" sz="1600"/>
              <a:t>grid[nbr.row][nbr.col]</a:t>
            </a:r>
          </a:p>
          <a:p>
            <a:pPr>
              <a:lnSpc>
                <a:spcPct val="140000"/>
              </a:lnSpc>
            </a:pPr>
            <a:r>
              <a:rPr kumimoji="1" lang="en-US" altLang="zh-CN" sz="1600"/>
              <a:t>                = grid[here.row][here.col] + 1;</a:t>
            </a:r>
          </a:p>
          <a:p>
            <a:pPr>
              <a:lnSpc>
                <a:spcPct val="140000"/>
              </a:lnSpc>
            </a:pPr>
            <a:r>
              <a:rPr kumimoji="1" lang="en-US" altLang="zh-CN" sz="1600"/>
              <a:t>             if ((nbr.row == finish.row) &amp;&amp;</a:t>
            </a:r>
          </a:p>
          <a:p>
            <a:pPr>
              <a:lnSpc>
                <a:spcPct val="140000"/>
              </a:lnSpc>
            </a:pPr>
            <a:r>
              <a:rPr kumimoji="1" lang="en-US" altLang="zh-CN" sz="1600"/>
              <a:t>                (nbr.col == finish.col)) break; // </a:t>
            </a:r>
            <a:r>
              <a:rPr kumimoji="1" lang="zh-CN" altLang="en-US" sz="1600"/>
              <a:t>完成布线</a:t>
            </a:r>
          </a:p>
          <a:p>
            <a:pPr>
              <a:lnSpc>
                <a:spcPct val="140000"/>
              </a:lnSpc>
            </a:pPr>
            <a:r>
              <a:rPr kumimoji="1" lang="zh-CN" altLang="en-US" sz="1600"/>
              <a:t>         </a:t>
            </a:r>
            <a:r>
              <a:rPr kumimoji="1" lang="en-US" altLang="zh-CN" sz="1600"/>
              <a:t>Q.Add(nbr);} </a:t>
            </a:r>
          </a:p>
          <a:p>
            <a:pPr>
              <a:lnSpc>
                <a:spcPct val="140000"/>
              </a:lnSpc>
            </a:pPr>
            <a:r>
              <a:rPr kumimoji="1" lang="en-US" altLang="zh-CN" sz="1600"/>
              <a:t>         }</a:t>
            </a:r>
          </a:p>
        </p:txBody>
      </p:sp>
      <p:sp>
        <p:nvSpPr>
          <p:cNvPr id="296965" name="Text Box 5"/>
          <p:cNvSpPr txBox="1">
            <a:spLocks noChangeArrowheads="1"/>
          </p:cNvSpPr>
          <p:nvPr/>
        </p:nvSpPr>
        <p:spPr bwMode="auto">
          <a:xfrm>
            <a:off x="457200" y="59436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296966" name="Text Box 6"/>
          <p:cNvSpPr txBox="1">
            <a:spLocks noChangeArrowheads="1"/>
          </p:cNvSpPr>
          <p:nvPr/>
        </p:nvSpPr>
        <p:spPr bwMode="auto">
          <a:xfrm>
            <a:off x="533400" y="58674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找到目标位置后，可以通过回溯方法找到这条最短路径。</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barn(inHorizontal)">
                                      <p:cBhvr>
                                        <p:cTn id="7" dur="500"/>
                                        <p:tgtEl>
                                          <p:spTgt spid="29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6966"/>
                                        </p:tgtEl>
                                        <p:attrNameLst>
                                          <p:attrName>style.visibility</p:attrName>
                                        </p:attrNameLst>
                                      </p:cBhvr>
                                      <p:to>
                                        <p:strVal val="visible"/>
                                      </p:to>
                                    </p:set>
                                    <p:anim calcmode="lin" valueType="num">
                                      <p:cBhvr additive="base">
                                        <p:cTn id="12" dur="500" fill="hold"/>
                                        <p:tgtEl>
                                          <p:spTgt spid="296966"/>
                                        </p:tgtEl>
                                        <p:attrNameLst>
                                          <p:attrName>ppt_x</p:attrName>
                                        </p:attrNameLst>
                                      </p:cBhvr>
                                      <p:tavLst>
                                        <p:tav tm="0">
                                          <p:val>
                                            <p:strVal val="#ppt_x"/>
                                          </p:val>
                                        </p:tav>
                                        <p:tav tm="100000">
                                          <p:val>
                                            <p:strVal val="#ppt_x"/>
                                          </p:val>
                                        </p:tav>
                                      </p:tavLst>
                                    </p:anim>
                                    <p:anim calcmode="lin" valueType="num">
                                      <p:cBhvr additive="base">
                                        <p:cTn id="13" dur="500" fill="hold"/>
                                        <p:tgtEl>
                                          <p:spTgt spid="296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utoUpdateAnimBg="0"/>
      <p:bldP spid="29696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E5B11E8-48BC-494D-992A-89C2D2E80C71}" type="slidenum">
              <a:rPr lang="zh-CN" altLang="en-US"/>
              <a:pPr/>
              <a:t>22</a:t>
            </a:fld>
            <a:endParaRPr lang="en-US" altLang="zh-CN"/>
          </a:p>
        </p:txBody>
      </p:sp>
      <p:sp>
        <p:nvSpPr>
          <p:cNvPr id="297986" name="Rectangle 2"/>
          <p:cNvSpPr>
            <a:spLocks noGrp="1" noChangeArrowheads="1"/>
          </p:cNvSpPr>
          <p:nvPr>
            <p:ph type="ctrTitle"/>
          </p:nvPr>
        </p:nvSpPr>
        <p:spPr>
          <a:xfrm>
            <a:off x="609600" y="609600"/>
            <a:ext cx="7848600" cy="1143000"/>
          </a:xfrm>
        </p:spPr>
        <p:txBody>
          <a:bodyPr/>
          <a:lstStyle/>
          <a:p>
            <a:r>
              <a:rPr lang="zh-CN" altLang="en-US" sz="3600"/>
              <a:t>6.5    0-1背包问题</a:t>
            </a:r>
          </a:p>
        </p:txBody>
      </p:sp>
      <p:sp>
        <p:nvSpPr>
          <p:cNvPr id="297988" name="Text Box 4"/>
          <p:cNvSpPr txBox="1">
            <a:spLocks noChangeArrowheads="1"/>
          </p:cNvSpPr>
          <p:nvPr/>
        </p:nvSpPr>
        <p:spPr bwMode="auto">
          <a:xfrm>
            <a:off x="609600" y="205740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算法的思想</a:t>
            </a:r>
            <a:endParaRPr lang="zh-CN" altLang="en-US">
              <a:solidFill>
                <a:schemeClr val="accent2"/>
              </a:solidFill>
              <a:ea typeface="华文行楷" pitchFamily="2" charset="-122"/>
            </a:endParaRPr>
          </a:p>
        </p:txBody>
      </p:sp>
      <p:sp>
        <p:nvSpPr>
          <p:cNvPr id="297989" name="Text Box 5"/>
          <p:cNvSpPr txBox="1">
            <a:spLocks noChangeArrowheads="1"/>
          </p:cNvSpPr>
          <p:nvPr/>
        </p:nvSpPr>
        <p:spPr bwMode="auto">
          <a:xfrm>
            <a:off x="990600" y="2667000"/>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       首先，要对输入数据进行预处理，将各物品依其单位重量价值从大到小进行排列。</a:t>
            </a:r>
          </a:p>
        </p:txBody>
      </p:sp>
      <p:sp>
        <p:nvSpPr>
          <p:cNvPr id="297990" name="Text Box 6"/>
          <p:cNvSpPr txBox="1">
            <a:spLocks noChangeArrowheads="1"/>
          </p:cNvSpPr>
          <p:nvPr/>
        </p:nvSpPr>
        <p:spPr bwMode="auto">
          <a:xfrm>
            <a:off x="990600" y="3581400"/>
            <a:ext cx="662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       在下面描述的优先队列分支限界法中，节点的优先级由已装袋的物品价值加上剩下的最大单位重量价值的物品装满剩余容量的价值和。</a:t>
            </a:r>
          </a:p>
        </p:txBody>
      </p:sp>
      <p:sp>
        <p:nvSpPr>
          <p:cNvPr id="297991" name="Text Box 7"/>
          <p:cNvSpPr txBox="1">
            <a:spLocks noChangeArrowheads="1"/>
          </p:cNvSpPr>
          <p:nvPr/>
        </p:nvSpPr>
        <p:spPr bwMode="auto">
          <a:xfrm>
            <a:off x="990600" y="4800600"/>
            <a:ext cx="6553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首先检查当前扩展结点的左儿子结点的可行性。如果该左儿子结点是可行结点，则将它加入到子集树和活结点优先队列中。当前扩展结点的右儿子结点一定是可行结点，仅当右儿子结点满足上界约束时才将它加入子集树和活结点优先队列。当扩展到叶节点时为问题的最优值。</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additive="base">
                                        <p:cTn id="7" dur="500" fill="hold"/>
                                        <p:tgtEl>
                                          <p:spTgt spid="297988"/>
                                        </p:tgtEl>
                                        <p:attrNameLst>
                                          <p:attrName>ppt_x</p:attrName>
                                        </p:attrNameLst>
                                      </p:cBhvr>
                                      <p:tavLst>
                                        <p:tav tm="0">
                                          <p:val>
                                            <p:strVal val="1+#ppt_w/2"/>
                                          </p:val>
                                        </p:tav>
                                        <p:tav tm="100000">
                                          <p:val>
                                            <p:strVal val="#ppt_x"/>
                                          </p:val>
                                        </p:tav>
                                      </p:tavLst>
                                    </p:anim>
                                    <p:anim calcmode="lin" valueType="num">
                                      <p:cBhvr additive="base">
                                        <p:cTn id="8"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7989"/>
                                        </p:tgtEl>
                                        <p:attrNameLst>
                                          <p:attrName>style.visibility</p:attrName>
                                        </p:attrNameLst>
                                      </p:cBhvr>
                                      <p:to>
                                        <p:strVal val="visible"/>
                                      </p:to>
                                    </p:set>
                                    <p:anim calcmode="lin" valueType="num">
                                      <p:cBhvr additive="base">
                                        <p:cTn id="13" dur="500" fill="hold"/>
                                        <p:tgtEl>
                                          <p:spTgt spid="297989"/>
                                        </p:tgtEl>
                                        <p:attrNameLst>
                                          <p:attrName>ppt_x</p:attrName>
                                        </p:attrNameLst>
                                      </p:cBhvr>
                                      <p:tavLst>
                                        <p:tav tm="0">
                                          <p:val>
                                            <p:strVal val="1+#ppt_w/2"/>
                                          </p:val>
                                        </p:tav>
                                        <p:tav tm="100000">
                                          <p:val>
                                            <p:strVal val="#ppt_x"/>
                                          </p:val>
                                        </p:tav>
                                      </p:tavLst>
                                    </p:anim>
                                    <p:anim calcmode="lin" valueType="num">
                                      <p:cBhvr additive="base">
                                        <p:cTn id="14" dur="500" fill="hold"/>
                                        <p:tgtEl>
                                          <p:spTgt spid="2979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990"/>
                                        </p:tgtEl>
                                        <p:attrNameLst>
                                          <p:attrName>style.visibility</p:attrName>
                                        </p:attrNameLst>
                                      </p:cBhvr>
                                      <p:to>
                                        <p:strVal val="visible"/>
                                      </p:to>
                                    </p:set>
                                    <p:anim calcmode="lin" valueType="num">
                                      <p:cBhvr additive="base">
                                        <p:cTn id="19" dur="500" fill="hold"/>
                                        <p:tgtEl>
                                          <p:spTgt spid="297990"/>
                                        </p:tgtEl>
                                        <p:attrNameLst>
                                          <p:attrName>ppt_x</p:attrName>
                                        </p:attrNameLst>
                                      </p:cBhvr>
                                      <p:tavLst>
                                        <p:tav tm="0">
                                          <p:val>
                                            <p:strVal val="0-#ppt_w/2"/>
                                          </p:val>
                                        </p:tav>
                                        <p:tav tm="100000">
                                          <p:val>
                                            <p:strVal val="#ppt_x"/>
                                          </p:val>
                                        </p:tav>
                                      </p:tavLst>
                                    </p:anim>
                                    <p:anim calcmode="lin" valueType="num">
                                      <p:cBhvr additive="base">
                                        <p:cTn id="20" dur="500" fill="hold"/>
                                        <p:tgtEl>
                                          <p:spTgt spid="2979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7991"/>
                                        </p:tgtEl>
                                        <p:attrNameLst>
                                          <p:attrName>style.visibility</p:attrName>
                                        </p:attrNameLst>
                                      </p:cBhvr>
                                      <p:to>
                                        <p:strVal val="visible"/>
                                      </p:to>
                                    </p:set>
                                    <p:anim calcmode="lin" valueType="num">
                                      <p:cBhvr additive="base">
                                        <p:cTn id="25" dur="500" fill="hold"/>
                                        <p:tgtEl>
                                          <p:spTgt spid="297991"/>
                                        </p:tgtEl>
                                        <p:attrNameLst>
                                          <p:attrName>ppt_x</p:attrName>
                                        </p:attrNameLst>
                                      </p:cBhvr>
                                      <p:tavLst>
                                        <p:tav tm="0">
                                          <p:val>
                                            <p:strVal val="#ppt_x"/>
                                          </p:val>
                                        </p:tav>
                                        <p:tav tm="100000">
                                          <p:val>
                                            <p:strVal val="#ppt_x"/>
                                          </p:val>
                                        </p:tav>
                                      </p:tavLst>
                                    </p:anim>
                                    <p:anim calcmode="lin" valueType="num">
                                      <p:cBhvr additive="base">
                                        <p:cTn id="26"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utoUpdateAnimBg="0"/>
      <p:bldP spid="297989" grpId="0" autoUpdateAnimBg="0"/>
      <p:bldP spid="297990" grpId="0" autoUpdateAnimBg="0"/>
      <p:bldP spid="29799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7C253B8-2725-454E-BE7A-8DC1C9C8E550}" type="slidenum">
              <a:rPr lang="zh-CN" altLang="en-US"/>
              <a:pPr/>
              <a:t>23</a:t>
            </a:fld>
            <a:endParaRPr lang="en-US" altLang="zh-CN"/>
          </a:p>
        </p:txBody>
      </p:sp>
      <p:sp>
        <p:nvSpPr>
          <p:cNvPr id="325634" name="Rectangle 2"/>
          <p:cNvSpPr>
            <a:spLocks noGrp="1" noChangeArrowheads="1"/>
          </p:cNvSpPr>
          <p:nvPr>
            <p:ph type="ctrTitle"/>
          </p:nvPr>
        </p:nvSpPr>
        <p:spPr>
          <a:xfrm>
            <a:off x="609600" y="609600"/>
            <a:ext cx="7848600" cy="1143000"/>
          </a:xfrm>
        </p:spPr>
        <p:txBody>
          <a:bodyPr/>
          <a:lstStyle/>
          <a:p>
            <a:r>
              <a:rPr lang="zh-CN" altLang="en-US" sz="3600"/>
              <a:t>6.5    0-1背包问题</a:t>
            </a:r>
          </a:p>
        </p:txBody>
      </p:sp>
      <p:sp>
        <p:nvSpPr>
          <p:cNvPr id="325636" name="Text Box 4"/>
          <p:cNvSpPr txBox="1">
            <a:spLocks noChangeArrowheads="1"/>
          </p:cNvSpPr>
          <p:nvPr/>
        </p:nvSpPr>
        <p:spPr bwMode="auto">
          <a:xfrm>
            <a:off x="609600" y="205740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a:solidFill>
                  <a:schemeClr val="accent2"/>
                </a:solidFill>
                <a:latin typeface="Times New Roman" pitchFamily="18" charset="0"/>
                <a:ea typeface="黑体" pitchFamily="2" charset="-122"/>
              </a:rPr>
              <a:t>上界函数</a:t>
            </a:r>
            <a:endParaRPr lang="zh-CN" altLang="en-US">
              <a:solidFill>
                <a:schemeClr val="accent2"/>
              </a:solidFill>
              <a:ea typeface="华文行楷" pitchFamily="2" charset="-122"/>
            </a:endParaRPr>
          </a:p>
        </p:txBody>
      </p:sp>
      <p:sp>
        <p:nvSpPr>
          <p:cNvPr id="325637" name="Text Box 5"/>
          <p:cNvSpPr txBox="1">
            <a:spLocks noChangeArrowheads="1"/>
          </p:cNvSpPr>
          <p:nvPr/>
        </p:nvSpPr>
        <p:spPr bwMode="auto">
          <a:xfrm>
            <a:off x="1104900" y="2819400"/>
            <a:ext cx="7353300"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en-US" altLang="zh-CN">
                <a:solidFill>
                  <a:schemeClr val="accent2"/>
                </a:solidFill>
                <a:latin typeface="Times New Roman" pitchFamily="18" charset="0"/>
                <a:cs typeface="Times New Roman" pitchFamily="18" charset="0"/>
              </a:rPr>
              <a:t>while (i &lt;= n &amp;&amp; w[i] &lt;= cleft)       </a:t>
            </a:r>
            <a:r>
              <a:rPr lang="en-US" altLang="zh-CN">
                <a:latin typeface="Times New Roman" pitchFamily="18" charset="0"/>
              </a:rPr>
              <a:t>// n</a:t>
            </a:r>
            <a:r>
              <a:rPr lang="zh-CN" altLang="en-US">
                <a:latin typeface="Times New Roman" pitchFamily="18" charset="0"/>
              </a:rPr>
              <a:t>表示物品总数，</a:t>
            </a:r>
            <a:r>
              <a:rPr lang="en-US" altLang="zh-CN">
                <a:latin typeface="Times New Roman" pitchFamily="18" charset="0"/>
              </a:rPr>
              <a:t>cleft</a:t>
            </a:r>
            <a:r>
              <a:rPr lang="zh-CN" altLang="en-US">
                <a:latin typeface="Times New Roman" pitchFamily="18" charset="0"/>
              </a:rPr>
              <a:t>为剩余空间</a:t>
            </a:r>
          </a:p>
          <a:p>
            <a:pPr algn="just">
              <a:spcBef>
                <a:spcPct val="50000"/>
              </a:spcBef>
            </a:pPr>
            <a:r>
              <a:rPr lang="en-US" altLang="zh-CN">
                <a:solidFill>
                  <a:schemeClr val="accent2"/>
                </a:solidFill>
                <a:latin typeface="Times New Roman" pitchFamily="18" charset="0"/>
                <a:cs typeface="Times New Roman" pitchFamily="18" charset="0"/>
              </a:rPr>
              <a:t>      {</a:t>
            </a:r>
          </a:p>
          <a:p>
            <a:pPr algn="just">
              <a:spcBef>
                <a:spcPct val="50000"/>
              </a:spcBef>
            </a:pPr>
            <a:r>
              <a:rPr lang="en-US" altLang="zh-CN">
                <a:solidFill>
                  <a:schemeClr val="accent2"/>
                </a:solidFill>
                <a:latin typeface="Times New Roman" pitchFamily="18" charset="0"/>
                <a:cs typeface="Times New Roman" pitchFamily="18" charset="0"/>
              </a:rPr>
              <a:t>         cleft -= w[i];                            </a:t>
            </a:r>
            <a:r>
              <a:rPr lang="en-US" altLang="zh-CN">
                <a:latin typeface="Times New Roman" pitchFamily="18" charset="0"/>
              </a:rPr>
              <a:t>//w[i]</a:t>
            </a:r>
            <a:r>
              <a:rPr lang="zh-CN" altLang="en-US">
                <a:latin typeface="Times New Roman" pitchFamily="18" charset="0"/>
              </a:rPr>
              <a:t>表示</a:t>
            </a:r>
            <a:r>
              <a:rPr lang="en-US" altLang="zh-CN">
                <a:latin typeface="Times New Roman" pitchFamily="18" charset="0"/>
              </a:rPr>
              <a:t>i</a:t>
            </a:r>
            <a:r>
              <a:rPr lang="zh-CN" altLang="en-US">
                <a:latin typeface="Times New Roman" pitchFamily="18" charset="0"/>
              </a:rPr>
              <a:t>所占空间</a:t>
            </a:r>
          </a:p>
          <a:p>
            <a:pPr algn="just">
              <a:spcBef>
                <a:spcPct val="50000"/>
              </a:spcBef>
            </a:pPr>
            <a:r>
              <a:rPr lang="en-US" altLang="zh-CN">
                <a:solidFill>
                  <a:schemeClr val="accent2"/>
                </a:solidFill>
                <a:latin typeface="Times New Roman" pitchFamily="18" charset="0"/>
                <a:cs typeface="Times New Roman" pitchFamily="18" charset="0"/>
              </a:rPr>
              <a:t>         b += p[i];                                 </a:t>
            </a:r>
            <a:r>
              <a:rPr lang="en-US" altLang="zh-CN">
                <a:latin typeface="Times New Roman" pitchFamily="18" charset="0"/>
                <a:cs typeface="Times New Roman" pitchFamily="18" charset="0"/>
              </a:rPr>
              <a:t>//p[</a:t>
            </a:r>
            <a:r>
              <a:rPr lang="en-US" altLang="zh-CN">
                <a:latin typeface="Times New Roman" pitchFamily="18" charset="0"/>
              </a:rPr>
              <a:t>i</a:t>
            </a:r>
            <a:r>
              <a:rPr lang="en-US" altLang="zh-CN">
                <a:latin typeface="Times New Roman" pitchFamily="18" charset="0"/>
                <a:cs typeface="Times New Roman" pitchFamily="18" charset="0"/>
              </a:rPr>
              <a:t>]</a:t>
            </a:r>
            <a:r>
              <a:rPr lang="zh-CN" altLang="en-US">
                <a:latin typeface="Times New Roman" pitchFamily="18" charset="0"/>
              </a:rPr>
              <a:t>表示</a:t>
            </a:r>
            <a:r>
              <a:rPr lang="en-US" altLang="zh-CN">
                <a:latin typeface="Times New Roman" pitchFamily="18" charset="0"/>
              </a:rPr>
              <a:t>i</a:t>
            </a:r>
            <a:r>
              <a:rPr lang="zh-CN" altLang="en-US">
                <a:latin typeface="Times New Roman" pitchFamily="18" charset="0"/>
              </a:rPr>
              <a:t>的价值</a:t>
            </a:r>
          </a:p>
          <a:p>
            <a:pPr algn="just">
              <a:spcBef>
                <a:spcPct val="50000"/>
              </a:spcBef>
            </a:pPr>
            <a:r>
              <a:rPr lang="en-US" altLang="zh-CN">
                <a:solidFill>
                  <a:schemeClr val="accent2"/>
                </a:solidFill>
                <a:latin typeface="Times New Roman" pitchFamily="18" charset="0"/>
                <a:cs typeface="Times New Roman" pitchFamily="18" charset="0"/>
              </a:rPr>
              <a:t>         i++;</a:t>
            </a:r>
          </a:p>
          <a:p>
            <a:pPr algn="just">
              <a:spcBef>
                <a:spcPct val="50000"/>
              </a:spcBef>
            </a:pPr>
            <a:r>
              <a:rPr lang="en-US" altLang="zh-CN">
                <a:solidFill>
                  <a:schemeClr val="accent2"/>
                </a:solidFill>
                <a:latin typeface="Times New Roman" pitchFamily="18" charset="0"/>
                <a:cs typeface="Times New Roman" pitchFamily="18" charset="0"/>
              </a:rPr>
              <a:t>      }</a:t>
            </a:r>
          </a:p>
          <a:p>
            <a:pPr algn="just">
              <a:spcBef>
                <a:spcPct val="50000"/>
              </a:spcBef>
            </a:pPr>
            <a:r>
              <a:rPr lang="en-US" altLang="zh-CN">
                <a:solidFill>
                  <a:schemeClr val="accent2"/>
                </a:solidFill>
                <a:latin typeface="Times New Roman" pitchFamily="18" charset="0"/>
                <a:cs typeface="Times New Roman" pitchFamily="18" charset="0"/>
              </a:rPr>
              <a:t>if (i &lt;= n) b += p[i] / w[i] * cleft;    </a:t>
            </a:r>
            <a:r>
              <a:rPr lang="en-US" altLang="zh-CN">
                <a:latin typeface="Times New Roman" pitchFamily="18" charset="0"/>
                <a:cs typeface="Times New Roman" pitchFamily="18" charset="0"/>
              </a:rPr>
              <a:t>// </a:t>
            </a:r>
            <a:r>
              <a:rPr lang="zh-CN" altLang="en-US">
                <a:latin typeface="宋体" pitchFamily="2" charset="-122"/>
              </a:rPr>
              <a:t>装填剩余容量装满背包</a:t>
            </a:r>
            <a:endParaRPr lang="en-US" altLang="zh-CN">
              <a:latin typeface="Times New Roman" pitchFamily="18" charset="0"/>
              <a:cs typeface="Times New Roman" pitchFamily="18" charset="0"/>
            </a:endParaRPr>
          </a:p>
          <a:p>
            <a:pPr algn="just">
              <a:spcBef>
                <a:spcPct val="50000"/>
              </a:spcBef>
            </a:pPr>
            <a:r>
              <a:rPr lang="en-US" altLang="zh-CN">
                <a:solidFill>
                  <a:schemeClr val="accent2"/>
                </a:solidFill>
                <a:latin typeface="Times New Roman" pitchFamily="18" charset="0"/>
                <a:cs typeface="Times New Roman" pitchFamily="18" charset="0"/>
              </a:rPr>
              <a:t>return b;</a:t>
            </a:r>
            <a:r>
              <a:rPr lang="en-US" altLang="zh-CN">
                <a:solidFill>
                  <a:schemeClr val="accent2"/>
                </a:solidFill>
                <a:ea typeface="华文行楷" pitchFamily="2" charset="-122"/>
              </a:rPr>
              <a:t>                                       </a:t>
            </a:r>
            <a:r>
              <a:rPr lang="en-US" altLang="zh-CN">
                <a:ea typeface="华文行楷" pitchFamily="2" charset="-122"/>
              </a:rPr>
              <a:t>//b</a:t>
            </a:r>
            <a:r>
              <a:rPr lang="zh-CN" altLang="en-US"/>
              <a:t>为上界函数</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 calcmode="lin" valueType="num">
                                      <p:cBhvr additive="base">
                                        <p:cTn id="7" dur="500" fill="hold"/>
                                        <p:tgtEl>
                                          <p:spTgt spid="325636"/>
                                        </p:tgtEl>
                                        <p:attrNameLst>
                                          <p:attrName>ppt_x</p:attrName>
                                        </p:attrNameLst>
                                      </p:cBhvr>
                                      <p:tavLst>
                                        <p:tav tm="0">
                                          <p:val>
                                            <p:strVal val="1+#ppt_w/2"/>
                                          </p:val>
                                        </p:tav>
                                        <p:tav tm="100000">
                                          <p:val>
                                            <p:strVal val="#ppt_x"/>
                                          </p:val>
                                        </p:tav>
                                      </p:tavLst>
                                    </p:anim>
                                    <p:anim calcmode="lin" valueType="num">
                                      <p:cBhvr additive="base">
                                        <p:cTn id="8" dur="500" fill="hold"/>
                                        <p:tgtEl>
                                          <p:spTgt spid="3256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25637"/>
                                        </p:tgtEl>
                                        <p:attrNameLst>
                                          <p:attrName>style.visibility</p:attrName>
                                        </p:attrNameLst>
                                      </p:cBhvr>
                                      <p:to>
                                        <p:strVal val="visible"/>
                                      </p:to>
                                    </p:set>
                                    <p:animEffect transition="in" filter="dissolve">
                                      <p:cBhvr>
                                        <p:cTn id="13"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P spid="32563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D6A05E5-64B4-4414-A6E9-83A5FAFF26F6}" type="slidenum">
              <a:rPr lang="zh-CN" altLang="en-US"/>
              <a:pPr/>
              <a:t>24</a:t>
            </a:fld>
            <a:endParaRPr lang="en-US" altLang="zh-CN"/>
          </a:p>
        </p:txBody>
      </p:sp>
      <p:sp>
        <p:nvSpPr>
          <p:cNvPr id="299010" name="Rectangle 2"/>
          <p:cNvSpPr>
            <a:spLocks noGrp="1" noChangeArrowheads="1"/>
          </p:cNvSpPr>
          <p:nvPr>
            <p:ph type="ctrTitle"/>
          </p:nvPr>
        </p:nvSpPr>
        <p:spPr>
          <a:xfrm>
            <a:off x="685800" y="762000"/>
            <a:ext cx="7696200" cy="838200"/>
          </a:xfrm>
        </p:spPr>
        <p:txBody>
          <a:bodyPr/>
          <a:lstStyle/>
          <a:p>
            <a:r>
              <a:rPr lang="zh-CN" altLang="en-US" sz="3600"/>
              <a:t>6.5    0-1背包问题</a:t>
            </a:r>
          </a:p>
        </p:txBody>
      </p:sp>
      <p:sp>
        <p:nvSpPr>
          <p:cNvPr id="299012" name="Text Box 4"/>
          <p:cNvSpPr txBox="1">
            <a:spLocks noChangeArrowheads="1"/>
          </p:cNvSpPr>
          <p:nvPr/>
        </p:nvSpPr>
        <p:spPr bwMode="auto">
          <a:xfrm>
            <a:off x="685800" y="1524000"/>
            <a:ext cx="78486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lang="zh-CN" altLang="en-US" sz="1600">
                <a:solidFill>
                  <a:schemeClr val="accent2"/>
                </a:solidFill>
                <a:latin typeface="Times New Roman" pitchFamily="18" charset="0"/>
                <a:cs typeface="Times New Roman" pitchFamily="18" charset="0"/>
              </a:rPr>
              <a:t> </a:t>
            </a:r>
            <a:r>
              <a:rPr kumimoji="1" lang="en-US" altLang="zh-CN" sz="1600"/>
              <a:t>while (i != n+1) {// </a:t>
            </a:r>
            <a:r>
              <a:rPr kumimoji="1" lang="zh-CN" altLang="en-US" sz="1600"/>
              <a:t>非叶结点</a:t>
            </a:r>
          </a:p>
          <a:p>
            <a:pPr>
              <a:lnSpc>
                <a:spcPct val="150000"/>
              </a:lnSpc>
            </a:pPr>
            <a:r>
              <a:rPr kumimoji="1" lang="zh-CN" altLang="en-US" sz="1600"/>
              <a:t>      </a:t>
            </a:r>
            <a:r>
              <a:rPr kumimoji="1" lang="en-US" altLang="zh-CN" sz="1600"/>
              <a:t>// </a:t>
            </a:r>
            <a:r>
              <a:rPr kumimoji="1" lang="zh-CN" altLang="en-US" sz="1600"/>
              <a:t>检查当前扩展结点的左儿子结点</a:t>
            </a:r>
          </a:p>
          <a:p>
            <a:pPr>
              <a:lnSpc>
                <a:spcPct val="150000"/>
              </a:lnSpc>
            </a:pPr>
            <a:r>
              <a:rPr kumimoji="1" lang="zh-CN" altLang="en-US" sz="1600"/>
              <a:t>      </a:t>
            </a:r>
            <a:r>
              <a:rPr kumimoji="1" lang="en-US" altLang="zh-CN" sz="1600"/>
              <a:t>Typew wt = cw + w[i];</a:t>
            </a:r>
          </a:p>
          <a:p>
            <a:pPr>
              <a:lnSpc>
                <a:spcPct val="150000"/>
              </a:lnSpc>
            </a:pPr>
            <a:r>
              <a:rPr kumimoji="1" lang="en-US" altLang="zh-CN" sz="1600"/>
              <a:t>      if (wt &lt;= c) {// </a:t>
            </a:r>
            <a:r>
              <a:rPr kumimoji="1" lang="zh-CN" altLang="en-US" sz="1600"/>
              <a:t>左儿子结点为可行结点</a:t>
            </a:r>
          </a:p>
          <a:p>
            <a:pPr>
              <a:lnSpc>
                <a:spcPct val="150000"/>
              </a:lnSpc>
            </a:pPr>
            <a:r>
              <a:rPr kumimoji="1" lang="zh-CN" altLang="en-US" sz="1600"/>
              <a:t>         </a:t>
            </a:r>
            <a:r>
              <a:rPr kumimoji="1" lang="en-US" altLang="zh-CN" sz="1600"/>
              <a:t>if (cp+p[i] &gt; bestp) bestp = cp+p[i];</a:t>
            </a:r>
          </a:p>
          <a:p>
            <a:pPr>
              <a:lnSpc>
                <a:spcPct val="150000"/>
              </a:lnSpc>
            </a:pPr>
            <a:r>
              <a:rPr kumimoji="1" lang="en-US" altLang="zh-CN" sz="1600"/>
              <a:t>         AddLiveNode(up, cp+p[i], cw+w[i], true, i+1);}</a:t>
            </a:r>
          </a:p>
          <a:p>
            <a:pPr>
              <a:lnSpc>
                <a:spcPct val="150000"/>
              </a:lnSpc>
            </a:pPr>
            <a:r>
              <a:rPr kumimoji="1" lang="en-US" altLang="zh-CN" sz="1600"/>
              <a:t>         up = Bound(i+1);</a:t>
            </a:r>
          </a:p>
          <a:p>
            <a:pPr>
              <a:lnSpc>
                <a:spcPct val="150000"/>
              </a:lnSpc>
            </a:pPr>
            <a:r>
              <a:rPr kumimoji="1" lang="en-US" altLang="zh-CN" sz="1600"/>
              <a:t>      // </a:t>
            </a:r>
            <a:r>
              <a:rPr kumimoji="1" lang="zh-CN" altLang="en-US" sz="1600"/>
              <a:t>检查当前扩展结点的右儿子结点</a:t>
            </a:r>
          </a:p>
          <a:p>
            <a:pPr>
              <a:lnSpc>
                <a:spcPct val="150000"/>
              </a:lnSpc>
            </a:pPr>
            <a:r>
              <a:rPr kumimoji="1" lang="zh-CN" altLang="en-US" sz="1600"/>
              <a:t>      </a:t>
            </a:r>
            <a:r>
              <a:rPr kumimoji="1" lang="en-US" altLang="zh-CN" sz="1600"/>
              <a:t>if (up &gt;= bestp) // </a:t>
            </a:r>
            <a:r>
              <a:rPr kumimoji="1" lang="zh-CN" altLang="en-US" sz="1600"/>
              <a:t>右子树可能含最优解</a:t>
            </a:r>
          </a:p>
          <a:p>
            <a:pPr>
              <a:lnSpc>
                <a:spcPct val="150000"/>
              </a:lnSpc>
            </a:pPr>
            <a:r>
              <a:rPr kumimoji="1" lang="zh-CN" altLang="en-US" sz="1600"/>
              <a:t>           </a:t>
            </a:r>
            <a:r>
              <a:rPr kumimoji="1" lang="en-US" altLang="zh-CN" sz="1600"/>
              <a:t>AddLiveNode(up, cp, cw, false, i+1);</a:t>
            </a:r>
          </a:p>
          <a:p>
            <a:pPr algn="just">
              <a:lnSpc>
                <a:spcPct val="150000"/>
              </a:lnSpc>
              <a:spcBef>
                <a:spcPct val="50000"/>
              </a:spcBef>
            </a:pPr>
            <a:r>
              <a:rPr lang="en-US" altLang="zh-CN" sz="1600">
                <a:solidFill>
                  <a:schemeClr val="accent2"/>
                </a:solidFill>
                <a:latin typeface="Times New Roman" pitchFamily="18" charset="0"/>
                <a:cs typeface="Times New Roman" pitchFamily="18" charset="0"/>
              </a:rPr>
              <a:t>         </a:t>
            </a:r>
            <a:r>
              <a:rPr lang="en-US" altLang="zh-CN" sz="1600">
                <a:latin typeface="Times New Roman" pitchFamily="18" charset="0"/>
              </a:rPr>
              <a:t>//   </a:t>
            </a:r>
            <a:r>
              <a:rPr lang="zh-CN" altLang="en-US" sz="1600">
                <a:latin typeface="Times New Roman" pitchFamily="18" charset="0"/>
              </a:rPr>
              <a:t>取下一个扩展节点（略）</a:t>
            </a:r>
          </a:p>
          <a:p>
            <a:pPr algn="just">
              <a:lnSpc>
                <a:spcPct val="150000"/>
              </a:lnSpc>
              <a:spcBef>
                <a:spcPct val="50000"/>
              </a:spcBef>
            </a:pPr>
            <a:r>
              <a:rPr lang="en-US" altLang="zh-CN" sz="1600">
                <a:solidFill>
                  <a:schemeClr val="accent2"/>
                </a:solidFill>
                <a:latin typeface="Times New Roman" pitchFamily="18" charset="0"/>
                <a:cs typeface="Times New Roman" pitchFamily="18" charset="0"/>
              </a:rPr>
              <a:t>}</a:t>
            </a:r>
            <a:endParaRPr lang="zh-CN" altLang="en-US" sz="1600">
              <a:solidFill>
                <a:schemeClr val="accent2"/>
              </a:solidFill>
              <a:latin typeface="Times New Roman" pitchFamily="18" charset="0"/>
              <a:cs typeface="Times New Roman" pitchFamily="18" charset="0"/>
            </a:endParaRPr>
          </a:p>
        </p:txBody>
      </p:sp>
      <p:sp>
        <p:nvSpPr>
          <p:cNvPr id="299013" name="AutoShape 5"/>
          <p:cNvSpPr>
            <a:spLocks noChangeArrowheads="1"/>
          </p:cNvSpPr>
          <p:nvPr/>
        </p:nvSpPr>
        <p:spPr bwMode="auto">
          <a:xfrm>
            <a:off x="5638800" y="1981200"/>
            <a:ext cx="2057400" cy="914400"/>
          </a:xfrm>
          <a:prstGeom prst="wedgeRoundRectCallout">
            <a:avLst>
              <a:gd name="adj1" fmla="val -139815"/>
              <a:gd name="adj2" fmla="val 32639"/>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分支限界搜索过程</a:t>
            </a:r>
            <a:endParaRPr lang="en-US" altLang="zh-CN" sz="2000" b="1">
              <a:solidFill>
                <a:schemeClr val="accent2"/>
              </a:solidFill>
              <a:latin typeface="楷体_GB2312" pitchFamily="49" charset="-122"/>
              <a:ea typeface="楷体_GB2312" pitchFamily="49"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blinds(horizontal)">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99013"/>
                                        </p:tgtEl>
                                        <p:attrNameLst>
                                          <p:attrName>style.visibility</p:attrName>
                                        </p:attrNameLst>
                                      </p:cBhvr>
                                      <p:to>
                                        <p:strVal val="visible"/>
                                      </p:to>
                                    </p:set>
                                    <p:anim calcmode="lin" valueType="num">
                                      <p:cBhvr additive="base">
                                        <p:cTn id="12" dur="500" fill="hold"/>
                                        <p:tgtEl>
                                          <p:spTgt spid="299013"/>
                                        </p:tgtEl>
                                        <p:attrNameLst>
                                          <p:attrName>ppt_x</p:attrName>
                                        </p:attrNameLst>
                                      </p:cBhvr>
                                      <p:tavLst>
                                        <p:tav tm="0">
                                          <p:val>
                                            <p:strVal val="1+#ppt_w/2"/>
                                          </p:val>
                                        </p:tav>
                                        <p:tav tm="100000">
                                          <p:val>
                                            <p:strVal val="#ppt_x"/>
                                          </p:val>
                                        </p:tav>
                                      </p:tavLst>
                                    </p:anim>
                                    <p:anim calcmode="lin" valueType="num">
                                      <p:cBhvr additive="base">
                                        <p:cTn id="13" dur="500" fill="hold"/>
                                        <p:tgtEl>
                                          <p:spTgt spid="299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autoUpdateAnimBg="0"/>
      <p:bldP spid="29901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2959B3-0F19-4A23-A236-69A6672B3246}" type="slidenum">
              <a:rPr lang="zh-CN" altLang="en-US"/>
              <a:pPr/>
              <a:t>25</a:t>
            </a:fld>
            <a:endParaRPr lang="en-US" altLang="zh-CN"/>
          </a:p>
        </p:txBody>
      </p:sp>
      <p:sp>
        <p:nvSpPr>
          <p:cNvPr id="328706" name="Rectangle 2"/>
          <p:cNvSpPr>
            <a:spLocks noGrp="1" noChangeArrowheads="1"/>
          </p:cNvSpPr>
          <p:nvPr>
            <p:ph type="ctrTitle"/>
          </p:nvPr>
        </p:nvSpPr>
        <p:spPr>
          <a:xfrm>
            <a:off x="685800" y="685800"/>
            <a:ext cx="7772400" cy="1143000"/>
          </a:xfrm>
        </p:spPr>
        <p:txBody>
          <a:bodyPr/>
          <a:lstStyle/>
          <a:p>
            <a:r>
              <a:rPr lang="zh-CN" altLang="en-US" sz="3600"/>
              <a:t>6.6 最大团问题</a:t>
            </a:r>
          </a:p>
        </p:txBody>
      </p:sp>
      <p:sp>
        <p:nvSpPr>
          <p:cNvPr id="328708" name="Text Box 4"/>
          <p:cNvSpPr txBox="1">
            <a:spLocks noChangeArrowheads="1"/>
          </p:cNvSpPr>
          <p:nvPr/>
        </p:nvSpPr>
        <p:spPr bwMode="auto">
          <a:xfrm>
            <a:off x="876300" y="2819400"/>
            <a:ext cx="77343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给定无向图</a:t>
            </a:r>
            <a:r>
              <a:rPr lang="en-US" altLang="zh-CN" sz="2000">
                <a:latin typeface="楷体_GB2312" pitchFamily="49" charset="-122"/>
                <a:ea typeface="楷体_GB2312" pitchFamily="49" charset="-122"/>
              </a:rPr>
              <a:t>G=(V，E)。</a:t>
            </a:r>
            <a:r>
              <a:rPr lang="zh-CN" altLang="en-US" sz="2000">
                <a:latin typeface="楷体_GB2312" pitchFamily="49" charset="-122"/>
                <a:ea typeface="楷体_GB2312" pitchFamily="49" charset="-122"/>
              </a:rPr>
              <a:t>如果</a:t>
            </a:r>
            <a:r>
              <a:rPr lang="en-US" altLang="zh-CN" sz="2000">
                <a:latin typeface="楷体_GB2312" pitchFamily="49" charset="-122"/>
                <a:ea typeface="楷体_GB2312" pitchFamily="49" charset="-122"/>
              </a:rPr>
              <a:t>U</a:t>
            </a:r>
            <a:r>
              <a:rPr lang="en-US" altLang="zh-CN" sz="2000">
                <a:latin typeface="楷体_GB2312" pitchFamily="49" charset="-122"/>
                <a:ea typeface="楷体_GB2312" pitchFamily="49" charset="-122"/>
                <a:sym typeface="Symbol" pitchFamily="18" charset="2"/>
              </a:rPr>
              <a:t></a:t>
            </a:r>
            <a:r>
              <a:rPr lang="en-US" altLang="zh-CN" sz="2000">
                <a:latin typeface="楷体_GB2312" pitchFamily="49" charset="-122"/>
                <a:ea typeface="楷体_GB2312" pitchFamily="49" charset="-122"/>
              </a:rPr>
              <a:t>V，</a:t>
            </a:r>
            <a:r>
              <a:rPr lang="zh-CN" altLang="en-US" sz="2000">
                <a:latin typeface="楷体_GB2312" pitchFamily="49" charset="-122"/>
                <a:ea typeface="楷体_GB2312" pitchFamily="49" charset="-122"/>
              </a:rPr>
              <a:t>且对任意</a:t>
            </a:r>
            <a:r>
              <a:rPr lang="en-US" altLang="zh-CN" sz="2000">
                <a:latin typeface="楷体_GB2312" pitchFamily="49" charset="-122"/>
                <a:ea typeface="楷体_GB2312" pitchFamily="49" charset="-122"/>
              </a:rPr>
              <a:t>u，v</a:t>
            </a:r>
            <a:r>
              <a:rPr lang="en-US" altLang="zh-CN" sz="2000">
                <a:latin typeface="楷体_GB2312" pitchFamily="49" charset="-122"/>
                <a:ea typeface="楷体_GB2312" pitchFamily="49" charset="-122"/>
                <a:sym typeface="Symbol" pitchFamily="18" charset="2"/>
              </a:rPr>
              <a:t></a:t>
            </a:r>
            <a:r>
              <a:rPr lang="en-US" altLang="zh-CN" sz="2000">
                <a:latin typeface="楷体_GB2312" pitchFamily="49" charset="-122"/>
                <a:ea typeface="楷体_GB2312" pitchFamily="49" charset="-122"/>
              </a:rPr>
              <a:t>U</a:t>
            </a:r>
            <a:r>
              <a:rPr lang="zh-CN" altLang="en-US" sz="2000">
                <a:latin typeface="楷体_GB2312" pitchFamily="49" charset="-122"/>
                <a:ea typeface="楷体_GB2312" pitchFamily="49" charset="-122"/>
              </a:rPr>
              <a:t>有(</a:t>
            </a:r>
            <a:r>
              <a:rPr lang="en-US" altLang="zh-CN" sz="2000">
                <a:latin typeface="楷体_GB2312" pitchFamily="49" charset="-122"/>
                <a:ea typeface="楷体_GB2312" pitchFamily="49" charset="-122"/>
              </a:rPr>
              <a:t>u，v)</a:t>
            </a:r>
            <a:r>
              <a:rPr lang="en-US" altLang="zh-CN" sz="2000">
                <a:latin typeface="楷体_GB2312" pitchFamily="49" charset="-122"/>
                <a:ea typeface="楷体_GB2312" pitchFamily="49" charset="-122"/>
                <a:sym typeface="Symbol" pitchFamily="18" charset="2"/>
              </a:rPr>
              <a:t></a:t>
            </a:r>
            <a:r>
              <a:rPr lang="en-US" altLang="zh-CN" sz="2000">
                <a:latin typeface="楷体_GB2312" pitchFamily="49" charset="-122"/>
                <a:ea typeface="楷体_GB2312" pitchFamily="49" charset="-122"/>
              </a:rPr>
              <a:t>E，</a:t>
            </a:r>
            <a:r>
              <a:rPr lang="zh-CN" altLang="en-US" sz="2000">
                <a:latin typeface="楷体_GB2312" pitchFamily="49" charset="-122"/>
                <a:ea typeface="楷体_GB2312" pitchFamily="49" charset="-122"/>
              </a:rPr>
              <a:t>则称</a:t>
            </a:r>
            <a:r>
              <a:rPr lang="en-US" altLang="zh-CN" sz="2000">
                <a:latin typeface="楷体_GB2312" pitchFamily="49" charset="-122"/>
                <a:ea typeface="楷体_GB2312" pitchFamily="49" charset="-122"/>
              </a:rPr>
              <a:t>U</a:t>
            </a:r>
            <a:r>
              <a:rPr lang="zh-CN" altLang="en-US" sz="2000">
                <a:latin typeface="楷体_GB2312" pitchFamily="49" charset="-122"/>
                <a:ea typeface="楷体_GB2312" pitchFamily="49" charset="-122"/>
              </a:rPr>
              <a:t>是</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的完全子图。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的完全子图</a:t>
            </a:r>
            <a:r>
              <a:rPr lang="en-US" altLang="zh-CN" sz="2000">
                <a:latin typeface="楷体_GB2312" pitchFamily="49" charset="-122"/>
                <a:ea typeface="楷体_GB2312" pitchFamily="49" charset="-122"/>
              </a:rPr>
              <a:t>U</a:t>
            </a:r>
            <a:r>
              <a:rPr lang="zh-CN" altLang="en-US" sz="2000">
                <a:latin typeface="楷体_GB2312" pitchFamily="49" charset="-122"/>
                <a:ea typeface="楷体_GB2312" pitchFamily="49" charset="-122"/>
              </a:rPr>
              <a:t>是</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的团当且仅当</a:t>
            </a:r>
            <a:r>
              <a:rPr lang="en-US" altLang="zh-CN" sz="2000">
                <a:latin typeface="楷体_GB2312" pitchFamily="49" charset="-122"/>
                <a:ea typeface="楷体_GB2312" pitchFamily="49" charset="-122"/>
              </a:rPr>
              <a:t>U</a:t>
            </a:r>
            <a:r>
              <a:rPr lang="zh-CN" altLang="en-US" sz="2000">
                <a:latin typeface="楷体_GB2312" pitchFamily="49" charset="-122"/>
                <a:ea typeface="楷体_GB2312" pitchFamily="49" charset="-122"/>
              </a:rPr>
              <a:t>不包含在</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的更大的完全子图中。</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的最大团是指</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中所含顶点数最多的团。</a:t>
            </a:r>
          </a:p>
          <a:p>
            <a:pPr>
              <a:spcBef>
                <a:spcPct val="50000"/>
              </a:spcBef>
            </a:pPr>
            <a:r>
              <a:rPr lang="zh-CN" altLang="en-US" sz="2000">
                <a:latin typeface="楷体_GB2312" pitchFamily="49" charset="-122"/>
                <a:ea typeface="楷体_GB2312" pitchFamily="49" charset="-122"/>
              </a:rPr>
              <a:t>    下图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中，子集{1，2}是</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的大小为2的完全子图。这个完全子图不是团，因为它被</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的更大的完全子图{1，2，5}包含。{1，2，5}是</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的最大团。{1，4，5}和{2，3，5}也是</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的最大团。 </a:t>
            </a:r>
          </a:p>
        </p:txBody>
      </p:sp>
      <p:sp>
        <p:nvSpPr>
          <p:cNvPr id="328709" name="Text Box 5"/>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问题描述</a:t>
            </a:r>
            <a:endParaRPr lang="en-US" altLang="zh-CN">
              <a:solidFill>
                <a:schemeClr val="accent2"/>
              </a:solidFill>
              <a:ea typeface="华文行楷" pitchFamily="2" charset="-122"/>
            </a:endParaRPr>
          </a:p>
        </p:txBody>
      </p:sp>
      <p:pic>
        <p:nvPicPr>
          <p:cNvPr id="328710" name="Picture 6" descr="未命名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029200"/>
            <a:ext cx="2819400" cy="1331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8709"/>
                                        </p:tgtEl>
                                        <p:attrNameLst>
                                          <p:attrName>style.visibility</p:attrName>
                                        </p:attrNameLst>
                                      </p:cBhvr>
                                      <p:to>
                                        <p:strVal val="visible"/>
                                      </p:to>
                                    </p:set>
                                    <p:anim calcmode="lin" valueType="num">
                                      <p:cBhvr additive="base">
                                        <p:cTn id="7" dur="500" fill="hold"/>
                                        <p:tgtEl>
                                          <p:spTgt spid="328709"/>
                                        </p:tgtEl>
                                        <p:attrNameLst>
                                          <p:attrName>ppt_x</p:attrName>
                                        </p:attrNameLst>
                                      </p:cBhvr>
                                      <p:tavLst>
                                        <p:tav tm="0">
                                          <p:val>
                                            <p:strVal val="1+#ppt_w/2"/>
                                          </p:val>
                                        </p:tav>
                                        <p:tav tm="100000">
                                          <p:val>
                                            <p:strVal val="#ppt_x"/>
                                          </p:val>
                                        </p:tav>
                                      </p:tavLst>
                                    </p:anim>
                                    <p:anim calcmode="lin" valueType="num">
                                      <p:cBhvr additive="base">
                                        <p:cTn id="8" dur="500" fill="hold"/>
                                        <p:tgtEl>
                                          <p:spTgt spid="3287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8708"/>
                                        </p:tgtEl>
                                        <p:attrNameLst>
                                          <p:attrName>style.visibility</p:attrName>
                                        </p:attrNameLst>
                                      </p:cBhvr>
                                      <p:to>
                                        <p:strVal val="visible"/>
                                      </p:to>
                                    </p:set>
                                    <p:animEffect transition="in" filter="blinds(horizontal)">
                                      <p:cBhvr>
                                        <p:cTn id="13" dur="500"/>
                                        <p:tgtEl>
                                          <p:spTgt spid="3287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28710"/>
                                        </p:tgtEl>
                                        <p:attrNameLst>
                                          <p:attrName>style.visibility</p:attrName>
                                        </p:attrNameLst>
                                      </p:cBhvr>
                                      <p:to>
                                        <p:strVal val="visible"/>
                                      </p:to>
                                    </p:set>
                                    <p:anim calcmode="lin" valueType="num">
                                      <p:cBhvr additive="base">
                                        <p:cTn id="18" dur="500" fill="hold"/>
                                        <p:tgtEl>
                                          <p:spTgt spid="328710"/>
                                        </p:tgtEl>
                                        <p:attrNameLst>
                                          <p:attrName>ppt_x</p:attrName>
                                        </p:attrNameLst>
                                      </p:cBhvr>
                                      <p:tavLst>
                                        <p:tav tm="0">
                                          <p:val>
                                            <p:strVal val="#ppt_x"/>
                                          </p:val>
                                        </p:tav>
                                        <p:tav tm="100000">
                                          <p:val>
                                            <p:strVal val="#ppt_x"/>
                                          </p:val>
                                        </p:tav>
                                      </p:tavLst>
                                    </p:anim>
                                    <p:anim calcmode="lin" valueType="num">
                                      <p:cBhvr additive="base">
                                        <p:cTn id="19" dur="500" fill="hold"/>
                                        <p:tgtEl>
                                          <p:spTgt spid="328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utoUpdateAnimBg="0"/>
      <p:bldP spid="32870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D26F433-36D3-4839-B2A3-7E8D4B85E3DF}" type="slidenum">
              <a:rPr lang="zh-CN" altLang="en-US"/>
              <a:pPr/>
              <a:t>26</a:t>
            </a:fld>
            <a:endParaRPr lang="en-US" altLang="zh-CN"/>
          </a:p>
        </p:txBody>
      </p:sp>
      <p:sp>
        <p:nvSpPr>
          <p:cNvPr id="301058" name="Rectangle 2"/>
          <p:cNvSpPr>
            <a:spLocks noGrp="1" noChangeArrowheads="1"/>
          </p:cNvSpPr>
          <p:nvPr>
            <p:ph type="ctrTitle"/>
          </p:nvPr>
        </p:nvSpPr>
        <p:spPr>
          <a:xfrm>
            <a:off x="685800" y="762000"/>
            <a:ext cx="7772400" cy="1143000"/>
          </a:xfrm>
        </p:spPr>
        <p:txBody>
          <a:bodyPr/>
          <a:lstStyle/>
          <a:p>
            <a:r>
              <a:rPr lang="zh-CN" altLang="en-US" sz="3600"/>
              <a:t>6.6 最大团问题</a:t>
            </a:r>
          </a:p>
        </p:txBody>
      </p:sp>
      <p:sp>
        <p:nvSpPr>
          <p:cNvPr id="301060" name="Text Box 4"/>
          <p:cNvSpPr txBox="1">
            <a:spLocks noChangeArrowheads="1"/>
          </p:cNvSpPr>
          <p:nvPr/>
        </p:nvSpPr>
        <p:spPr bwMode="auto">
          <a:xfrm>
            <a:off x="533400" y="20574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301061" name="Text Box 5"/>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上界函数</a:t>
            </a:r>
            <a:endParaRPr lang="en-US" altLang="zh-CN">
              <a:solidFill>
                <a:schemeClr val="accent2"/>
              </a:solidFill>
              <a:ea typeface="华文行楷" pitchFamily="2" charset="-122"/>
            </a:endParaRPr>
          </a:p>
        </p:txBody>
      </p:sp>
      <p:sp>
        <p:nvSpPr>
          <p:cNvPr id="301062" name="Text Box 6"/>
          <p:cNvSpPr txBox="1">
            <a:spLocks noChangeArrowheads="1"/>
          </p:cNvSpPr>
          <p:nvPr/>
        </p:nvSpPr>
        <p:spPr bwMode="auto">
          <a:xfrm>
            <a:off x="914400" y="3048000"/>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用变量</a:t>
            </a:r>
            <a:r>
              <a:rPr lang="en-US" altLang="zh-CN" sz="2000">
                <a:latin typeface="楷体_GB2312" pitchFamily="49" charset="-122"/>
                <a:ea typeface="楷体_GB2312" pitchFamily="49" charset="-122"/>
              </a:rPr>
              <a:t>cliqueSize</a:t>
            </a:r>
            <a:r>
              <a:rPr lang="zh-CN" altLang="en-US" sz="2000">
                <a:latin typeface="楷体_GB2312" pitchFamily="49" charset="-122"/>
                <a:ea typeface="楷体_GB2312" pitchFamily="49" charset="-122"/>
              </a:rPr>
              <a:t>表示与该结点相应的团的顶点数；</a:t>
            </a:r>
            <a:r>
              <a:rPr lang="en-US" altLang="zh-CN" sz="2000">
                <a:latin typeface="楷体_GB2312" pitchFamily="49" charset="-122"/>
                <a:ea typeface="楷体_GB2312" pitchFamily="49" charset="-122"/>
              </a:rPr>
              <a:t>level</a:t>
            </a:r>
            <a:r>
              <a:rPr lang="zh-CN" altLang="en-US" sz="2000">
                <a:latin typeface="楷体_GB2312" pitchFamily="49" charset="-122"/>
                <a:ea typeface="楷体_GB2312" pitchFamily="49" charset="-122"/>
              </a:rPr>
              <a:t>表示结点在子集空间树中所处的层次；用</a:t>
            </a:r>
            <a:r>
              <a:rPr lang="en-US" altLang="zh-CN" sz="2000">
                <a:latin typeface="楷体_GB2312" pitchFamily="49" charset="-122"/>
                <a:ea typeface="楷体_GB2312" pitchFamily="49" charset="-122"/>
              </a:rPr>
              <a:t>cliqueSize +n-level+1</a:t>
            </a:r>
            <a:r>
              <a:rPr lang="zh-CN" altLang="en-US" sz="2000">
                <a:latin typeface="楷体_GB2312" pitchFamily="49" charset="-122"/>
                <a:ea typeface="楷体_GB2312" pitchFamily="49" charset="-122"/>
              </a:rPr>
              <a:t>作为顶点数上界</a:t>
            </a:r>
            <a:r>
              <a:rPr lang="en-US" altLang="zh-CN" sz="2000">
                <a:latin typeface="楷体_GB2312" pitchFamily="49" charset="-122"/>
                <a:ea typeface="楷体_GB2312" pitchFamily="49" charset="-122"/>
              </a:rPr>
              <a:t>upperSize</a:t>
            </a:r>
            <a:r>
              <a:rPr lang="zh-CN" altLang="en-US" sz="2000">
                <a:latin typeface="楷体_GB2312" pitchFamily="49" charset="-122"/>
                <a:ea typeface="楷体_GB2312" pitchFamily="49" charset="-122"/>
              </a:rPr>
              <a:t>的值。 </a:t>
            </a:r>
          </a:p>
        </p:txBody>
      </p:sp>
      <p:sp>
        <p:nvSpPr>
          <p:cNvPr id="301063" name="Text Box 7"/>
          <p:cNvSpPr txBox="1">
            <a:spLocks noChangeArrowheads="1"/>
          </p:cNvSpPr>
          <p:nvPr/>
        </p:nvSpPr>
        <p:spPr bwMode="auto">
          <a:xfrm>
            <a:off x="914400" y="4419600"/>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在此优先队列式分支限界法中，</a:t>
            </a:r>
            <a:r>
              <a:rPr lang="en-US" altLang="zh-CN" sz="2000">
                <a:latin typeface="楷体_GB2312" pitchFamily="49" charset="-122"/>
                <a:ea typeface="楷体_GB2312" pitchFamily="49" charset="-122"/>
              </a:rPr>
              <a:t>upperSize</a:t>
            </a:r>
            <a:r>
              <a:rPr lang="zh-CN" altLang="en-US" sz="2000">
                <a:latin typeface="楷体_GB2312" pitchFamily="49" charset="-122"/>
                <a:ea typeface="楷体_GB2312" pitchFamily="49" charset="-122"/>
              </a:rPr>
              <a:t>实际上也是优先队列中元素的优先级。算法总是从活结点优先队列中抽取具有最大</a:t>
            </a:r>
            <a:r>
              <a:rPr lang="en-US" altLang="zh-CN" sz="2000">
                <a:latin typeface="楷体_GB2312" pitchFamily="49" charset="-122"/>
                <a:ea typeface="楷体_GB2312" pitchFamily="49" charset="-122"/>
              </a:rPr>
              <a:t>upperSize</a:t>
            </a:r>
            <a:r>
              <a:rPr lang="zh-CN" altLang="en-US" sz="2000">
                <a:latin typeface="楷体_GB2312" pitchFamily="49" charset="-122"/>
                <a:ea typeface="楷体_GB2312" pitchFamily="49" charset="-122"/>
              </a:rPr>
              <a:t>值的元素作为下一个扩展元素。 </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1061"/>
                                        </p:tgtEl>
                                        <p:attrNameLst>
                                          <p:attrName>style.visibility</p:attrName>
                                        </p:attrNameLst>
                                      </p:cBhvr>
                                      <p:to>
                                        <p:strVal val="visible"/>
                                      </p:to>
                                    </p:set>
                                    <p:anim calcmode="lin" valueType="num">
                                      <p:cBhvr additive="base">
                                        <p:cTn id="7" dur="500" fill="hold"/>
                                        <p:tgtEl>
                                          <p:spTgt spid="301061"/>
                                        </p:tgtEl>
                                        <p:attrNameLst>
                                          <p:attrName>ppt_x</p:attrName>
                                        </p:attrNameLst>
                                      </p:cBhvr>
                                      <p:tavLst>
                                        <p:tav tm="0">
                                          <p:val>
                                            <p:strVal val="1+#ppt_w/2"/>
                                          </p:val>
                                        </p:tav>
                                        <p:tav tm="100000">
                                          <p:val>
                                            <p:strVal val="#ppt_x"/>
                                          </p:val>
                                        </p:tav>
                                      </p:tavLst>
                                    </p:anim>
                                    <p:anim calcmode="lin" valueType="num">
                                      <p:cBhvr additive="base">
                                        <p:cTn id="8"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01062"/>
                                        </p:tgtEl>
                                        <p:attrNameLst>
                                          <p:attrName>style.visibility</p:attrName>
                                        </p:attrNameLst>
                                      </p:cBhvr>
                                      <p:to>
                                        <p:strVal val="visible"/>
                                      </p:to>
                                    </p:set>
                                    <p:animEffect transition="in" filter="randombar(horizontal)">
                                      <p:cBhvr>
                                        <p:cTn id="13" dur="500"/>
                                        <p:tgtEl>
                                          <p:spTgt spid="3010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301063"/>
                                        </p:tgtEl>
                                        <p:attrNameLst>
                                          <p:attrName>style.visibility</p:attrName>
                                        </p:attrNameLst>
                                      </p:cBhvr>
                                      <p:to>
                                        <p:strVal val="visible"/>
                                      </p:to>
                                    </p:set>
                                    <p:animEffect transition="in" filter="randombar(vertical)">
                                      <p:cBhvr>
                                        <p:cTn id="18" dur="500"/>
                                        <p:tgtEl>
                                          <p:spTgt spid="301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autoUpdateAnimBg="0"/>
      <p:bldP spid="301062" grpId="0" autoUpdateAnimBg="0"/>
      <p:bldP spid="30106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8F65F54-1599-4EAE-878F-05C5DFDB845C}" type="slidenum">
              <a:rPr lang="zh-CN" altLang="en-US"/>
              <a:pPr/>
              <a:t>27</a:t>
            </a:fld>
            <a:endParaRPr lang="en-US" altLang="zh-CN"/>
          </a:p>
        </p:txBody>
      </p:sp>
      <p:sp>
        <p:nvSpPr>
          <p:cNvPr id="302082" name="Rectangle 2"/>
          <p:cNvSpPr>
            <a:spLocks noGrp="1" noChangeArrowheads="1"/>
          </p:cNvSpPr>
          <p:nvPr>
            <p:ph type="ctrTitle"/>
          </p:nvPr>
        </p:nvSpPr>
        <p:spPr>
          <a:xfrm>
            <a:off x="685800" y="762000"/>
            <a:ext cx="7772400" cy="1143000"/>
          </a:xfrm>
        </p:spPr>
        <p:txBody>
          <a:bodyPr/>
          <a:lstStyle/>
          <a:p>
            <a:r>
              <a:rPr lang="zh-CN" altLang="en-US" sz="3600"/>
              <a:t>6.6 最大团问题</a:t>
            </a:r>
          </a:p>
        </p:txBody>
      </p:sp>
      <p:sp>
        <p:nvSpPr>
          <p:cNvPr id="302084" name="Text Box 4"/>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算法思想</a:t>
            </a:r>
            <a:endParaRPr lang="en-US" altLang="zh-CN">
              <a:solidFill>
                <a:schemeClr val="accent2"/>
              </a:solidFill>
              <a:ea typeface="华文行楷" pitchFamily="2" charset="-122"/>
            </a:endParaRPr>
          </a:p>
        </p:txBody>
      </p:sp>
      <p:sp>
        <p:nvSpPr>
          <p:cNvPr id="302085" name="Text Box 5"/>
          <p:cNvSpPr txBox="1">
            <a:spLocks noChangeArrowheads="1"/>
          </p:cNvSpPr>
          <p:nvPr/>
        </p:nvSpPr>
        <p:spPr bwMode="auto">
          <a:xfrm>
            <a:off x="533400" y="281940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子集树的根结点是初始扩展结点，对于这个特殊的扩展结点，其</a:t>
            </a:r>
            <a:r>
              <a:rPr lang="en-US" altLang="zh-CN" sz="2000">
                <a:latin typeface="楷体_GB2312" pitchFamily="49" charset="-122"/>
                <a:ea typeface="楷体_GB2312" pitchFamily="49" charset="-122"/>
              </a:rPr>
              <a:t>cliqueSize</a:t>
            </a:r>
            <a:r>
              <a:rPr lang="zh-CN" altLang="en-US" sz="2000">
                <a:latin typeface="楷体_GB2312" pitchFamily="49" charset="-122"/>
                <a:ea typeface="楷体_GB2312" pitchFamily="49" charset="-122"/>
              </a:rPr>
              <a:t>的值为0。 </a:t>
            </a:r>
          </a:p>
        </p:txBody>
      </p:sp>
      <p:sp>
        <p:nvSpPr>
          <p:cNvPr id="302086" name="Text Box 6"/>
          <p:cNvSpPr txBox="1">
            <a:spLocks noChangeArrowheads="1"/>
          </p:cNvSpPr>
          <p:nvPr/>
        </p:nvSpPr>
        <p:spPr bwMode="auto">
          <a:xfrm>
            <a:off x="533400" y="3657600"/>
            <a:ext cx="7543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    算法在扩展内部结点时，首先考察其左儿子结点。在左儿子结点处，将顶点</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加入到当前团中，并检查该顶点与当前团中其它顶点之间是否有边相连。当顶点</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与当前团中所有顶点之间都有边相连，则相应的左儿子结点是可行结点，将它加入到子集树中并插入活结点优先队列，否则就不是可行结点。</a:t>
            </a:r>
          </a:p>
        </p:txBody>
      </p:sp>
      <p:sp>
        <p:nvSpPr>
          <p:cNvPr id="302087" name="Text Box 7"/>
          <p:cNvSpPr txBox="1">
            <a:spLocks noChangeArrowheads="1"/>
          </p:cNvSpPr>
          <p:nvPr/>
        </p:nvSpPr>
        <p:spPr bwMode="auto">
          <a:xfrm>
            <a:off x="533400" y="54102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    接着继续考察当前扩展结点的右儿子结点。当</a:t>
            </a:r>
            <a:r>
              <a:rPr lang="en-US" altLang="zh-CN" sz="2000">
                <a:latin typeface="楷体_GB2312" pitchFamily="49" charset="-122"/>
                <a:ea typeface="楷体_GB2312" pitchFamily="49" charset="-122"/>
              </a:rPr>
              <a:t>upperSize&gt;bestn</a:t>
            </a:r>
            <a:r>
              <a:rPr lang="zh-CN" altLang="en-US" sz="2000">
                <a:latin typeface="楷体_GB2312" pitchFamily="49" charset="-122"/>
                <a:ea typeface="楷体_GB2312" pitchFamily="49" charset="-122"/>
              </a:rPr>
              <a:t>时，右子树中可能含有最优解，此时将右儿子结点加入到子集树中并插入到活结点优先队列中。</a:t>
            </a:r>
            <a:endParaRPr lang="zh-CN" altLang="en-US">
              <a:solidFill>
                <a:schemeClr val="accent2"/>
              </a:solidFill>
              <a:ea typeface="华文行楷" pitchFamily="2" charset="-122"/>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2084"/>
                                        </p:tgtEl>
                                        <p:attrNameLst>
                                          <p:attrName>style.visibility</p:attrName>
                                        </p:attrNameLst>
                                      </p:cBhvr>
                                      <p:to>
                                        <p:strVal val="visible"/>
                                      </p:to>
                                    </p:set>
                                    <p:anim calcmode="lin" valueType="num">
                                      <p:cBhvr additive="base">
                                        <p:cTn id="7" dur="500" fill="hold"/>
                                        <p:tgtEl>
                                          <p:spTgt spid="302084"/>
                                        </p:tgtEl>
                                        <p:attrNameLst>
                                          <p:attrName>ppt_x</p:attrName>
                                        </p:attrNameLst>
                                      </p:cBhvr>
                                      <p:tavLst>
                                        <p:tav tm="0">
                                          <p:val>
                                            <p:strVal val="1+#ppt_w/2"/>
                                          </p:val>
                                        </p:tav>
                                        <p:tav tm="100000">
                                          <p:val>
                                            <p:strVal val="#ppt_x"/>
                                          </p:val>
                                        </p:tav>
                                      </p:tavLst>
                                    </p:anim>
                                    <p:anim calcmode="lin" valueType="num">
                                      <p:cBhvr additive="base">
                                        <p:cTn id="8" dur="500" fill="hold"/>
                                        <p:tgtEl>
                                          <p:spTgt spid="3020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02085"/>
                                        </p:tgtEl>
                                        <p:attrNameLst>
                                          <p:attrName>style.visibility</p:attrName>
                                        </p:attrNameLst>
                                      </p:cBhvr>
                                      <p:to>
                                        <p:strVal val="visible"/>
                                      </p:to>
                                    </p:set>
                                    <p:animEffect transition="in" filter="wipe(up)">
                                      <p:cBhvr>
                                        <p:cTn id="13" dur="500"/>
                                        <p:tgtEl>
                                          <p:spTgt spid="3020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02086"/>
                                        </p:tgtEl>
                                        <p:attrNameLst>
                                          <p:attrName>style.visibility</p:attrName>
                                        </p:attrNameLst>
                                      </p:cBhvr>
                                      <p:to>
                                        <p:strVal val="visible"/>
                                      </p:to>
                                    </p:set>
                                    <p:animEffect transition="in" filter="wipe(down)">
                                      <p:cBhvr>
                                        <p:cTn id="18" dur="500"/>
                                        <p:tgtEl>
                                          <p:spTgt spid="3020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02087"/>
                                        </p:tgtEl>
                                        <p:attrNameLst>
                                          <p:attrName>style.visibility</p:attrName>
                                        </p:attrNameLst>
                                      </p:cBhvr>
                                      <p:to>
                                        <p:strVal val="visible"/>
                                      </p:to>
                                    </p:set>
                                    <p:animEffect transition="in" filter="wipe(up)">
                                      <p:cBhvr>
                                        <p:cTn id="23"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autoUpdateAnimBg="0"/>
      <p:bldP spid="302085" grpId="0" autoUpdateAnimBg="0"/>
      <p:bldP spid="302086" grpId="0" autoUpdateAnimBg="0"/>
      <p:bldP spid="3020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F878686-3FA7-4952-A1A6-ADF073BA4875}" type="slidenum">
              <a:rPr lang="zh-CN" altLang="en-US"/>
              <a:pPr/>
              <a:t>28</a:t>
            </a:fld>
            <a:endParaRPr lang="en-US" altLang="zh-CN"/>
          </a:p>
        </p:txBody>
      </p:sp>
      <p:sp>
        <p:nvSpPr>
          <p:cNvPr id="303106" name="Rectangle 2"/>
          <p:cNvSpPr>
            <a:spLocks noGrp="1" noChangeArrowheads="1"/>
          </p:cNvSpPr>
          <p:nvPr>
            <p:ph type="ctrTitle"/>
          </p:nvPr>
        </p:nvSpPr>
        <p:spPr>
          <a:xfrm>
            <a:off x="685800" y="762000"/>
            <a:ext cx="7772400" cy="1143000"/>
          </a:xfrm>
        </p:spPr>
        <p:txBody>
          <a:bodyPr/>
          <a:lstStyle/>
          <a:p>
            <a:r>
              <a:rPr lang="zh-CN" altLang="en-US" sz="3600"/>
              <a:t>6.6 最大团问题</a:t>
            </a:r>
          </a:p>
        </p:txBody>
      </p:sp>
      <p:sp>
        <p:nvSpPr>
          <p:cNvPr id="303108" name="Text Box 4"/>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算法思想</a:t>
            </a:r>
            <a:endParaRPr lang="en-US" altLang="zh-CN">
              <a:solidFill>
                <a:schemeClr val="accent2"/>
              </a:solidFill>
              <a:ea typeface="华文行楷" pitchFamily="2" charset="-122"/>
            </a:endParaRPr>
          </a:p>
        </p:txBody>
      </p:sp>
      <p:sp>
        <p:nvSpPr>
          <p:cNvPr id="303109" name="Text Box 5"/>
          <p:cNvSpPr txBox="1">
            <a:spLocks noChangeArrowheads="1"/>
          </p:cNvSpPr>
          <p:nvPr/>
        </p:nvSpPr>
        <p:spPr bwMode="auto">
          <a:xfrm>
            <a:off x="914400" y="2895600"/>
            <a:ext cx="678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303110" name="Text Box 6"/>
          <p:cNvSpPr txBox="1">
            <a:spLocks noChangeArrowheads="1"/>
          </p:cNvSpPr>
          <p:nvPr/>
        </p:nvSpPr>
        <p:spPr bwMode="auto">
          <a:xfrm>
            <a:off x="838200" y="3048000"/>
            <a:ext cx="7162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算法的</a:t>
            </a:r>
            <a:r>
              <a:rPr lang="en-US" altLang="zh-CN" sz="2000">
                <a:latin typeface="楷体_GB2312" pitchFamily="49" charset="-122"/>
                <a:ea typeface="楷体_GB2312" pitchFamily="49" charset="-122"/>
              </a:rPr>
              <a:t>while</a:t>
            </a:r>
            <a:r>
              <a:rPr lang="zh-CN" altLang="en-US" sz="2000">
                <a:latin typeface="楷体_GB2312" pitchFamily="49" charset="-122"/>
                <a:ea typeface="楷体_GB2312" pitchFamily="49" charset="-122"/>
              </a:rPr>
              <a:t>循环的终止条件是遇到子集树中的一个叶结点(即</a:t>
            </a:r>
            <a:r>
              <a:rPr lang="en-US" altLang="zh-CN" sz="2000">
                <a:latin typeface="楷体_GB2312" pitchFamily="49" charset="-122"/>
                <a:ea typeface="楷体_GB2312" pitchFamily="49" charset="-122"/>
              </a:rPr>
              <a:t>n+1</a:t>
            </a:r>
            <a:r>
              <a:rPr lang="zh-CN" altLang="en-US" sz="2000">
                <a:latin typeface="楷体_GB2312" pitchFamily="49" charset="-122"/>
                <a:ea typeface="楷体_GB2312" pitchFamily="49" charset="-122"/>
              </a:rPr>
              <a:t>层结点)成为当前扩展结点。</a:t>
            </a:r>
          </a:p>
          <a:p>
            <a:pPr>
              <a:spcBef>
                <a:spcPct val="50000"/>
              </a:spcBef>
            </a:pPr>
            <a:r>
              <a:rPr lang="zh-CN" altLang="en-US" sz="2000">
                <a:latin typeface="楷体_GB2312" pitchFamily="49" charset="-122"/>
                <a:ea typeface="楷体_GB2312" pitchFamily="49" charset="-122"/>
              </a:rPr>
              <a:t>    对于子集树中的叶结点，有</a:t>
            </a:r>
            <a:r>
              <a:rPr lang="en-US" altLang="zh-CN" sz="2000">
                <a:latin typeface="楷体_GB2312" pitchFamily="49" charset="-122"/>
                <a:ea typeface="楷体_GB2312" pitchFamily="49" charset="-122"/>
              </a:rPr>
              <a:t>upperSize＝cliqueSize。</a:t>
            </a:r>
            <a:r>
              <a:rPr lang="zh-CN" altLang="en-US" sz="2000">
                <a:latin typeface="楷体_GB2312" pitchFamily="49" charset="-122"/>
                <a:ea typeface="楷体_GB2312" pitchFamily="49" charset="-122"/>
              </a:rPr>
              <a:t>此时活结点优先队列中剩余结点的</a:t>
            </a:r>
            <a:r>
              <a:rPr lang="en-US" altLang="zh-CN" sz="2000">
                <a:latin typeface="楷体_GB2312" pitchFamily="49" charset="-122"/>
                <a:ea typeface="楷体_GB2312" pitchFamily="49" charset="-122"/>
              </a:rPr>
              <a:t>upperSize</a:t>
            </a:r>
            <a:r>
              <a:rPr lang="zh-CN" altLang="en-US" sz="2000">
                <a:latin typeface="楷体_GB2312" pitchFamily="49" charset="-122"/>
                <a:ea typeface="楷体_GB2312" pitchFamily="49" charset="-122"/>
              </a:rPr>
              <a:t>值均不超过当前扩展结点的</a:t>
            </a:r>
            <a:r>
              <a:rPr lang="en-US" altLang="zh-CN" sz="2000">
                <a:latin typeface="楷体_GB2312" pitchFamily="49" charset="-122"/>
                <a:ea typeface="楷体_GB2312" pitchFamily="49" charset="-122"/>
              </a:rPr>
              <a:t>upperSize</a:t>
            </a:r>
            <a:r>
              <a:rPr lang="zh-CN" altLang="en-US" sz="2000">
                <a:latin typeface="楷体_GB2312" pitchFamily="49" charset="-122"/>
                <a:ea typeface="楷体_GB2312" pitchFamily="49" charset="-122"/>
              </a:rPr>
              <a:t>值，从而进一步搜索不可能得到更大的团，此时算法已找到一个最优解。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3108"/>
                                        </p:tgtEl>
                                        <p:attrNameLst>
                                          <p:attrName>style.visibility</p:attrName>
                                        </p:attrNameLst>
                                      </p:cBhvr>
                                      <p:to>
                                        <p:strVal val="visible"/>
                                      </p:to>
                                    </p:set>
                                    <p:anim calcmode="lin" valueType="num">
                                      <p:cBhvr additive="base">
                                        <p:cTn id="7" dur="500" fill="hold"/>
                                        <p:tgtEl>
                                          <p:spTgt spid="303108"/>
                                        </p:tgtEl>
                                        <p:attrNameLst>
                                          <p:attrName>ppt_x</p:attrName>
                                        </p:attrNameLst>
                                      </p:cBhvr>
                                      <p:tavLst>
                                        <p:tav tm="0">
                                          <p:val>
                                            <p:strVal val="1+#ppt_w/2"/>
                                          </p:val>
                                        </p:tav>
                                        <p:tav tm="100000">
                                          <p:val>
                                            <p:strVal val="#ppt_x"/>
                                          </p:val>
                                        </p:tav>
                                      </p:tavLst>
                                    </p:anim>
                                    <p:anim calcmode="lin" valueType="num">
                                      <p:cBhvr additive="base">
                                        <p:cTn id="8" dur="500" fill="hold"/>
                                        <p:tgtEl>
                                          <p:spTgt spid="3031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303110"/>
                                        </p:tgtEl>
                                        <p:attrNameLst>
                                          <p:attrName>style.visibility</p:attrName>
                                        </p:attrNameLst>
                                      </p:cBhvr>
                                      <p:to>
                                        <p:strVal val="visible"/>
                                      </p:to>
                                    </p:set>
                                    <p:animEffect transition="in" filter="barn(inHorizontal)">
                                      <p:cBhvr>
                                        <p:cTn id="13"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utoUpdateAnimBg="0"/>
      <p:bldP spid="3031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EDFACC2-E1C5-421B-B447-C9BF913A2E38}" type="slidenum">
              <a:rPr lang="zh-CN" altLang="en-US"/>
              <a:pPr/>
              <a:t>29</a:t>
            </a:fld>
            <a:endParaRPr lang="en-US" altLang="zh-CN"/>
          </a:p>
        </p:txBody>
      </p:sp>
      <p:sp>
        <p:nvSpPr>
          <p:cNvPr id="322562" name="Rectangle 2"/>
          <p:cNvSpPr>
            <a:spLocks noGrp="1" noChangeArrowheads="1"/>
          </p:cNvSpPr>
          <p:nvPr>
            <p:ph type="ctrTitle"/>
          </p:nvPr>
        </p:nvSpPr>
        <p:spPr>
          <a:xfrm>
            <a:off x="685800" y="762000"/>
            <a:ext cx="7620000" cy="1143000"/>
          </a:xfrm>
        </p:spPr>
        <p:txBody>
          <a:bodyPr/>
          <a:lstStyle/>
          <a:p>
            <a:r>
              <a:rPr lang="zh-CN" altLang="en-US" sz="3600"/>
              <a:t>6.7 旅行售货员问题</a:t>
            </a:r>
          </a:p>
        </p:txBody>
      </p:sp>
      <p:sp>
        <p:nvSpPr>
          <p:cNvPr id="322564" name="Text Box 4"/>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问题描述</a:t>
            </a:r>
            <a:endParaRPr lang="en-US" altLang="zh-CN">
              <a:solidFill>
                <a:schemeClr val="accent2"/>
              </a:solidFill>
              <a:ea typeface="华文行楷" pitchFamily="2" charset="-122"/>
            </a:endParaRPr>
          </a:p>
        </p:txBody>
      </p:sp>
      <p:sp>
        <p:nvSpPr>
          <p:cNvPr id="322565" name="Text Box 5"/>
          <p:cNvSpPr txBox="1">
            <a:spLocks noChangeArrowheads="1"/>
          </p:cNvSpPr>
          <p:nvPr/>
        </p:nvSpPr>
        <p:spPr bwMode="auto">
          <a:xfrm>
            <a:off x="838200" y="2819400"/>
            <a:ext cx="76962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某售货员要到若干城市去推销商品，已知各城市之间的路程(或旅费)。他要选定一条从驻地出发，经过每个城市一次，最后回到驻地的路线，使总的路程(或总旅费)最小。</a:t>
            </a:r>
          </a:p>
          <a:p>
            <a:pPr>
              <a:spcBef>
                <a:spcPct val="50000"/>
              </a:spcBef>
            </a:pPr>
            <a:r>
              <a:rPr lang="zh-CN" altLang="en-US" sz="2000">
                <a:latin typeface="楷体_GB2312" pitchFamily="49" charset="-122"/>
                <a:ea typeface="楷体_GB2312" pitchFamily="49" charset="-122"/>
              </a:rPr>
              <a:t>    路线是一个带权图。图中各边的费用（权）为正数。图的一条周游路线是包括</a:t>
            </a:r>
            <a:r>
              <a:rPr lang="en-US" altLang="zh-CN" sz="2000">
                <a:latin typeface="楷体_GB2312" pitchFamily="49" charset="-122"/>
                <a:ea typeface="楷体_GB2312" pitchFamily="49" charset="-122"/>
              </a:rPr>
              <a:t>V</a:t>
            </a:r>
            <a:r>
              <a:rPr lang="zh-CN" altLang="en-US" sz="2000">
                <a:latin typeface="楷体_GB2312" pitchFamily="49" charset="-122"/>
                <a:ea typeface="楷体_GB2312" pitchFamily="49" charset="-122"/>
              </a:rPr>
              <a:t>中的每个顶点在内的一条回路。周游路线的费用是这条路线上所有边的费用之和。</a:t>
            </a:r>
          </a:p>
          <a:p>
            <a:pPr>
              <a:spcBef>
                <a:spcPct val="50000"/>
              </a:spcBef>
            </a:pPr>
            <a:r>
              <a:rPr lang="zh-CN" altLang="en-US" sz="2000">
                <a:latin typeface="楷体_GB2312" pitchFamily="49" charset="-122"/>
                <a:ea typeface="楷体_GB2312" pitchFamily="49" charset="-122"/>
              </a:rPr>
              <a:t>    旅行售货员问题的解空间可以组织成一棵树，从树的根结点到任一叶结点的路径定义了图的一条周游路线。旅行售货员问题要在图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中找出费用最小的周游路线。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 calcmode="lin" valueType="num">
                                      <p:cBhvr additive="base">
                                        <p:cTn id="7" dur="500" fill="hold"/>
                                        <p:tgtEl>
                                          <p:spTgt spid="322564"/>
                                        </p:tgtEl>
                                        <p:attrNameLst>
                                          <p:attrName>ppt_x</p:attrName>
                                        </p:attrNameLst>
                                      </p:cBhvr>
                                      <p:tavLst>
                                        <p:tav tm="0">
                                          <p:val>
                                            <p:strVal val="1+#ppt_w/2"/>
                                          </p:val>
                                        </p:tav>
                                        <p:tav tm="100000">
                                          <p:val>
                                            <p:strVal val="#ppt_x"/>
                                          </p:val>
                                        </p:tav>
                                      </p:tavLst>
                                    </p:anim>
                                    <p:anim calcmode="lin" valueType="num">
                                      <p:cBhvr additive="base">
                                        <p:cTn id="8"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22565"/>
                                        </p:tgtEl>
                                        <p:attrNameLst>
                                          <p:attrName>style.visibility</p:attrName>
                                        </p:attrNameLst>
                                      </p:cBhvr>
                                      <p:to>
                                        <p:strVal val="visible"/>
                                      </p:to>
                                    </p:set>
                                    <p:animEffect transition="in" filter="dissolve">
                                      <p:cBhvr>
                                        <p:cTn id="13"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utoUpdateAnimBg="0"/>
      <p:bldP spid="32256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1189E9E-5CD9-49D3-983C-4D63D72140B0}" type="slidenum">
              <a:rPr lang="zh-CN" altLang="en-US"/>
              <a:pPr/>
              <a:t>3</a:t>
            </a:fld>
            <a:endParaRPr lang="en-US" altLang="zh-CN"/>
          </a:p>
        </p:txBody>
      </p:sp>
      <p:sp>
        <p:nvSpPr>
          <p:cNvPr id="284674" name="Rectangle 2"/>
          <p:cNvSpPr>
            <a:spLocks noGrp="1" noChangeArrowheads="1"/>
          </p:cNvSpPr>
          <p:nvPr>
            <p:ph type="ctrTitle"/>
          </p:nvPr>
        </p:nvSpPr>
        <p:spPr>
          <a:xfrm>
            <a:off x="685800" y="914400"/>
            <a:ext cx="7772400" cy="1143000"/>
          </a:xfrm>
        </p:spPr>
        <p:txBody>
          <a:bodyPr/>
          <a:lstStyle/>
          <a:p>
            <a:r>
              <a:rPr lang="zh-CN" altLang="en-US" sz="3600"/>
              <a:t>6.1	分支限界法的基本思想</a:t>
            </a:r>
          </a:p>
        </p:txBody>
      </p:sp>
      <p:sp>
        <p:nvSpPr>
          <p:cNvPr id="284676" name="Text Box 4"/>
          <p:cNvSpPr txBox="1">
            <a:spLocks noChangeArrowheads="1"/>
          </p:cNvSpPr>
          <p:nvPr/>
        </p:nvSpPr>
        <p:spPr bwMode="auto">
          <a:xfrm>
            <a:off x="304800" y="25146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分支限界法与回溯法</a:t>
            </a:r>
          </a:p>
        </p:txBody>
      </p:sp>
      <p:sp>
        <p:nvSpPr>
          <p:cNvPr id="284677" name="Text Box 5"/>
          <p:cNvSpPr txBox="1">
            <a:spLocks noChangeArrowheads="1"/>
          </p:cNvSpPr>
          <p:nvPr/>
        </p:nvSpPr>
        <p:spPr bwMode="auto">
          <a:xfrm>
            <a:off x="685800" y="3352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000">
                <a:ea typeface="楷体_GB2312" pitchFamily="49" charset="-122"/>
              </a:rPr>
              <a:t>（1）求解目标：</a:t>
            </a:r>
            <a:r>
              <a:rPr lang="zh-CN" altLang="en-US" sz="2000">
                <a:latin typeface="楷体_GB2312" pitchFamily="49" charset="-122"/>
                <a:ea typeface="楷体_GB2312" pitchFamily="49" charset="-122"/>
              </a:rPr>
              <a:t>回溯法的求解目标是找出解空间树中满足约束条件的所有解，而分支限界法的求解目标则是找出满足约束条件的一个解，或是在满足约束条件的解中找出在某种意义下的最优解。 </a:t>
            </a:r>
          </a:p>
        </p:txBody>
      </p:sp>
      <p:sp>
        <p:nvSpPr>
          <p:cNvPr id="284678" name="Text Box 6"/>
          <p:cNvSpPr txBox="1">
            <a:spLocks noChangeArrowheads="1"/>
          </p:cNvSpPr>
          <p:nvPr/>
        </p:nvSpPr>
        <p:spPr bwMode="auto">
          <a:xfrm>
            <a:off x="685800" y="48006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（2）搜索方式的不同：</a:t>
            </a:r>
            <a:r>
              <a:rPr lang="zh-CN" altLang="en-US" sz="2000">
                <a:latin typeface="楷体_GB2312" pitchFamily="49" charset="-122"/>
                <a:ea typeface="楷体_GB2312" pitchFamily="49" charset="-122"/>
              </a:rPr>
              <a:t>回溯法以深度优先的方式搜索解空间树，而分支限界法则以广度优先或以最小耗费优先的方式搜索解空间树。</a:t>
            </a:r>
            <a:r>
              <a:rPr lang="zh-CN" altLang="en-US" sz="2000">
                <a:ea typeface="楷体_GB2312" pitchFamily="49" charset="-122"/>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4676"/>
                                        </p:tgtEl>
                                        <p:attrNameLst>
                                          <p:attrName>style.visibility</p:attrName>
                                        </p:attrNameLst>
                                      </p:cBhvr>
                                      <p:to>
                                        <p:strVal val="visible"/>
                                      </p:to>
                                    </p:set>
                                    <p:anim calcmode="lin" valueType="num">
                                      <p:cBhvr additive="base">
                                        <p:cTn id="7" dur="500" fill="hold"/>
                                        <p:tgtEl>
                                          <p:spTgt spid="284676"/>
                                        </p:tgtEl>
                                        <p:attrNameLst>
                                          <p:attrName>ppt_x</p:attrName>
                                        </p:attrNameLst>
                                      </p:cBhvr>
                                      <p:tavLst>
                                        <p:tav tm="0">
                                          <p:val>
                                            <p:strVal val="1+#ppt_w/2"/>
                                          </p:val>
                                        </p:tav>
                                        <p:tav tm="100000">
                                          <p:val>
                                            <p:strVal val="#ppt_x"/>
                                          </p:val>
                                        </p:tav>
                                      </p:tavLst>
                                    </p:anim>
                                    <p:anim calcmode="lin" valueType="num">
                                      <p:cBhvr additive="base">
                                        <p:cTn id="8" dur="500" fill="hold"/>
                                        <p:tgtEl>
                                          <p:spTgt spid="284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4677"/>
                                        </p:tgtEl>
                                        <p:attrNameLst>
                                          <p:attrName>style.visibility</p:attrName>
                                        </p:attrNameLst>
                                      </p:cBhvr>
                                      <p:to>
                                        <p:strVal val="visible"/>
                                      </p:to>
                                    </p:set>
                                    <p:animEffect transition="in" filter="blinds(horizontal)">
                                      <p:cBhvr>
                                        <p:cTn id="13" dur="500"/>
                                        <p:tgtEl>
                                          <p:spTgt spid="2846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4678"/>
                                        </p:tgtEl>
                                        <p:attrNameLst>
                                          <p:attrName>style.visibility</p:attrName>
                                        </p:attrNameLst>
                                      </p:cBhvr>
                                      <p:to>
                                        <p:strVal val="visible"/>
                                      </p:to>
                                    </p:set>
                                    <p:animEffect transition="in" filter="blinds(horizontal)">
                                      <p:cBhvr>
                                        <p:cTn id="18" dur="500"/>
                                        <p:tgtEl>
                                          <p:spTgt spid="284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utoUpdateAnimBg="0"/>
      <p:bldP spid="284677" grpId="0" autoUpdateAnimBg="0"/>
      <p:bldP spid="28467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2EB02BC-B35F-47B4-9309-FF294B0EB228}" type="slidenum">
              <a:rPr lang="zh-CN" altLang="en-US"/>
              <a:pPr/>
              <a:t>30</a:t>
            </a:fld>
            <a:endParaRPr lang="en-US" altLang="zh-CN"/>
          </a:p>
        </p:txBody>
      </p:sp>
      <p:sp>
        <p:nvSpPr>
          <p:cNvPr id="304130" name="Rectangle 2"/>
          <p:cNvSpPr>
            <a:spLocks noGrp="1" noChangeArrowheads="1"/>
          </p:cNvSpPr>
          <p:nvPr>
            <p:ph type="ctrTitle"/>
          </p:nvPr>
        </p:nvSpPr>
        <p:spPr>
          <a:xfrm>
            <a:off x="533400" y="762000"/>
            <a:ext cx="7924800" cy="1143000"/>
          </a:xfrm>
        </p:spPr>
        <p:txBody>
          <a:bodyPr/>
          <a:lstStyle/>
          <a:p>
            <a:r>
              <a:rPr lang="zh-CN" altLang="en-US" sz="3600"/>
              <a:t>6.7 旅行售货员问题</a:t>
            </a:r>
          </a:p>
        </p:txBody>
      </p:sp>
      <p:sp>
        <p:nvSpPr>
          <p:cNvPr id="304132" name="Text Box 4"/>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算法描述</a:t>
            </a:r>
            <a:endParaRPr lang="en-US" altLang="zh-CN">
              <a:solidFill>
                <a:schemeClr val="accent2"/>
              </a:solidFill>
              <a:ea typeface="华文行楷" pitchFamily="2" charset="-122"/>
            </a:endParaRPr>
          </a:p>
        </p:txBody>
      </p:sp>
      <p:sp>
        <p:nvSpPr>
          <p:cNvPr id="304133" name="Text Box 5"/>
          <p:cNvSpPr txBox="1">
            <a:spLocks noChangeArrowheads="1"/>
          </p:cNvSpPr>
          <p:nvPr/>
        </p:nvSpPr>
        <p:spPr bwMode="auto">
          <a:xfrm>
            <a:off x="838200" y="2971800"/>
            <a:ext cx="7391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算法开始时创建一个最小堆，用于表示活结点优先队列。堆中每个结点的子树费用的下界</a:t>
            </a:r>
            <a:r>
              <a:rPr lang="en-US" altLang="zh-CN" sz="2000">
                <a:latin typeface="楷体_GB2312" pitchFamily="49" charset="-122"/>
                <a:ea typeface="楷体_GB2312" pitchFamily="49" charset="-122"/>
              </a:rPr>
              <a:t>lcost</a:t>
            </a:r>
            <a:r>
              <a:rPr lang="zh-CN" altLang="en-US" sz="2000">
                <a:latin typeface="楷体_GB2312" pitchFamily="49" charset="-122"/>
                <a:ea typeface="楷体_GB2312" pitchFamily="49" charset="-122"/>
              </a:rPr>
              <a:t>值是优先队列的优先级。接着算法计算出图中每个顶点的最小费用出边并用</a:t>
            </a:r>
            <a:r>
              <a:rPr lang="en-US" altLang="zh-CN" sz="2000">
                <a:latin typeface="楷体_GB2312" pitchFamily="49" charset="-122"/>
                <a:ea typeface="楷体_GB2312" pitchFamily="49" charset="-122"/>
              </a:rPr>
              <a:t>minout</a:t>
            </a:r>
            <a:r>
              <a:rPr lang="zh-CN" altLang="en-US" sz="2000">
                <a:latin typeface="楷体_GB2312" pitchFamily="49" charset="-122"/>
                <a:ea typeface="楷体_GB2312" pitchFamily="49" charset="-122"/>
              </a:rPr>
              <a:t>记录。如果所给的有向图中某个顶点没有出边，则该图不可能有回路，算法即告结束。如果每个顶点都有出边，则根据计算出的</a:t>
            </a:r>
            <a:r>
              <a:rPr lang="en-US" altLang="zh-CN" sz="2000">
                <a:latin typeface="楷体_GB2312" pitchFamily="49" charset="-122"/>
                <a:ea typeface="楷体_GB2312" pitchFamily="49" charset="-122"/>
              </a:rPr>
              <a:t>minout</a:t>
            </a:r>
            <a:r>
              <a:rPr lang="zh-CN" altLang="en-US" sz="2000">
                <a:latin typeface="楷体_GB2312" pitchFamily="49" charset="-122"/>
                <a:ea typeface="楷体_GB2312" pitchFamily="49" charset="-122"/>
              </a:rPr>
              <a:t>作算法初始化。 </a:t>
            </a:r>
          </a:p>
        </p:txBody>
      </p:sp>
      <p:sp>
        <p:nvSpPr>
          <p:cNvPr id="304134" name="Text Box 6"/>
          <p:cNvSpPr txBox="1">
            <a:spLocks noChangeArrowheads="1"/>
          </p:cNvSpPr>
          <p:nvPr/>
        </p:nvSpPr>
        <p:spPr bwMode="auto">
          <a:xfrm>
            <a:off x="838200" y="5334000"/>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算法的</a:t>
            </a:r>
            <a:r>
              <a:rPr lang="en-US" altLang="zh-CN" sz="2000">
                <a:latin typeface="楷体_GB2312" pitchFamily="49" charset="-122"/>
                <a:ea typeface="楷体_GB2312" pitchFamily="49" charset="-122"/>
              </a:rPr>
              <a:t>while</a:t>
            </a:r>
            <a:r>
              <a:rPr lang="zh-CN" altLang="en-US" sz="2000">
                <a:latin typeface="楷体_GB2312" pitchFamily="49" charset="-122"/>
                <a:ea typeface="楷体_GB2312" pitchFamily="49" charset="-122"/>
              </a:rPr>
              <a:t>循环体完成对排列树内部结点的扩展。对于当前扩展结点，算法分2种情况进行处理：</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1+#ppt_w/2"/>
                                          </p:val>
                                        </p:tav>
                                        <p:tav tm="100000">
                                          <p:val>
                                            <p:strVal val="#ppt_x"/>
                                          </p:val>
                                        </p:tav>
                                      </p:tavLst>
                                    </p:anim>
                                    <p:anim calcmode="lin" valueType="num">
                                      <p:cBhvr additive="base">
                                        <p:cTn id="8" dur="500" fill="hold"/>
                                        <p:tgtEl>
                                          <p:spTgt spid="3041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4133"/>
                                        </p:tgtEl>
                                        <p:attrNameLst>
                                          <p:attrName>style.visibility</p:attrName>
                                        </p:attrNameLst>
                                      </p:cBhvr>
                                      <p:to>
                                        <p:strVal val="visible"/>
                                      </p:to>
                                    </p:set>
                                    <p:animEffect transition="in" filter="blinds(horizontal)">
                                      <p:cBhvr>
                                        <p:cTn id="13" dur="500"/>
                                        <p:tgtEl>
                                          <p:spTgt spid="3041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4134"/>
                                        </p:tgtEl>
                                        <p:attrNameLst>
                                          <p:attrName>style.visibility</p:attrName>
                                        </p:attrNameLst>
                                      </p:cBhvr>
                                      <p:to>
                                        <p:strVal val="visible"/>
                                      </p:to>
                                    </p:set>
                                    <p:animEffect transition="in" filter="blinds(horizontal)">
                                      <p:cBhvr>
                                        <p:cTn id="18" dur="500"/>
                                        <p:tgtEl>
                                          <p:spTgt spid="304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utoUpdateAnimBg="0"/>
      <p:bldP spid="304133" grpId="0" autoUpdateAnimBg="0"/>
      <p:bldP spid="30413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7B13B0C-4F08-43E0-8AE5-63578DA87F4B}" type="slidenum">
              <a:rPr lang="zh-CN" altLang="en-US"/>
              <a:pPr/>
              <a:t>31</a:t>
            </a:fld>
            <a:endParaRPr lang="en-US" altLang="zh-CN"/>
          </a:p>
        </p:txBody>
      </p:sp>
      <p:sp>
        <p:nvSpPr>
          <p:cNvPr id="305154" name="Rectangle 2"/>
          <p:cNvSpPr>
            <a:spLocks noGrp="1" noChangeArrowheads="1"/>
          </p:cNvSpPr>
          <p:nvPr>
            <p:ph type="ctrTitle"/>
          </p:nvPr>
        </p:nvSpPr>
        <p:spPr>
          <a:xfrm>
            <a:off x="609600" y="762000"/>
            <a:ext cx="7772400" cy="1143000"/>
          </a:xfrm>
        </p:spPr>
        <p:txBody>
          <a:bodyPr/>
          <a:lstStyle/>
          <a:p>
            <a:r>
              <a:rPr lang="zh-CN" altLang="en-US" sz="3600"/>
              <a:t>6.7 旅行售货员问题</a:t>
            </a:r>
          </a:p>
        </p:txBody>
      </p:sp>
      <p:sp>
        <p:nvSpPr>
          <p:cNvPr id="305156" name="Text Box 4"/>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算法描述</a:t>
            </a:r>
            <a:endParaRPr lang="en-US" altLang="zh-CN">
              <a:solidFill>
                <a:schemeClr val="accent2"/>
              </a:solidFill>
              <a:ea typeface="华文行楷" pitchFamily="2" charset="-122"/>
            </a:endParaRPr>
          </a:p>
        </p:txBody>
      </p:sp>
      <p:sp>
        <p:nvSpPr>
          <p:cNvPr id="305157" name="Text Box 5"/>
          <p:cNvSpPr txBox="1">
            <a:spLocks noChangeArrowheads="1"/>
          </p:cNvSpPr>
          <p:nvPr/>
        </p:nvSpPr>
        <p:spPr bwMode="auto">
          <a:xfrm>
            <a:off x="838200" y="2895600"/>
            <a:ext cx="7467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1、首先考虑</a:t>
            </a:r>
            <a:r>
              <a:rPr lang="en-US" altLang="zh-CN" sz="2000">
                <a:latin typeface="楷体_GB2312" pitchFamily="49" charset="-122"/>
                <a:ea typeface="楷体_GB2312" pitchFamily="49" charset="-122"/>
              </a:rPr>
              <a:t>s=n-2</a:t>
            </a:r>
            <a:r>
              <a:rPr lang="zh-CN" altLang="en-US" sz="2000">
                <a:latin typeface="楷体_GB2312" pitchFamily="49" charset="-122"/>
                <a:ea typeface="楷体_GB2312" pitchFamily="49" charset="-122"/>
              </a:rPr>
              <a:t>的情形，此时当前扩展结点是排列树中某个叶结点的父结点。如果该叶结点相应一条可行回路且费用小于当前最小费用，则将该叶结点插入到优先队列中，否则舍去该叶结点。</a:t>
            </a:r>
          </a:p>
        </p:txBody>
      </p:sp>
      <p:sp>
        <p:nvSpPr>
          <p:cNvPr id="305158" name="Text Box 6"/>
          <p:cNvSpPr txBox="1">
            <a:spLocks noChangeArrowheads="1"/>
          </p:cNvSpPr>
          <p:nvPr/>
        </p:nvSpPr>
        <p:spPr bwMode="auto">
          <a:xfrm>
            <a:off x="838200" y="4267200"/>
            <a:ext cx="7391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2、当</a:t>
            </a:r>
            <a:r>
              <a:rPr lang="en-US" altLang="zh-CN" sz="2000">
                <a:latin typeface="楷体_GB2312" pitchFamily="49" charset="-122"/>
                <a:ea typeface="楷体_GB2312" pitchFamily="49" charset="-122"/>
              </a:rPr>
              <a:t>s&lt;n-2</a:t>
            </a:r>
            <a:r>
              <a:rPr lang="zh-CN" altLang="en-US" sz="2000">
                <a:latin typeface="楷体_GB2312" pitchFamily="49" charset="-122"/>
                <a:ea typeface="楷体_GB2312" pitchFamily="49" charset="-122"/>
              </a:rPr>
              <a:t>时，算法依次产生当前扩展结点的所有儿子结点。由于当前扩展结点所相应的路径是</a:t>
            </a:r>
            <a:r>
              <a:rPr lang="en-US" altLang="zh-CN" sz="2000">
                <a:latin typeface="楷体_GB2312" pitchFamily="49" charset="-122"/>
                <a:ea typeface="楷体_GB2312" pitchFamily="49" charset="-122"/>
              </a:rPr>
              <a:t>x[0:s]，</a:t>
            </a:r>
            <a:r>
              <a:rPr lang="zh-CN" altLang="en-US" sz="2000">
                <a:latin typeface="楷体_GB2312" pitchFamily="49" charset="-122"/>
                <a:ea typeface="楷体_GB2312" pitchFamily="49" charset="-122"/>
              </a:rPr>
              <a:t>其可行儿子结点是从剩余顶点</a:t>
            </a:r>
            <a:r>
              <a:rPr lang="en-US" altLang="zh-CN" sz="2000">
                <a:latin typeface="楷体_GB2312" pitchFamily="49" charset="-122"/>
                <a:ea typeface="楷体_GB2312" pitchFamily="49" charset="-122"/>
              </a:rPr>
              <a:t>x[s+1:n-1]</a:t>
            </a:r>
            <a:r>
              <a:rPr lang="zh-CN" altLang="en-US" sz="2000">
                <a:latin typeface="楷体_GB2312" pitchFamily="49" charset="-122"/>
                <a:ea typeface="楷体_GB2312" pitchFamily="49" charset="-122"/>
              </a:rPr>
              <a:t>中选取的顶点</a:t>
            </a:r>
            <a:r>
              <a:rPr lang="en-US" altLang="zh-CN" sz="2000">
                <a:latin typeface="楷体_GB2312" pitchFamily="49" charset="-122"/>
                <a:ea typeface="楷体_GB2312" pitchFamily="49" charset="-122"/>
              </a:rPr>
              <a:t>x[i]，</a:t>
            </a:r>
            <a:r>
              <a:rPr lang="zh-CN" altLang="en-US" sz="2000">
                <a:latin typeface="楷体_GB2312" pitchFamily="49" charset="-122"/>
                <a:ea typeface="楷体_GB2312" pitchFamily="49" charset="-122"/>
              </a:rPr>
              <a:t>且(</a:t>
            </a:r>
            <a:r>
              <a:rPr lang="en-US" altLang="zh-CN" sz="2000">
                <a:latin typeface="楷体_GB2312" pitchFamily="49" charset="-122"/>
                <a:ea typeface="楷体_GB2312" pitchFamily="49" charset="-122"/>
              </a:rPr>
              <a:t>x[s]，x[i])</a:t>
            </a:r>
            <a:r>
              <a:rPr lang="zh-CN" altLang="en-US" sz="2000">
                <a:latin typeface="楷体_GB2312" pitchFamily="49" charset="-122"/>
                <a:ea typeface="楷体_GB2312" pitchFamily="49" charset="-122"/>
              </a:rPr>
              <a:t>是所给有向图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中的一条边。对于当前扩展结点的每一个可行儿子结点，计算出其前缀(</a:t>
            </a:r>
            <a:r>
              <a:rPr lang="en-US" altLang="zh-CN" sz="2000">
                <a:latin typeface="楷体_GB2312" pitchFamily="49" charset="-122"/>
                <a:ea typeface="楷体_GB2312" pitchFamily="49" charset="-122"/>
              </a:rPr>
              <a:t>x[0:s]，x[i])</a:t>
            </a:r>
            <a:r>
              <a:rPr lang="zh-CN" altLang="en-US" sz="2000">
                <a:latin typeface="楷体_GB2312" pitchFamily="49" charset="-122"/>
                <a:ea typeface="楷体_GB2312" pitchFamily="49" charset="-122"/>
              </a:rPr>
              <a:t>的费用</a:t>
            </a:r>
            <a:r>
              <a:rPr lang="en-US" altLang="zh-CN" sz="2000">
                <a:latin typeface="楷体_GB2312" pitchFamily="49" charset="-122"/>
                <a:ea typeface="楷体_GB2312" pitchFamily="49" charset="-122"/>
              </a:rPr>
              <a:t>cc</a:t>
            </a:r>
            <a:r>
              <a:rPr lang="zh-CN" altLang="en-US" sz="2000">
                <a:latin typeface="楷体_GB2312" pitchFamily="49" charset="-122"/>
                <a:ea typeface="楷体_GB2312" pitchFamily="49" charset="-122"/>
              </a:rPr>
              <a:t>和相应的下界</a:t>
            </a:r>
            <a:r>
              <a:rPr lang="en-US" altLang="zh-CN" sz="2000">
                <a:latin typeface="楷体_GB2312" pitchFamily="49" charset="-122"/>
                <a:ea typeface="楷体_GB2312" pitchFamily="49" charset="-122"/>
              </a:rPr>
              <a:t>lcost。</a:t>
            </a:r>
            <a:r>
              <a:rPr lang="zh-CN" altLang="en-US" sz="2000">
                <a:latin typeface="楷体_GB2312" pitchFamily="49" charset="-122"/>
                <a:ea typeface="楷体_GB2312" pitchFamily="49" charset="-122"/>
              </a:rPr>
              <a:t>当</a:t>
            </a:r>
            <a:r>
              <a:rPr lang="en-US" altLang="zh-CN" sz="2000">
                <a:latin typeface="楷体_GB2312" pitchFamily="49" charset="-122"/>
                <a:ea typeface="楷体_GB2312" pitchFamily="49" charset="-122"/>
              </a:rPr>
              <a:t>lcost&lt;bestc</a:t>
            </a:r>
            <a:r>
              <a:rPr lang="zh-CN" altLang="en-US" sz="2000">
                <a:latin typeface="楷体_GB2312" pitchFamily="49" charset="-122"/>
                <a:ea typeface="楷体_GB2312" pitchFamily="49" charset="-122"/>
              </a:rPr>
              <a:t>时，将这个可行儿子结点插入到活结点优先队列中。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5156"/>
                                        </p:tgtEl>
                                        <p:attrNameLst>
                                          <p:attrName>style.visibility</p:attrName>
                                        </p:attrNameLst>
                                      </p:cBhvr>
                                      <p:to>
                                        <p:strVal val="visible"/>
                                      </p:to>
                                    </p:set>
                                    <p:anim calcmode="lin" valueType="num">
                                      <p:cBhvr additive="base">
                                        <p:cTn id="7" dur="500" fill="hold"/>
                                        <p:tgtEl>
                                          <p:spTgt spid="305156"/>
                                        </p:tgtEl>
                                        <p:attrNameLst>
                                          <p:attrName>ppt_x</p:attrName>
                                        </p:attrNameLst>
                                      </p:cBhvr>
                                      <p:tavLst>
                                        <p:tav tm="0">
                                          <p:val>
                                            <p:strVal val="1+#ppt_w/2"/>
                                          </p:val>
                                        </p:tav>
                                        <p:tav tm="100000">
                                          <p:val>
                                            <p:strVal val="#ppt_x"/>
                                          </p:val>
                                        </p:tav>
                                      </p:tavLst>
                                    </p:anim>
                                    <p:anim calcmode="lin" valueType="num">
                                      <p:cBhvr additive="base">
                                        <p:cTn id="8" dur="500" fill="hold"/>
                                        <p:tgtEl>
                                          <p:spTgt spid="305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05157"/>
                                        </p:tgtEl>
                                        <p:attrNameLst>
                                          <p:attrName>style.visibility</p:attrName>
                                        </p:attrNameLst>
                                      </p:cBhvr>
                                      <p:to>
                                        <p:strVal val="visible"/>
                                      </p:to>
                                    </p:set>
                                    <p:animEffect transition="in" filter="box(in)">
                                      <p:cBhvr>
                                        <p:cTn id="13" dur="500"/>
                                        <p:tgtEl>
                                          <p:spTgt spid="3051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05158"/>
                                        </p:tgtEl>
                                        <p:attrNameLst>
                                          <p:attrName>style.visibility</p:attrName>
                                        </p:attrNameLst>
                                      </p:cBhvr>
                                      <p:to>
                                        <p:strVal val="visible"/>
                                      </p:to>
                                    </p:set>
                                    <p:animEffect transition="in" filter="box(in)">
                                      <p:cBhvr>
                                        <p:cTn id="18" dur="5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utoUpdateAnimBg="0"/>
      <p:bldP spid="305157" grpId="0" autoUpdateAnimBg="0"/>
      <p:bldP spid="30515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3DC81B0-8C54-4CAB-AF1E-BD51429C95DC}" type="slidenum">
              <a:rPr lang="zh-CN" altLang="en-US"/>
              <a:pPr/>
              <a:t>32</a:t>
            </a:fld>
            <a:endParaRPr lang="en-US" altLang="zh-CN"/>
          </a:p>
        </p:txBody>
      </p:sp>
      <p:sp>
        <p:nvSpPr>
          <p:cNvPr id="306178" name="Rectangle 2"/>
          <p:cNvSpPr>
            <a:spLocks noGrp="1" noChangeArrowheads="1"/>
          </p:cNvSpPr>
          <p:nvPr>
            <p:ph type="ctrTitle"/>
          </p:nvPr>
        </p:nvSpPr>
        <p:spPr>
          <a:xfrm>
            <a:off x="609600" y="762000"/>
            <a:ext cx="7772400" cy="1143000"/>
          </a:xfrm>
        </p:spPr>
        <p:txBody>
          <a:bodyPr/>
          <a:lstStyle/>
          <a:p>
            <a:r>
              <a:rPr lang="zh-CN" altLang="en-US" sz="3600"/>
              <a:t>6.7 旅行售货员问题</a:t>
            </a:r>
          </a:p>
        </p:txBody>
      </p:sp>
      <p:sp>
        <p:nvSpPr>
          <p:cNvPr id="306180" name="Text Box 4"/>
          <p:cNvSpPr txBox="1">
            <a:spLocks noChangeArrowheads="1"/>
          </p:cNvSpPr>
          <p:nvPr/>
        </p:nvSpPr>
        <p:spPr bwMode="auto">
          <a:xfrm>
            <a:off x="304800" y="2057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算法描述</a:t>
            </a:r>
            <a:endParaRPr lang="en-US" altLang="zh-CN">
              <a:solidFill>
                <a:schemeClr val="accent2"/>
              </a:solidFill>
              <a:ea typeface="华文行楷" pitchFamily="2" charset="-122"/>
            </a:endParaRPr>
          </a:p>
        </p:txBody>
      </p:sp>
      <p:sp>
        <p:nvSpPr>
          <p:cNvPr id="306181" name="Text Box 5"/>
          <p:cNvSpPr txBox="1">
            <a:spLocks noChangeArrowheads="1"/>
          </p:cNvSpPr>
          <p:nvPr/>
        </p:nvSpPr>
        <p:spPr bwMode="auto">
          <a:xfrm>
            <a:off x="914400" y="2895600"/>
            <a:ext cx="7391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算法中</a:t>
            </a:r>
            <a:r>
              <a:rPr lang="en-US" altLang="zh-CN" sz="2000">
                <a:latin typeface="楷体_GB2312" pitchFamily="49" charset="-122"/>
                <a:ea typeface="楷体_GB2312" pitchFamily="49" charset="-122"/>
              </a:rPr>
              <a:t>while</a:t>
            </a:r>
            <a:r>
              <a:rPr lang="zh-CN" altLang="en-US" sz="2000">
                <a:latin typeface="楷体_GB2312" pitchFamily="49" charset="-122"/>
                <a:ea typeface="楷体_GB2312" pitchFamily="49" charset="-122"/>
              </a:rPr>
              <a:t>循环的终止条件是排列树的一个叶结点成为当前扩展结点。当</a:t>
            </a:r>
            <a:r>
              <a:rPr lang="en-US" altLang="zh-CN" sz="2000">
                <a:latin typeface="楷体_GB2312" pitchFamily="49" charset="-122"/>
                <a:ea typeface="楷体_GB2312" pitchFamily="49" charset="-122"/>
              </a:rPr>
              <a:t>s=n-1</a:t>
            </a:r>
            <a:r>
              <a:rPr lang="zh-CN" altLang="en-US" sz="2000">
                <a:latin typeface="楷体_GB2312" pitchFamily="49" charset="-122"/>
                <a:ea typeface="楷体_GB2312" pitchFamily="49" charset="-122"/>
              </a:rPr>
              <a:t>时，已找到的回路前缀是</a:t>
            </a:r>
            <a:r>
              <a:rPr lang="en-US" altLang="zh-CN" sz="2000">
                <a:latin typeface="楷体_GB2312" pitchFamily="49" charset="-122"/>
                <a:ea typeface="楷体_GB2312" pitchFamily="49" charset="-122"/>
              </a:rPr>
              <a:t>x[0:n-1]，</a:t>
            </a:r>
            <a:r>
              <a:rPr lang="zh-CN" altLang="en-US" sz="2000">
                <a:latin typeface="楷体_GB2312" pitchFamily="49" charset="-122"/>
                <a:ea typeface="楷体_GB2312" pitchFamily="49" charset="-122"/>
              </a:rPr>
              <a:t>它已包含图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的所有</a:t>
            </a:r>
            <a:r>
              <a:rPr lang="en-US" altLang="zh-CN" sz="2000">
                <a:latin typeface="楷体_GB2312" pitchFamily="49" charset="-122"/>
                <a:ea typeface="楷体_GB2312" pitchFamily="49" charset="-122"/>
              </a:rPr>
              <a:t>n</a:t>
            </a:r>
            <a:r>
              <a:rPr lang="zh-CN" altLang="en-US" sz="2000">
                <a:latin typeface="楷体_GB2312" pitchFamily="49" charset="-122"/>
                <a:ea typeface="楷体_GB2312" pitchFamily="49" charset="-122"/>
              </a:rPr>
              <a:t>个顶点。因此，当</a:t>
            </a:r>
            <a:r>
              <a:rPr lang="en-US" altLang="zh-CN" sz="2000">
                <a:latin typeface="楷体_GB2312" pitchFamily="49" charset="-122"/>
                <a:ea typeface="楷体_GB2312" pitchFamily="49" charset="-122"/>
              </a:rPr>
              <a:t>s=n-1</a:t>
            </a:r>
            <a:r>
              <a:rPr lang="zh-CN" altLang="en-US" sz="2000">
                <a:latin typeface="楷体_GB2312" pitchFamily="49" charset="-122"/>
                <a:ea typeface="楷体_GB2312" pitchFamily="49" charset="-122"/>
              </a:rPr>
              <a:t>时，相应的扩展结点表示一个叶结点。此时该叶结点所相应的回路的费用等于</a:t>
            </a:r>
            <a:r>
              <a:rPr lang="en-US" altLang="zh-CN" sz="2000">
                <a:latin typeface="楷体_GB2312" pitchFamily="49" charset="-122"/>
                <a:ea typeface="楷体_GB2312" pitchFamily="49" charset="-122"/>
              </a:rPr>
              <a:t>cc</a:t>
            </a:r>
            <a:r>
              <a:rPr lang="zh-CN" altLang="en-US" sz="2000">
                <a:latin typeface="楷体_GB2312" pitchFamily="49" charset="-122"/>
                <a:ea typeface="楷体_GB2312" pitchFamily="49" charset="-122"/>
              </a:rPr>
              <a:t>和</a:t>
            </a:r>
            <a:r>
              <a:rPr lang="en-US" altLang="zh-CN" sz="2000">
                <a:latin typeface="楷体_GB2312" pitchFamily="49" charset="-122"/>
                <a:ea typeface="楷体_GB2312" pitchFamily="49" charset="-122"/>
              </a:rPr>
              <a:t>lcost</a:t>
            </a:r>
            <a:r>
              <a:rPr lang="zh-CN" altLang="en-US" sz="2000">
                <a:latin typeface="楷体_GB2312" pitchFamily="49" charset="-122"/>
                <a:ea typeface="楷体_GB2312" pitchFamily="49" charset="-122"/>
              </a:rPr>
              <a:t>的值。剩余的活结点的</a:t>
            </a:r>
            <a:r>
              <a:rPr lang="en-US" altLang="zh-CN" sz="2000">
                <a:latin typeface="楷体_GB2312" pitchFamily="49" charset="-122"/>
                <a:ea typeface="楷体_GB2312" pitchFamily="49" charset="-122"/>
              </a:rPr>
              <a:t>lcost</a:t>
            </a:r>
            <a:r>
              <a:rPr lang="zh-CN" altLang="en-US" sz="2000">
                <a:latin typeface="楷体_GB2312" pitchFamily="49" charset="-122"/>
                <a:ea typeface="楷体_GB2312" pitchFamily="49" charset="-122"/>
              </a:rPr>
              <a:t>值不小于已找到的回路的费用。它们都不可能导致费用更小的回路。因此已找到的叶结点所相应的回路是一个最小费用旅行售货员回路，算法可以结束。</a:t>
            </a:r>
          </a:p>
          <a:p>
            <a:pPr>
              <a:spcBef>
                <a:spcPct val="50000"/>
              </a:spcBef>
            </a:pPr>
            <a:r>
              <a:rPr lang="zh-CN" altLang="en-US" sz="2000">
                <a:latin typeface="楷体_GB2312" pitchFamily="49" charset="-122"/>
                <a:ea typeface="楷体_GB2312" pitchFamily="49" charset="-122"/>
              </a:rPr>
              <a:t>   算法结束时返回找到的最小费用，相应的最优解由数组</a:t>
            </a:r>
            <a:r>
              <a:rPr lang="en-US" altLang="zh-CN" sz="2000">
                <a:latin typeface="楷体_GB2312" pitchFamily="49" charset="-122"/>
                <a:ea typeface="楷体_GB2312" pitchFamily="49" charset="-122"/>
              </a:rPr>
              <a:t>v</a:t>
            </a:r>
            <a:r>
              <a:rPr lang="zh-CN" altLang="en-US" sz="2000">
                <a:latin typeface="楷体_GB2312" pitchFamily="49" charset="-122"/>
                <a:ea typeface="楷体_GB2312" pitchFamily="49" charset="-122"/>
              </a:rPr>
              <a:t>给出。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 calcmode="lin" valueType="num">
                                      <p:cBhvr additive="base">
                                        <p:cTn id="7" dur="500" fill="hold"/>
                                        <p:tgtEl>
                                          <p:spTgt spid="306180"/>
                                        </p:tgtEl>
                                        <p:attrNameLst>
                                          <p:attrName>ppt_x</p:attrName>
                                        </p:attrNameLst>
                                      </p:cBhvr>
                                      <p:tavLst>
                                        <p:tav tm="0">
                                          <p:val>
                                            <p:strVal val="1+#ppt_w/2"/>
                                          </p:val>
                                        </p:tav>
                                        <p:tav tm="100000">
                                          <p:val>
                                            <p:strVal val="#ppt_x"/>
                                          </p:val>
                                        </p:tav>
                                      </p:tavLst>
                                    </p:anim>
                                    <p:anim calcmode="lin" valueType="num">
                                      <p:cBhvr additive="base">
                                        <p:cTn id="8" dur="500" fill="hold"/>
                                        <p:tgtEl>
                                          <p:spTgt spid="306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06181"/>
                                        </p:tgtEl>
                                        <p:attrNameLst>
                                          <p:attrName>style.visibility</p:attrName>
                                        </p:attrNameLst>
                                      </p:cBhvr>
                                      <p:to>
                                        <p:strVal val="visible"/>
                                      </p:to>
                                    </p:set>
                                    <p:animEffect transition="in" filter="strips(downLeft)">
                                      <p:cBhvr>
                                        <p:cTn id="13" dur="500"/>
                                        <p:tgtEl>
                                          <p:spTgt spid="30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autoUpdateAnimBg="0"/>
      <p:bldP spid="30618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E687EA9-F5EE-4E72-AF82-F9707E355C4B}" type="slidenum">
              <a:rPr lang="zh-CN" altLang="en-US"/>
              <a:pPr/>
              <a:t>33</a:t>
            </a:fld>
            <a:endParaRPr lang="en-US" altLang="zh-CN"/>
          </a:p>
        </p:txBody>
      </p:sp>
      <p:sp>
        <p:nvSpPr>
          <p:cNvPr id="307202" name="Rectangle 2"/>
          <p:cNvSpPr>
            <a:spLocks noGrp="1" noChangeArrowheads="1"/>
          </p:cNvSpPr>
          <p:nvPr>
            <p:ph type="ctrTitle"/>
          </p:nvPr>
        </p:nvSpPr>
        <p:spPr>
          <a:xfrm>
            <a:off x="685800" y="685800"/>
            <a:ext cx="7772400" cy="1143000"/>
          </a:xfrm>
        </p:spPr>
        <p:txBody>
          <a:bodyPr/>
          <a:lstStyle/>
          <a:p>
            <a:r>
              <a:rPr lang="zh-CN" altLang="en-US" sz="3600"/>
              <a:t>6.8 电路板排列问题</a:t>
            </a:r>
          </a:p>
        </p:txBody>
      </p:sp>
      <p:sp>
        <p:nvSpPr>
          <p:cNvPr id="307204" name="Text Box 4"/>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算法描述</a:t>
            </a:r>
            <a:endParaRPr lang="en-US" altLang="zh-CN">
              <a:solidFill>
                <a:schemeClr val="accent2"/>
              </a:solidFill>
              <a:ea typeface="华文行楷" pitchFamily="2" charset="-122"/>
            </a:endParaRPr>
          </a:p>
        </p:txBody>
      </p:sp>
      <p:sp>
        <p:nvSpPr>
          <p:cNvPr id="307205" name="Text Box 5"/>
          <p:cNvSpPr txBox="1">
            <a:spLocks noChangeArrowheads="1"/>
          </p:cNvSpPr>
          <p:nvPr/>
        </p:nvSpPr>
        <p:spPr bwMode="auto">
          <a:xfrm>
            <a:off x="838200" y="2590800"/>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算法开始时，将排列树的根结点置为当前扩展结点。在</a:t>
            </a:r>
            <a:r>
              <a:rPr lang="en-US" altLang="zh-CN" sz="2000">
                <a:latin typeface="楷体_GB2312" pitchFamily="49" charset="-122"/>
                <a:ea typeface="楷体_GB2312" pitchFamily="49" charset="-122"/>
              </a:rPr>
              <a:t>do-while</a:t>
            </a:r>
            <a:r>
              <a:rPr lang="zh-CN" altLang="en-US" sz="2000">
                <a:latin typeface="楷体_GB2312" pitchFamily="49" charset="-122"/>
                <a:ea typeface="楷体_GB2312" pitchFamily="49" charset="-122"/>
              </a:rPr>
              <a:t>循环体内算法依次从活结点优先队列中取出具有最小</a:t>
            </a:r>
            <a:r>
              <a:rPr lang="en-US" altLang="zh-CN" sz="2000">
                <a:latin typeface="楷体_GB2312" pitchFamily="49" charset="-122"/>
                <a:ea typeface="楷体_GB2312" pitchFamily="49" charset="-122"/>
              </a:rPr>
              <a:t>cd</a:t>
            </a:r>
            <a:r>
              <a:rPr lang="zh-CN" altLang="en-US" sz="2000">
                <a:latin typeface="楷体_GB2312" pitchFamily="49" charset="-122"/>
                <a:ea typeface="楷体_GB2312" pitchFamily="49" charset="-122"/>
              </a:rPr>
              <a:t>值的结点作为当前扩展结点，并加以扩展。</a:t>
            </a:r>
          </a:p>
        </p:txBody>
      </p:sp>
      <p:sp>
        <p:nvSpPr>
          <p:cNvPr id="307206" name="Text Box 6"/>
          <p:cNvSpPr txBox="1">
            <a:spLocks noChangeArrowheads="1"/>
          </p:cNvSpPr>
          <p:nvPr/>
        </p:nvSpPr>
        <p:spPr bwMode="auto">
          <a:xfrm>
            <a:off x="838200" y="3733800"/>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首先考虑</a:t>
            </a:r>
            <a:r>
              <a:rPr lang="en-US" altLang="zh-CN" sz="2000">
                <a:latin typeface="楷体_GB2312" pitchFamily="49" charset="-122"/>
                <a:ea typeface="楷体_GB2312" pitchFamily="49" charset="-122"/>
              </a:rPr>
              <a:t>s=n-1</a:t>
            </a:r>
            <a:r>
              <a:rPr lang="zh-CN" altLang="en-US" sz="2000">
                <a:latin typeface="楷体_GB2312" pitchFamily="49" charset="-122"/>
                <a:ea typeface="楷体_GB2312" pitchFamily="49" charset="-122"/>
              </a:rPr>
              <a:t>的情形，当前扩展结点是排列树中的一个叶结点的父结点。</a:t>
            </a:r>
            <a:r>
              <a:rPr lang="en-US" altLang="zh-CN" sz="2000">
                <a:latin typeface="楷体_GB2312" pitchFamily="49" charset="-122"/>
                <a:ea typeface="楷体_GB2312" pitchFamily="49" charset="-122"/>
              </a:rPr>
              <a:t>x</a:t>
            </a:r>
            <a:r>
              <a:rPr lang="zh-CN" altLang="en-US" sz="2000">
                <a:latin typeface="楷体_GB2312" pitchFamily="49" charset="-122"/>
                <a:ea typeface="楷体_GB2312" pitchFamily="49" charset="-122"/>
              </a:rPr>
              <a:t>表示相应于该叶结点的电路板排列。计算出与</a:t>
            </a:r>
            <a:r>
              <a:rPr lang="en-US" altLang="zh-CN" sz="2000">
                <a:latin typeface="楷体_GB2312" pitchFamily="49" charset="-122"/>
                <a:ea typeface="楷体_GB2312" pitchFamily="49" charset="-122"/>
              </a:rPr>
              <a:t>x</a:t>
            </a:r>
            <a:r>
              <a:rPr lang="zh-CN" altLang="en-US" sz="2000">
                <a:latin typeface="楷体_GB2312" pitchFamily="49" charset="-122"/>
                <a:ea typeface="楷体_GB2312" pitchFamily="49" charset="-122"/>
              </a:rPr>
              <a:t>相应的密度并在必要时更新当前最优值和相应的当前最优解</a:t>
            </a:r>
            <a:r>
              <a:rPr lang="en-US" altLang="zh-CN" sz="2000">
                <a:latin typeface="楷体_GB2312" pitchFamily="49" charset="-122"/>
                <a:ea typeface="楷体_GB2312" pitchFamily="49" charset="-122"/>
              </a:rPr>
              <a:t>。</a:t>
            </a:r>
            <a:endParaRPr lang="zh-CN" altLang="en-US">
              <a:solidFill>
                <a:schemeClr val="accent2"/>
              </a:solidFill>
              <a:ea typeface="华文行楷" pitchFamily="2" charset="-122"/>
            </a:endParaRPr>
          </a:p>
        </p:txBody>
      </p:sp>
      <p:sp>
        <p:nvSpPr>
          <p:cNvPr id="307207" name="Text Box 7"/>
          <p:cNvSpPr txBox="1">
            <a:spLocks noChangeArrowheads="1"/>
          </p:cNvSpPr>
          <p:nvPr/>
        </p:nvSpPr>
        <p:spPr bwMode="auto">
          <a:xfrm>
            <a:off x="838200" y="4876800"/>
            <a:ext cx="7467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当</a:t>
            </a:r>
            <a:r>
              <a:rPr lang="en-US" altLang="zh-CN" sz="2000">
                <a:latin typeface="楷体_GB2312" pitchFamily="49" charset="-122"/>
                <a:ea typeface="楷体_GB2312" pitchFamily="49" charset="-122"/>
              </a:rPr>
              <a:t>s&lt;n-1</a:t>
            </a:r>
            <a:r>
              <a:rPr lang="zh-CN" altLang="en-US" sz="2000">
                <a:latin typeface="楷体_GB2312" pitchFamily="49" charset="-122"/>
                <a:ea typeface="楷体_GB2312" pitchFamily="49" charset="-122"/>
              </a:rPr>
              <a:t>时，算法依次产生当前扩展结点的所有儿子结点。对于当前扩展结点的每一个儿子结点</a:t>
            </a:r>
            <a:r>
              <a:rPr lang="en-US" altLang="zh-CN" sz="2000">
                <a:latin typeface="楷体_GB2312" pitchFamily="49" charset="-122"/>
                <a:ea typeface="楷体_GB2312" pitchFamily="49" charset="-122"/>
              </a:rPr>
              <a:t>node，</a:t>
            </a:r>
            <a:r>
              <a:rPr lang="zh-CN" altLang="en-US" sz="2000">
                <a:latin typeface="楷体_GB2312" pitchFamily="49" charset="-122"/>
                <a:ea typeface="楷体_GB2312" pitchFamily="49" charset="-122"/>
              </a:rPr>
              <a:t>计算出其相应的密度</a:t>
            </a:r>
            <a:r>
              <a:rPr lang="en-US" altLang="zh-CN" sz="2000">
                <a:latin typeface="楷体_GB2312" pitchFamily="49" charset="-122"/>
                <a:ea typeface="楷体_GB2312" pitchFamily="49" charset="-122"/>
              </a:rPr>
              <a:t>node.cd。</a:t>
            </a:r>
            <a:r>
              <a:rPr lang="zh-CN" altLang="en-US" sz="2000">
                <a:latin typeface="楷体_GB2312" pitchFamily="49" charset="-122"/>
                <a:ea typeface="楷体_GB2312" pitchFamily="49" charset="-122"/>
              </a:rPr>
              <a:t>当</a:t>
            </a:r>
            <a:r>
              <a:rPr lang="en-US" altLang="zh-CN" sz="2000">
                <a:latin typeface="楷体_GB2312" pitchFamily="49" charset="-122"/>
                <a:ea typeface="楷体_GB2312" pitchFamily="49" charset="-122"/>
              </a:rPr>
              <a:t>node.cd&lt;bestd</a:t>
            </a:r>
            <a:r>
              <a:rPr lang="zh-CN" altLang="en-US" sz="2000">
                <a:latin typeface="楷体_GB2312" pitchFamily="49" charset="-122"/>
                <a:ea typeface="楷体_GB2312" pitchFamily="49" charset="-122"/>
              </a:rPr>
              <a:t>时，将该儿子结点</a:t>
            </a:r>
            <a:r>
              <a:rPr lang="en-US" altLang="zh-CN" sz="2000">
                <a:latin typeface="楷体_GB2312" pitchFamily="49" charset="-122"/>
                <a:ea typeface="楷体_GB2312" pitchFamily="49" charset="-122"/>
              </a:rPr>
              <a:t>N</a:t>
            </a:r>
            <a:r>
              <a:rPr lang="zh-CN" altLang="en-US" sz="2000">
                <a:latin typeface="楷体_GB2312" pitchFamily="49" charset="-122"/>
                <a:ea typeface="楷体_GB2312" pitchFamily="49" charset="-122"/>
              </a:rPr>
              <a:t>插入到活结点优先队列中。</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 calcmode="lin" valueType="num">
                                      <p:cBhvr additive="base">
                                        <p:cTn id="7" dur="500" fill="hold"/>
                                        <p:tgtEl>
                                          <p:spTgt spid="307204"/>
                                        </p:tgtEl>
                                        <p:attrNameLst>
                                          <p:attrName>ppt_x</p:attrName>
                                        </p:attrNameLst>
                                      </p:cBhvr>
                                      <p:tavLst>
                                        <p:tav tm="0">
                                          <p:val>
                                            <p:strVal val="1+#ppt_w/2"/>
                                          </p:val>
                                        </p:tav>
                                        <p:tav tm="100000">
                                          <p:val>
                                            <p:strVal val="#ppt_x"/>
                                          </p:val>
                                        </p:tav>
                                      </p:tavLst>
                                    </p:anim>
                                    <p:anim calcmode="lin" valueType="num">
                                      <p:cBhvr additive="base">
                                        <p:cTn id="8" dur="500" fill="hold"/>
                                        <p:tgtEl>
                                          <p:spTgt spid="307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07205"/>
                                        </p:tgtEl>
                                        <p:attrNameLst>
                                          <p:attrName>style.visibility</p:attrName>
                                        </p:attrNameLst>
                                      </p:cBhvr>
                                      <p:to>
                                        <p:strVal val="visible"/>
                                      </p:to>
                                    </p:set>
                                    <p:anim calcmode="lin" valueType="num">
                                      <p:cBhvr>
                                        <p:cTn id="13" dur="500" fill="hold"/>
                                        <p:tgtEl>
                                          <p:spTgt spid="307205"/>
                                        </p:tgtEl>
                                        <p:attrNameLst>
                                          <p:attrName>ppt_x</p:attrName>
                                        </p:attrNameLst>
                                      </p:cBhvr>
                                      <p:tavLst>
                                        <p:tav tm="0">
                                          <p:val>
                                            <p:strVal val="#ppt_x-#ppt_w/2"/>
                                          </p:val>
                                        </p:tav>
                                        <p:tav tm="100000">
                                          <p:val>
                                            <p:strVal val="#ppt_x"/>
                                          </p:val>
                                        </p:tav>
                                      </p:tavLst>
                                    </p:anim>
                                    <p:anim calcmode="lin" valueType="num">
                                      <p:cBhvr>
                                        <p:cTn id="14" dur="500" fill="hold"/>
                                        <p:tgtEl>
                                          <p:spTgt spid="307205"/>
                                        </p:tgtEl>
                                        <p:attrNameLst>
                                          <p:attrName>ppt_y</p:attrName>
                                        </p:attrNameLst>
                                      </p:cBhvr>
                                      <p:tavLst>
                                        <p:tav tm="0">
                                          <p:val>
                                            <p:strVal val="#ppt_y"/>
                                          </p:val>
                                        </p:tav>
                                        <p:tav tm="100000">
                                          <p:val>
                                            <p:strVal val="#ppt_y"/>
                                          </p:val>
                                        </p:tav>
                                      </p:tavLst>
                                    </p:anim>
                                    <p:anim calcmode="lin" valueType="num">
                                      <p:cBhvr>
                                        <p:cTn id="15" dur="500" fill="hold"/>
                                        <p:tgtEl>
                                          <p:spTgt spid="307205"/>
                                        </p:tgtEl>
                                        <p:attrNameLst>
                                          <p:attrName>ppt_w</p:attrName>
                                        </p:attrNameLst>
                                      </p:cBhvr>
                                      <p:tavLst>
                                        <p:tav tm="0">
                                          <p:val>
                                            <p:fltVal val="0"/>
                                          </p:val>
                                        </p:tav>
                                        <p:tav tm="100000">
                                          <p:val>
                                            <p:strVal val="#ppt_w"/>
                                          </p:val>
                                        </p:tav>
                                      </p:tavLst>
                                    </p:anim>
                                    <p:anim calcmode="lin" valueType="num">
                                      <p:cBhvr>
                                        <p:cTn id="16" dur="500" fill="hold"/>
                                        <p:tgtEl>
                                          <p:spTgt spid="307205"/>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2" fill="hold" grpId="0" nodeType="clickEffect">
                                  <p:stCondLst>
                                    <p:cond delay="0"/>
                                  </p:stCondLst>
                                  <p:childTnLst>
                                    <p:set>
                                      <p:cBhvr>
                                        <p:cTn id="20" dur="1" fill="hold">
                                          <p:stCondLst>
                                            <p:cond delay="0"/>
                                          </p:stCondLst>
                                        </p:cTn>
                                        <p:tgtEl>
                                          <p:spTgt spid="307206"/>
                                        </p:tgtEl>
                                        <p:attrNameLst>
                                          <p:attrName>style.visibility</p:attrName>
                                        </p:attrNameLst>
                                      </p:cBhvr>
                                      <p:to>
                                        <p:strVal val="visible"/>
                                      </p:to>
                                    </p:set>
                                    <p:anim calcmode="lin" valueType="num">
                                      <p:cBhvr>
                                        <p:cTn id="21" dur="500" fill="hold"/>
                                        <p:tgtEl>
                                          <p:spTgt spid="307206"/>
                                        </p:tgtEl>
                                        <p:attrNameLst>
                                          <p:attrName>ppt_x</p:attrName>
                                        </p:attrNameLst>
                                      </p:cBhvr>
                                      <p:tavLst>
                                        <p:tav tm="0">
                                          <p:val>
                                            <p:strVal val="#ppt_x+#ppt_w/2"/>
                                          </p:val>
                                        </p:tav>
                                        <p:tav tm="100000">
                                          <p:val>
                                            <p:strVal val="#ppt_x"/>
                                          </p:val>
                                        </p:tav>
                                      </p:tavLst>
                                    </p:anim>
                                    <p:anim calcmode="lin" valueType="num">
                                      <p:cBhvr>
                                        <p:cTn id="22" dur="500" fill="hold"/>
                                        <p:tgtEl>
                                          <p:spTgt spid="307206"/>
                                        </p:tgtEl>
                                        <p:attrNameLst>
                                          <p:attrName>ppt_y</p:attrName>
                                        </p:attrNameLst>
                                      </p:cBhvr>
                                      <p:tavLst>
                                        <p:tav tm="0">
                                          <p:val>
                                            <p:strVal val="#ppt_y"/>
                                          </p:val>
                                        </p:tav>
                                        <p:tav tm="100000">
                                          <p:val>
                                            <p:strVal val="#ppt_y"/>
                                          </p:val>
                                        </p:tav>
                                      </p:tavLst>
                                    </p:anim>
                                    <p:anim calcmode="lin" valueType="num">
                                      <p:cBhvr>
                                        <p:cTn id="23" dur="500" fill="hold"/>
                                        <p:tgtEl>
                                          <p:spTgt spid="307206"/>
                                        </p:tgtEl>
                                        <p:attrNameLst>
                                          <p:attrName>ppt_w</p:attrName>
                                        </p:attrNameLst>
                                      </p:cBhvr>
                                      <p:tavLst>
                                        <p:tav tm="0">
                                          <p:val>
                                            <p:fltVal val="0"/>
                                          </p:val>
                                        </p:tav>
                                        <p:tav tm="100000">
                                          <p:val>
                                            <p:strVal val="#ppt_w"/>
                                          </p:val>
                                        </p:tav>
                                      </p:tavLst>
                                    </p:anim>
                                    <p:anim calcmode="lin" valueType="num">
                                      <p:cBhvr>
                                        <p:cTn id="24" dur="500" fill="hold"/>
                                        <p:tgtEl>
                                          <p:spTgt spid="307206"/>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07207"/>
                                        </p:tgtEl>
                                        <p:attrNameLst>
                                          <p:attrName>style.visibility</p:attrName>
                                        </p:attrNameLst>
                                      </p:cBhvr>
                                      <p:to>
                                        <p:strVal val="visible"/>
                                      </p:to>
                                    </p:set>
                                    <p:anim calcmode="lin" valueType="num">
                                      <p:cBhvr>
                                        <p:cTn id="29" dur="500" fill="hold"/>
                                        <p:tgtEl>
                                          <p:spTgt spid="307207"/>
                                        </p:tgtEl>
                                        <p:attrNameLst>
                                          <p:attrName>ppt_w</p:attrName>
                                        </p:attrNameLst>
                                      </p:cBhvr>
                                      <p:tavLst>
                                        <p:tav tm="0">
                                          <p:val>
                                            <p:fltVal val="0"/>
                                          </p:val>
                                        </p:tav>
                                        <p:tav tm="100000">
                                          <p:val>
                                            <p:strVal val="#ppt_w"/>
                                          </p:val>
                                        </p:tav>
                                      </p:tavLst>
                                    </p:anim>
                                    <p:anim calcmode="lin" valueType="num">
                                      <p:cBhvr>
                                        <p:cTn id="30" dur="500" fill="hold"/>
                                        <p:tgtEl>
                                          <p:spTgt spid="3072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utoUpdateAnimBg="0"/>
      <p:bldP spid="307205" grpId="0" autoUpdateAnimBg="0"/>
      <p:bldP spid="307206" grpId="0" autoUpdateAnimBg="0"/>
      <p:bldP spid="3072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AE1624E-ED67-40F9-A3DD-832EC847DC8B}" type="slidenum">
              <a:rPr lang="zh-CN" altLang="en-US"/>
              <a:pPr/>
              <a:t>34</a:t>
            </a:fld>
            <a:endParaRPr lang="en-US" altLang="zh-CN"/>
          </a:p>
        </p:txBody>
      </p:sp>
      <p:sp>
        <p:nvSpPr>
          <p:cNvPr id="314370" name="Rectangle 2"/>
          <p:cNvSpPr>
            <a:spLocks noGrp="1" noChangeArrowheads="1"/>
          </p:cNvSpPr>
          <p:nvPr>
            <p:ph type="ctrTitle"/>
          </p:nvPr>
        </p:nvSpPr>
        <p:spPr>
          <a:xfrm>
            <a:off x="685800" y="685800"/>
            <a:ext cx="7772400" cy="1143000"/>
          </a:xfrm>
        </p:spPr>
        <p:txBody>
          <a:bodyPr/>
          <a:lstStyle/>
          <a:p>
            <a:r>
              <a:rPr lang="zh-CN" altLang="en-US" sz="3600"/>
              <a:t>6.8 电路板排列问题</a:t>
            </a:r>
          </a:p>
        </p:txBody>
      </p:sp>
      <p:sp>
        <p:nvSpPr>
          <p:cNvPr id="314372" name="Text Box 4"/>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算法描述</a:t>
            </a:r>
            <a:endParaRPr lang="en-US" altLang="zh-CN">
              <a:solidFill>
                <a:schemeClr val="accent2"/>
              </a:solidFill>
              <a:ea typeface="华文行楷" pitchFamily="2" charset="-122"/>
            </a:endParaRPr>
          </a:p>
        </p:txBody>
      </p:sp>
      <p:sp>
        <p:nvSpPr>
          <p:cNvPr id="314373" name="Text Box 5"/>
          <p:cNvSpPr txBox="1">
            <a:spLocks noChangeArrowheads="1"/>
          </p:cNvSpPr>
          <p:nvPr/>
        </p:nvSpPr>
        <p:spPr bwMode="auto">
          <a:xfrm>
            <a:off x="914400" y="2363788"/>
            <a:ext cx="73914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1600"/>
              <a:t>do {// </a:t>
            </a:r>
            <a:r>
              <a:rPr kumimoji="1" lang="zh-CN" altLang="en-US" sz="1600"/>
              <a:t>结点扩展</a:t>
            </a:r>
          </a:p>
          <a:p>
            <a:pPr>
              <a:lnSpc>
                <a:spcPct val="150000"/>
              </a:lnSpc>
            </a:pPr>
            <a:r>
              <a:rPr kumimoji="1" lang="zh-CN" altLang="en-US" sz="1600"/>
              <a:t>      </a:t>
            </a:r>
            <a:r>
              <a:rPr kumimoji="1" lang="en-US" altLang="zh-CN" sz="1600"/>
              <a:t>if (E.s == n - 1) {// </a:t>
            </a:r>
            <a:r>
              <a:rPr kumimoji="1" lang="zh-CN" altLang="en-US" sz="1600"/>
              <a:t>仅一个儿子结点</a:t>
            </a:r>
          </a:p>
          <a:p>
            <a:pPr>
              <a:lnSpc>
                <a:spcPct val="150000"/>
              </a:lnSpc>
            </a:pPr>
            <a:r>
              <a:rPr kumimoji="1" lang="zh-CN" altLang="en-US" sz="1600"/>
              <a:t>         </a:t>
            </a:r>
            <a:r>
              <a:rPr kumimoji="1" lang="en-US" altLang="zh-CN" sz="1600"/>
              <a:t>int ld = 0; // </a:t>
            </a:r>
            <a:r>
              <a:rPr kumimoji="1" lang="zh-CN" altLang="en-US" sz="1600"/>
              <a:t>最后一块电路板的密度</a:t>
            </a:r>
          </a:p>
          <a:p>
            <a:pPr>
              <a:lnSpc>
                <a:spcPct val="150000"/>
              </a:lnSpc>
            </a:pPr>
            <a:r>
              <a:rPr kumimoji="1" lang="zh-CN" altLang="en-US" sz="1600"/>
              <a:t>         </a:t>
            </a:r>
            <a:r>
              <a:rPr kumimoji="1" lang="en-US" altLang="zh-CN" sz="1600"/>
              <a:t>for (int j = 1; j &lt;= m; j++)</a:t>
            </a:r>
          </a:p>
          <a:p>
            <a:pPr>
              <a:lnSpc>
                <a:spcPct val="150000"/>
              </a:lnSpc>
            </a:pPr>
            <a:r>
              <a:rPr kumimoji="1" lang="en-US" altLang="zh-CN" sz="1600"/>
              <a:t>            ld += B[E.x[n]][j];</a:t>
            </a:r>
          </a:p>
          <a:p>
            <a:pPr>
              <a:lnSpc>
                <a:spcPct val="150000"/>
              </a:lnSpc>
            </a:pPr>
            <a:r>
              <a:rPr kumimoji="1" lang="en-US" altLang="zh-CN" sz="1600"/>
              <a:t>         if (ld &lt; bestd) {// </a:t>
            </a:r>
            <a:r>
              <a:rPr kumimoji="1" lang="zh-CN" altLang="en-US" sz="1600"/>
              <a:t>密度更小的电路板排列</a:t>
            </a:r>
          </a:p>
          <a:p>
            <a:pPr>
              <a:lnSpc>
                <a:spcPct val="150000"/>
              </a:lnSpc>
            </a:pPr>
            <a:r>
              <a:rPr kumimoji="1" lang="zh-CN" altLang="en-US" sz="1600"/>
              <a:t>            </a:t>
            </a:r>
            <a:r>
              <a:rPr kumimoji="1" lang="en-US" altLang="zh-CN" sz="1600"/>
              <a:t>delete [] bestx;</a:t>
            </a:r>
          </a:p>
          <a:p>
            <a:pPr>
              <a:lnSpc>
                <a:spcPct val="150000"/>
              </a:lnSpc>
            </a:pPr>
            <a:r>
              <a:rPr kumimoji="1" lang="en-US" altLang="zh-CN" sz="1600"/>
              <a:t>            bestx = E.x;</a:t>
            </a:r>
          </a:p>
          <a:p>
            <a:pPr>
              <a:lnSpc>
                <a:spcPct val="150000"/>
              </a:lnSpc>
            </a:pPr>
            <a:r>
              <a:rPr kumimoji="1" lang="en-US" altLang="zh-CN" sz="1600"/>
              <a:t>            bestd = max(ld, E.cd);</a:t>
            </a:r>
          </a:p>
          <a:p>
            <a:pPr>
              <a:lnSpc>
                <a:spcPct val="150000"/>
              </a:lnSpc>
            </a:pPr>
            <a:r>
              <a:rPr kumimoji="1" lang="en-US" altLang="zh-CN" sz="1600"/>
              <a:t>            }</a:t>
            </a:r>
          </a:p>
        </p:txBody>
      </p:sp>
      <p:sp>
        <p:nvSpPr>
          <p:cNvPr id="314374" name="AutoShape 6"/>
          <p:cNvSpPr>
            <a:spLocks noChangeArrowheads="1"/>
          </p:cNvSpPr>
          <p:nvPr/>
        </p:nvSpPr>
        <p:spPr bwMode="auto">
          <a:xfrm>
            <a:off x="5410200" y="1905000"/>
            <a:ext cx="2819400" cy="1066800"/>
          </a:xfrm>
          <a:prstGeom prst="wedgeRoundRectCallout">
            <a:avLst>
              <a:gd name="adj1" fmla="val -115259"/>
              <a:gd name="adj2" fmla="val 46431"/>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en-US" altLang="zh-CN" sz="2000" b="1">
                <a:solidFill>
                  <a:schemeClr val="accent2"/>
                </a:solidFill>
                <a:latin typeface="楷体_GB2312" pitchFamily="49" charset="-122"/>
                <a:ea typeface="楷体_GB2312" pitchFamily="49" charset="-122"/>
              </a:rPr>
              <a:t>S=n-1</a:t>
            </a:r>
            <a:r>
              <a:rPr lang="zh-CN" altLang="en-US" sz="2000" b="1">
                <a:solidFill>
                  <a:schemeClr val="accent2"/>
                </a:solidFill>
                <a:latin typeface="楷体_GB2312" pitchFamily="49" charset="-122"/>
                <a:ea typeface="楷体_GB2312" pitchFamily="49" charset="-122"/>
              </a:rPr>
              <a:t>的情况，计算出此时的密度和</a:t>
            </a:r>
            <a:r>
              <a:rPr lang="en-US" altLang="zh-CN" sz="2000" b="1">
                <a:solidFill>
                  <a:schemeClr val="accent2"/>
                </a:solidFill>
                <a:latin typeface="楷体_GB2312" pitchFamily="49" charset="-122"/>
                <a:ea typeface="楷体_GB2312" pitchFamily="49" charset="-122"/>
              </a:rPr>
              <a:t>bestd</a:t>
            </a:r>
            <a:r>
              <a:rPr lang="zh-CN" altLang="en-US" sz="2000" b="1">
                <a:solidFill>
                  <a:schemeClr val="accent2"/>
                </a:solidFill>
                <a:latin typeface="楷体_GB2312" pitchFamily="49" charset="-122"/>
                <a:ea typeface="楷体_GB2312" pitchFamily="49" charset="-122"/>
              </a:rPr>
              <a:t>进行比较。</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 calcmode="lin" valueType="num">
                                      <p:cBhvr additive="base">
                                        <p:cTn id="7" dur="500" fill="hold"/>
                                        <p:tgtEl>
                                          <p:spTgt spid="314372"/>
                                        </p:tgtEl>
                                        <p:attrNameLst>
                                          <p:attrName>ppt_x</p:attrName>
                                        </p:attrNameLst>
                                      </p:cBhvr>
                                      <p:tavLst>
                                        <p:tav tm="0">
                                          <p:val>
                                            <p:strVal val="1+#ppt_w/2"/>
                                          </p:val>
                                        </p:tav>
                                        <p:tav tm="100000">
                                          <p:val>
                                            <p:strVal val="#ppt_x"/>
                                          </p:val>
                                        </p:tav>
                                      </p:tavLst>
                                    </p:anim>
                                    <p:anim calcmode="lin" valueType="num">
                                      <p:cBhvr additive="base">
                                        <p:cTn id="8" dur="500" fill="hold"/>
                                        <p:tgtEl>
                                          <p:spTgt spid="314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4373"/>
                                        </p:tgtEl>
                                        <p:attrNameLst>
                                          <p:attrName>style.visibility</p:attrName>
                                        </p:attrNameLst>
                                      </p:cBhvr>
                                      <p:to>
                                        <p:strVal val="visible"/>
                                      </p:to>
                                    </p:set>
                                    <p:animEffect transition="in" filter="blinds(horizontal)">
                                      <p:cBhvr>
                                        <p:cTn id="13" dur="500"/>
                                        <p:tgtEl>
                                          <p:spTgt spid="3143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14374"/>
                                        </p:tgtEl>
                                        <p:attrNameLst>
                                          <p:attrName>style.visibility</p:attrName>
                                        </p:attrNameLst>
                                      </p:cBhvr>
                                      <p:to>
                                        <p:strVal val="visible"/>
                                      </p:to>
                                    </p:set>
                                    <p:anim calcmode="lin" valueType="num">
                                      <p:cBhvr additive="base">
                                        <p:cTn id="18" dur="500" fill="hold"/>
                                        <p:tgtEl>
                                          <p:spTgt spid="314374"/>
                                        </p:tgtEl>
                                        <p:attrNameLst>
                                          <p:attrName>ppt_x</p:attrName>
                                        </p:attrNameLst>
                                      </p:cBhvr>
                                      <p:tavLst>
                                        <p:tav tm="0">
                                          <p:val>
                                            <p:strVal val="1+#ppt_w/2"/>
                                          </p:val>
                                        </p:tav>
                                        <p:tav tm="100000">
                                          <p:val>
                                            <p:strVal val="#ppt_x"/>
                                          </p:val>
                                        </p:tav>
                                      </p:tavLst>
                                    </p:anim>
                                    <p:anim calcmode="lin" valueType="num">
                                      <p:cBhvr additive="base">
                                        <p:cTn id="19" dur="500" fill="hold"/>
                                        <p:tgtEl>
                                          <p:spTgt spid="314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0E69F98-5207-4177-BB12-20CC7C1C0E84}" type="slidenum">
              <a:rPr lang="zh-CN" altLang="en-US"/>
              <a:pPr/>
              <a:t>35</a:t>
            </a:fld>
            <a:endParaRPr lang="en-US" altLang="zh-CN"/>
          </a:p>
        </p:txBody>
      </p:sp>
      <p:sp>
        <p:nvSpPr>
          <p:cNvPr id="315394" name="Rectangle 2"/>
          <p:cNvSpPr>
            <a:spLocks noGrp="1" noChangeArrowheads="1"/>
          </p:cNvSpPr>
          <p:nvPr>
            <p:ph type="ctrTitle"/>
          </p:nvPr>
        </p:nvSpPr>
        <p:spPr>
          <a:xfrm>
            <a:off x="685800" y="685800"/>
            <a:ext cx="7772400" cy="1143000"/>
          </a:xfrm>
        </p:spPr>
        <p:txBody>
          <a:bodyPr/>
          <a:lstStyle/>
          <a:p>
            <a:r>
              <a:rPr lang="zh-CN" altLang="en-US" sz="3600"/>
              <a:t>6.8 电路板排列问题</a:t>
            </a:r>
          </a:p>
        </p:txBody>
      </p:sp>
      <p:sp>
        <p:nvSpPr>
          <p:cNvPr id="315396" name="Text Box 4"/>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算法描述</a:t>
            </a:r>
            <a:endParaRPr lang="en-US" altLang="zh-CN">
              <a:solidFill>
                <a:schemeClr val="accent2"/>
              </a:solidFill>
              <a:ea typeface="华文行楷" pitchFamily="2" charset="-122"/>
            </a:endParaRPr>
          </a:p>
        </p:txBody>
      </p:sp>
      <p:sp>
        <p:nvSpPr>
          <p:cNvPr id="315397" name="Text Box 5"/>
          <p:cNvSpPr txBox="1">
            <a:spLocks noChangeArrowheads="1"/>
          </p:cNvSpPr>
          <p:nvPr/>
        </p:nvSpPr>
        <p:spPr bwMode="auto">
          <a:xfrm>
            <a:off x="609600" y="2514600"/>
            <a:ext cx="6781800" cy="31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50000"/>
              </a:lnSpc>
              <a:spcBef>
                <a:spcPct val="50000"/>
              </a:spcBef>
            </a:pPr>
            <a:r>
              <a:rPr kumimoji="1" lang="en-US" altLang="zh-CN" sz="1600">
                <a:cs typeface="Times New Roman" pitchFamily="18" charset="0"/>
              </a:rPr>
              <a:t>else</a:t>
            </a:r>
          </a:p>
          <a:p>
            <a:pPr algn="just">
              <a:lnSpc>
                <a:spcPct val="150000"/>
              </a:lnSpc>
              <a:spcBef>
                <a:spcPct val="50000"/>
              </a:spcBef>
            </a:pPr>
            <a:r>
              <a:rPr lang="en-US" altLang="zh-CN" sz="1600">
                <a:solidFill>
                  <a:srgbClr val="0000FF"/>
                </a:solidFill>
                <a:latin typeface="Times New Roman" pitchFamily="18" charset="0"/>
                <a:cs typeface="Times New Roman" pitchFamily="18" charset="0"/>
              </a:rPr>
              <a:t>         {</a:t>
            </a:r>
            <a:r>
              <a:rPr lang="en-US" altLang="zh-CN" sz="1600">
                <a:latin typeface="Times New Roman" pitchFamily="18" charset="0"/>
                <a:cs typeface="Times New Roman" pitchFamily="18" charset="0"/>
              </a:rPr>
              <a:t>// </a:t>
            </a:r>
            <a:r>
              <a:rPr lang="zh-CN" altLang="en-US" sz="1600">
                <a:latin typeface="宋体" pitchFamily="2" charset="-122"/>
              </a:rPr>
              <a:t>产生当前扩展结点的所有儿子结点</a:t>
            </a:r>
            <a:endParaRPr lang="zh-CN" altLang="en-US" sz="1600">
              <a:latin typeface="Times New Roman" pitchFamily="18" charset="0"/>
              <a:cs typeface="Times New Roman" pitchFamily="18" charset="0"/>
            </a:endParaRPr>
          </a:p>
          <a:p>
            <a:pPr>
              <a:lnSpc>
                <a:spcPct val="150000"/>
              </a:lnSpc>
            </a:pPr>
            <a:r>
              <a:rPr lang="zh-CN" altLang="en-US" sz="1600">
                <a:solidFill>
                  <a:srgbClr val="0000FF"/>
                </a:solidFill>
                <a:latin typeface="Times New Roman" pitchFamily="18" charset="0"/>
                <a:cs typeface="Times New Roman" pitchFamily="18" charset="0"/>
              </a:rPr>
              <a:t> </a:t>
            </a:r>
            <a:r>
              <a:rPr kumimoji="1" lang="en-US" altLang="zh-CN" sz="1600"/>
              <a:t>for (int i = E.s + 1; i &lt;= n; i++) {</a:t>
            </a:r>
          </a:p>
          <a:p>
            <a:pPr>
              <a:lnSpc>
                <a:spcPct val="150000"/>
              </a:lnSpc>
            </a:pPr>
            <a:r>
              <a:rPr kumimoji="1" lang="en-US" altLang="zh-CN" sz="1600"/>
              <a:t>         BoardNode N;</a:t>
            </a:r>
          </a:p>
          <a:p>
            <a:pPr>
              <a:lnSpc>
                <a:spcPct val="150000"/>
              </a:lnSpc>
            </a:pPr>
            <a:r>
              <a:rPr kumimoji="1" lang="en-US" altLang="zh-CN" sz="1600"/>
              <a:t>         N.now = new int [m+1];</a:t>
            </a:r>
          </a:p>
          <a:p>
            <a:pPr>
              <a:lnSpc>
                <a:spcPct val="150000"/>
              </a:lnSpc>
            </a:pPr>
            <a:r>
              <a:rPr kumimoji="1" lang="en-US" altLang="zh-CN" sz="1600"/>
              <a:t>         for (int j = 1; j &lt;= m; j++)</a:t>
            </a:r>
          </a:p>
          <a:p>
            <a:pPr>
              <a:lnSpc>
                <a:spcPct val="150000"/>
              </a:lnSpc>
            </a:pPr>
            <a:r>
              <a:rPr kumimoji="1" lang="en-US" altLang="zh-CN" sz="1600"/>
              <a:t>            // </a:t>
            </a:r>
            <a:r>
              <a:rPr kumimoji="1" lang="zh-CN" altLang="en-US" sz="1600"/>
              <a:t>新插入的电路板</a:t>
            </a:r>
          </a:p>
          <a:p>
            <a:pPr>
              <a:lnSpc>
                <a:spcPct val="150000"/>
              </a:lnSpc>
            </a:pPr>
            <a:r>
              <a:rPr kumimoji="1" lang="zh-CN" altLang="en-US" sz="1600"/>
              <a:t>            </a:t>
            </a:r>
            <a:r>
              <a:rPr kumimoji="1" lang="en-US" altLang="zh-CN" sz="1600"/>
              <a:t>N.now[j] = E.now[j] + B[E.x[i]][j];         </a:t>
            </a:r>
            <a:endParaRPr kumimoji="1" lang="zh-CN" altLang="en-US" sz="160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 calcmode="lin" valueType="num">
                                      <p:cBhvr additive="base">
                                        <p:cTn id="7" dur="500" fill="hold"/>
                                        <p:tgtEl>
                                          <p:spTgt spid="315396"/>
                                        </p:tgtEl>
                                        <p:attrNameLst>
                                          <p:attrName>ppt_x</p:attrName>
                                        </p:attrNameLst>
                                      </p:cBhvr>
                                      <p:tavLst>
                                        <p:tav tm="0">
                                          <p:val>
                                            <p:strVal val="1+#ppt_w/2"/>
                                          </p:val>
                                        </p:tav>
                                        <p:tav tm="100000">
                                          <p:val>
                                            <p:strVal val="#ppt_x"/>
                                          </p:val>
                                        </p:tav>
                                      </p:tavLst>
                                    </p:anim>
                                    <p:anim calcmode="lin" valueType="num">
                                      <p:cBhvr additive="base">
                                        <p:cTn id="8" dur="500" fill="hold"/>
                                        <p:tgtEl>
                                          <p:spTgt spid="3153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315397"/>
                                        </p:tgtEl>
                                        <p:attrNameLst>
                                          <p:attrName>style.visibility</p:attrName>
                                        </p:attrNameLst>
                                      </p:cBhvr>
                                      <p:to>
                                        <p:strVal val="visible"/>
                                      </p:to>
                                    </p:set>
                                    <p:animEffect transition="in" filter="barn(outHorizontal)">
                                      <p:cBhvr>
                                        <p:cTn id="13" dur="500"/>
                                        <p:tgtEl>
                                          <p:spTgt spid="31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utoUpdateAnimBg="0"/>
      <p:bldP spid="31539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3654836-3078-45D6-A4F7-5B69B9F1727D}" type="slidenum">
              <a:rPr lang="zh-CN" altLang="en-US"/>
              <a:pPr/>
              <a:t>36</a:t>
            </a:fld>
            <a:endParaRPr lang="en-US" altLang="zh-CN"/>
          </a:p>
        </p:txBody>
      </p:sp>
      <p:sp>
        <p:nvSpPr>
          <p:cNvPr id="316418" name="Rectangle 3074"/>
          <p:cNvSpPr>
            <a:spLocks noGrp="1" noChangeArrowheads="1"/>
          </p:cNvSpPr>
          <p:nvPr>
            <p:ph type="ctrTitle"/>
          </p:nvPr>
        </p:nvSpPr>
        <p:spPr>
          <a:xfrm>
            <a:off x="685800" y="685800"/>
            <a:ext cx="7772400" cy="1143000"/>
          </a:xfrm>
        </p:spPr>
        <p:txBody>
          <a:bodyPr/>
          <a:lstStyle/>
          <a:p>
            <a:r>
              <a:rPr lang="zh-CN" altLang="en-US" sz="3600"/>
              <a:t>6.8 电路板排列问题</a:t>
            </a:r>
          </a:p>
        </p:txBody>
      </p:sp>
      <p:sp>
        <p:nvSpPr>
          <p:cNvPr id="316420" name="Text Box 3076"/>
          <p:cNvSpPr txBox="1">
            <a:spLocks noChangeArrowheads="1"/>
          </p:cNvSpPr>
          <p:nvPr/>
        </p:nvSpPr>
        <p:spPr bwMode="auto">
          <a:xfrm>
            <a:off x="914400" y="2438400"/>
            <a:ext cx="73152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1600"/>
              <a:t>int ld = 0; // </a:t>
            </a:r>
            <a:r>
              <a:rPr kumimoji="1" lang="zh-CN" altLang="en-US" sz="1600"/>
              <a:t>新插入电路板的密度</a:t>
            </a:r>
          </a:p>
          <a:p>
            <a:pPr>
              <a:lnSpc>
                <a:spcPct val="150000"/>
              </a:lnSpc>
            </a:pPr>
            <a:r>
              <a:rPr kumimoji="1" lang="zh-CN" altLang="en-US" sz="1600"/>
              <a:t>         </a:t>
            </a:r>
            <a:r>
              <a:rPr kumimoji="1" lang="en-US" altLang="zh-CN" sz="1600"/>
              <a:t>for (int j = 1; j &lt;= m; j++)</a:t>
            </a:r>
          </a:p>
          <a:p>
            <a:pPr>
              <a:lnSpc>
                <a:spcPct val="150000"/>
              </a:lnSpc>
            </a:pPr>
            <a:r>
              <a:rPr kumimoji="1" lang="en-US" altLang="zh-CN" sz="1600"/>
              <a:t>            if (N.now[j] &gt; 0 &amp;&amp; total[j] != N.now[j]) ld++;</a:t>
            </a:r>
          </a:p>
          <a:p>
            <a:pPr>
              <a:lnSpc>
                <a:spcPct val="150000"/>
              </a:lnSpc>
            </a:pPr>
            <a:r>
              <a:rPr kumimoji="1" lang="en-US" altLang="zh-CN" sz="1600"/>
              <a:t>         N.cd = max(ld, E.cd);</a:t>
            </a:r>
          </a:p>
          <a:p>
            <a:pPr>
              <a:lnSpc>
                <a:spcPct val="150000"/>
              </a:lnSpc>
            </a:pPr>
            <a:r>
              <a:rPr kumimoji="1" lang="en-US" altLang="zh-CN" sz="1600"/>
              <a:t>         if (N.cd &lt; bestd) {// </a:t>
            </a:r>
            <a:r>
              <a:rPr kumimoji="1" lang="zh-CN" altLang="en-US" sz="1600"/>
              <a:t>可能产生更好的叶结点</a:t>
            </a:r>
          </a:p>
          <a:p>
            <a:pPr>
              <a:lnSpc>
                <a:spcPct val="150000"/>
              </a:lnSpc>
            </a:pPr>
            <a:r>
              <a:rPr kumimoji="1" lang="zh-CN" altLang="en-US" sz="1600"/>
              <a:t>            </a:t>
            </a:r>
            <a:r>
              <a:rPr kumimoji="1" lang="en-US" altLang="zh-CN" sz="1600"/>
              <a:t>N.x = new int [n+1]; N.s = E.s + 1;</a:t>
            </a:r>
          </a:p>
          <a:p>
            <a:pPr>
              <a:lnSpc>
                <a:spcPct val="150000"/>
              </a:lnSpc>
            </a:pPr>
            <a:r>
              <a:rPr kumimoji="1" lang="en-US" altLang="zh-CN" sz="1600"/>
              <a:t>            for (int j = 1; j &lt;= n; j++) N.x[j] = E.x[j]; </a:t>
            </a:r>
          </a:p>
          <a:p>
            <a:pPr>
              <a:lnSpc>
                <a:spcPct val="150000"/>
              </a:lnSpc>
            </a:pPr>
            <a:r>
              <a:rPr kumimoji="1" lang="en-US" altLang="zh-CN" sz="1600"/>
              <a:t>            N.x[N.s] = E.x[i]; N.x[i] = E.x[N.s]; H.Insert(N);}</a:t>
            </a:r>
          </a:p>
          <a:p>
            <a:pPr>
              <a:lnSpc>
                <a:spcPct val="150000"/>
              </a:lnSpc>
            </a:pPr>
            <a:r>
              <a:rPr kumimoji="1" lang="en-US" altLang="zh-CN" sz="1600"/>
              <a:t>         else delete [] N.now;}</a:t>
            </a:r>
          </a:p>
          <a:p>
            <a:pPr>
              <a:lnSpc>
                <a:spcPct val="150000"/>
              </a:lnSpc>
            </a:pPr>
            <a:r>
              <a:rPr kumimoji="1" lang="en-US" altLang="zh-CN" sz="1600"/>
              <a:t>         delete [] E.x;}</a:t>
            </a:r>
            <a:endParaRPr kumimoji="1" lang="zh-CN" altLang="en-US" sz="1600"/>
          </a:p>
        </p:txBody>
      </p:sp>
      <p:sp>
        <p:nvSpPr>
          <p:cNvPr id="316421" name="Text Box 3077"/>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算法描述</a:t>
            </a:r>
            <a:endParaRPr lang="en-US" altLang="zh-CN">
              <a:solidFill>
                <a:schemeClr val="accent2"/>
              </a:solidFill>
              <a:ea typeface="华文行楷" pitchFamily="2" charset="-122"/>
            </a:endParaRPr>
          </a:p>
        </p:txBody>
      </p:sp>
      <p:sp>
        <p:nvSpPr>
          <p:cNvPr id="316422" name="AutoShape 3078"/>
          <p:cNvSpPr>
            <a:spLocks noChangeArrowheads="1"/>
          </p:cNvSpPr>
          <p:nvPr/>
        </p:nvSpPr>
        <p:spPr bwMode="auto">
          <a:xfrm>
            <a:off x="5638800" y="3581400"/>
            <a:ext cx="3124200" cy="1066800"/>
          </a:xfrm>
          <a:prstGeom prst="wedgeRoundRectCallout">
            <a:avLst>
              <a:gd name="adj1" fmla="val -122866"/>
              <a:gd name="adj2" fmla="val -894"/>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计算出每一个儿子结点的密度与</a:t>
            </a:r>
            <a:r>
              <a:rPr lang="en-US" altLang="zh-CN" sz="2000" b="1">
                <a:solidFill>
                  <a:schemeClr val="accent2"/>
                </a:solidFill>
                <a:latin typeface="楷体_GB2312" pitchFamily="49" charset="-122"/>
                <a:ea typeface="楷体_GB2312" pitchFamily="49" charset="-122"/>
              </a:rPr>
              <a:t>bestd</a:t>
            </a:r>
            <a:r>
              <a:rPr lang="zh-CN" altLang="en-US" sz="2000" b="1">
                <a:solidFill>
                  <a:schemeClr val="accent2"/>
                </a:solidFill>
                <a:latin typeface="楷体_GB2312" pitchFamily="49" charset="-122"/>
                <a:ea typeface="楷体_GB2312" pitchFamily="49" charset="-122"/>
              </a:rPr>
              <a:t>进行比较大于</a:t>
            </a:r>
            <a:r>
              <a:rPr lang="en-US" altLang="zh-CN" sz="2000" b="1">
                <a:solidFill>
                  <a:schemeClr val="accent2"/>
                </a:solidFill>
                <a:latin typeface="楷体_GB2312" pitchFamily="49" charset="-122"/>
                <a:ea typeface="楷体_GB2312" pitchFamily="49" charset="-122"/>
              </a:rPr>
              <a:t>bestd</a:t>
            </a:r>
            <a:r>
              <a:rPr lang="zh-CN" altLang="en-US" sz="2000" b="1">
                <a:solidFill>
                  <a:schemeClr val="accent2"/>
                </a:solidFill>
                <a:latin typeface="楷体_GB2312" pitchFamily="49" charset="-122"/>
                <a:ea typeface="楷体_GB2312" pitchFamily="49" charset="-122"/>
              </a:rPr>
              <a:t>时加入队列</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6421"/>
                                        </p:tgtEl>
                                        <p:attrNameLst>
                                          <p:attrName>style.visibility</p:attrName>
                                        </p:attrNameLst>
                                      </p:cBhvr>
                                      <p:to>
                                        <p:strVal val="visible"/>
                                      </p:to>
                                    </p:set>
                                    <p:anim calcmode="lin" valueType="num">
                                      <p:cBhvr additive="base">
                                        <p:cTn id="7" dur="500" fill="hold"/>
                                        <p:tgtEl>
                                          <p:spTgt spid="316421"/>
                                        </p:tgtEl>
                                        <p:attrNameLst>
                                          <p:attrName>ppt_x</p:attrName>
                                        </p:attrNameLst>
                                      </p:cBhvr>
                                      <p:tavLst>
                                        <p:tav tm="0">
                                          <p:val>
                                            <p:strVal val="1+#ppt_w/2"/>
                                          </p:val>
                                        </p:tav>
                                        <p:tav tm="100000">
                                          <p:val>
                                            <p:strVal val="#ppt_x"/>
                                          </p:val>
                                        </p:tav>
                                      </p:tavLst>
                                    </p:anim>
                                    <p:anim calcmode="lin" valueType="num">
                                      <p:cBhvr additive="base">
                                        <p:cTn id="8" dur="500" fill="hold"/>
                                        <p:tgtEl>
                                          <p:spTgt spid="3164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6420"/>
                                        </p:tgtEl>
                                        <p:attrNameLst>
                                          <p:attrName>style.visibility</p:attrName>
                                        </p:attrNameLst>
                                      </p:cBhvr>
                                      <p:to>
                                        <p:strVal val="visible"/>
                                      </p:to>
                                    </p:set>
                                    <p:animEffect transition="in" filter="dissolve">
                                      <p:cBhvr>
                                        <p:cTn id="13" dur="500"/>
                                        <p:tgtEl>
                                          <p:spTgt spid="3164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16422"/>
                                        </p:tgtEl>
                                        <p:attrNameLst>
                                          <p:attrName>style.visibility</p:attrName>
                                        </p:attrNameLst>
                                      </p:cBhvr>
                                      <p:to>
                                        <p:strVal val="visible"/>
                                      </p:to>
                                    </p:set>
                                    <p:anim calcmode="lin" valueType="num">
                                      <p:cBhvr additive="base">
                                        <p:cTn id="18" dur="500" fill="hold"/>
                                        <p:tgtEl>
                                          <p:spTgt spid="316422"/>
                                        </p:tgtEl>
                                        <p:attrNameLst>
                                          <p:attrName>ppt_x</p:attrName>
                                        </p:attrNameLst>
                                      </p:cBhvr>
                                      <p:tavLst>
                                        <p:tav tm="0">
                                          <p:val>
                                            <p:strVal val="1+#ppt_w/2"/>
                                          </p:val>
                                        </p:tav>
                                        <p:tav tm="100000">
                                          <p:val>
                                            <p:strVal val="#ppt_x"/>
                                          </p:val>
                                        </p:tav>
                                      </p:tavLst>
                                    </p:anim>
                                    <p:anim calcmode="lin" valueType="num">
                                      <p:cBhvr additive="base">
                                        <p:cTn id="19" dur="500" fill="hold"/>
                                        <p:tgtEl>
                                          <p:spTgt spid="316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autoUpdateAnimBg="0"/>
      <p:bldP spid="316421" grpId="0" autoUpdateAnimBg="0"/>
      <p:bldP spid="31642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86605E6D-ADED-47DF-8848-C02047C5CD6B}" type="slidenum">
              <a:rPr lang="zh-CN" altLang="en-US"/>
              <a:pPr/>
              <a:t>37</a:t>
            </a:fld>
            <a:endParaRPr lang="en-US" altLang="zh-CN"/>
          </a:p>
        </p:txBody>
      </p:sp>
      <p:sp>
        <p:nvSpPr>
          <p:cNvPr id="308226" name="Rectangle 2"/>
          <p:cNvSpPr>
            <a:spLocks noGrp="1" noChangeArrowheads="1"/>
          </p:cNvSpPr>
          <p:nvPr>
            <p:ph type="ctrTitle"/>
          </p:nvPr>
        </p:nvSpPr>
        <p:spPr>
          <a:xfrm>
            <a:off x="685800" y="762000"/>
            <a:ext cx="7772400" cy="1143000"/>
          </a:xfrm>
        </p:spPr>
        <p:txBody>
          <a:bodyPr/>
          <a:lstStyle/>
          <a:p>
            <a:r>
              <a:rPr lang="zh-CN" altLang="en-US" sz="3600"/>
              <a:t>6.9 批处理作业调度问题</a:t>
            </a:r>
          </a:p>
        </p:txBody>
      </p:sp>
      <p:sp>
        <p:nvSpPr>
          <p:cNvPr id="308228" name="Text Box 4"/>
          <p:cNvSpPr txBox="1">
            <a:spLocks noChangeArrowheads="1"/>
          </p:cNvSpPr>
          <p:nvPr/>
        </p:nvSpPr>
        <p:spPr bwMode="auto">
          <a:xfrm>
            <a:off x="457200" y="2057400"/>
            <a:ext cx="693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308230" name="Text Box 6"/>
          <p:cNvSpPr txBox="1">
            <a:spLocks noChangeArrowheads="1"/>
          </p:cNvSpPr>
          <p:nvPr/>
        </p:nvSpPr>
        <p:spPr bwMode="auto">
          <a:xfrm>
            <a:off x="304800" y="22098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a:t>
            </a:r>
            <a:r>
              <a:rPr lang="zh-CN" altLang="en-US" sz="3200">
                <a:solidFill>
                  <a:schemeClr val="accent2"/>
                </a:solidFill>
                <a:latin typeface="Times New Roman" pitchFamily="18" charset="0"/>
                <a:ea typeface="黑体" pitchFamily="2" charset="-122"/>
              </a:rPr>
              <a:t>问题的描述</a:t>
            </a:r>
            <a:endParaRPr lang="zh-CN" altLang="en-US">
              <a:solidFill>
                <a:schemeClr val="accent2"/>
              </a:solidFill>
              <a:ea typeface="华文行楷" pitchFamily="2" charset="-122"/>
            </a:endParaRPr>
          </a:p>
        </p:txBody>
      </p:sp>
      <p:sp>
        <p:nvSpPr>
          <p:cNvPr id="308231" name="Text Box 7"/>
          <p:cNvSpPr txBox="1">
            <a:spLocks noChangeArrowheads="1"/>
          </p:cNvSpPr>
          <p:nvPr/>
        </p:nvSpPr>
        <p:spPr bwMode="auto">
          <a:xfrm>
            <a:off x="762000" y="3048000"/>
            <a:ext cx="762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给定</a:t>
            </a:r>
            <a:r>
              <a:rPr lang="en-US" altLang="zh-CN" sz="2000">
                <a:latin typeface="楷体_GB2312" pitchFamily="49" charset="-122"/>
                <a:ea typeface="楷体_GB2312" pitchFamily="49" charset="-122"/>
              </a:rPr>
              <a:t>n</a:t>
            </a:r>
            <a:r>
              <a:rPr lang="zh-CN" altLang="en-US" sz="2000">
                <a:latin typeface="楷体_GB2312" pitchFamily="49" charset="-122"/>
                <a:ea typeface="楷体_GB2312" pitchFamily="49" charset="-122"/>
              </a:rPr>
              <a:t>个作业的集合</a:t>
            </a:r>
            <a:r>
              <a:rPr lang="en-US" altLang="zh-CN" sz="2000">
                <a:latin typeface="楷体_GB2312" pitchFamily="49" charset="-122"/>
                <a:ea typeface="楷体_GB2312" pitchFamily="49" charset="-122"/>
              </a:rPr>
              <a:t>J={J</a:t>
            </a:r>
            <a:r>
              <a:rPr lang="en-US" altLang="zh-CN" sz="1200">
                <a:latin typeface="楷体_GB2312" pitchFamily="49" charset="-122"/>
                <a:ea typeface="楷体_GB2312" pitchFamily="49" charset="-122"/>
              </a:rPr>
              <a:t>1</a:t>
            </a:r>
            <a:r>
              <a:rPr lang="en-US" altLang="zh-CN" sz="2000">
                <a:latin typeface="楷体_GB2312" pitchFamily="49" charset="-122"/>
                <a:ea typeface="楷体_GB2312" pitchFamily="49" charset="-122"/>
              </a:rPr>
              <a:t>,J</a:t>
            </a:r>
            <a:r>
              <a:rPr lang="en-US" altLang="zh-CN" sz="1200">
                <a:latin typeface="楷体_GB2312" pitchFamily="49" charset="-122"/>
                <a:ea typeface="楷体_GB2312" pitchFamily="49" charset="-122"/>
              </a:rPr>
              <a:t>2</a:t>
            </a:r>
            <a:r>
              <a:rPr lang="en-US" altLang="zh-CN" sz="2000">
                <a:latin typeface="楷体_GB2312" pitchFamily="49" charset="-122"/>
                <a:ea typeface="楷体_GB2312" pitchFamily="49" charset="-122"/>
              </a:rPr>
              <a:t>,</a:t>
            </a:r>
            <a:r>
              <a:rPr lang="en-US" altLang="zh-CN" sz="2000">
                <a:latin typeface="Times New Roman"/>
                <a:ea typeface="楷体_GB2312" pitchFamily="49" charset="-122"/>
              </a:rPr>
              <a:t>…</a:t>
            </a:r>
            <a:r>
              <a:rPr lang="en-US" altLang="zh-CN" sz="2000">
                <a:latin typeface="楷体_GB2312" pitchFamily="49" charset="-122"/>
                <a:ea typeface="楷体_GB2312" pitchFamily="49" charset="-122"/>
              </a:rPr>
              <a:t>,J</a:t>
            </a:r>
            <a:r>
              <a:rPr lang="en-US" altLang="zh-CN" sz="1200">
                <a:latin typeface="楷体_GB2312" pitchFamily="49" charset="-122"/>
                <a:ea typeface="楷体_GB2312" pitchFamily="49" charset="-122"/>
              </a:rPr>
              <a:t>n</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每一个作业</a:t>
            </a:r>
            <a:r>
              <a:rPr lang="en-US" altLang="zh-CN" sz="2000">
                <a:latin typeface="楷体_GB2312" pitchFamily="49" charset="-122"/>
                <a:ea typeface="楷体_GB2312" pitchFamily="49" charset="-122"/>
              </a:rPr>
              <a:t>J</a:t>
            </a:r>
            <a:r>
              <a:rPr lang="en-US" altLang="zh-CN" sz="1200">
                <a:latin typeface="楷体_GB2312" pitchFamily="49" charset="-122"/>
                <a:ea typeface="楷体_GB2312" pitchFamily="49" charset="-122"/>
              </a:rPr>
              <a:t>i</a:t>
            </a:r>
            <a:r>
              <a:rPr lang="zh-CN" altLang="en-US" sz="2000">
                <a:latin typeface="楷体_GB2312" pitchFamily="49" charset="-122"/>
                <a:ea typeface="楷体_GB2312" pitchFamily="49" charset="-122"/>
              </a:rPr>
              <a:t>都有2项任务要分别在2台机器上完成。每一个作业必须先由机器1处理，然后再由机器2处理。作业</a:t>
            </a:r>
            <a:r>
              <a:rPr lang="en-US" altLang="zh-CN" sz="2000">
                <a:latin typeface="楷体_GB2312" pitchFamily="49" charset="-122"/>
                <a:ea typeface="楷体_GB2312" pitchFamily="49" charset="-122"/>
              </a:rPr>
              <a:t>J</a:t>
            </a:r>
            <a:r>
              <a:rPr lang="en-US" altLang="zh-CN" sz="1200">
                <a:latin typeface="楷体_GB2312" pitchFamily="49" charset="-122"/>
                <a:ea typeface="楷体_GB2312" pitchFamily="49" charset="-122"/>
              </a:rPr>
              <a:t>i</a:t>
            </a:r>
            <a:r>
              <a:rPr lang="zh-CN" altLang="en-US" sz="2000">
                <a:latin typeface="楷体_GB2312" pitchFamily="49" charset="-122"/>
                <a:ea typeface="楷体_GB2312" pitchFamily="49" charset="-122"/>
              </a:rPr>
              <a:t>需要机器</a:t>
            </a:r>
            <a:r>
              <a:rPr lang="en-US" altLang="zh-CN" sz="2000">
                <a:latin typeface="楷体_GB2312" pitchFamily="49" charset="-122"/>
                <a:ea typeface="楷体_GB2312" pitchFamily="49" charset="-122"/>
              </a:rPr>
              <a:t>j</a:t>
            </a:r>
            <a:r>
              <a:rPr lang="zh-CN" altLang="en-US" sz="2000">
                <a:latin typeface="楷体_GB2312" pitchFamily="49" charset="-122"/>
                <a:ea typeface="楷体_GB2312" pitchFamily="49" charset="-122"/>
              </a:rPr>
              <a:t>的处理时间为</a:t>
            </a:r>
            <a:r>
              <a:rPr lang="en-US" altLang="zh-CN" sz="2000">
                <a:latin typeface="楷体_GB2312" pitchFamily="49" charset="-122"/>
                <a:ea typeface="楷体_GB2312" pitchFamily="49" charset="-122"/>
              </a:rPr>
              <a:t>t</a:t>
            </a:r>
            <a:r>
              <a:rPr lang="en-US" altLang="zh-CN" sz="1400">
                <a:latin typeface="楷体_GB2312" pitchFamily="49" charset="-122"/>
                <a:ea typeface="楷体_GB2312" pitchFamily="49" charset="-122"/>
              </a:rPr>
              <a:t>ji</a:t>
            </a:r>
            <a:r>
              <a:rPr lang="en-US" altLang="zh-CN" sz="2000">
                <a:latin typeface="楷体_GB2312" pitchFamily="49" charset="-122"/>
                <a:ea typeface="楷体_GB2312" pitchFamily="49" charset="-122"/>
              </a:rPr>
              <a:t>，i=1,2,</a:t>
            </a:r>
            <a:r>
              <a:rPr lang="en-US" altLang="zh-CN" sz="2000">
                <a:latin typeface="Times New Roman"/>
                <a:ea typeface="楷体_GB2312" pitchFamily="49" charset="-122"/>
              </a:rPr>
              <a:t>…</a:t>
            </a:r>
            <a:r>
              <a:rPr lang="en-US" altLang="zh-CN" sz="2000">
                <a:latin typeface="楷体_GB2312" pitchFamily="49" charset="-122"/>
                <a:ea typeface="楷体_GB2312" pitchFamily="49" charset="-122"/>
              </a:rPr>
              <a:t>,n；j=1,2。</a:t>
            </a:r>
            <a:r>
              <a:rPr lang="zh-CN" altLang="en-US" sz="2000">
                <a:latin typeface="楷体_GB2312" pitchFamily="49" charset="-122"/>
                <a:ea typeface="楷体_GB2312" pitchFamily="49" charset="-122"/>
              </a:rPr>
              <a:t>对于一个确定的作业调度，设是</a:t>
            </a:r>
            <a:r>
              <a:rPr lang="en-US" altLang="zh-CN" sz="2000">
                <a:latin typeface="楷体_GB2312" pitchFamily="49" charset="-122"/>
                <a:ea typeface="楷体_GB2312" pitchFamily="49" charset="-122"/>
              </a:rPr>
              <a:t>F</a:t>
            </a:r>
            <a:r>
              <a:rPr lang="en-US" altLang="zh-CN" sz="1400">
                <a:latin typeface="楷体_GB2312" pitchFamily="49" charset="-122"/>
                <a:ea typeface="楷体_GB2312" pitchFamily="49" charset="-122"/>
              </a:rPr>
              <a:t>ji</a:t>
            </a:r>
            <a:r>
              <a:rPr lang="zh-CN" altLang="en-US" sz="2000">
                <a:latin typeface="楷体_GB2312" pitchFamily="49" charset="-122"/>
                <a:ea typeface="楷体_GB2312" pitchFamily="49" charset="-122"/>
              </a:rPr>
              <a:t>是作业</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在机器</a:t>
            </a:r>
            <a:r>
              <a:rPr lang="en-US" altLang="zh-CN" sz="2000">
                <a:latin typeface="楷体_GB2312" pitchFamily="49" charset="-122"/>
                <a:ea typeface="楷体_GB2312" pitchFamily="49" charset="-122"/>
              </a:rPr>
              <a:t>j</a:t>
            </a:r>
            <a:r>
              <a:rPr lang="zh-CN" altLang="en-US" sz="2000">
                <a:latin typeface="楷体_GB2312" pitchFamily="49" charset="-122"/>
                <a:ea typeface="楷体_GB2312" pitchFamily="49" charset="-122"/>
              </a:rPr>
              <a:t>上完成处理的时间。则所有作业在机器2上完成处理的时间和</a:t>
            </a:r>
          </a:p>
        </p:txBody>
      </p:sp>
      <p:sp>
        <p:nvSpPr>
          <p:cNvPr id="308234" name="Rectangle 10"/>
          <p:cNvSpPr>
            <a:spLocks noChangeArrowheads="1"/>
          </p:cNvSpPr>
          <p:nvPr/>
        </p:nvSpPr>
        <p:spPr bwMode="auto">
          <a:xfrm>
            <a:off x="422910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308233" name="Object 9"/>
          <p:cNvGraphicFramePr>
            <a:graphicFrameLocks noChangeAspect="1"/>
          </p:cNvGraphicFramePr>
          <p:nvPr/>
        </p:nvGraphicFramePr>
        <p:xfrm>
          <a:off x="6858000" y="4267200"/>
          <a:ext cx="1219200" cy="609600"/>
        </p:xfrm>
        <a:graphic>
          <a:graphicData uri="http://schemas.openxmlformats.org/presentationml/2006/ole">
            <mc:AlternateContent xmlns:mc="http://schemas.openxmlformats.org/markup-compatibility/2006">
              <mc:Choice xmlns:v="urn:schemas-microsoft-com:vml" Requires="v">
                <p:oleObj spid="_x0000_s308238" name="Microsoft 公式 3.0" r:id="rId3" imgW="685800" imgH="431800" progId="Equation.3">
                  <p:embed/>
                </p:oleObj>
              </mc:Choice>
              <mc:Fallback>
                <p:oleObj name="Microsoft 公式 3.0" r:id="rId3" imgW="6858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267200"/>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36" name="Text Box 12"/>
          <p:cNvSpPr txBox="1">
            <a:spLocks noChangeArrowheads="1"/>
          </p:cNvSpPr>
          <p:nvPr/>
        </p:nvSpPr>
        <p:spPr bwMode="auto">
          <a:xfrm>
            <a:off x="762000" y="4937125"/>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称为该作业调度的完成时间和。批处理作业调度问题要求对于给定的</a:t>
            </a:r>
            <a:r>
              <a:rPr lang="en-US" altLang="zh-CN" sz="2000">
                <a:latin typeface="楷体_GB2312" pitchFamily="49" charset="-122"/>
                <a:ea typeface="楷体_GB2312" pitchFamily="49" charset="-122"/>
              </a:rPr>
              <a:t>n</a:t>
            </a:r>
            <a:r>
              <a:rPr lang="zh-CN" altLang="en-US" sz="2000">
                <a:latin typeface="楷体_GB2312" pitchFamily="49" charset="-122"/>
                <a:ea typeface="楷体_GB2312" pitchFamily="49" charset="-122"/>
              </a:rPr>
              <a:t>个作业，制定最佳作业调度方案，使其完成时间和达到最小。</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8230"/>
                                        </p:tgtEl>
                                        <p:attrNameLst>
                                          <p:attrName>style.visibility</p:attrName>
                                        </p:attrNameLst>
                                      </p:cBhvr>
                                      <p:to>
                                        <p:strVal val="visible"/>
                                      </p:to>
                                    </p:set>
                                    <p:anim calcmode="lin" valueType="num">
                                      <p:cBhvr additive="base">
                                        <p:cTn id="7" dur="500" fill="hold"/>
                                        <p:tgtEl>
                                          <p:spTgt spid="308230"/>
                                        </p:tgtEl>
                                        <p:attrNameLst>
                                          <p:attrName>ppt_x</p:attrName>
                                        </p:attrNameLst>
                                      </p:cBhvr>
                                      <p:tavLst>
                                        <p:tav tm="0">
                                          <p:val>
                                            <p:strVal val="1+#ppt_w/2"/>
                                          </p:val>
                                        </p:tav>
                                        <p:tav tm="100000">
                                          <p:val>
                                            <p:strVal val="#ppt_x"/>
                                          </p:val>
                                        </p:tav>
                                      </p:tavLst>
                                    </p:anim>
                                    <p:anim calcmode="lin" valueType="num">
                                      <p:cBhvr additive="base">
                                        <p:cTn id="8" dur="500" fill="hold"/>
                                        <p:tgtEl>
                                          <p:spTgt spid="3082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08231"/>
                                        </p:tgtEl>
                                        <p:attrNameLst>
                                          <p:attrName>style.visibility</p:attrName>
                                        </p:attrNameLst>
                                      </p:cBhvr>
                                      <p:to>
                                        <p:strVal val="visible"/>
                                      </p:to>
                                    </p:set>
                                    <p:animEffect transition="in" filter="dissolve">
                                      <p:cBhvr>
                                        <p:cTn id="13" dur="500"/>
                                        <p:tgtEl>
                                          <p:spTgt spid="3082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08233"/>
                                        </p:tgtEl>
                                        <p:attrNameLst>
                                          <p:attrName>style.visibility</p:attrName>
                                        </p:attrNameLst>
                                      </p:cBhvr>
                                      <p:to>
                                        <p:strVal val="visible"/>
                                      </p:to>
                                    </p:set>
                                    <p:animEffect transition="in" filter="dissolve">
                                      <p:cBhvr>
                                        <p:cTn id="18" dur="500"/>
                                        <p:tgtEl>
                                          <p:spTgt spid="3082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08236"/>
                                        </p:tgtEl>
                                        <p:attrNameLst>
                                          <p:attrName>style.visibility</p:attrName>
                                        </p:attrNameLst>
                                      </p:cBhvr>
                                      <p:to>
                                        <p:strVal val="visible"/>
                                      </p:to>
                                    </p:set>
                                    <p:animEffect transition="in" filter="box(in)">
                                      <p:cBhvr>
                                        <p:cTn id="23" dur="500"/>
                                        <p:tgtEl>
                                          <p:spTgt spid="308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0" grpId="0" autoUpdateAnimBg="0"/>
      <p:bldP spid="308231" grpId="0" autoUpdateAnimBg="0"/>
      <p:bldP spid="30823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84E4D37C-116A-44BF-A68A-7BD700E999B9}" type="slidenum">
              <a:rPr lang="zh-CN" altLang="en-US"/>
              <a:pPr/>
              <a:t>38</a:t>
            </a:fld>
            <a:endParaRPr lang="en-US" altLang="zh-CN"/>
          </a:p>
        </p:txBody>
      </p:sp>
      <p:sp>
        <p:nvSpPr>
          <p:cNvPr id="311298" name="Rectangle 2"/>
          <p:cNvSpPr>
            <a:spLocks noGrp="1" noChangeArrowheads="1"/>
          </p:cNvSpPr>
          <p:nvPr>
            <p:ph type="ctrTitle"/>
          </p:nvPr>
        </p:nvSpPr>
        <p:spPr>
          <a:xfrm>
            <a:off x="685800" y="762000"/>
            <a:ext cx="7772400" cy="1143000"/>
          </a:xfrm>
        </p:spPr>
        <p:txBody>
          <a:bodyPr/>
          <a:lstStyle/>
          <a:p>
            <a:r>
              <a:rPr lang="zh-CN" altLang="en-US" sz="3600"/>
              <a:t>6.9 批处理作业调度问题</a:t>
            </a:r>
          </a:p>
        </p:txBody>
      </p:sp>
      <p:sp>
        <p:nvSpPr>
          <p:cNvPr id="311301" name="Text Box 5"/>
          <p:cNvSpPr txBox="1">
            <a:spLocks noChangeArrowheads="1"/>
          </p:cNvSpPr>
          <p:nvPr/>
        </p:nvSpPr>
        <p:spPr bwMode="auto">
          <a:xfrm>
            <a:off x="304800" y="22098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a:t>
            </a:r>
            <a:r>
              <a:rPr lang="zh-CN" altLang="en-US" sz="3200">
                <a:solidFill>
                  <a:schemeClr val="accent2"/>
                </a:solidFill>
                <a:latin typeface="Times New Roman" pitchFamily="18" charset="0"/>
                <a:ea typeface="黑体" pitchFamily="2" charset="-122"/>
              </a:rPr>
              <a:t>限界函数</a:t>
            </a:r>
            <a:endParaRPr lang="zh-CN" altLang="en-US">
              <a:solidFill>
                <a:schemeClr val="accent2"/>
              </a:solidFill>
              <a:ea typeface="华文行楷" pitchFamily="2" charset="-122"/>
            </a:endParaRPr>
          </a:p>
        </p:txBody>
      </p:sp>
      <p:sp>
        <p:nvSpPr>
          <p:cNvPr id="311303" name="Text Box 7"/>
          <p:cNvSpPr txBox="1">
            <a:spLocks noChangeArrowheads="1"/>
          </p:cNvSpPr>
          <p:nvPr/>
        </p:nvSpPr>
        <p:spPr bwMode="auto">
          <a:xfrm>
            <a:off x="762000" y="2895600"/>
            <a:ext cx="693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在结点</a:t>
            </a:r>
            <a:r>
              <a:rPr lang="en-US" altLang="zh-CN" sz="2000">
                <a:latin typeface="楷体_GB2312" pitchFamily="49" charset="-122"/>
                <a:ea typeface="楷体_GB2312" pitchFamily="49" charset="-122"/>
              </a:rPr>
              <a:t>E</a:t>
            </a:r>
            <a:r>
              <a:rPr lang="zh-CN" altLang="en-US" sz="2000">
                <a:latin typeface="楷体_GB2312" pitchFamily="49" charset="-122"/>
                <a:ea typeface="楷体_GB2312" pitchFamily="49" charset="-122"/>
              </a:rPr>
              <a:t>处相应子树中叶结点完成时间和的下界是：</a:t>
            </a:r>
          </a:p>
        </p:txBody>
      </p:sp>
      <p:sp>
        <p:nvSpPr>
          <p:cNvPr id="311305" name="Rectangle 9"/>
          <p:cNvSpPr>
            <a:spLocks noChangeArrowheads="1"/>
          </p:cNvSpPr>
          <p:nvPr/>
        </p:nvSpPr>
        <p:spPr bwMode="auto">
          <a:xfrm>
            <a:off x="377190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311304" name="Object 8"/>
          <p:cNvGraphicFramePr>
            <a:graphicFrameLocks noChangeAspect="1"/>
          </p:cNvGraphicFramePr>
          <p:nvPr/>
        </p:nvGraphicFramePr>
        <p:xfrm>
          <a:off x="2438400" y="3352800"/>
          <a:ext cx="3810000" cy="762000"/>
        </p:xfrm>
        <a:graphic>
          <a:graphicData uri="http://schemas.openxmlformats.org/presentationml/2006/ole">
            <mc:AlternateContent xmlns:mc="http://schemas.openxmlformats.org/markup-compatibility/2006">
              <mc:Choice xmlns:v="urn:schemas-microsoft-com:vml" Requires="v">
                <p:oleObj spid="_x0000_s311312" name="Microsoft 公式 3.0" r:id="rId3" imgW="1600200" imgH="342900" progId="Equation.3">
                  <p:embed/>
                </p:oleObj>
              </mc:Choice>
              <mc:Fallback>
                <p:oleObj name="Microsoft 公式 3.0" r:id="rId3" imgW="1600200" imgH="342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0"/>
                        <a:ext cx="3810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6" name="Text Box 10"/>
          <p:cNvSpPr txBox="1">
            <a:spLocks noChangeArrowheads="1"/>
          </p:cNvSpPr>
          <p:nvPr/>
        </p:nvSpPr>
        <p:spPr bwMode="auto">
          <a:xfrm>
            <a:off x="762000" y="41910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注意到如果选择</a:t>
            </a:r>
            <a:r>
              <a:rPr lang="en-US" altLang="zh-CN" sz="2000">
                <a:latin typeface="楷体_GB2312" pitchFamily="49" charset="-122"/>
                <a:ea typeface="楷体_GB2312" pitchFamily="49" charset="-122"/>
              </a:rPr>
              <a:t>P</a:t>
            </a:r>
            <a:r>
              <a:rPr lang="en-US" altLang="zh-CN" sz="1400">
                <a:latin typeface="楷体_GB2312" pitchFamily="49" charset="-122"/>
                <a:ea typeface="楷体_GB2312" pitchFamily="49" charset="-122"/>
              </a:rPr>
              <a:t>k</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使</a:t>
            </a:r>
            <a:r>
              <a:rPr lang="en-US" altLang="zh-CN" sz="2400">
                <a:latin typeface="楷体_GB2312" pitchFamily="49" charset="-122"/>
                <a:ea typeface="楷体_GB2312" pitchFamily="49" charset="-122"/>
              </a:rPr>
              <a:t>t</a:t>
            </a:r>
            <a:r>
              <a:rPr lang="en-US" altLang="zh-CN" sz="1200">
                <a:latin typeface="楷体_GB2312" pitchFamily="49" charset="-122"/>
                <a:ea typeface="楷体_GB2312" pitchFamily="49" charset="-122"/>
              </a:rPr>
              <a:t>1pk</a:t>
            </a:r>
            <a:r>
              <a:rPr lang="zh-CN" altLang="en-US" sz="2000">
                <a:latin typeface="楷体_GB2312" pitchFamily="49" charset="-122"/>
                <a:ea typeface="楷体_GB2312" pitchFamily="49" charset="-122"/>
              </a:rPr>
              <a:t>在</a:t>
            </a:r>
            <a:r>
              <a:rPr lang="en-US" altLang="zh-CN" sz="2000">
                <a:latin typeface="楷体_GB2312" pitchFamily="49" charset="-122"/>
                <a:ea typeface="楷体_GB2312" pitchFamily="49" charset="-122"/>
              </a:rPr>
              <a:t>k&gt;=</a:t>
            </a:r>
            <a:r>
              <a:rPr lang="en-US" altLang="zh-CN" sz="2400">
                <a:latin typeface="楷体_GB2312" pitchFamily="49" charset="-122"/>
                <a:ea typeface="楷体_GB2312" pitchFamily="49" charset="-122"/>
              </a:rPr>
              <a:t>r</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时依非减序排列，</a:t>
            </a:r>
            <a:r>
              <a:rPr lang="en-US" altLang="zh-CN" sz="2000">
                <a:latin typeface="楷体_GB2312" pitchFamily="49" charset="-122"/>
                <a:ea typeface="楷体_GB2312" pitchFamily="49" charset="-122"/>
              </a:rPr>
              <a:t>S1</a:t>
            </a:r>
            <a:r>
              <a:rPr lang="zh-CN" altLang="en-US" sz="2000">
                <a:latin typeface="楷体_GB2312" pitchFamily="49" charset="-122"/>
                <a:ea typeface="楷体_GB2312" pitchFamily="49" charset="-122"/>
              </a:rPr>
              <a:t>则取得极小值</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同理如果选择</a:t>
            </a:r>
            <a:r>
              <a:rPr lang="en-US" altLang="zh-CN" sz="2000">
                <a:latin typeface="楷体_GB2312" pitchFamily="49" charset="-122"/>
                <a:ea typeface="楷体_GB2312" pitchFamily="49" charset="-122"/>
              </a:rPr>
              <a:t>P</a:t>
            </a:r>
            <a:r>
              <a:rPr lang="en-US" altLang="zh-CN" sz="1400">
                <a:latin typeface="楷体_GB2312" pitchFamily="49" charset="-122"/>
                <a:ea typeface="楷体_GB2312" pitchFamily="49" charset="-122"/>
              </a:rPr>
              <a:t>k</a:t>
            </a:r>
            <a:r>
              <a:rPr lang="zh-CN" altLang="en-US" sz="2000">
                <a:latin typeface="楷体_GB2312" pitchFamily="49" charset="-122"/>
                <a:ea typeface="楷体_GB2312" pitchFamily="49" charset="-122"/>
              </a:rPr>
              <a:t>使</a:t>
            </a:r>
            <a:r>
              <a:rPr lang="en-US" altLang="zh-CN" sz="2400">
                <a:latin typeface="楷体_GB2312" pitchFamily="49" charset="-122"/>
                <a:ea typeface="楷体_GB2312" pitchFamily="49" charset="-122"/>
              </a:rPr>
              <a:t>t</a:t>
            </a:r>
            <a:r>
              <a:rPr lang="en-US" altLang="zh-CN" sz="1200">
                <a:latin typeface="楷体_GB2312" pitchFamily="49" charset="-122"/>
                <a:ea typeface="楷体_GB2312" pitchFamily="49" charset="-122"/>
              </a:rPr>
              <a:t>2pk</a:t>
            </a:r>
            <a:r>
              <a:rPr lang="zh-CN" altLang="en-US" sz="2000">
                <a:latin typeface="楷体_GB2312" pitchFamily="49" charset="-122"/>
                <a:ea typeface="楷体_GB2312" pitchFamily="49" charset="-122"/>
              </a:rPr>
              <a:t>依非减序排列，则</a:t>
            </a:r>
            <a:r>
              <a:rPr lang="en-US" altLang="zh-CN" sz="2000">
                <a:latin typeface="楷体_GB2312" pitchFamily="49" charset="-122"/>
                <a:ea typeface="楷体_GB2312" pitchFamily="49" charset="-122"/>
              </a:rPr>
              <a:t>S2</a:t>
            </a:r>
            <a:r>
              <a:rPr lang="zh-CN" altLang="en-US" sz="2000">
                <a:latin typeface="楷体_GB2312" pitchFamily="49" charset="-122"/>
                <a:ea typeface="楷体_GB2312" pitchFamily="49" charset="-122"/>
              </a:rPr>
              <a:t>取得极小值。 </a:t>
            </a:r>
          </a:p>
        </p:txBody>
      </p:sp>
      <p:sp>
        <p:nvSpPr>
          <p:cNvPr id="311308" name="Rectangle 12"/>
          <p:cNvSpPr>
            <a:spLocks noChangeArrowheads="1"/>
          </p:cNvSpPr>
          <p:nvPr/>
        </p:nvSpPr>
        <p:spPr bwMode="auto">
          <a:xfrm>
            <a:off x="377190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311307" name="Object 11"/>
          <p:cNvGraphicFramePr>
            <a:graphicFrameLocks noChangeAspect="1"/>
          </p:cNvGraphicFramePr>
          <p:nvPr/>
        </p:nvGraphicFramePr>
        <p:xfrm>
          <a:off x="2438400" y="5181600"/>
          <a:ext cx="3886200" cy="685800"/>
        </p:xfrm>
        <a:graphic>
          <a:graphicData uri="http://schemas.openxmlformats.org/presentationml/2006/ole">
            <mc:AlternateContent xmlns:mc="http://schemas.openxmlformats.org/markup-compatibility/2006">
              <mc:Choice xmlns:v="urn:schemas-microsoft-com:vml" Requires="v">
                <p:oleObj spid="_x0000_s311313" r:id="rId5" imgW="1600200" imgH="355600" progId="Equation.3">
                  <p:embed/>
                </p:oleObj>
              </mc:Choice>
              <mc:Fallback>
                <p:oleObj r:id="rId5" imgW="1600200" imgH="355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181600"/>
                        <a:ext cx="3886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9" name="Text Box 13"/>
          <p:cNvSpPr txBox="1">
            <a:spLocks noChangeArrowheads="1"/>
          </p:cNvSpPr>
          <p:nvPr/>
        </p:nvSpPr>
        <p:spPr bwMode="auto">
          <a:xfrm>
            <a:off x="762000" y="6096000"/>
            <a:ext cx="693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这可以作为优先队列式分支限界法中的限界函数。 </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1+#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3"/>
                                        </p:tgtEl>
                                        <p:attrNameLst>
                                          <p:attrName>style.visibility</p:attrName>
                                        </p:attrNameLst>
                                      </p:cBhvr>
                                      <p:to>
                                        <p:strVal val="visible"/>
                                      </p:to>
                                    </p:set>
                                    <p:anim calcmode="lin" valueType="num">
                                      <p:cBhvr additive="base">
                                        <p:cTn id="13" dur="500" fill="hold"/>
                                        <p:tgtEl>
                                          <p:spTgt spid="311303"/>
                                        </p:tgtEl>
                                        <p:attrNameLst>
                                          <p:attrName>ppt_x</p:attrName>
                                        </p:attrNameLst>
                                      </p:cBhvr>
                                      <p:tavLst>
                                        <p:tav tm="0">
                                          <p:val>
                                            <p:strVal val="0-#ppt_w/2"/>
                                          </p:val>
                                        </p:tav>
                                        <p:tav tm="100000">
                                          <p:val>
                                            <p:strVal val="#ppt_x"/>
                                          </p:val>
                                        </p:tav>
                                      </p:tavLst>
                                    </p:anim>
                                    <p:anim calcmode="lin" valueType="num">
                                      <p:cBhvr additive="base">
                                        <p:cTn id="14" dur="500" fill="hold"/>
                                        <p:tgtEl>
                                          <p:spTgt spid="3113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11304"/>
                                        </p:tgtEl>
                                        <p:attrNameLst>
                                          <p:attrName>style.visibility</p:attrName>
                                        </p:attrNameLst>
                                      </p:cBhvr>
                                      <p:to>
                                        <p:strVal val="visible"/>
                                      </p:to>
                                    </p:set>
                                    <p:anim calcmode="lin" valueType="num">
                                      <p:cBhvr additive="base">
                                        <p:cTn id="19" dur="500" fill="hold"/>
                                        <p:tgtEl>
                                          <p:spTgt spid="311304"/>
                                        </p:tgtEl>
                                        <p:attrNameLst>
                                          <p:attrName>ppt_x</p:attrName>
                                        </p:attrNameLst>
                                      </p:cBhvr>
                                      <p:tavLst>
                                        <p:tav tm="0">
                                          <p:val>
                                            <p:strVal val="0-#ppt_w/2"/>
                                          </p:val>
                                        </p:tav>
                                        <p:tav tm="100000">
                                          <p:val>
                                            <p:strVal val="#ppt_x"/>
                                          </p:val>
                                        </p:tav>
                                      </p:tavLst>
                                    </p:anim>
                                    <p:anim calcmode="lin" valueType="num">
                                      <p:cBhvr additive="base">
                                        <p:cTn id="20" dur="500" fill="hold"/>
                                        <p:tgtEl>
                                          <p:spTgt spid="3113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06"/>
                                        </p:tgtEl>
                                        <p:attrNameLst>
                                          <p:attrName>style.visibility</p:attrName>
                                        </p:attrNameLst>
                                      </p:cBhvr>
                                      <p:to>
                                        <p:strVal val="visible"/>
                                      </p:to>
                                    </p:set>
                                    <p:anim calcmode="lin" valueType="num">
                                      <p:cBhvr additive="base">
                                        <p:cTn id="25" dur="500" fill="hold"/>
                                        <p:tgtEl>
                                          <p:spTgt spid="311306"/>
                                        </p:tgtEl>
                                        <p:attrNameLst>
                                          <p:attrName>ppt_x</p:attrName>
                                        </p:attrNameLst>
                                      </p:cBhvr>
                                      <p:tavLst>
                                        <p:tav tm="0">
                                          <p:val>
                                            <p:strVal val="0-#ppt_w/2"/>
                                          </p:val>
                                        </p:tav>
                                        <p:tav tm="100000">
                                          <p:val>
                                            <p:strVal val="#ppt_x"/>
                                          </p:val>
                                        </p:tav>
                                      </p:tavLst>
                                    </p:anim>
                                    <p:anim calcmode="lin" valueType="num">
                                      <p:cBhvr additive="base">
                                        <p:cTn id="26" dur="500" fill="hold"/>
                                        <p:tgtEl>
                                          <p:spTgt spid="31130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11307"/>
                                        </p:tgtEl>
                                        <p:attrNameLst>
                                          <p:attrName>style.visibility</p:attrName>
                                        </p:attrNameLst>
                                      </p:cBhvr>
                                      <p:to>
                                        <p:strVal val="visible"/>
                                      </p:to>
                                    </p:set>
                                    <p:anim calcmode="lin" valueType="num">
                                      <p:cBhvr additive="base">
                                        <p:cTn id="31" dur="500" fill="hold"/>
                                        <p:tgtEl>
                                          <p:spTgt spid="311307"/>
                                        </p:tgtEl>
                                        <p:attrNameLst>
                                          <p:attrName>ppt_x</p:attrName>
                                        </p:attrNameLst>
                                      </p:cBhvr>
                                      <p:tavLst>
                                        <p:tav tm="0">
                                          <p:val>
                                            <p:strVal val="0-#ppt_w/2"/>
                                          </p:val>
                                        </p:tav>
                                        <p:tav tm="100000">
                                          <p:val>
                                            <p:strVal val="#ppt_x"/>
                                          </p:val>
                                        </p:tav>
                                      </p:tavLst>
                                    </p:anim>
                                    <p:anim calcmode="lin" valueType="num">
                                      <p:cBhvr additive="base">
                                        <p:cTn id="32" dur="500" fill="hold"/>
                                        <p:tgtEl>
                                          <p:spTgt spid="3113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1309"/>
                                        </p:tgtEl>
                                        <p:attrNameLst>
                                          <p:attrName>style.visibility</p:attrName>
                                        </p:attrNameLst>
                                      </p:cBhvr>
                                      <p:to>
                                        <p:strVal val="visible"/>
                                      </p:to>
                                    </p:set>
                                    <p:anim calcmode="lin" valueType="num">
                                      <p:cBhvr additive="base">
                                        <p:cTn id="37" dur="500" fill="hold"/>
                                        <p:tgtEl>
                                          <p:spTgt spid="311309"/>
                                        </p:tgtEl>
                                        <p:attrNameLst>
                                          <p:attrName>ppt_x</p:attrName>
                                        </p:attrNameLst>
                                      </p:cBhvr>
                                      <p:tavLst>
                                        <p:tav tm="0">
                                          <p:val>
                                            <p:strVal val="#ppt_x"/>
                                          </p:val>
                                        </p:tav>
                                        <p:tav tm="100000">
                                          <p:val>
                                            <p:strVal val="#ppt_x"/>
                                          </p:val>
                                        </p:tav>
                                      </p:tavLst>
                                    </p:anim>
                                    <p:anim calcmode="lin" valueType="num">
                                      <p:cBhvr additive="base">
                                        <p:cTn id="38" dur="500" fill="hold"/>
                                        <p:tgtEl>
                                          <p:spTgt spid="311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utoUpdateAnimBg="0"/>
      <p:bldP spid="311303" grpId="0" autoUpdateAnimBg="0"/>
      <p:bldP spid="311306" grpId="0" autoUpdateAnimBg="0"/>
      <p:bldP spid="31130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C1511ED-CBC1-4523-9F00-64B055B82D6F}" type="slidenum">
              <a:rPr lang="zh-CN" altLang="en-US"/>
              <a:pPr/>
              <a:t>39</a:t>
            </a:fld>
            <a:endParaRPr lang="en-US" altLang="zh-CN"/>
          </a:p>
        </p:txBody>
      </p:sp>
      <p:sp>
        <p:nvSpPr>
          <p:cNvPr id="320514" name="Rectangle 2"/>
          <p:cNvSpPr>
            <a:spLocks noGrp="1" noChangeArrowheads="1"/>
          </p:cNvSpPr>
          <p:nvPr>
            <p:ph type="ctrTitle"/>
          </p:nvPr>
        </p:nvSpPr>
        <p:spPr>
          <a:xfrm>
            <a:off x="609600" y="685800"/>
            <a:ext cx="7696200" cy="1143000"/>
          </a:xfrm>
        </p:spPr>
        <p:txBody>
          <a:bodyPr/>
          <a:lstStyle/>
          <a:p>
            <a:r>
              <a:rPr lang="zh-CN" altLang="en-US" sz="3600"/>
              <a:t>6.9 批处理作业调度问题</a:t>
            </a:r>
          </a:p>
        </p:txBody>
      </p:sp>
      <p:sp>
        <p:nvSpPr>
          <p:cNvPr id="320516" name="Text Box 4"/>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算法描述</a:t>
            </a:r>
            <a:endParaRPr lang="en-US" altLang="zh-CN">
              <a:solidFill>
                <a:schemeClr val="accent2"/>
              </a:solidFill>
              <a:ea typeface="华文行楷" pitchFamily="2" charset="-122"/>
            </a:endParaRPr>
          </a:p>
        </p:txBody>
      </p:sp>
      <p:sp>
        <p:nvSpPr>
          <p:cNvPr id="320517" name="Text Box 5"/>
          <p:cNvSpPr txBox="1">
            <a:spLocks noChangeArrowheads="1"/>
          </p:cNvSpPr>
          <p:nvPr/>
        </p:nvSpPr>
        <p:spPr bwMode="auto">
          <a:xfrm>
            <a:off x="762000" y="2514600"/>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算法的</a:t>
            </a:r>
            <a:r>
              <a:rPr lang="en-US" altLang="zh-CN" sz="2000">
                <a:latin typeface="楷体_GB2312" pitchFamily="49" charset="-122"/>
                <a:ea typeface="楷体_GB2312" pitchFamily="49" charset="-122"/>
              </a:rPr>
              <a:t>while</a:t>
            </a:r>
            <a:r>
              <a:rPr lang="zh-CN" altLang="en-US" sz="2000">
                <a:latin typeface="楷体_GB2312" pitchFamily="49" charset="-122"/>
                <a:ea typeface="楷体_GB2312" pitchFamily="49" charset="-122"/>
              </a:rPr>
              <a:t>循环完成对排列树内部结点的有序扩展。在</a:t>
            </a:r>
            <a:r>
              <a:rPr lang="en-US" altLang="zh-CN" sz="2000">
                <a:latin typeface="楷体_GB2312" pitchFamily="49" charset="-122"/>
                <a:ea typeface="楷体_GB2312" pitchFamily="49" charset="-122"/>
              </a:rPr>
              <a:t>while</a:t>
            </a:r>
            <a:r>
              <a:rPr lang="zh-CN" altLang="en-US" sz="2000">
                <a:latin typeface="楷体_GB2312" pitchFamily="49" charset="-122"/>
                <a:ea typeface="楷体_GB2312" pitchFamily="49" charset="-122"/>
              </a:rPr>
              <a:t>循环体内算法依次从活结点优先队列中取出具有最小</a:t>
            </a:r>
            <a:r>
              <a:rPr lang="en-US" altLang="zh-CN" sz="2000">
                <a:latin typeface="楷体_GB2312" pitchFamily="49" charset="-122"/>
                <a:ea typeface="楷体_GB2312" pitchFamily="49" charset="-122"/>
              </a:rPr>
              <a:t>bb</a:t>
            </a:r>
            <a:r>
              <a:rPr lang="zh-CN" altLang="en-US" sz="2000">
                <a:latin typeface="楷体_GB2312" pitchFamily="49" charset="-122"/>
                <a:ea typeface="楷体_GB2312" pitchFamily="49" charset="-122"/>
              </a:rPr>
              <a:t>值（完成时间和下界）的结点作为当前扩展结点，并加以扩展。 </a:t>
            </a:r>
          </a:p>
        </p:txBody>
      </p:sp>
      <p:sp>
        <p:nvSpPr>
          <p:cNvPr id="320518" name="Text Box 6"/>
          <p:cNvSpPr txBox="1">
            <a:spLocks noChangeArrowheads="1"/>
          </p:cNvSpPr>
          <p:nvPr/>
        </p:nvSpPr>
        <p:spPr bwMode="auto">
          <a:xfrm>
            <a:off x="762000" y="3657600"/>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首先考虑</a:t>
            </a:r>
            <a:r>
              <a:rPr lang="en-US" altLang="zh-CN" sz="2000">
                <a:latin typeface="楷体_GB2312" pitchFamily="49" charset="-122"/>
                <a:ea typeface="楷体_GB2312" pitchFamily="49" charset="-122"/>
              </a:rPr>
              <a:t>E.s=n</a:t>
            </a:r>
            <a:r>
              <a:rPr lang="zh-CN" altLang="en-US" sz="2000">
                <a:latin typeface="楷体_GB2312" pitchFamily="49" charset="-122"/>
                <a:ea typeface="楷体_GB2312" pitchFamily="49" charset="-122"/>
              </a:rPr>
              <a:t>的情形，当前扩展结点</a:t>
            </a:r>
            <a:r>
              <a:rPr lang="en-US" altLang="zh-CN" sz="2000">
                <a:latin typeface="楷体_GB2312" pitchFamily="49" charset="-122"/>
                <a:ea typeface="楷体_GB2312" pitchFamily="49" charset="-122"/>
              </a:rPr>
              <a:t>E</a:t>
            </a:r>
            <a:r>
              <a:rPr lang="zh-CN" altLang="en-US" sz="2000">
                <a:latin typeface="楷体_GB2312" pitchFamily="49" charset="-122"/>
                <a:ea typeface="楷体_GB2312" pitchFamily="49" charset="-122"/>
              </a:rPr>
              <a:t>是排列树中的叶结点。</a:t>
            </a:r>
            <a:r>
              <a:rPr lang="en-US" altLang="zh-CN" sz="2000">
                <a:latin typeface="楷体_GB2312" pitchFamily="49" charset="-122"/>
                <a:ea typeface="楷体_GB2312" pitchFamily="49" charset="-122"/>
              </a:rPr>
              <a:t>E.sf2</a:t>
            </a:r>
            <a:r>
              <a:rPr lang="zh-CN" altLang="en-US" sz="2000">
                <a:latin typeface="楷体_GB2312" pitchFamily="49" charset="-122"/>
                <a:ea typeface="楷体_GB2312" pitchFamily="49" charset="-122"/>
              </a:rPr>
              <a:t>是相应于该叶结点的完成时间和。当</a:t>
            </a:r>
            <a:r>
              <a:rPr lang="en-US" altLang="zh-CN" sz="2000">
                <a:latin typeface="楷体_GB2312" pitchFamily="49" charset="-122"/>
                <a:ea typeface="楷体_GB2312" pitchFamily="49" charset="-122"/>
              </a:rPr>
              <a:t>E.sf2 &lt; bestc</a:t>
            </a:r>
            <a:r>
              <a:rPr lang="zh-CN" altLang="en-US" sz="2000">
                <a:latin typeface="楷体_GB2312" pitchFamily="49" charset="-122"/>
                <a:ea typeface="楷体_GB2312" pitchFamily="49" charset="-122"/>
              </a:rPr>
              <a:t>时更新当前最优值</a:t>
            </a:r>
            <a:r>
              <a:rPr lang="en-US" altLang="zh-CN" sz="2000">
                <a:latin typeface="楷体_GB2312" pitchFamily="49" charset="-122"/>
                <a:ea typeface="楷体_GB2312" pitchFamily="49" charset="-122"/>
              </a:rPr>
              <a:t>bestc</a:t>
            </a:r>
            <a:r>
              <a:rPr lang="zh-CN" altLang="en-US" sz="2000">
                <a:latin typeface="楷体_GB2312" pitchFamily="49" charset="-122"/>
                <a:ea typeface="楷体_GB2312" pitchFamily="49" charset="-122"/>
              </a:rPr>
              <a:t>和相应的当前最优解</a:t>
            </a:r>
            <a:r>
              <a:rPr lang="en-US" altLang="zh-CN" sz="2000">
                <a:latin typeface="楷体_GB2312" pitchFamily="49" charset="-122"/>
                <a:ea typeface="楷体_GB2312" pitchFamily="49" charset="-122"/>
              </a:rPr>
              <a:t>bestx。 </a:t>
            </a:r>
            <a:endParaRPr lang="zh-CN" altLang="en-US" sz="2000">
              <a:latin typeface="楷体_GB2312" pitchFamily="49" charset="-122"/>
              <a:ea typeface="楷体_GB2312" pitchFamily="49" charset="-122"/>
            </a:endParaRPr>
          </a:p>
        </p:txBody>
      </p:sp>
      <p:sp>
        <p:nvSpPr>
          <p:cNvPr id="320519" name="Text Box 7"/>
          <p:cNvSpPr txBox="1">
            <a:spLocks noChangeArrowheads="1"/>
          </p:cNvSpPr>
          <p:nvPr/>
        </p:nvSpPr>
        <p:spPr bwMode="auto">
          <a:xfrm>
            <a:off x="762000" y="4800600"/>
            <a:ext cx="769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当</a:t>
            </a:r>
            <a:r>
              <a:rPr lang="en-US" altLang="zh-CN" sz="2000">
                <a:latin typeface="楷体_GB2312" pitchFamily="49" charset="-122"/>
                <a:ea typeface="楷体_GB2312" pitchFamily="49" charset="-122"/>
              </a:rPr>
              <a:t>E.s&lt;n</a:t>
            </a:r>
            <a:r>
              <a:rPr lang="zh-CN" altLang="en-US" sz="2000">
                <a:latin typeface="楷体_GB2312" pitchFamily="49" charset="-122"/>
                <a:ea typeface="楷体_GB2312" pitchFamily="49" charset="-122"/>
              </a:rPr>
              <a:t>时，算法依次产生当前扩展结点</a:t>
            </a:r>
            <a:r>
              <a:rPr lang="en-US" altLang="zh-CN" sz="2000">
                <a:latin typeface="楷体_GB2312" pitchFamily="49" charset="-122"/>
                <a:ea typeface="楷体_GB2312" pitchFamily="49" charset="-122"/>
              </a:rPr>
              <a:t>E</a:t>
            </a:r>
            <a:r>
              <a:rPr lang="zh-CN" altLang="en-US" sz="2000">
                <a:latin typeface="楷体_GB2312" pitchFamily="49" charset="-122"/>
                <a:ea typeface="楷体_GB2312" pitchFamily="49" charset="-122"/>
              </a:rPr>
              <a:t>的所有儿子结点。对于当前扩展结点的每一个儿子结点</a:t>
            </a:r>
            <a:r>
              <a:rPr lang="en-US" altLang="zh-CN" sz="2000">
                <a:latin typeface="楷体_GB2312" pitchFamily="49" charset="-122"/>
                <a:ea typeface="楷体_GB2312" pitchFamily="49" charset="-122"/>
              </a:rPr>
              <a:t>node，</a:t>
            </a:r>
            <a:r>
              <a:rPr lang="zh-CN" altLang="en-US" sz="2000">
                <a:latin typeface="楷体_GB2312" pitchFamily="49" charset="-122"/>
                <a:ea typeface="楷体_GB2312" pitchFamily="49" charset="-122"/>
              </a:rPr>
              <a:t>计算出其相应的完成时间和的下界</a:t>
            </a:r>
            <a:r>
              <a:rPr lang="en-US" altLang="zh-CN" sz="2000">
                <a:latin typeface="楷体_GB2312" pitchFamily="49" charset="-122"/>
                <a:ea typeface="楷体_GB2312" pitchFamily="49" charset="-122"/>
              </a:rPr>
              <a:t>bb。</a:t>
            </a:r>
            <a:r>
              <a:rPr lang="zh-CN" altLang="en-US" sz="2000">
                <a:latin typeface="楷体_GB2312" pitchFamily="49" charset="-122"/>
                <a:ea typeface="楷体_GB2312" pitchFamily="49" charset="-122"/>
              </a:rPr>
              <a:t>当</a:t>
            </a:r>
            <a:r>
              <a:rPr lang="en-US" altLang="zh-CN" sz="2000">
                <a:latin typeface="楷体_GB2312" pitchFamily="49" charset="-122"/>
                <a:ea typeface="楷体_GB2312" pitchFamily="49" charset="-122"/>
              </a:rPr>
              <a:t>bb &lt; bestc</a:t>
            </a:r>
            <a:r>
              <a:rPr lang="zh-CN" altLang="en-US" sz="2000">
                <a:latin typeface="楷体_GB2312" pitchFamily="49" charset="-122"/>
                <a:ea typeface="楷体_GB2312" pitchFamily="49" charset="-122"/>
              </a:rPr>
              <a:t>时，将该儿子结点插入到活结点优先队列中。而当</a:t>
            </a:r>
            <a:r>
              <a:rPr lang="en-US" altLang="zh-CN" sz="2000">
                <a:latin typeface="楷体_GB2312" pitchFamily="49" charset="-122"/>
                <a:ea typeface="楷体_GB2312" pitchFamily="49" charset="-122"/>
              </a:rPr>
              <a:t>bb</a:t>
            </a:r>
            <a:r>
              <a:rPr lang="en-US" altLang="zh-CN" sz="2000">
                <a:latin typeface="楷体_GB2312" pitchFamily="49" charset="-122"/>
                <a:ea typeface="楷体_GB2312" pitchFamily="49" charset="-122"/>
                <a:sym typeface="Symbol" pitchFamily="18" charset="2"/>
              </a:rPr>
              <a:t></a:t>
            </a:r>
            <a:r>
              <a:rPr lang="en-US" altLang="zh-CN" sz="2000">
                <a:latin typeface="楷体_GB2312" pitchFamily="49" charset="-122"/>
                <a:ea typeface="楷体_GB2312" pitchFamily="49" charset="-122"/>
              </a:rPr>
              <a:t> bestc</a:t>
            </a:r>
            <a:r>
              <a:rPr lang="zh-CN" altLang="en-US" sz="2000">
                <a:latin typeface="楷体_GB2312" pitchFamily="49" charset="-122"/>
                <a:ea typeface="楷体_GB2312" pitchFamily="49" charset="-122"/>
              </a:rPr>
              <a:t>时，可将结点</a:t>
            </a:r>
            <a:r>
              <a:rPr lang="en-US" altLang="zh-CN" sz="2000">
                <a:latin typeface="楷体_GB2312" pitchFamily="49" charset="-122"/>
                <a:ea typeface="楷体_GB2312" pitchFamily="49" charset="-122"/>
              </a:rPr>
              <a:t>node</a:t>
            </a:r>
            <a:r>
              <a:rPr lang="zh-CN" altLang="en-US" sz="2000">
                <a:latin typeface="楷体_GB2312" pitchFamily="49" charset="-122"/>
                <a:ea typeface="楷体_GB2312" pitchFamily="49" charset="-122"/>
              </a:rPr>
              <a:t>舍去。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 calcmode="lin" valueType="num">
                                      <p:cBhvr additive="base">
                                        <p:cTn id="7" dur="500" fill="hold"/>
                                        <p:tgtEl>
                                          <p:spTgt spid="320516"/>
                                        </p:tgtEl>
                                        <p:attrNameLst>
                                          <p:attrName>ppt_x</p:attrName>
                                        </p:attrNameLst>
                                      </p:cBhvr>
                                      <p:tavLst>
                                        <p:tav tm="0">
                                          <p:val>
                                            <p:strVal val="1+#ppt_w/2"/>
                                          </p:val>
                                        </p:tav>
                                        <p:tav tm="100000">
                                          <p:val>
                                            <p:strVal val="#ppt_x"/>
                                          </p:val>
                                        </p:tav>
                                      </p:tavLst>
                                    </p:anim>
                                    <p:anim calcmode="lin" valueType="num">
                                      <p:cBhvr additive="base">
                                        <p:cTn id="8"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0517"/>
                                        </p:tgtEl>
                                        <p:attrNameLst>
                                          <p:attrName>style.visibility</p:attrName>
                                        </p:attrNameLst>
                                      </p:cBhvr>
                                      <p:to>
                                        <p:strVal val="visible"/>
                                      </p:to>
                                    </p:set>
                                    <p:anim calcmode="lin" valueType="num">
                                      <p:cBhvr additive="base">
                                        <p:cTn id="13" dur="500" fill="hold"/>
                                        <p:tgtEl>
                                          <p:spTgt spid="320517"/>
                                        </p:tgtEl>
                                        <p:attrNameLst>
                                          <p:attrName>ppt_x</p:attrName>
                                        </p:attrNameLst>
                                      </p:cBhvr>
                                      <p:tavLst>
                                        <p:tav tm="0">
                                          <p:val>
                                            <p:strVal val="0-#ppt_w/2"/>
                                          </p:val>
                                        </p:tav>
                                        <p:tav tm="100000">
                                          <p:val>
                                            <p:strVal val="#ppt_x"/>
                                          </p:val>
                                        </p:tav>
                                      </p:tavLst>
                                    </p:anim>
                                    <p:anim calcmode="lin" valueType="num">
                                      <p:cBhvr additive="base">
                                        <p:cTn id="14" dur="500" fill="hold"/>
                                        <p:tgtEl>
                                          <p:spTgt spid="3205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0518"/>
                                        </p:tgtEl>
                                        <p:attrNameLst>
                                          <p:attrName>style.visibility</p:attrName>
                                        </p:attrNameLst>
                                      </p:cBhvr>
                                      <p:to>
                                        <p:strVal val="visible"/>
                                      </p:to>
                                    </p:set>
                                    <p:anim calcmode="lin" valueType="num">
                                      <p:cBhvr additive="base">
                                        <p:cTn id="19" dur="500" fill="hold"/>
                                        <p:tgtEl>
                                          <p:spTgt spid="320518"/>
                                        </p:tgtEl>
                                        <p:attrNameLst>
                                          <p:attrName>ppt_x</p:attrName>
                                        </p:attrNameLst>
                                      </p:cBhvr>
                                      <p:tavLst>
                                        <p:tav tm="0">
                                          <p:val>
                                            <p:strVal val="1+#ppt_w/2"/>
                                          </p:val>
                                        </p:tav>
                                        <p:tav tm="100000">
                                          <p:val>
                                            <p:strVal val="#ppt_x"/>
                                          </p:val>
                                        </p:tav>
                                      </p:tavLst>
                                    </p:anim>
                                    <p:anim calcmode="lin" valueType="num">
                                      <p:cBhvr additive="base">
                                        <p:cTn id="20" dur="500" fill="hold"/>
                                        <p:tgtEl>
                                          <p:spTgt spid="3205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0519"/>
                                        </p:tgtEl>
                                        <p:attrNameLst>
                                          <p:attrName>style.visibility</p:attrName>
                                        </p:attrNameLst>
                                      </p:cBhvr>
                                      <p:to>
                                        <p:strVal val="visible"/>
                                      </p:to>
                                    </p:set>
                                    <p:anim calcmode="lin" valueType="num">
                                      <p:cBhvr additive="base">
                                        <p:cTn id="25" dur="500" fill="hold"/>
                                        <p:tgtEl>
                                          <p:spTgt spid="320519"/>
                                        </p:tgtEl>
                                        <p:attrNameLst>
                                          <p:attrName>ppt_x</p:attrName>
                                        </p:attrNameLst>
                                      </p:cBhvr>
                                      <p:tavLst>
                                        <p:tav tm="0">
                                          <p:val>
                                            <p:strVal val="#ppt_x"/>
                                          </p:val>
                                        </p:tav>
                                        <p:tav tm="100000">
                                          <p:val>
                                            <p:strVal val="#ppt_x"/>
                                          </p:val>
                                        </p:tav>
                                      </p:tavLst>
                                    </p:anim>
                                    <p:anim calcmode="lin" valueType="num">
                                      <p:cBhvr additive="base">
                                        <p:cTn id="26" dur="500" fill="hold"/>
                                        <p:tgtEl>
                                          <p:spTgt spid="320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utoUpdateAnimBg="0"/>
      <p:bldP spid="320517" grpId="0" autoUpdateAnimBg="0"/>
      <p:bldP spid="320518" grpId="0" autoUpdateAnimBg="0"/>
      <p:bldP spid="32051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5BE490-0997-4246-8CB4-322332B5DCB0}" type="slidenum">
              <a:rPr lang="zh-CN" altLang="en-US"/>
              <a:pPr/>
              <a:t>4</a:t>
            </a:fld>
            <a:endParaRPr lang="en-US" altLang="zh-CN"/>
          </a:p>
        </p:txBody>
      </p:sp>
      <p:sp>
        <p:nvSpPr>
          <p:cNvPr id="285698" name="Rectangle 2"/>
          <p:cNvSpPr>
            <a:spLocks noGrp="1" noChangeArrowheads="1"/>
          </p:cNvSpPr>
          <p:nvPr>
            <p:ph type="ctrTitle"/>
          </p:nvPr>
        </p:nvSpPr>
        <p:spPr>
          <a:xfrm>
            <a:off x="685800" y="914400"/>
            <a:ext cx="7772400" cy="1143000"/>
          </a:xfrm>
        </p:spPr>
        <p:txBody>
          <a:bodyPr/>
          <a:lstStyle/>
          <a:p>
            <a:r>
              <a:rPr lang="zh-CN" altLang="en-US" sz="3600"/>
              <a:t>6.1	分支限界法的基本思想</a:t>
            </a:r>
          </a:p>
        </p:txBody>
      </p:sp>
      <p:sp>
        <p:nvSpPr>
          <p:cNvPr id="285701" name="Text Box 5"/>
          <p:cNvSpPr txBox="1">
            <a:spLocks noChangeArrowheads="1"/>
          </p:cNvSpPr>
          <p:nvPr/>
        </p:nvSpPr>
        <p:spPr bwMode="auto">
          <a:xfrm>
            <a:off x="539750" y="3078163"/>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分支限界法常以广度优先或以最小耗费（最大效益）优先的方式搜索问题的解空间树。</a:t>
            </a:r>
          </a:p>
        </p:txBody>
      </p:sp>
      <p:sp>
        <p:nvSpPr>
          <p:cNvPr id="285703" name="Text Box 7"/>
          <p:cNvSpPr txBox="1">
            <a:spLocks noChangeArrowheads="1"/>
          </p:cNvSpPr>
          <p:nvPr/>
        </p:nvSpPr>
        <p:spPr bwMode="auto">
          <a:xfrm>
            <a:off x="457200" y="525780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此后，从活结点表中取下一结点成为当前扩展结点，并重复上述结点扩展过程。这个过程一直持续到找到所需的解或活结点表为空时为止。 </a:t>
            </a:r>
          </a:p>
        </p:txBody>
      </p:sp>
      <p:sp>
        <p:nvSpPr>
          <p:cNvPr id="285705" name="Text Box 9"/>
          <p:cNvSpPr txBox="1">
            <a:spLocks noChangeArrowheads="1"/>
          </p:cNvSpPr>
          <p:nvPr/>
        </p:nvSpPr>
        <p:spPr bwMode="auto">
          <a:xfrm>
            <a:off x="457200" y="3886200"/>
            <a:ext cx="769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在分支限界法中，每一个活结点只有一次机会成为扩展结点。活结点一旦成为扩展结点，就一次性产生其所有儿子结点。在这些儿子结点中，导致不可行解或导致非最优解的儿子结点被舍弃，其余儿子结点被加入活结点表中。</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5701"/>
                                        </p:tgtEl>
                                        <p:attrNameLst>
                                          <p:attrName>style.visibility</p:attrName>
                                        </p:attrNameLst>
                                      </p:cBhvr>
                                      <p:to>
                                        <p:strVal val="visible"/>
                                      </p:to>
                                    </p:set>
                                    <p:animEffect transition="in" filter="checkerboard(across)">
                                      <p:cBhvr>
                                        <p:cTn id="7" dur="500"/>
                                        <p:tgtEl>
                                          <p:spTgt spid="285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5705"/>
                                        </p:tgtEl>
                                        <p:attrNameLst>
                                          <p:attrName>style.visibility</p:attrName>
                                        </p:attrNameLst>
                                      </p:cBhvr>
                                      <p:to>
                                        <p:strVal val="visible"/>
                                      </p:to>
                                    </p:set>
                                    <p:animEffect transition="in" filter="box(out)">
                                      <p:cBhvr>
                                        <p:cTn id="12" dur="500"/>
                                        <p:tgtEl>
                                          <p:spTgt spid="2857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5703"/>
                                        </p:tgtEl>
                                        <p:attrNameLst>
                                          <p:attrName>style.visibility</p:attrName>
                                        </p:attrNameLst>
                                      </p:cBhvr>
                                      <p:to>
                                        <p:strVal val="visible"/>
                                      </p:to>
                                    </p:set>
                                    <p:anim calcmode="lin" valueType="num">
                                      <p:cBhvr additive="base">
                                        <p:cTn id="17" dur="500" fill="hold"/>
                                        <p:tgtEl>
                                          <p:spTgt spid="285703"/>
                                        </p:tgtEl>
                                        <p:attrNameLst>
                                          <p:attrName>ppt_x</p:attrName>
                                        </p:attrNameLst>
                                      </p:cBhvr>
                                      <p:tavLst>
                                        <p:tav tm="0">
                                          <p:val>
                                            <p:strVal val="0-#ppt_w/2"/>
                                          </p:val>
                                        </p:tav>
                                        <p:tav tm="100000">
                                          <p:val>
                                            <p:strVal val="#ppt_x"/>
                                          </p:val>
                                        </p:tav>
                                      </p:tavLst>
                                    </p:anim>
                                    <p:anim calcmode="lin" valueType="num">
                                      <p:cBhvr additive="base">
                                        <p:cTn id="18" dur="500" fill="hold"/>
                                        <p:tgtEl>
                                          <p:spTgt spid="285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autoUpdateAnimBg="0"/>
      <p:bldP spid="285703" grpId="0" autoUpdateAnimBg="0"/>
      <p:bldP spid="28570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26549C6-6F70-4546-B629-2646CC6D3A9A}" type="slidenum">
              <a:rPr lang="zh-CN" altLang="en-US"/>
              <a:pPr/>
              <a:t>40</a:t>
            </a:fld>
            <a:endParaRPr lang="en-US" altLang="zh-CN"/>
          </a:p>
        </p:txBody>
      </p:sp>
      <p:sp>
        <p:nvSpPr>
          <p:cNvPr id="312322" name="Rectangle 2"/>
          <p:cNvSpPr>
            <a:spLocks noGrp="1" noChangeArrowheads="1"/>
          </p:cNvSpPr>
          <p:nvPr>
            <p:ph type="ctrTitle"/>
          </p:nvPr>
        </p:nvSpPr>
        <p:spPr>
          <a:xfrm>
            <a:off x="533400" y="685800"/>
            <a:ext cx="7848600" cy="1143000"/>
          </a:xfrm>
        </p:spPr>
        <p:txBody>
          <a:bodyPr/>
          <a:lstStyle/>
          <a:p>
            <a:r>
              <a:rPr lang="zh-CN" altLang="en-US" sz="3600"/>
              <a:t>6.9 批处理作业调度问题</a:t>
            </a:r>
          </a:p>
        </p:txBody>
      </p:sp>
      <p:sp>
        <p:nvSpPr>
          <p:cNvPr id="312324" name="Text Box 4"/>
          <p:cNvSpPr txBox="1">
            <a:spLocks noChangeArrowheads="1"/>
          </p:cNvSpPr>
          <p:nvPr/>
        </p:nvSpPr>
        <p:spPr bwMode="auto">
          <a:xfrm>
            <a:off x="609600" y="2743200"/>
            <a:ext cx="38100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lang="en-US" altLang="zh-CN">
                <a:solidFill>
                  <a:srgbClr val="0000FF"/>
                </a:solidFill>
                <a:latin typeface="Times New Roman" pitchFamily="18" charset="0"/>
                <a:cs typeface="Times New Roman" pitchFamily="18" charset="0"/>
              </a:rPr>
              <a:t>     </a:t>
            </a:r>
            <a:r>
              <a:rPr kumimoji="1" lang="en-US" altLang="zh-CN" sz="1600"/>
              <a:t>while (E.s &lt;= n ) {</a:t>
            </a:r>
          </a:p>
          <a:p>
            <a:pPr>
              <a:lnSpc>
                <a:spcPct val="150000"/>
              </a:lnSpc>
            </a:pPr>
            <a:r>
              <a:rPr kumimoji="1" lang="en-US" altLang="zh-CN" sz="1600"/>
              <a:t>      if (E.s == n ) {// </a:t>
            </a:r>
            <a:r>
              <a:rPr kumimoji="1" lang="zh-CN" altLang="en-US" sz="1600"/>
              <a:t>叶结点</a:t>
            </a:r>
          </a:p>
          <a:p>
            <a:pPr>
              <a:lnSpc>
                <a:spcPct val="150000"/>
              </a:lnSpc>
            </a:pPr>
            <a:r>
              <a:rPr kumimoji="1" lang="zh-CN" altLang="en-US" sz="1600"/>
              <a:t>         </a:t>
            </a:r>
            <a:r>
              <a:rPr kumimoji="1" lang="en-US" altLang="zh-CN" sz="1600"/>
              <a:t>if (E.sf2 &lt; bestc) {</a:t>
            </a:r>
          </a:p>
          <a:p>
            <a:pPr>
              <a:lnSpc>
                <a:spcPct val="150000"/>
              </a:lnSpc>
            </a:pPr>
            <a:r>
              <a:rPr kumimoji="1" lang="en-US" altLang="zh-CN" sz="1600"/>
              <a:t>           bestc = E.sf2;</a:t>
            </a:r>
          </a:p>
          <a:p>
            <a:pPr>
              <a:lnSpc>
                <a:spcPct val="150000"/>
              </a:lnSpc>
            </a:pPr>
            <a:r>
              <a:rPr kumimoji="1" lang="en-US" altLang="zh-CN" sz="1600"/>
              <a:t>           for (int i = 0; i &lt; n; i++)</a:t>
            </a:r>
          </a:p>
          <a:p>
            <a:pPr>
              <a:lnSpc>
                <a:spcPct val="150000"/>
              </a:lnSpc>
            </a:pPr>
            <a:r>
              <a:rPr kumimoji="1" lang="en-US" altLang="zh-CN" sz="1600"/>
              <a:t>             bestx[i] = E.x[i];}</a:t>
            </a:r>
          </a:p>
          <a:p>
            <a:pPr>
              <a:lnSpc>
                <a:spcPct val="150000"/>
              </a:lnSpc>
            </a:pPr>
            <a:r>
              <a:rPr kumimoji="1" lang="en-US" altLang="zh-CN" sz="1600"/>
              <a:t>         delete [] E.x;}</a:t>
            </a:r>
            <a:endParaRPr lang="zh-CN" altLang="en-US" sz="1600">
              <a:solidFill>
                <a:srgbClr val="0000FF"/>
              </a:solidFill>
              <a:latin typeface="Times New Roman" pitchFamily="18" charset="0"/>
              <a:cs typeface="Times New Roman" pitchFamily="18" charset="0"/>
            </a:endParaRPr>
          </a:p>
        </p:txBody>
      </p:sp>
      <p:sp>
        <p:nvSpPr>
          <p:cNvPr id="312325" name="Text Box 5"/>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算法描述</a:t>
            </a:r>
            <a:endParaRPr lang="en-US" altLang="zh-CN">
              <a:solidFill>
                <a:schemeClr val="accent2"/>
              </a:solidFill>
              <a:ea typeface="华文行楷" pitchFamily="2" charset="-122"/>
            </a:endParaRPr>
          </a:p>
        </p:txBody>
      </p:sp>
      <p:sp>
        <p:nvSpPr>
          <p:cNvPr id="312326" name="AutoShape 6"/>
          <p:cNvSpPr>
            <a:spLocks noChangeArrowheads="1"/>
          </p:cNvSpPr>
          <p:nvPr/>
        </p:nvSpPr>
        <p:spPr bwMode="auto">
          <a:xfrm>
            <a:off x="5181600" y="2819400"/>
            <a:ext cx="3048000" cy="1066800"/>
          </a:xfrm>
          <a:prstGeom prst="wedgeRoundRectCallout">
            <a:avLst>
              <a:gd name="adj1" fmla="val -80731"/>
              <a:gd name="adj2" fmla="val 121727"/>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 当</a:t>
            </a:r>
            <a:r>
              <a:rPr lang="en-US" altLang="zh-CN" sz="2000" b="1">
                <a:solidFill>
                  <a:schemeClr val="accent2"/>
                </a:solidFill>
                <a:latin typeface="楷体_GB2312" pitchFamily="49" charset="-122"/>
                <a:ea typeface="楷体_GB2312" pitchFamily="49" charset="-122"/>
              </a:rPr>
              <a:t>E.sf2&lt;bestc</a:t>
            </a:r>
            <a:r>
              <a:rPr lang="zh-CN" altLang="en-US" sz="2000" b="1">
                <a:solidFill>
                  <a:schemeClr val="accent2"/>
                </a:solidFill>
                <a:latin typeface="楷体_GB2312" pitchFamily="49" charset="-122"/>
                <a:ea typeface="楷体_GB2312" pitchFamily="49" charset="-122"/>
              </a:rPr>
              <a:t>时，更新当前最优值</a:t>
            </a:r>
            <a:r>
              <a:rPr lang="en-US" altLang="zh-CN" sz="2000" b="1">
                <a:solidFill>
                  <a:schemeClr val="accent2"/>
                </a:solidFill>
                <a:latin typeface="楷体_GB2312" pitchFamily="49" charset="-122"/>
                <a:ea typeface="楷体_GB2312" pitchFamily="49" charset="-122"/>
              </a:rPr>
              <a:t>bestc</a:t>
            </a:r>
            <a:r>
              <a:rPr lang="zh-CN" altLang="en-US" sz="2000" b="1">
                <a:solidFill>
                  <a:schemeClr val="accent2"/>
                </a:solidFill>
                <a:latin typeface="楷体_GB2312" pitchFamily="49" charset="-122"/>
                <a:ea typeface="楷体_GB2312" pitchFamily="49" charset="-122"/>
              </a:rPr>
              <a:t>和相应的最优解</a:t>
            </a:r>
            <a:r>
              <a:rPr lang="en-US" altLang="zh-CN" sz="2000" b="1">
                <a:solidFill>
                  <a:schemeClr val="accent2"/>
                </a:solidFill>
                <a:latin typeface="楷体_GB2312" pitchFamily="49" charset="-122"/>
                <a:ea typeface="楷体_GB2312" pitchFamily="49" charset="-122"/>
              </a:rPr>
              <a:t>bestx</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1+#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12324"/>
                                        </p:tgtEl>
                                        <p:attrNameLst>
                                          <p:attrName>style.visibility</p:attrName>
                                        </p:attrNameLst>
                                      </p:cBhvr>
                                      <p:to>
                                        <p:strVal val="visible"/>
                                      </p:to>
                                    </p:set>
                                    <p:animEffect transition="in" filter="box(in)">
                                      <p:cBhvr>
                                        <p:cTn id="13" dur="500"/>
                                        <p:tgtEl>
                                          <p:spTgt spid="312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312326"/>
                                        </p:tgtEl>
                                        <p:attrNameLst>
                                          <p:attrName>style.visibility</p:attrName>
                                        </p:attrNameLst>
                                      </p:cBhvr>
                                      <p:to>
                                        <p:strVal val="visible"/>
                                      </p:to>
                                    </p:set>
                                    <p:anim calcmode="lin" valueType="num">
                                      <p:cBhvr additive="base">
                                        <p:cTn id="18" dur="500" fill="hold"/>
                                        <p:tgtEl>
                                          <p:spTgt spid="312326"/>
                                        </p:tgtEl>
                                        <p:attrNameLst>
                                          <p:attrName>ppt_x</p:attrName>
                                        </p:attrNameLst>
                                      </p:cBhvr>
                                      <p:tavLst>
                                        <p:tav tm="0">
                                          <p:val>
                                            <p:strVal val="1+#ppt_w/2"/>
                                          </p:val>
                                        </p:tav>
                                        <p:tav tm="100000">
                                          <p:val>
                                            <p:strVal val="#ppt_x"/>
                                          </p:val>
                                        </p:tav>
                                      </p:tavLst>
                                    </p:anim>
                                    <p:anim calcmode="lin" valueType="num">
                                      <p:cBhvr additive="base">
                                        <p:cTn id="19" dur="500" fill="hold"/>
                                        <p:tgtEl>
                                          <p:spTgt spid="3123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utoUpdateAnimBg="0"/>
      <p:bldP spid="312325" grpId="0" autoUpdateAnimBg="0"/>
      <p:bldP spid="31232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86EE83E-F51F-40F8-9AD8-312254307AC5}" type="slidenum">
              <a:rPr lang="zh-CN" altLang="en-US"/>
              <a:pPr/>
              <a:t>41</a:t>
            </a:fld>
            <a:endParaRPr lang="en-US" altLang="zh-CN"/>
          </a:p>
        </p:txBody>
      </p:sp>
      <p:sp>
        <p:nvSpPr>
          <p:cNvPr id="313346" name="Rectangle 2"/>
          <p:cNvSpPr>
            <a:spLocks noGrp="1" noChangeArrowheads="1"/>
          </p:cNvSpPr>
          <p:nvPr>
            <p:ph type="ctrTitle"/>
          </p:nvPr>
        </p:nvSpPr>
        <p:spPr>
          <a:xfrm>
            <a:off x="533400" y="685800"/>
            <a:ext cx="7848600" cy="1143000"/>
          </a:xfrm>
        </p:spPr>
        <p:txBody>
          <a:bodyPr/>
          <a:lstStyle/>
          <a:p>
            <a:r>
              <a:rPr lang="zh-CN" altLang="en-US" sz="3600"/>
              <a:t>6.9 批处理作业调度问题</a:t>
            </a:r>
          </a:p>
        </p:txBody>
      </p:sp>
      <p:sp>
        <p:nvSpPr>
          <p:cNvPr id="313348" name="Text Box 4"/>
          <p:cNvSpPr txBox="1">
            <a:spLocks noChangeArrowheads="1"/>
          </p:cNvSpPr>
          <p:nvPr/>
        </p:nvSpPr>
        <p:spPr bwMode="auto">
          <a:xfrm>
            <a:off x="304800" y="1828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算法描述</a:t>
            </a:r>
            <a:endParaRPr lang="en-US" altLang="zh-CN">
              <a:solidFill>
                <a:schemeClr val="accent2"/>
              </a:solidFill>
              <a:ea typeface="华文行楷" pitchFamily="2" charset="-122"/>
            </a:endParaRPr>
          </a:p>
        </p:txBody>
      </p:sp>
      <p:sp>
        <p:nvSpPr>
          <p:cNvPr id="313349" name="Text Box 5"/>
          <p:cNvSpPr txBox="1">
            <a:spLocks noChangeArrowheads="1"/>
          </p:cNvSpPr>
          <p:nvPr/>
        </p:nvSpPr>
        <p:spPr bwMode="auto">
          <a:xfrm>
            <a:off x="762000" y="2438400"/>
            <a:ext cx="63246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30000"/>
              </a:lnSpc>
            </a:pPr>
            <a:r>
              <a:rPr kumimoji="1" lang="en-US" altLang="zh-CN" sz="1600"/>
              <a:t>else {// </a:t>
            </a:r>
            <a:r>
              <a:rPr kumimoji="1" lang="zh-CN" altLang="en-US" sz="1600"/>
              <a:t>产生当前扩展结点的儿子结点</a:t>
            </a:r>
          </a:p>
          <a:p>
            <a:pPr>
              <a:lnSpc>
                <a:spcPct val="130000"/>
              </a:lnSpc>
            </a:pPr>
            <a:r>
              <a:rPr kumimoji="1" lang="zh-CN" altLang="en-US" sz="1600"/>
              <a:t>         </a:t>
            </a:r>
            <a:r>
              <a:rPr kumimoji="1" lang="en-US" altLang="zh-CN" sz="1600"/>
              <a:t>for (int i = E.s; i &lt; n; i++) {</a:t>
            </a:r>
          </a:p>
          <a:p>
            <a:pPr>
              <a:lnSpc>
                <a:spcPct val="130000"/>
              </a:lnSpc>
            </a:pPr>
            <a:r>
              <a:rPr kumimoji="1" lang="en-US" altLang="zh-CN" sz="1600"/>
              <a:t>               Swap(E.x[E.s],E.x[i]);</a:t>
            </a:r>
          </a:p>
          <a:p>
            <a:pPr>
              <a:lnSpc>
                <a:spcPct val="130000"/>
              </a:lnSpc>
            </a:pPr>
            <a:r>
              <a:rPr kumimoji="1" lang="en-US" altLang="zh-CN" sz="1600"/>
              <a:t>               int f1,f2;</a:t>
            </a:r>
          </a:p>
          <a:p>
            <a:pPr>
              <a:lnSpc>
                <a:spcPct val="130000"/>
              </a:lnSpc>
            </a:pPr>
            <a:r>
              <a:rPr kumimoji="1" lang="en-US" altLang="zh-CN" sz="1600"/>
              <a:t>               int bb=Bound(E,f1,f2,y);</a:t>
            </a:r>
          </a:p>
          <a:p>
            <a:pPr>
              <a:lnSpc>
                <a:spcPct val="130000"/>
              </a:lnSpc>
            </a:pPr>
            <a:r>
              <a:rPr kumimoji="1" lang="en-US" altLang="zh-CN" sz="1600"/>
              <a:t>               if (bb &lt; bestc ) {</a:t>
            </a:r>
          </a:p>
          <a:p>
            <a:pPr>
              <a:lnSpc>
                <a:spcPct val="130000"/>
              </a:lnSpc>
            </a:pPr>
            <a:r>
              <a:rPr kumimoji="1" lang="en-US" altLang="zh-CN" sz="1600"/>
              <a:t>                   MinHeapNode N;</a:t>
            </a:r>
          </a:p>
          <a:p>
            <a:pPr>
              <a:lnSpc>
                <a:spcPct val="130000"/>
              </a:lnSpc>
            </a:pPr>
            <a:r>
              <a:rPr kumimoji="1" lang="en-US" altLang="zh-CN" sz="1600"/>
              <a:t>                   N.NewNode(E,f1,f2,bb,n);</a:t>
            </a:r>
          </a:p>
          <a:p>
            <a:pPr>
              <a:lnSpc>
                <a:spcPct val="130000"/>
              </a:lnSpc>
            </a:pPr>
            <a:r>
              <a:rPr kumimoji="1" lang="en-US" altLang="zh-CN" sz="1600"/>
              <a:t>                   H.Insert(N);}</a:t>
            </a:r>
          </a:p>
          <a:p>
            <a:pPr>
              <a:lnSpc>
                <a:spcPct val="130000"/>
              </a:lnSpc>
            </a:pPr>
            <a:r>
              <a:rPr kumimoji="1" lang="en-US" altLang="zh-CN" sz="1600"/>
              <a:t>               Swap(E.x[E.s],E.x[i]);</a:t>
            </a:r>
          </a:p>
          <a:p>
            <a:pPr>
              <a:lnSpc>
                <a:spcPct val="130000"/>
              </a:lnSpc>
            </a:pPr>
            <a:r>
              <a:rPr kumimoji="1" lang="en-US" altLang="zh-CN" sz="1600"/>
              <a:t>               }</a:t>
            </a:r>
          </a:p>
          <a:p>
            <a:pPr>
              <a:lnSpc>
                <a:spcPct val="130000"/>
              </a:lnSpc>
            </a:pPr>
            <a:r>
              <a:rPr kumimoji="1" lang="en-US" altLang="zh-CN" sz="1600"/>
              <a:t>         delete [] E.x;}  // </a:t>
            </a:r>
            <a:r>
              <a:rPr kumimoji="1" lang="zh-CN" altLang="en-US" sz="1600"/>
              <a:t>完成结点扩展</a:t>
            </a:r>
          </a:p>
        </p:txBody>
      </p:sp>
      <p:sp>
        <p:nvSpPr>
          <p:cNvPr id="313350" name="AutoShape 6"/>
          <p:cNvSpPr>
            <a:spLocks noChangeArrowheads="1"/>
          </p:cNvSpPr>
          <p:nvPr/>
        </p:nvSpPr>
        <p:spPr bwMode="auto">
          <a:xfrm>
            <a:off x="4572000" y="2217738"/>
            <a:ext cx="2819400" cy="1066800"/>
          </a:xfrm>
          <a:prstGeom prst="wedgeRoundRectCallout">
            <a:avLst>
              <a:gd name="adj1" fmla="val -92060"/>
              <a:gd name="adj2" fmla="val 142708"/>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chemeClr val="accent2"/>
                </a:solidFill>
                <a:latin typeface="楷体_GB2312" pitchFamily="49" charset="-122"/>
                <a:ea typeface="楷体_GB2312" pitchFamily="49" charset="-122"/>
              </a:rPr>
              <a:t>当</a:t>
            </a:r>
            <a:r>
              <a:rPr lang="en-US" altLang="zh-CN" sz="2000" b="1">
                <a:solidFill>
                  <a:schemeClr val="accent2"/>
                </a:solidFill>
                <a:latin typeface="楷体_GB2312" pitchFamily="49" charset="-122"/>
                <a:ea typeface="楷体_GB2312" pitchFamily="49" charset="-122"/>
              </a:rPr>
              <a:t>bb&lt;bestc</a:t>
            </a:r>
            <a:r>
              <a:rPr lang="zh-CN" altLang="en-US" sz="2000" b="1">
                <a:solidFill>
                  <a:schemeClr val="accent2"/>
                </a:solidFill>
                <a:latin typeface="楷体_GB2312" pitchFamily="49" charset="-122"/>
                <a:ea typeface="楷体_GB2312" pitchFamily="49" charset="-122"/>
              </a:rPr>
              <a:t>时，将儿子结点插入到活结点优先队列中</a:t>
            </a:r>
            <a:endParaRPr lang="en-US" altLang="zh-CN" sz="2000" b="1">
              <a:solidFill>
                <a:schemeClr val="accent2"/>
              </a:solidFill>
              <a:latin typeface="楷体_GB2312" pitchFamily="49" charset="-122"/>
              <a:ea typeface="楷体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anim calcmode="lin" valueType="num">
                                      <p:cBhvr additive="base">
                                        <p:cTn id="7" dur="500" fill="hold"/>
                                        <p:tgtEl>
                                          <p:spTgt spid="313348"/>
                                        </p:tgtEl>
                                        <p:attrNameLst>
                                          <p:attrName>ppt_x</p:attrName>
                                        </p:attrNameLst>
                                      </p:cBhvr>
                                      <p:tavLst>
                                        <p:tav tm="0">
                                          <p:val>
                                            <p:strVal val="1+#ppt_w/2"/>
                                          </p:val>
                                        </p:tav>
                                        <p:tav tm="100000">
                                          <p:val>
                                            <p:strVal val="#ppt_x"/>
                                          </p:val>
                                        </p:tav>
                                      </p:tavLst>
                                    </p:anim>
                                    <p:anim calcmode="lin" valueType="num">
                                      <p:cBhvr additive="base">
                                        <p:cTn id="8" dur="500" fill="hold"/>
                                        <p:tgtEl>
                                          <p:spTgt spid="313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3349"/>
                                        </p:tgtEl>
                                        <p:attrNameLst>
                                          <p:attrName>style.visibility</p:attrName>
                                        </p:attrNameLst>
                                      </p:cBhvr>
                                      <p:to>
                                        <p:strVal val="visible"/>
                                      </p:to>
                                    </p:set>
                                    <p:animEffect transition="in" filter="blinds(horizontal)">
                                      <p:cBhvr>
                                        <p:cTn id="13" dur="500"/>
                                        <p:tgtEl>
                                          <p:spTgt spid="3133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13350"/>
                                        </p:tgtEl>
                                        <p:attrNameLst>
                                          <p:attrName>style.visibility</p:attrName>
                                        </p:attrNameLst>
                                      </p:cBhvr>
                                      <p:to>
                                        <p:strVal val="visible"/>
                                      </p:to>
                                    </p:set>
                                    <p:anim calcmode="lin" valueType="num">
                                      <p:cBhvr additive="base">
                                        <p:cTn id="18" dur="500" fill="hold"/>
                                        <p:tgtEl>
                                          <p:spTgt spid="313350"/>
                                        </p:tgtEl>
                                        <p:attrNameLst>
                                          <p:attrName>ppt_x</p:attrName>
                                        </p:attrNameLst>
                                      </p:cBhvr>
                                      <p:tavLst>
                                        <p:tav tm="0">
                                          <p:val>
                                            <p:strVal val="1+#ppt_w/2"/>
                                          </p:val>
                                        </p:tav>
                                        <p:tav tm="100000">
                                          <p:val>
                                            <p:strVal val="#ppt_x"/>
                                          </p:val>
                                        </p:tav>
                                      </p:tavLst>
                                    </p:anim>
                                    <p:anim calcmode="lin" valueType="num">
                                      <p:cBhvr additive="base">
                                        <p:cTn id="19" dur="500" fill="hold"/>
                                        <p:tgtEl>
                                          <p:spTgt spid="313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utoUpdateAnimBg="0"/>
      <p:bldP spid="313349" grpId="0" autoUpdateAnimBg="0"/>
      <p:bldP spid="31335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2A7D21F-4980-48D1-8953-DD950ED6F303}" type="slidenum">
              <a:rPr lang="zh-CN" altLang="en-US"/>
              <a:pPr/>
              <a:t>42</a:t>
            </a:fld>
            <a:endParaRPr lang="en-US" altLang="zh-CN"/>
          </a:p>
        </p:txBody>
      </p:sp>
      <p:sp>
        <p:nvSpPr>
          <p:cNvPr id="385026" name="Rectangle 2"/>
          <p:cNvSpPr>
            <a:spLocks noGrp="1" noChangeArrowheads="1"/>
          </p:cNvSpPr>
          <p:nvPr>
            <p:ph type="title"/>
          </p:nvPr>
        </p:nvSpPr>
        <p:spPr/>
        <p:txBody>
          <a:bodyPr/>
          <a:lstStyle/>
          <a:p>
            <a:endParaRPr lang="zh-CN" altLang="en-US"/>
          </a:p>
        </p:txBody>
      </p:sp>
      <p:sp>
        <p:nvSpPr>
          <p:cNvPr id="385027" name="Rectangle 3"/>
          <p:cNvSpPr>
            <a:spLocks noGrp="1" noChangeArrowheads="1"/>
          </p:cNvSpPr>
          <p:nvPr>
            <p:ph type="body" idx="1"/>
          </p:nvPr>
        </p:nvSpPr>
        <p:spPr/>
        <p:txBody>
          <a:bodyPr/>
          <a:lstStyle/>
          <a:p>
            <a:endParaRPr lang="zh-CN" altLang="en-US"/>
          </a:p>
        </p:txBody>
      </p:sp>
    </p:spTree>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056CFFA-4BF0-4DC2-9EFA-8CF1D8D3519B}" type="slidenum">
              <a:rPr lang="zh-CN" altLang="en-US"/>
              <a:pPr/>
              <a:t>5</a:t>
            </a:fld>
            <a:endParaRPr lang="en-US" altLang="zh-CN"/>
          </a:p>
        </p:txBody>
      </p:sp>
      <p:sp>
        <p:nvSpPr>
          <p:cNvPr id="286722" name="Rectangle 2"/>
          <p:cNvSpPr>
            <a:spLocks noGrp="1" noChangeArrowheads="1"/>
          </p:cNvSpPr>
          <p:nvPr>
            <p:ph type="ctrTitle"/>
          </p:nvPr>
        </p:nvSpPr>
        <p:spPr>
          <a:xfrm>
            <a:off x="685800" y="914400"/>
            <a:ext cx="7772400" cy="1143000"/>
          </a:xfrm>
        </p:spPr>
        <p:txBody>
          <a:bodyPr/>
          <a:lstStyle/>
          <a:p>
            <a:r>
              <a:rPr lang="zh-CN" altLang="en-US" sz="3600"/>
              <a:t>6.1	分支限界法的基本思想</a:t>
            </a:r>
          </a:p>
        </p:txBody>
      </p:sp>
      <p:sp>
        <p:nvSpPr>
          <p:cNvPr id="286724" name="Text Box 4"/>
          <p:cNvSpPr txBox="1">
            <a:spLocks noChangeArrowheads="1"/>
          </p:cNvSpPr>
          <p:nvPr/>
        </p:nvSpPr>
        <p:spPr bwMode="auto">
          <a:xfrm>
            <a:off x="609600" y="2286000"/>
            <a:ext cx="685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286725" name="Text Box 5"/>
          <p:cNvSpPr txBox="1">
            <a:spLocks noChangeArrowheads="1"/>
          </p:cNvSpPr>
          <p:nvPr/>
        </p:nvSpPr>
        <p:spPr bwMode="auto">
          <a:xfrm>
            <a:off x="304800" y="22098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常见的两种分支限界法</a:t>
            </a:r>
            <a:endParaRPr lang="zh-CN" altLang="en-US">
              <a:solidFill>
                <a:schemeClr val="accent2"/>
              </a:solidFill>
              <a:ea typeface="华文行楷" pitchFamily="2" charset="-122"/>
            </a:endParaRPr>
          </a:p>
        </p:txBody>
      </p:sp>
      <p:sp>
        <p:nvSpPr>
          <p:cNvPr id="286727" name="Text Box 7"/>
          <p:cNvSpPr txBox="1">
            <a:spLocks noChangeArrowheads="1"/>
          </p:cNvSpPr>
          <p:nvPr/>
        </p:nvSpPr>
        <p:spPr bwMode="auto">
          <a:xfrm>
            <a:off x="762000" y="2971800"/>
            <a:ext cx="74676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a:latin typeface="楷体_GB2312" pitchFamily="49" charset="-122"/>
                <a:ea typeface="楷体_GB2312" pitchFamily="49" charset="-122"/>
              </a:rPr>
              <a:t>（1）队列式(</a:t>
            </a:r>
            <a:r>
              <a:rPr lang="en-US" altLang="zh-CN" sz="2400">
                <a:latin typeface="楷体_GB2312" pitchFamily="49" charset="-122"/>
                <a:ea typeface="楷体_GB2312" pitchFamily="49" charset="-122"/>
              </a:rPr>
              <a:t>FIFO)</a:t>
            </a:r>
            <a:r>
              <a:rPr lang="zh-CN" altLang="en-US" sz="2400">
                <a:latin typeface="楷体_GB2312" pitchFamily="49" charset="-122"/>
                <a:ea typeface="楷体_GB2312" pitchFamily="49" charset="-122"/>
              </a:rPr>
              <a:t>分支限界法</a:t>
            </a:r>
          </a:p>
          <a:p>
            <a:pPr>
              <a:spcBef>
                <a:spcPct val="50000"/>
              </a:spcBef>
            </a:pPr>
            <a:r>
              <a:rPr lang="zh-CN" altLang="en-US" sz="2400">
                <a:latin typeface="楷体_GB2312" pitchFamily="49" charset="-122"/>
                <a:ea typeface="楷体_GB2312" pitchFamily="49" charset="-122"/>
              </a:rPr>
              <a:t>    按照队列先进先出（</a:t>
            </a:r>
            <a:r>
              <a:rPr lang="en-US" altLang="zh-CN" sz="2400">
                <a:latin typeface="楷体_GB2312" pitchFamily="49" charset="-122"/>
                <a:ea typeface="楷体_GB2312" pitchFamily="49" charset="-122"/>
              </a:rPr>
              <a:t>FIFO）</a:t>
            </a:r>
            <a:r>
              <a:rPr lang="zh-CN" altLang="en-US" sz="2400">
                <a:latin typeface="楷体_GB2312" pitchFamily="49" charset="-122"/>
                <a:ea typeface="楷体_GB2312" pitchFamily="49" charset="-122"/>
              </a:rPr>
              <a:t>原则选取下一个节点为扩展节点。</a:t>
            </a:r>
            <a:r>
              <a:rPr lang="zh-CN" altLang="en-US" sz="2000">
                <a:solidFill>
                  <a:schemeClr val="accent2"/>
                </a:solidFill>
                <a:latin typeface="楷体_GB2312" pitchFamily="49" charset="-122"/>
                <a:ea typeface="楷体_GB2312" pitchFamily="49" charset="-122"/>
              </a:rPr>
              <a:t> </a:t>
            </a:r>
          </a:p>
        </p:txBody>
      </p:sp>
      <p:sp>
        <p:nvSpPr>
          <p:cNvPr id="286729" name="Text Box 9"/>
          <p:cNvSpPr txBox="1">
            <a:spLocks noChangeArrowheads="1"/>
          </p:cNvSpPr>
          <p:nvPr/>
        </p:nvSpPr>
        <p:spPr bwMode="auto">
          <a:xfrm>
            <a:off x="762000" y="4800600"/>
            <a:ext cx="7543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a:latin typeface="楷体_GB2312" pitchFamily="49" charset="-122"/>
                <a:ea typeface="楷体_GB2312" pitchFamily="49" charset="-122"/>
              </a:rPr>
              <a:t>（2）优先队列式分支限界法</a:t>
            </a:r>
          </a:p>
          <a:p>
            <a:pPr>
              <a:spcBef>
                <a:spcPct val="50000"/>
              </a:spcBef>
            </a:pPr>
            <a:r>
              <a:rPr lang="zh-CN" altLang="en-US" sz="2400">
                <a:latin typeface="楷体_GB2312" pitchFamily="49" charset="-122"/>
                <a:ea typeface="楷体_GB2312" pitchFamily="49" charset="-122"/>
              </a:rPr>
              <a:t>    按照优先队列中规定的优先级选取优先级最高的节点成为当前扩展节点。</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1+#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6727"/>
                                        </p:tgtEl>
                                        <p:attrNameLst>
                                          <p:attrName>style.visibility</p:attrName>
                                        </p:attrNameLst>
                                      </p:cBhvr>
                                      <p:to>
                                        <p:strVal val="visible"/>
                                      </p:to>
                                    </p:set>
                                    <p:animEffect transition="in" filter="blinds(horizontal)">
                                      <p:cBhvr>
                                        <p:cTn id="13" dur="500"/>
                                        <p:tgtEl>
                                          <p:spTgt spid="286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286729"/>
                                        </p:tgtEl>
                                        <p:attrNameLst>
                                          <p:attrName>style.visibility</p:attrName>
                                        </p:attrNameLst>
                                      </p:cBhvr>
                                      <p:to>
                                        <p:strVal val="visible"/>
                                      </p:to>
                                    </p:set>
                                    <p:animEffect transition="in" filter="blinds(vertical)">
                                      <p:cBhvr>
                                        <p:cTn id="18" dur="500"/>
                                        <p:tgtEl>
                                          <p:spTgt spid="28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utoUpdateAnimBg="0"/>
      <p:bldP spid="286727" grpId="0" autoUpdateAnimBg="0"/>
      <p:bldP spid="2867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CE38921-D3CF-4E64-B9CC-14C909EC6E72}" type="slidenum">
              <a:rPr lang="zh-CN" altLang="en-US"/>
              <a:pPr/>
              <a:t>6</a:t>
            </a:fld>
            <a:endParaRPr lang="en-US" altLang="zh-CN"/>
          </a:p>
        </p:txBody>
      </p:sp>
      <p:sp>
        <p:nvSpPr>
          <p:cNvPr id="326658" name="Rectangle 2"/>
          <p:cNvSpPr>
            <a:spLocks noGrp="1" noChangeArrowheads="1"/>
          </p:cNvSpPr>
          <p:nvPr>
            <p:ph type="ctrTitle"/>
          </p:nvPr>
        </p:nvSpPr>
        <p:spPr>
          <a:xfrm>
            <a:off x="685800" y="685800"/>
            <a:ext cx="7772400" cy="1143000"/>
          </a:xfrm>
        </p:spPr>
        <p:txBody>
          <a:bodyPr/>
          <a:lstStyle/>
          <a:p>
            <a:r>
              <a:rPr lang="zh-CN" altLang="en-US" sz="3600"/>
              <a:t>6.2	单源最短路径问题</a:t>
            </a:r>
          </a:p>
        </p:txBody>
      </p:sp>
      <p:sp>
        <p:nvSpPr>
          <p:cNvPr id="326660" name="Text Box 4"/>
          <p:cNvSpPr txBox="1">
            <a:spLocks noChangeArrowheads="1"/>
          </p:cNvSpPr>
          <p:nvPr/>
        </p:nvSpPr>
        <p:spPr bwMode="auto">
          <a:xfrm>
            <a:off x="304800" y="190500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问题描述</a:t>
            </a:r>
          </a:p>
        </p:txBody>
      </p:sp>
      <p:sp>
        <p:nvSpPr>
          <p:cNvPr id="326661" name="Text Box 5"/>
          <p:cNvSpPr txBox="1">
            <a:spLocks noChangeArrowheads="1"/>
          </p:cNvSpPr>
          <p:nvPr/>
        </p:nvSpPr>
        <p:spPr bwMode="auto">
          <a:xfrm>
            <a:off x="762000" y="2743200"/>
            <a:ext cx="739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ea typeface="楷体_GB2312" pitchFamily="49" charset="-122"/>
              </a:rPr>
              <a:t>      下面以一个例子来说明单源最短路径问题：</a:t>
            </a:r>
            <a:r>
              <a:rPr lang="zh-CN" altLang="en-US" sz="2000">
                <a:latin typeface="楷体_GB2312" pitchFamily="49" charset="-122"/>
                <a:ea typeface="楷体_GB2312" pitchFamily="49" charset="-122"/>
              </a:rPr>
              <a:t>在下图所给的有向图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中，每一边都有一个非负边权。要求图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的从源顶点</a:t>
            </a:r>
            <a:r>
              <a:rPr lang="en-US" altLang="zh-CN" sz="2000">
                <a:latin typeface="楷体_GB2312" pitchFamily="49" charset="-122"/>
                <a:ea typeface="楷体_GB2312" pitchFamily="49" charset="-122"/>
              </a:rPr>
              <a:t>s</a:t>
            </a:r>
            <a:r>
              <a:rPr lang="zh-CN" altLang="en-US" sz="2000">
                <a:latin typeface="楷体_GB2312" pitchFamily="49" charset="-122"/>
                <a:ea typeface="楷体_GB2312" pitchFamily="49" charset="-122"/>
              </a:rPr>
              <a:t>到目标顶点</a:t>
            </a:r>
            <a:r>
              <a:rPr lang="en-US" altLang="zh-CN" sz="2000">
                <a:latin typeface="楷体_GB2312" pitchFamily="49" charset="-122"/>
                <a:ea typeface="楷体_GB2312" pitchFamily="49" charset="-122"/>
              </a:rPr>
              <a:t>t</a:t>
            </a:r>
            <a:r>
              <a:rPr lang="zh-CN" altLang="en-US" sz="2000">
                <a:latin typeface="楷体_GB2312" pitchFamily="49" charset="-122"/>
                <a:ea typeface="楷体_GB2312" pitchFamily="49" charset="-122"/>
              </a:rPr>
              <a:t>之间的最短路径。 </a:t>
            </a:r>
          </a:p>
        </p:txBody>
      </p:sp>
      <p:pic>
        <p:nvPicPr>
          <p:cNvPr id="326696" name="Picture 40"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4038600"/>
            <a:ext cx="601980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6660"/>
                                        </p:tgtEl>
                                        <p:attrNameLst>
                                          <p:attrName>style.visibility</p:attrName>
                                        </p:attrNameLst>
                                      </p:cBhvr>
                                      <p:to>
                                        <p:strVal val="visible"/>
                                      </p:to>
                                    </p:set>
                                    <p:anim calcmode="lin" valueType="num">
                                      <p:cBhvr additive="base">
                                        <p:cTn id="7" dur="500" fill="hold"/>
                                        <p:tgtEl>
                                          <p:spTgt spid="326660"/>
                                        </p:tgtEl>
                                        <p:attrNameLst>
                                          <p:attrName>ppt_x</p:attrName>
                                        </p:attrNameLst>
                                      </p:cBhvr>
                                      <p:tavLst>
                                        <p:tav tm="0">
                                          <p:val>
                                            <p:strVal val="1+#ppt_w/2"/>
                                          </p:val>
                                        </p:tav>
                                        <p:tav tm="100000">
                                          <p:val>
                                            <p:strVal val="#ppt_x"/>
                                          </p:val>
                                        </p:tav>
                                      </p:tavLst>
                                    </p:anim>
                                    <p:anim calcmode="lin" valueType="num">
                                      <p:cBhvr additive="base">
                                        <p:cTn id="8" dur="500" fill="hold"/>
                                        <p:tgtEl>
                                          <p:spTgt spid="3266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6661"/>
                                        </p:tgtEl>
                                        <p:attrNameLst>
                                          <p:attrName>style.visibility</p:attrName>
                                        </p:attrNameLst>
                                      </p:cBhvr>
                                      <p:to>
                                        <p:strVal val="visible"/>
                                      </p:to>
                                    </p:set>
                                    <p:anim calcmode="lin" valueType="num">
                                      <p:cBhvr additive="base">
                                        <p:cTn id="13" dur="500" fill="hold"/>
                                        <p:tgtEl>
                                          <p:spTgt spid="326661"/>
                                        </p:tgtEl>
                                        <p:attrNameLst>
                                          <p:attrName>ppt_x</p:attrName>
                                        </p:attrNameLst>
                                      </p:cBhvr>
                                      <p:tavLst>
                                        <p:tav tm="0">
                                          <p:val>
                                            <p:strVal val="0-#ppt_w/2"/>
                                          </p:val>
                                        </p:tav>
                                        <p:tav tm="100000">
                                          <p:val>
                                            <p:strVal val="#ppt_x"/>
                                          </p:val>
                                        </p:tav>
                                      </p:tavLst>
                                    </p:anim>
                                    <p:anim calcmode="lin" valueType="num">
                                      <p:cBhvr additive="base">
                                        <p:cTn id="14" dur="500" fill="hold"/>
                                        <p:tgtEl>
                                          <p:spTgt spid="3266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6696"/>
                                        </p:tgtEl>
                                        <p:attrNameLst>
                                          <p:attrName>style.visibility</p:attrName>
                                        </p:attrNameLst>
                                      </p:cBhvr>
                                      <p:to>
                                        <p:strVal val="visible"/>
                                      </p:to>
                                    </p:set>
                                    <p:anim calcmode="lin" valueType="num">
                                      <p:cBhvr additive="base">
                                        <p:cTn id="19" dur="500" fill="hold"/>
                                        <p:tgtEl>
                                          <p:spTgt spid="326696"/>
                                        </p:tgtEl>
                                        <p:attrNameLst>
                                          <p:attrName>ppt_x</p:attrName>
                                        </p:attrNameLst>
                                      </p:cBhvr>
                                      <p:tavLst>
                                        <p:tav tm="0">
                                          <p:val>
                                            <p:strVal val="#ppt_x"/>
                                          </p:val>
                                        </p:tav>
                                        <p:tav tm="100000">
                                          <p:val>
                                            <p:strVal val="#ppt_x"/>
                                          </p:val>
                                        </p:tav>
                                      </p:tavLst>
                                    </p:anim>
                                    <p:anim calcmode="lin" valueType="num">
                                      <p:cBhvr additive="base">
                                        <p:cTn id="20" dur="500" fill="hold"/>
                                        <p:tgtEl>
                                          <p:spTgt spid="326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autoUpdateAnimBg="0"/>
      <p:bldP spid="32666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FE1FCA1-879D-4885-9BFA-0D626962C58E}" type="slidenum">
              <a:rPr lang="zh-CN" altLang="en-US"/>
              <a:pPr/>
              <a:t>7</a:t>
            </a:fld>
            <a:endParaRPr lang="en-US" altLang="zh-CN"/>
          </a:p>
        </p:txBody>
      </p:sp>
      <p:sp>
        <p:nvSpPr>
          <p:cNvPr id="327682" name="Rectangle 2"/>
          <p:cNvSpPr>
            <a:spLocks noGrp="1" noChangeArrowheads="1"/>
          </p:cNvSpPr>
          <p:nvPr>
            <p:ph type="ctrTitle"/>
          </p:nvPr>
        </p:nvSpPr>
        <p:spPr>
          <a:xfrm>
            <a:off x="762000" y="762000"/>
            <a:ext cx="7924800" cy="1143000"/>
          </a:xfrm>
        </p:spPr>
        <p:txBody>
          <a:bodyPr/>
          <a:lstStyle/>
          <a:p>
            <a:r>
              <a:rPr lang="zh-CN" altLang="en-US" sz="3600"/>
              <a:t>6.2	单源最短路径问题</a:t>
            </a:r>
          </a:p>
        </p:txBody>
      </p:sp>
      <p:sp>
        <p:nvSpPr>
          <p:cNvPr id="327685" name="Text Box 5"/>
          <p:cNvSpPr txBox="1">
            <a:spLocks noChangeArrowheads="1"/>
          </p:cNvSpPr>
          <p:nvPr/>
        </p:nvSpPr>
        <p:spPr bwMode="auto">
          <a:xfrm>
            <a:off x="304800" y="190500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1. 问题描述</a:t>
            </a:r>
          </a:p>
        </p:txBody>
      </p:sp>
      <p:sp>
        <p:nvSpPr>
          <p:cNvPr id="327688" name="Text Box 8"/>
          <p:cNvSpPr txBox="1">
            <a:spLocks noChangeArrowheads="1"/>
          </p:cNvSpPr>
          <p:nvPr/>
        </p:nvSpPr>
        <p:spPr bwMode="auto">
          <a:xfrm>
            <a:off x="685800" y="2590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下图是用优先队列式分支限界法解有向图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的单源最短路径问题产生的解空间树。其中，每一个结点旁边的数字表示该结点所对应的当前路长。</a:t>
            </a:r>
          </a:p>
        </p:txBody>
      </p:sp>
      <p:sp>
        <p:nvSpPr>
          <p:cNvPr id="327690" name="Rectangle 10"/>
          <p:cNvSpPr>
            <a:spLocks noChangeArrowheads="1"/>
          </p:cNvSpPr>
          <p:nvPr/>
        </p:nvSpPr>
        <p:spPr bwMode="auto">
          <a:xfrm>
            <a:off x="2905125"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pic>
        <p:nvPicPr>
          <p:cNvPr id="327689" name="Picture 9" descr="t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657600"/>
            <a:ext cx="54102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685"/>
                                        </p:tgtEl>
                                        <p:attrNameLst>
                                          <p:attrName>style.visibility</p:attrName>
                                        </p:attrNameLst>
                                      </p:cBhvr>
                                      <p:to>
                                        <p:strVal val="visible"/>
                                      </p:to>
                                    </p:set>
                                    <p:anim calcmode="lin" valueType="num">
                                      <p:cBhvr additive="base">
                                        <p:cTn id="7" dur="500" fill="hold"/>
                                        <p:tgtEl>
                                          <p:spTgt spid="327685"/>
                                        </p:tgtEl>
                                        <p:attrNameLst>
                                          <p:attrName>ppt_x</p:attrName>
                                        </p:attrNameLst>
                                      </p:cBhvr>
                                      <p:tavLst>
                                        <p:tav tm="0">
                                          <p:val>
                                            <p:strVal val="1+#ppt_w/2"/>
                                          </p:val>
                                        </p:tav>
                                        <p:tav tm="100000">
                                          <p:val>
                                            <p:strVal val="#ppt_x"/>
                                          </p:val>
                                        </p:tav>
                                      </p:tavLst>
                                    </p:anim>
                                    <p:anim calcmode="lin" valueType="num">
                                      <p:cBhvr additive="base">
                                        <p:cTn id="8" dur="500" fill="hold"/>
                                        <p:tgtEl>
                                          <p:spTgt spid="3276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688"/>
                                        </p:tgtEl>
                                        <p:attrNameLst>
                                          <p:attrName>style.visibility</p:attrName>
                                        </p:attrNameLst>
                                      </p:cBhvr>
                                      <p:to>
                                        <p:strVal val="visible"/>
                                      </p:to>
                                    </p:set>
                                    <p:anim calcmode="lin" valueType="num">
                                      <p:cBhvr additive="base">
                                        <p:cTn id="13" dur="500" fill="hold"/>
                                        <p:tgtEl>
                                          <p:spTgt spid="327688"/>
                                        </p:tgtEl>
                                        <p:attrNameLst>
                                          <p:attrName>ppt_x</p:attrName>
                                        </p:attrNameLst>
                                      </p:cBhvr>
                                      <p:tavLst>
                                        <p:tav tm="0">
                                          <p:val>
                                            <p:strVal val="0-#ppt_w/2"/>
                                          </p:val>
                                        </p:tav>
                                        <p:tav tm="100000">
                                          <p:val>
                                            <p:strVal val="#ppt_x"/>
                                          </p:val>
                                        </p:tav>
                                      </p:tavLst>
                                    </p:anim>
                                    <p:anim calcmode="lin" valueType="num">
                                      <p:cBhvr additive="base">
                                        <p:cTn id="14" dur="500" fill="hold"/>
                                        <p:tgtEl>
                                          <p:spTgt spid="3276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689"/>
                                        </p:tgtEl>
                                        <p:attrNameLst>
                                          <p:attrName>style.visibility</p:attrName>
                                        </p:attrNameLst>
                                      </p:cBhvr>
                                      <p:to>
                                        <p:strVal val="visible"/>
                                      </p:to>
                                    </p:set>
                                    <p:anim calcmode="lin" valueType="num">
                                      <p:cBhvr additive="base">
                                        <p:cTn id="19" dur="500" fill="hold"/>
                                        <p:tgtEl>
                                          <p:spTgt spid="327689"/>
                                        </p:tgtEl>
                                        <p:attrNameLst>
                                          <p:attrName>ppt_x</p:attrName>
                                        </p:attrNameLst>
                                      </p:cBhvr>
                                      <p:tavLst>
                                        <p:tav tm="0">
                                          <p:val>
                                            <p:strVal val="#ppt_x"/>
                                          </p:val>
                                        </p:tav>
                                        <p:tav tm="100000">
                                          <p:val>
                                            <p:strVal val="#ppt_x"/>
                                          </p:val>
                                        </p:tav>
                                      </p:tavLst>
                                    </p:anim>
                                    <p:anim calcmode="lin" valueType="num">
                                      <p:cBhvr additive="base">
                                        <p:cTn id="20" dur="500" fill="hold"/>
                                        <p:tgtEl>
                                          <p:spTgt spid="3276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utoUpdateAnimBg="0"/>
      <p:bldP spid="32768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A5A90D9-D9C8-4E00-8F28-8AF74AB0310D}" type="slidenum">
              <a:rPr lang="zh-CN" altLang="en-US"/>
              <a:pPr/>
              <a:t>8</a:t>
            </a:fld>
            <a:endParaRPr lang="en-US" altLang="zh-CN"/>
          </a:p>
        </p:txBody>
      </p:sp>
      <p:sp>
        <p:nvSpPr>
          <p:cNvPr id="287746" name="Rectangle 2"/>
          <p:cNvSpPr>
            <a:spLocks noGrp="1" noChangeArrowheads="1"/>
          </p:cNvSpPr>
          <p:nvPr>
            <p:ph type="ctrTitle"/>
          </p:nvPr>
        </p:nvSpPr>
        <p:spPr>
          <a:xfrm>
            <a:off x="685800" y="762000"/>
            <a:ext cx="7772400" cy="990600"/>
          </a:xfrm>
        </p:spPr>
        <p:txBody>
          <a:bodyPr/>
          <a:lstStyle/>
          <a:p>
            <a:r>
              <a:rPr lang="zh-CN" altLang="en-US" sz="3600"/>
              <a:t>6.2	单源最短路径问题</a:t>
            </a:r>
          </a:p>
        </p:txBody>
      </p:sp>
      <p:sp>
        <p:nvSpPr>
          <p:cNvPr id="287748" name="Text Box 4"/>
          <p:cNvSpPr txBox="1">
            <a:spLocks noChangeArrowheads="1"/>
          </p:cNvSpPr>
          <p:nvPr/>
        </p:nvSpPr>
        <p:spPr bwMode="auto">
          <a:xfrm>
            <a:off x="304800" y="190500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2. 算法思想</a:t>
            </a:r>
          </a:p>
        </p:txBody>
      </p:sp>
      <p:sp>
        <p:nvSpPr>
          <p:cNvPr id="287750" name="Text Box 6"/>
          <p:cNvSpPr txBox="1">
            <a:spLocks noChangeArrowheads="1"/>
          </p:cNvSpPr>
          <p:nvPr/>
        </p:nvSpPr>
        <p:spPr bwMode="auto">
          <a:xfrm>
            <a:off x="762000" y="266700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解单源最短路径问题的优先队列式分支限界法用一极小堆来存储活结点表。其优先级是结点所对应的当前路长。</a:t>
            </a:r>
          </a:p>
        </p:txBody>
      </p:sp>
      <p:sp>
        <p:nvSpPr>
          <p:cNvPr id="287751" name="Text Box 7"/>
          <p:cNvSpPr txBox="1">
            <a:spLocks noChangeArrowheads="1"/>
          </p:cNvSpPr>
          <p:nvPr/>
        </p:nvSpPr>
        <p:spPr bwMode="auto">
          <a:xfrm>
            <a:off x="762000" y="3733800"/>
            <a:ext cx="7543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    算法从图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的源顶点</a:t>
            </a:r>
            <a:r>
              <a:rPr lang="en-US" altLang="zh-CN" sz="2000">
                <a:latin typeface="楷体_GB2312" pitchFamily="49" charset="-122"/>
                <a:ea typeface="楷体_GB2312" pitchFamily="49" charset="-122"/>
              </a:rPr>
              <a:t>s</a:t>
            </a:r>
            <a:r>
              <a:rPr lang="zh-CN" altLang="en-US" sz="2000">
                <a:latin typeface="楷体_GB2312" pitchFamily="49" charset="-122"/>
                <a:ea typeface="楷体_GB2312" pitchFamily="49" charset="-122"/>
              </a:rPr>
              <a:t>和空优先队列开始。结点</a:t>
            </a:r>
            <a:r>
              <a:rPr lang="en-US" altLang="zh-CN" sz="2000">
                <a:latin typeface="楷体_GB2312" pitchFamily="49" charset="-122"/>
                <a:ea typeface="楷体_GB2312" pitchFamily="49" charset="-122"/>
              </a:rPr>
              <a:t>s</a:t>
            </a:r>
            <a:r>
              <a:rPr lang="zh-CN" altLang="en-US" sz="2000">
                <a:latin typeface="楷体_GB2312" pitchFamily="49" charset="-122"/>
                <a:ea typeface="楷体_GB2312" pitchFamily="49" charset="-122"/>
              </a:rPr>
              <a:t>被扩展后，它的儿子结点被依次插入堆中。此后，算法从堆中取出具有最小当前路长的结点作为当前扩展结点，并依次检查与当前扩展结点相邻的所有顶点。如果从当前扩展结点</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到顶点</a:t>
            </a:r>
            <a:r>
              <a:rPr lang="en-US" altLang="zh-CN" sz="2000">
                <a:latin typeface="楷体_GB2312" pitchFamily="49" charset="-122"/>
                <a:ea typeface="楷体_GB2312" pitchFamily="49" charset="-122"/>
              </a:rPr>
              <a:t>j</a:t>
            </a:r>
            <a:r>
              <a:rPr lang="zh-CN" altLang="en-US" sz="2000">
                <a:latin typeface="楷体_GB2312" pitchFamily="49" charset="-122"/>
                <a:ea typeface="楷体_GB2312" pitchFamily="49" charset="-122"/>
              </a:rPr>
              <a:t>有边可达，且从源出发，途经顶点</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再到顶点</a:t>
            </a:r>
            <a:r>
              <a:rPr lang="en-US" altLang="zh-CN" sz="2000">
                <a:latin typeface="楷体_GB2312" pitchFamily="49" charset="-122"/>
                <a:ea typeface="楷体_GB2312" pitchFamily="49" charset="-122"/>
              </a:rPr>
              <a:t>j</a:t>
            </a:r>
            <a:r>
              <a:rPr lang="zh-CN" altLang="en-US" sz="2000">
                <a:latin typeface="楷体_GB2312" pitchFamily="49" charset="-122"/>
                <a:ea typeface="楷体_GB2312" pitchFamily="49" charset="-122"/>
              </a:rPr>
              <a:t>的所相应的路径的长度小于当前最优路径长度，则将该顶点作为活结点插入到活结点优先队列中。这个结点的扩展过程一直继续到活结点优先队列为空时为止。</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 calcmode="lin" valueType="num">
                                      <p:cBhvr additive="base">
                                        <p:cTn id="7" dur="500" fill="hold"/>
                                        <p:tgtEl>
                                          <p:spTgt spid="287748"/>
                                        </p:tgtEl>
                                        <p:attrNameLst>
                                          <p:attrName>ppt_x</p:attrName>
                                        </p:attrNameLst>
                                      </p:cBhvr>
                                      <p:tavLst>
                                        <p:tav tm="0">
                                          <p:val>
                                            <p:strVal val="1+#ppt_w/2"/>
                                          </p:val>
                                        </p:tav>
                                        <p:tav tm="100000">
                                          <p:val>
                                            <p:strVal val="#ppt_x"/>
                                          </p:val>
                                        </p:tav>
                                      </p:tavLst>
                                    </p:anim>
                                    <p:anim calcmode="lin" valueType="num">
                                      <p:cBhvr additive="base">
                                        <p:cTn id="8"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87750"/>
                                        </p:tgtEl>
                                        <p:attrNameLst>
                                          <p:attrName>style.visibility</p:attrName>
                                        </p:attrNameLst>
                                      </p:cBhvr>
                                      <p:to>
                                        <p:strVal val="visible"/>
                                      </p:to>
                                    </p:set>
                                    <p:animEffect transition="in" filter="barn(outHorizontal)">
                                      <p:cBhvr>
                                        <p:cTn id="13" dur="500"/>
                                        <p:tgtEl>
                                          <p:spTgt spid="2877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87751"/>
                                        </p:tgtEl>
                                        <p:attrNameLst>
                                          <p:attrName>style.visibility</p:attrName>
                                        </p:attrNameLst>
                                      </p:cBhvr>
                                      <p:to>
                                        <p:strVal val="visible"/>
                                      </p:to>
                                    </p:set>
                                    <p:animEffect transition="in" filter="strips(downLeft)">
                                      <p:cBhvr>
                                        <p:cTn id="18" dur="500"/>
                                        <p:tgtEl>
                                          <p:spTgt spid="287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utoUpdateAnimBg="0"/>
      <p:bldP spid="287750" grpId="0" autoUpdateAnimBg="0"/>
      <p:bldP spid="2877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E50E270-07FE-434D-B3BA-F2F13FAB0948}" type="slidenum">
              <a:rPr lang="zh-CN" altLang="en-US"/>
              <a:pPr/>
              <a:t>9</a:t>
            </a:fld>
            <a:endParaRPr lang="en-US" altLang="zh-CN"/>
          </a:p>
        </p:txBody>
      </p:sp>
      <p:sp>
        <p:nvSpPr>
          <p:cNvPr id="288770" name="Rectangle 2"/>
          <p:cNvSpPr>
            <a:spLocks noGrp="1" noChangeArrowheads="1"/>
          </p:cNvSpPr>
          <p:nvPr>
            <p:ph type="ctrTitle"/>
          </p:nvPr>
        </p:nvSpPr>
        <p:spPr>
          <a:xfrm>
            <a:off x="685800" y="685800"/>
            <a:ext cx="7772400" cy="1143000"/>
          </a:xfrm>
        </p:spPr>
        <p:txBody>
          <a:bodyPr/>
          <a:lstStyle/>
          <a:p>
            <a:r>
              <a:rPr lang="zh-CN" altLang="en-US" sz="3600"/>
              <a:t>6.2	单源最短路径问题</a:t>
            </a:r>
          </a:p>
        </p:txBody>
      </p:sp>
      <p:sp>
        <p:nvSpPr>
          <p:cNvPr id="288772" name="Text Box 4"/>
          <p:cNvSpPr txBox="1">
            <a:spLocks noChangeArrowheads="1"/>
          </p:cNvSpPr>
          <p:nvPr/>
        </p:nvSpPr>
        <p:spPr bwMode="auto">
          <a:xfrm>
            <a:off x="517525" y="1752600"/>
            <a:ext cx="634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endParaRPr lang="zh-CN" altLang="en-US">
              <a:solidFill>
                <a:schemeClr val="accent2"/>
              </a:solidFill>
              <a:ea typeface="华文行楷" pitchFamily="2" charset="-122"/>
            </a:endParaRPr>
          </a:p>
        </p:txBody>
      </p:sp>
      <p:sp>
        <p:nvSpPr>
          <p:cNvPr id="288773" name="Text Box 5"/>
          <p:cNvSpPr txBox="1">
            <a:spLocks noChangeArrowheads="1"/>
          </p:cNvSpPr>
          <p:nvPr/>
        </p:nvSpPr>
        <p:spPr bwMode="auto">
          <a:xfrm>
            <a:off x="609600" y="19812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a:solidFill>
                <a:schemeClr val="accent2"/>
              </a:solidFill>
              <a:ea typeface="华文行楷" pitchFamily="2" charset="-122"/>
            </a:endParaRPr>
          </a:p>
        </p:txBody>
      </p:sp>
      <p:sp>
        <p:nvSpPr>
          <p:cNvPr id="288774" name="Text Box 6"/>
          <p:cNvSpPr txBox="1">
            <a:spLocks noChangeArrowheads="1"/>
          </p:cNvSpPr>
          <p:nvPr/>
        </p:nvSpPr>
        <p:spPr bwMode="auto">
          <a:xfrm>
            <a:off x="304800" y="22098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itchFamily="18" charset="0"/>
                <a:ea typeface="黑体" pitchFamily="2" charset="-122"/>
              </a:rPr>
              <a:t>3. 剪枝策略</a:t>
            </a:r>
            <a:endParaRPr lang="zh-CN" altLang="en-US">
              <a:solidFill>
                <a:schemeClr val="accent2"/>
              </a:solidFill>
              <a:ea typeface="华文行楷" pitchFamily="2" charset="-122"/>
            </a:endParaRPr>
          </a:p>
        </p:txBody>
      </p:sp>
      <p:sp>
        <p:nvSpPr>
          <p:cNvPr id="288775" name="Text Box 7"/>
          <p:cNvSpPr txBox="1">
            <a:spLocks noChangeArrowheads="1"/>
          </p:cNvSpPr>
          <p:nvPr/>
        </p:nvSpPr>
        <p:spPr bwMode="auto">
          <a:xfrm>
            <a:off x="533400" y="3124200"/>
            <a:ext cx="7239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Times New Roman" pitchFamily="18" charset="0"/>
                <a:ea typeface="楷体_GB2312" pitchFamily="49" charset="-122"/>
              </a:rPr>
              <a:t>        在算法扩展结点的过程中，一旦发现一个结点的下界不小于当前找到的最短路长，则算法剪去以该结点为根的子树。</a:t>
            </a:r>
          </a:p>
          <a:p>
            <a:pPr algn="just">
              <a:spcBef>
                <a:spcPct val="50000"/>
              </a:spcBef>
            </a:pPr>
            <a:endParaRPr lang="zh-CN" altLang="en-US" sz="2000">
              <a:latin typeface="Times New Roman" pitchFamily="18" charset="0"/>
              <a:ea typeface="楷体_GB2312" pitchFamily="49" charset="-122"/>
            </a:endParaRPr>
          </a:p>
          <a:p>
            <a:pPr algn="just">
              <a:spcBef>
                <a:spcPct val="50000"/>
              </a:spcBef>
            </a:pPr>
            <a:r>
              <a:rPr lang="zh-CN" altLang="en-US" sz="2000">
                <a:latin typeface="楷体_GB2312" pitchFamily="49" charset="-122"/>
                <a:ea typeface="楷体_GB2312" pitchFamily="49" charset="-122"/>
              </a:rPr>
              <a:t>    在算法中，利用结点间的控制关系进行剪枝。从源顶点</a:t>
            </a:r>
            <a:r>
              <a:rPr lang="en-US" altLang="zh-CN" sz="2000">
                <a:latin typeface="楷体_GB2312" pitchFamily="49" charset="-122"/>
                <a:ea typeface="楷体_GB2312" pitchFamily="49" charset="-122"/>
              </a:rPr>
              <a:t>s</a:t>
            </a:r>
            <a:r>
              <a:rPr lang="zh-CN" altLang="en-US" sz="2000">
                <a:latin typeface="楷体_GB2312" pitchFamily="49" charset="-122"/>
                <a:ea typeface="楷体_GB2312" pitchFamily="49" charset="-122"/>
              </a:rPr>
              <a:t>出发，2条不同路径到达图</a:t>
            </a:r>
            <a:r>
              <a:rPr lang="en-US" altLang="zh-CN" sz="2000">
                <a:latin typeface="楷体_GB2312" pitchFamily="49" charset="-122"/>
                <a:ea typeface="楷体_GB2312" pitchFamily="49" charset="-122"/>
              </a:rPr>
              <a:t>G</a:t>
            </a:r>
            <a:r>
              <a:rPr lang="zh-CN" altLang="en-US" sz="2000">
                <a:latin typeface="楷体_GB2312" pitchFamily="49" charset="-122"/>
                <a:ea typeface="楷体_GB2312" pitchFamily="49" charset="-122"/>
              </a:rPr>
              <a:t>的同一顶点。由于两条路径的路长不同，因此可以将路长长的路径所对应的树中的结点为根的子树剪去。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8774"/>
                                        </p:tgtEl>
                                        <p:attrNameLst>
                                          <p:attrName>style.visibility</p:attrName>
                                        </p:attrNameLst>
                                      </p:cBhvr>
                                      <p:to>
                                        <p:strVal val="visible"/>
                                      </p:to>
                                    </p:set>
                                    <p:anim calcmode="lin" valueType="num">
                                      <p:cBhvr additive="base">
                                        <p:cTn id="7" dur="500" fill="hold"/>
                                        <p:tgtEl>
                                          <p:spTgt spid="288774"/>
                                        </p:tgtEl>
                                        <p:attrNameLst>
                                          <p:attrName>ppt_x</p:attrName>
                                        </p:attrNameLst>
                                      </p:cBhvr>
                                      <p:tavLst>
                                        <p:tav tm="0">
                                          <p:val>
                                            <p:strVal val="1+#ppt_w/2"/>
                                          </p:val>
                                        </p:tav>
                                        <p:tav tm="100000">
                                          <p:val>
                                            <p:strVal val="#ppt_x"/>
                                          </p:val>
                                        </p:tav>
                                      </p:tavLst>
                                    </p:anim>
                                    <p:anim calcmode="lin" valueType="num">
                                      <p:cBhvr additive="base">
                                        <p:cTn id="8" dur="500" fill="hold"/>
                                        <p:tgtEl>
                                          <p:spTgt spid="2887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88775"/>
                                        </p:tgtEl>
                                        <p:attrNameLst>
                                          <p:attrName>style.visibility</p:attrName>
                                        </p:attrNameLst>
                                      </p:cBhvr>
                                      <p:to>
                                        <p:strVal val="visible"/>
                                      </p:to>
                                    </p:set>
                                    <p:animEffect transition="in" filter="box(in)">
                                      <p:cBhvr>
                                        <p:cTn id="13" dur="500"/>
                                        <p:tgtEl>
                                          <p:spTgt spid="28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4" grpId="0" autoUpdateAnimBg="0"/>
      <p:bldP spid="288775"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TotalTime>
  <Words>4892</Words>
  <Application>Microsoft Office PowerPoint</Application>
  <PresentationFormat>全屏显示(4:3)</PresentationFormat>
  <Paragraphs>342</Paragraphs>
  <Slides>42</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45" baseType="lpstr">
      <vt:lpstr>默认设计模板</vt:lpstr>
      <vt:lpstr>Microsoft 公式 3.0</vt:lpstr>
      <vt:lpstr>Equation.3</vt:lpstr>
      <vt:lpstr>第6章    分支限界法</vt:lpstr>
      <vt:lpstr>PowerPoint 演示文稿</vt:lpstr>
      <vt:lpstr>6.1 分支限界法的基本思想</vt:lpstr>
      <vt:lpstr>6.1 分支限界法的基本思想</vt:lpstr>
      <vt:lpstr>6.1 分支限界法的基本思想</vt:lpstr>
      <vt:lpstr>6.2 单源最短路径问题</vt:lpstr>
      <vt:lpstr>6.2 单源最短路径问题</vt:lpstr>
      <vt:lpstr>6.2 单源最短路径问题</vt:lpstr>
      <vt:lpstr>6.2 单源最短路径问题</vt:lpstr>
      <vt:lpstr>6.2 单源最短路径问题</vt:lpstr>
      <vt:lpstr>6.3 装载问题</vt:lpstr>
      <vt:lpstr>6.3 装载问题</vt:lpstr>
      <vt:lpstr>6.3 装载问题</vt:lpstr>
      <vt:lpstr>6.3 装载问题</vt:lpstr>
      <vt:lpstr>6.3 装载问题</vt:lpstr>
      <vt:lpstr>6.3 装载问题</vt:lpstr>
      <vt:lpstr>6.3 装载问题</vt:lpstr>
      <vt:lpstr>6.3 装载问题</vt:lpstr>
      <vt:lpstr>6.4 布线问题</vt:lpstr>
      <vt:lpstr>6.4 布线问题</vt:lpstr>
      <vt:lpstr>6.4 布线问题</vt:lpstr>
      <vt:lpstr>6.5    0-1背包问题</vt:lpstr>
      <vt:lpstr>6.5    0-1背包问题</vt:lpstr>
      <vt:lpstr>6.5    0-1背包问题</vt:lpstr>
      <vt:lpstr>6.6 最大团问题</vt:lpstr>
      <vt:lpstr>6.6 最大团问题</vt:lpstr>
      <vt:lpstr>6.6 最大团问题</vt:lpstr>
      <vt:lpstr>6.6 最大团问题</vt:lpstr>
      <vt:lpstr>6.7 旅行售货员问题</vt:lpstr>
      <vt:lpstr>6.7 旅行售货员问题</vt:lpstr>
      <vt:lpstr>6.7 旅行售货员问题</vt:lpstr>
      <vt:lpstr>6.7 旅行售货员问题</vt:lpstr>
      <vt:lpstr>6.8 电路板排列问题</vt:lpstr>
      <vt:lpstr>6.8 电路板排列问题</vt:lpstr>
      <vt:lpstr>6.8 电路板排列问题</vt:lpstr>
      <vt:lpstr>6.8 电路板排列问题</vt:lpstr>
      <vt:lpstr>6.9 批处理作业调度问题</vt:lpstr>
      <vt:lpstr>6.9 批处理作业调度问题</vt:lpstr>
      <vt:lpstr>6.9 批处理作业调度问题</vt:lpstr>
      <vt:lpstr>6.9 批处理作业调度问题</vt:lpstr>
      <vt:lpstr>6.9 批处理作业调度问题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Admin</cp:lastModifiedBy>
  <cp:revision>40</cp:revision>
  <cp:lastPrinted>1601-01-01T00:00:00Z</cp:lastPrinted>
  <dcterms:created xsi:type="dcterms:W3CDTF">2003-05-27T06:14:28Z</dcterms:created>
  <dcterms:modified xsi:type="dcterms:W3CDTF">2018-09-01T01:04:22Z</dcterms:modified>
</cp:coreProperties>
</file>