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4"/>
  </p:notesMasterIdLst>
  <p:handoutMasterIdLst>
    <p:handoutMasterId r:id="rId25"/>
  </p:handoutMasterIdLst>
  <p:sldIdLst>
    <p:sldId id="256" r:id="rId2"/>
    <p:sldId id="277" r:id="rId3"/>
    <p:sldId id="257" r:id="rId4"/>
    <p:sldId id="259" r:id="rId5"/>
    <p:sldId id="260" r:id="rId6"/>
    <p:sldId id="261" r:id="rId7"/>
    <p:sldId id="262" r:id="rId8"/>
    <p:sldId id="263" r:id="rId9"/>
    <p:sldId id="267"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9" r:id="rId23"/>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DDDDDD"/>
    <a:srgbClr val="663300"/>
    <a:srgbClr val="000066"/>
    <a:srgbClr val="CC0000"/>
    <a:srgbClr val="800000"/>
    <a:srgbClr val="A50021"/>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6" autoAdjust="0"/>
    <p:restoredTop sz="94262" autoAdjust="0"/>
  </p:normalViewPr>
  <p:slideViewPr>
    <p:cSldViewPr>
      <p:cViewPr varScale="1">
        <p:scale>
          <a:sx n="64" d="100"/>
          <a:sy n="64" d="100"/>
        </p:scale>
        <p:origin x="-1336"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5F396E4-17C6-449C-AFE4-FD5E24D3CA67}" type="slidenum">
              <a:rPr lang="zh-CN" altLang="en-US"/>
              <a:pPr/>
              <a:t>‹#›</a:t>
            </a:fld>
            <a:endParaRPr lang="en-US" altLang="zh-CN"/>
          </a:p>
        </p:txBody>
      </p:sp>
    </p:spTree>
    <p:extLst>
      <p:ext uri="{BB962C8B-B14F-4D97-AF65-F5344CB8AC3E}">
        <p14:creationId xmlns:p14="http://schemas.microsoft.com/office/powerpoint/2010/main" val="2373121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064A807-27A1-458E-B82E-CE0D45064F3F}" type="slidenum">
              <a:rPr lang="zh-CN" altLang="en-US"/>
              <a:pPr/>
              <a:t>‹#›</a:t>
            </a:fld>
            <a:endParaRPr lang="en-US" altLang="zh-CN"/>
          </a:p>
        </p:txBody>
      </p:sp>
    </p:spTree>
    <p:extLst>
      <p:ext uri="{BB962C8B-B14F-4D97-AF65-F5344CB8AC3E}">
        <p14:creationId xmlns:p14="http://schemas.microsoft.com/office/powerpoint/2010/main" val="406581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F5ADCD-61E3-47E7-B0F8-AD2E8BABAE23}" type="slidenum">
              <a:rPr lang="zh-CN" altLang="en-US"/>
              <a:pPr/>
              <a:t>1</a:t>
            </a:fld>
            <a:endParaRPr lang="en-US" altLang="zh-CN"/>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r>
              <a:rPr lang="zh-CN" altLang="en-US"/>
              <a:t>欢迎辞</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22562" name="Rectangle 2"/>
          <p:cNvSpPr>
            <a:spLocks noChangeArrowheads="1"/>
          </p:cNvSpPr>
          <p:nvPr/>
        </p:nvSpPr>
        <p:spPr bwMode="hidden">
          <a:xfrm>
            <a:off x="228600" y="3200400"/>
            <a:ext cx="8763000" cy="1341438"/>
          </a:xfrm>
          <a:prstGeom prst="rect">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pic>
        <p:nvPicPr>
          <p:cNvPr id="322563" name="Picture 3" descr="D:\FRONTPAGE THEMES\NATURE\ANABNR2.PNG"/>
          <p:cNvPicPr>
            <a:picLocks noChangeAspect="1" noChangeArrowheads="1"/>
          </p:cNvPicPr>
          <p:nvPr/>
        </p:nvPicPr>
        <p:blipFill>
          <a:blip r:embed="rId2">
            <a:extLst>
              <a:ext uri="{28A0092B-C50C-407E-A947-70E740481C1C}">
                <a14:useLocalDpi xmlns:a14="http://schemas.microsoft.com/office/drawing/2010/main" val="0"/>
              </a:ext>
            </a:extLst>
          </a:blip>
          <a:srcRect l="-900" t="-1314" r="-2" b="-36961"/>
          <a:stretch>
            <a:fillRect/>
          </a:stretch>
        </p:blipFill>
        <p:spPr bwMode="auto">
          <a:xfrm>
            <a:off x="533400" y="3200400"/>
            <a:ext cx="8458200" cy="1158875"/>
          </a:xfrm>
          <a:prstGeom prst="rect">
            <a:avLst/>
          </a:prstGeom>
          <a:noFill/>
          <a:extLst>
            <a:ext uri="{909E8E84-426E-40DD-AFC4-6F175D3DCCD1}">
              <a14:hiddenFill xmlns:a14="http://schemas.microsoft.com/office/drawing/2010/main">
                <a:solidFill>
                  <a:srgbClr val="FFFFFF"/>
                </a:solidFill>
              </a14:hiddenFill>
            </a:ext>
          </a:extLst>
        </p:spPr>
      </p:pic>
      <p:sp>
        <p:nvSpPr>
          <p:cNvPr id="322564" name="Rectangle 4"/>
          <p:cNvSpPr>
            <a:spLocks noChangeArrowheads="1"/>
          </p:cNvSpPr>
          <p:nvPr/>
        </p:nvSpPr>
        <p:spPr bwMode="hidden">
          <a:xfrm>
            <a:off x="795338" y="2895600"/>
            <a:ext cx="304800" cy="990600"/>
          </a:xfrm>
          <a:prstGeom prst="rect">
            <a:avLst/>
          </a:prstGeom>
          <a:solidFill>
            <a:schemeClr val="accent2">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322565" name="Rectangle 5"/>
          <p:cNvSpPr>
            <a:spLocks noGrp="1" noChangeArrowheads="1"/>
          </p:cNvSpPr>
          <p:nvPr>
            <p:ph type="ctrTitle"/>
          </p:nvPr>
        </p:nvSpPr>
        <p:spPr>
          <a:xfrm>
            <a:off x="1143000" y="1981200"/>
            <a:ext cx="7772400" cy="1143000"/>
          </a:xfrm>
        </p:spPr>
        <p:txBody>
          <a:bodyPr/>
          <a:lstStyle>
            <a:lvl1pPr>
              <a:defRPr/>
            </a:lvl1pPr>
          </a:lstStyle>
          <a:p>
            <a:pPr lvl="0"/>
            <a:r>
              <a:rPr lang="zh-CN" altLang="en-US" noProof="0" smtClean="0"/>
              <a:t>单击此处编辑母版标题样式</a:t>
            </a:r>
          </a:p>
        </p:txBody>
      </p:sp>
      <p:sp>
        <p:nvSpPr>
          <p:cNvPr id="322566" name="Rectangle 6"/>
          <p:cNvSpPr>
            <a:spLocks noGrp="1" noChangeArrowheads="1"/>
          </p:cNvSpPr>
          <p:nvPr>
            <p:ph type="subTitle" idx="1"/>
          </p:nvPr>
        </p:nvSpPr>
        <p:spPr>
          <a:xfrm>
            <a:off x="2038350" y="4351338"/>
            <a:ext cx="6400800" cy="1371600"/>
          </a:xfrm>
        </p:spPr>
        <p:txBody>
          <a:bodyPr/>
          <a:lstStyle>
            <a:lvl1pPr marL="0" indent="0">
              <a:buFont typeface="Wingdings" pitchFamily="2" charset="2"/>
              <a:buNone/>
              <a:defRPr/>
            </a:lvl1pPr>
          </a:lstStyle>
          <a:p>
            <a:pPr lvl="0"/>
            <a:r>
              <a:rPr lang="zh-CN" altLang="en-US" noProof="0" smtClean="0"/>
              <a:t>单击此处编辑母版副标题样式</a:t>
            </a:r>
          </a:p>
        </p:txBody>
      </p:sp>
      <p:sp>
        <p:nvSpPr>
          <p:cNvPr id="322567" name="Rectangle 7"/>
          <p:cNvSpPr>
            <a:spLocks noGrp="1" noChangeArrowheads="1"/>
          </p:cNvSpPr>
          <p:nvPr>
            <p:ph type="dt" sz="half" idx="2"/>
          </p:nvPr>
        </p:nvSpPr>
        <p:spPr>
          <a:xfrm>
            <a:off x="685800" y="6324600"/>
            <a:ext cx="1905000" cy="457200"/>
          </a:xfrm>
        </p:spPr>
        <p:txBody>
          <a:bodyPr/>
          <a:lstStyle>
            <a:lvl1pPr>
              <a:defRPr/>
            </a:lvl1pPr>
          </a:lstStyle>
          <a:p>
            <a:endParaRPr lang="zh-CN" altLang="en-US"/>
          </a:p>
        </p:txBody>
      </p:sp>
      <p:sp>
        <p:nvSpPr>
          <p:cNvPr id="322568" name="Rectangle 8"/>
          <p:cNvSpPr>
            <a:spLocks noGrp="1" noChangeArrowheads="1"/>
          </p:cNvSpPr>
          <p:nvPr>
            <p:ph type="ftr" sz="quarter" idx="3"/>
          </p:nvPr>
        </p:nvSpPr>
        <p:spPr>
          <a:xfrm>
            <a:off x="3124200" y="6324600"/>
            <a:ext cx="2895600" cy="457200"/>
          </a:xfrm>
        </p:spPr>
        <p:txBody>
          <a:bodyPr/>
          <a:lstStyle>
            <a:lvl1pPr>
              <a:defRPr/>
            </a:lvl1pPr>
          </a:lstStyle>
          <a:p>
            <a:endParaRPr lang="zh-CN" altLang="en-US"/>
          </a:p>
        </p:txBody>
      </p:sp>
      <p:sp>
        <p:nvSpPr>
          <p:cNvPr id="322569" name="Rectangle 9"/>
          <p:cNvSpPr>
            <a:spLocks noGrp="1" noChangeArrowheads="1"/>
          </p:cNvSpPr>
          <p:nvPr>
            <p:ph type="sldNum" sz="quarter" idx="4"/>
          </p:nvPr>
        </p:nvSpPr>
        <p:spPr>
          <a:xfrm>
            <a:off x="6553200" y="6324600"/>
            <a:ext cx="1905000" cy="457200"/>
          </a:xfrm>
        </p:spPr>
        <p:txBody>
          <a:bodyPr/>
          <a:lstStyle>
            <a:lvl1pPr>
              <a:defRPr sz="1400"/>
            </a:lvl1pPr>
          </a:lstStyle>
          <a:p>
            <a:fld id="{AF84C9DD-DD8A-40B2-8EA3-2BA158E5CFD4}" type="slidenum">
              <a:rPr lang="zh-CN" altLang="en-US"/>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0296EEC-6AC9-409E-874B-2C9DB74AABC6}" type="slidenum">
              <a:rPr lang="zh-CN" altLang="en-US"/>
              <a:pPr/>
              <a:t>‹#›</a:t>
            </a:fld>
            <a:endParaRPr lang="zh-CN" altLang="en-US" sz="1400"/>
          </a:p>
        </p:txBody>
      </p:sp>
    </p:spTree>
    <p:extLst>
      <p:ext uri="{BB962C8B-B14F-4D97-AF65-F5344CB8AC3E}">
        <p14:creationId xmlns:p14="http://schemas.microsoft.com/office/powerpoint/2010/main" val="2356962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6100" y="838200"/>
            <a:ext cx="1943100" cy="53784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66800" y="838200"/>
            <a:ext cx="5676900" cy="5378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19838E8-3144-4156-BC72-8DC87019BFD8}" type="slidenum">
              <a:rPr lang="zh-CN" altLang="en-US"/>
              <a:pPr/>
              <a:t>‹#›</a:t>
            </a:fld>
            <a:endParaRPr lang="zh-CN" altLang="en-US" sz="1400"/>
          </a:p>
        </p:txBody>
      </p:sp>
    </p:spTree>
    <p:extLst>
      <p:ext uri="{BB962C8B-B14F-4D97-AF65-F5344CB8AC3E}">
        <p14:creationId xmlns:p14="http://schemas.microsoft.com/office/powerpoint/2010/main" val="2802754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64D1431-250F-41D7-85F3-BA84183D162C}" type="slidenum">
              <a:rPr lang="zh-CN" altLang="en-US"/>
              <a:pPr/>
              <a:t>‹#›</a:t>
            </a:fld>
            <a:endParaRPr lang="zh-CN" altLang="en-US" sz="1400"/>
          </a:p>
        </p:txBody>
      </p:sp>
    </p:spTree>
    <p:extLst>
      <p:ext uri="{BB962C8B-B14F-4D97-AF65-F5344CB8AC3E}">
        <p14:creationId xmlns:p14="http://schemas.microsoft.com/office/powerpoint/2010/main" val="2944886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61F8EC4-FD34-479C-9273-E2744057C3AC}" type="slidenum">
              <a:rPr lang="zh-CN" altLang="en-US"/>
              <a:pPr/>
              <a:t>‹#›</a:t>
            </a:fld>
            <a:endParaRPr lang="zh-CN" altLang="en-US" sz="1400"/>
          </a:p>
        </p:txBody>
      </p:sp>
    </p:spTree>
    <p:extLst>
      <p:ext uri="{BB962C8B-B14F-4D97-AF65-F5344CB8AC3E}">
        <p14:creationId xmlns:p14="http://schemas.microsoft.com/office/powerpoint/2010/main" val="1469624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8AD49A93-B8C4-4478-801D-22DC7EB46E38}" type="slidenum">
              <a:rPr lang="zh-CN" altLang="en-US"/>
              <a:pPr/>
              <a:t>‹#›</a:t>
            </a:fld>
            <a:endParaRPr lang="zh-CN" altLang="en-US" sz="1400"/>
          </a:p>
        </p:txBody>
      </p:sp>
    </p:spTree>
    <p:extLst>
      <p:ext uri="{BB962C8B-B14F-4D97-AF65-F5344CB8AC3E}">
        <p14:creationId xmlns:p14="http://schemas.microsoft.com/office/powerpoint/2010/main" val="3000660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B09FD7BA-A9DF-40D4-8BA3-D0E2F90AC071}" type="slidenum">
              <a:rPr lang="zh-CN" altLang="en-US"/>
              <a:pPr/>
              <a:t>‹#›</a:t>
            </a:fld>
            <a:endParaRPr lang="zh-CN" altLang="en-US" sz="1400"/>
          </a:p>
        </p:txBody>
      </p:sp>
    </p:spTree>
    <p:extLst>
      <p:ext uri="{BB962C8B-B14F-4D97-AF65-F5344CB8AC3E}">
        <p14:creationId xmlns:p14="http://schemas.microsoft.com/office/powerpoint/2010/main" val="3246586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CD341DFD-AD9E-46E3-810E-D6E3C4A08EF1}" type="slidenum">
              <a:rPr lang="zh-CN" altLang="en-US"/>
              <a:pPr/>
              <a:t>‹#›</a:t>
            </a:fld>
            <a:endParaRPr lang="zh-CN" altLang="en-US" sz="1400"/>
          </a:p>
        </p:txBody>
      </p:sp>
    </p:spTree>
    <p:extLst>
      <p:ext uri="{BB962C8B-B14F-4D97-AF65-F5344CB8AC3E}">
        <p14:creationId xmlns:p14="http://schemas.microsoft.com/office/powerpoint/2010/main" val="1354919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F1AF41E4-5711-4622-A31D-50E3E49C48F4}" type="slidenum">
              <a:rPr lang="zh-CN" altLang="en-US"/>
              <a:pPr/>
              <a:t>‹#›</a:t>
            </a:fld>
            <a:endParaRPr lang="zh-CN" altLang="en-US" sz="1400"/>
          </a:p>
        </p:txBody>
      </p:sp>
    </p:spTree>
    <p:extLst>
      <p:ext uri="{BB962C8B-B14F-4D97-AF65-F5344CB8AC3E}">
        <p14:creationId xmlns:p14="http://schemas.microsoft.com/office/powerpoint/2010/main" val="2681525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43853A90-DB1A-4391-8D60-DC6B49AE289F}" type="slidenum">
              <a:rPr lang="zh-CN" altLang="en-US"/>
              <a:pPr/>
              <a:t>‹#›</a:t>
            </a:fld>
            <a:endParaRPr lang="zh-CN" altLang="en-US" sz="1400"/>
          </a:p>
        </p:txBody>
      </p:sp>
    </p:spTree>
    <p:extLst>
      <p:ext uri="{BB962C8B-B14F-4D97-AF65-F5344CB8AC3E}">
        <p14:creationId xmlns:p14="http://schemas.microsoft.com/office/powerpoint/2010/main" val="1188091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DB1757C1-9975-43ED-8E13-3C3485AEBFD8}" type="slidenum">
              <a:rPr lang="zh-CN" altLang="en-US"/>
              <a:pPr/>
              <a:t>‹#›</a:t>
            </a:fld>
            <a:endParaRPr lang="zh-CN" altLang="en-US" sz="1400"/>
          </a:p>
        </p:txBody>
      </p:sp>
    </p:spTree>
    <p:extLst>
      <p:ext uri="{BB962C8B-B14F-4D97-AF65-F5344CB8AC3E}">
        <p14:creationId xmlns:p14="http://schemas.microsoft.com/office/powerpoint/2010/main" val="1352251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1538" name="Rectangle 2"/>
          <p:cNvSpPr>
            <a:spLocks noChangeArrowheads="1"/>
          </p:cNvSpPr>
          <p:nvPr/>
        </p:nvSpPr>
        <p:spPr bwMode="hidden">
          <a:xfrm>
            <a:off x="152400" y="0"/>
            <a:ext cx="1447800" cy="685800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321539" name="Rectangle 3"/>
          <p:cNvSpPr>
            <a:spLocks noChangeArrowheads="1"/>
          </p:cNvSpPr>
          <p:nvPr/>
        </p:nvSpPr>
        <p:spPr bwMode="hidden">
          <a:xfrm>
            <a:off x="1676400" y="0"/>
            <a:ext cx="7467600" cy="1219200"/>
          </a:xfrm>
          <a:prstGeom prst="rect">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321540" name="Rectangle 4" descr="Stationery"/>
          <p:cNvSpPr>
            <a:spLocks noChangeArrowheads="1"/>
          </p:cNvSpPr>
          <p:nvPr/>
        </p:nvSpPr>
        <p:spPr bwMode="auto">
          <a:xfrm>
            <a:off x="457200" y="0"/>
            <a:ext cx="1219200" cy="762000"/>
          </a:xfrm>
          <a:prstGeom prst="rect">
            <a:avLst/>
          </a:prstGeom>
          <a:blipFill dpi="0" rotWithShape="0">
            <a:blip r:embed="rId1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321541" name="Rectangle 5" descr="Stationery"/>
          <p:cNvSpPr>
            <a:spLocks noChangeArrowheads="1"/>
          </p:cNvSpPr>
          <p:nvPr/>
        </p:nvSpPr>
        <p:spPr bwMode="auto">
          <a:xfrm>
            <a:off x="0" y="0"/>
            <a:ext cx="457200" cy="6858000"/>
          </a:xfrm>
          <a:prstGeom prst="rect">
            <a:avLst/>
          </a:prstGeom>
          <a:blipFill dpi="0" rotWithShape="0">
            <a:blip r:embed="rId1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321542" name="Rectangle 6"/>
          <p:cNvSpPr>
            <a:spLocks noGrp="1" noChangeArrowheads="1"/>
          </p:cNvSpPr>
          <p:nvPr>
            <p:ph type="title"/>
          </p:nvPr>
        </p:nvSpPr>
        <p:spPr bwMode="auto">
          <a:xfrm>
            <a:off x="1066800" y="838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21543" name="Rectangle 7"/>
          <p:cNvSpPr>
            <a:spLocks noGrp="1" noChangeArrowheads="1"/>
          </p:cNvSpPr>
          <p:nvPr>
            <p:ph type="dt" sz="half" idx="2"/>
          </p:nvPr>
        </p:nvSpPr>
        <p:spPr bwMode="auto">
          <a:xfrm>
            <a:off x="1066800" y="64135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tx2"/>
                </a:solidFill>
              </a:defRPr>
            </a:lvl1pPr>
          </a:lstStyle>
          <a:p>
            <a:endParaRPr lang="zh-CN" altLang="en-US"/>
          </a:p>
        </p:txBody>
      </p:sp>
      <p:sp>
        <p:nvSpPr>
          <p:cNvPr id="321544" name="Rectangle 8"/>
          <p:cNvSpPr>
            <a:spLocks noGrp="1" noChangeArrowheads="1"/>
          </p:cNvSpPr>
          <p:nvPr>
            <p:ph type="ftr" sz="quarter" idx="3"/>
          </p:nvPr>
        </p:nvSpPr>
        <p:spPr bwMode="auto">
          <a:xfrm>
            <a:off x="3429000" y="64135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chemeClr val="tx2"/>
                </a:solidFill>
              </a:defRPr>
            </a:lvl1pPr>
          </a:lstStyle>
          <a:p>
            <a:endParaRPr lang="zh-CN" altLang="en-US"/>
          </a:p>
        </p:txBody>
      </p:sp>
      <p:pic>
        <p:nvPicPr>
          <p:cNvPr id="321545" name="Picture 9" descr="C:\Wendy\anabnr2.GIF"/>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28725" y="0"/>
            <a:ext cx="7915275" cy="754063"/>
          </a:xfrm>
          <a:prstGeom prst="rect">
            <a:avLst/>
          </a:prstGeom>
          <a:noFill/>
          <a:extLst>
            <a:ext uri="{909E8E84-426E-40DD-AFC4-6F175D3DCCD1}">
              <a14:hiddenFill xmlns:a14="http://schemas.microsoft.com/office/drawing/2010/main">
                <a:solidFill>
                  <a:srgbClr val="FFFFFF"/>
                </a:solidFill>
              </a14:hiddenFill>
            </a:ext>
          </a:extLst>
        </p:spPr>
      </p:pic>
      <p:sp>
        <p:nvSpPr>
          <p:cNvPr id="321546" name="Rectangle 10"/>
          <p:cNvSpPr>
            <a:spLocks noChangeArrowheads="1"/>
          </p:cNvSpPr>
          <p:nvPr/>
        </p:nvSpPr>
        <p:spPr bwMode="auto">
          <a:xfrm>
            <a:off x="304800" y="457200"/>
            <a:ext cx="2514600" cy="304800"/>
          </a:xfrm>
          <a:prstGeom prst="rect">
            <a:avLst/>
          </a:prstGeom>
          <a:solidFill>
            <a:schemeClr val="accent2">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321547" name="Rectangle 11"/>
          <p:cNvSpPr>
            <a:spLocks noGrp="1" noChangeArrowheads="1"/>
          </p:cNvSpPr>
          <p:nvPr>
            <p:ph type="sldNum" sz="quarter" idx="4"/>
          </p:nvPr>
        </p:nvSpPr>
        <p:spPr bwMode="auto">
          <a:xfrm>
            <a:off x="8229600" y="64135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a:solidFill>
                  <a:schemeClr val="tx2"/>
                </a:solidFill>
              </a:defRPr>
            </a:lvl1pPr>
          </a:lstStyle>
          <a:p>
            <a:fld id="{0C8B48D5-D3ED-4862-B822-9A8DFFE001CE}" type="slidenum">
              <a:rPr lang="zh-CN" altLang="en-US"/>
              <a:pPr/>
              <a:t>‹#›</a:t>
            </a:fld>
            <a:endParaRPr lang="zh-CN" altLang="en-US" sz="1400"/>
          </a:p>
        </p:txBody>
      </p:sp>
      <p:sp>
        <p:nvSpPr>
          <p:cNvPr id="321548" name="Rectangle 12"/>
          <p:cNvSpPr>
            <a:spLocks noGrp="1" noChangeArrowheads="1"/>
          </p:cNvSpPr>
          <p:nvPr>
            <p:ph type="body" idx="1"/>
          </p:nvPr>
        </p:nvSpPr>
        <p:spPr bwMode="auto">
          <a:xfrm>
            <a:off x="1066800" y="21018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imes New Roman" pitchFamily="18" charset="0"/>
          <a:ea typeface="宋体" pitchFamily="2" charset="-122"/>
        </a:defRPr>
      </a:lvl2pPr>
      <a:lvl3pPr algn="l" rtl="0" fontAlgn="base">
        <a:spcBef>
          <a:spcPct val="0"/>
        </a:spcBef>
        <a:spcAft>
          <a:spcPct val="0"/>
        </a:spcAft>
        <a:defRPr kumimoji="1" sz="4400">
          <a:solidFill>
            <a:schemeClr val="tx2"/>
          </a:solidFill>
          <a:latin typeface="Times New Roman" pitchFamily="18" charset="0"/>
          <a:ea typeface="宋体" pitchFamily="2" charset="-122"/>
        </a:defRPr>
      </a:lvl3pPr>
      <a:lvl4pPr algn="l" rtl="0" fontAlgn="base">
        <a:spcBef>
          <a:spcPct val="0"/>
        </a:spcBef>
        <a:spcAft>
          <a:spcPct val="0"/>
        </a:spcAft>
        <a:defRPr kumimoji="1" sz="4400">
          <a:solidFill>
            <a:schemeClr val="tx2"/>
          </a:solidFill>
          <a:latin typeface="Times New Roman" pitchFamily="18" charset="0"/>
          <a:ea typeface="宋体" pitchFamily="2" charset="-122"/>
        </a:defRPr>
      </a:lvl4pPr>
      <a:lvl5pPr algn="l"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457200" indent="-457200" algn="l" rtl="0" fontAlgn="base">
        <a:spcBef>
          <a:spcPct val="20000"/>
        </a:spcBef>
        <a:spcAft>
          <a:spcPct val="0"/>
        </a:spcAft>
        <a:buClr>
          <a:srgbClr val="A50021"/>
        </a:buClr>
        <a:buSzPct val="75000"/>
        <a:buFont typeface="Wingdings" pitchFamily="2" charset="2"/>
        <a:buChar char="n"/>
        <a:defRPr kumimoji="1" sz="3200">
          <a:solidFill>
            <a:schemeClr val="tx1"/>
          </a:solidFill>
          <a:latin typeface="+mn-lt"/>
          <a:ea typeface="+mn-ea"/>
          <a:cs typeface="+mn-cs"/>
        </a:defRPr>
      </a:lvl1pPr>
      <a:lvl2pPr marL="1027113" indent="-455613" algn="l" rtl="0" fontAlgn="base">
        <a:spcBef>
          <a:spcPct val="20000"/>
        </a:spcBef>
        <a:spcAft>
          <a:spcPct val="0"/>
        </a:spcAft>
        <a:buClr>
          <a:schemeClr val="accent2"/>
        </a:buClr>
        <a:buSzPct val="75000"/>
        <a:buFont typeface="Wingdings" pitchFamily="2" charset="2"/>
        <a:buChar char="n"/>
        <a:defRPr kumimoji="1" sz="2800">
          <a:solidFill>
            <a:schemeClr val="tx1"/>
          </a:solidFill>
          <a:latin typeface="+mn-lt"/>
          <a:ea typeface="+mn-ea"/>
        </a:defRPr>
      </a:lvl2pPr>
      <a:lvl3pPr marL="1370013" indent="-228600" algn="l" rtl="0" fontAlgn="base">
        <a:spcBef>
          <a:spcPct val="20000"/>
        </a:spcBef>
        <a:spcAft>
          <a:spcPct val="0"/>
        </a:spcAft>
        <a:buClr>
          <a:srgbClr val="666699"/>
        </a:buClr>
        <a:buSzPct val="70000"/>
        <a:buFont typeface="Wingdings" pitchFamily="2" charset="2"/>
        <a:buChar char="n"/>
        <a:defRPr kumimoji="1" sz="2400">
          <a:solidFill>
            <a:schemeClr val="tx1"/>
          </a:solidFill>
          <a:latin typeface="+mn-lt"/>
          <a:ea typeface="+mn-ea"/>
        </a:defRPr>
      </a:lvl3pPr>
      <a:lvl4pPr marL="1712913" indent="-228600" algn="l" rtl="0" fontAlgn="base">
        <a:spcBef>
          <a:spcPct val="20000"/>
        </a:spcBef>
        <a:spcAft>
          <a:spcPct val="0"/>
        </a:spcAft>
        <a:buSzPct val="60000"/>
        <a:buFont typeface="Wingdings" pitchFamily="2"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oleObject" Target="../embeddings/oleObject13.bin"/><Relationship Id="rId4" Type="http://schemas.openxmlformats.org/officeDocument/2006/relationships/image" Target="../media/image20.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2.wmf"/><Relationship Id="rId5" Type="http://schemas.openxmlformats.org/officeDocument/2006/relationships/oleObject" Target="../embeddings/oleObject15.bin"/><Relationship Id="rId4" Type="http://schemas.openxmlformats.org/officeDocument/2006/relationships/image" Target="../media/image21.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3.wmf"/></Relationships>
</file>

<file path=ppt/slides/_rels/slide17.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5.wmf"/><Relationship Id="rId5" Type="http://schemas.openxmlformats.org/officeDocument/2006/relationships/oleObject" Target="../embeddings/oleObject18.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0.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4.bin"/><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1.png"/><Relationship Id="rId4" Type="http://schemas.openxmlformats.org/officeDocument/2006/relationships/image" Target="../media/image8.wmf"/><Relationship Id="rId9" Type="http://schemas.openxmlformats.org/officeDocument/2006/relationships/image" Target="../media/image10.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8.bin"/><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10.bin"/><Relationship Id="rId4" Type="http://schemas.openxmlformats.org/officeDocument/2006/relationships/image" Target="../media/image1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9"/>
          <p:cNvSpPr>
            <a:spLocks noGrp="1" noChangeArrowheads="1"/>
          </p:cNvSpPr>
          <p:nvPr>
            <p:ph type="sldNum" sz="quarter" idx="4"/>
          </p:nvPr>
        </p:nvSpPr>
        <p:spPr/>
        <p:txBody>
          <a:bodyPr/>
          <a:lstStyle/>
          <a:p>
            <a:fld id="{E8024445-A5D6-47C1-B85F-567C14284180}" type="slidenum">
              <a:rPr lang="zh-CN" altLang="en-US"/>
              <a:pPr/>
              <a:t>1</a:t>
            </a:fld>
            <a:endParaRPr lang="zh-CN" altLang="en-US"/>
          </a:p>
        </p:txBody>
      </p:sp>
      <p:sp>
        <p:nvSpPr>
          <p:cNvPr id="21506" name="Rectangle 2"/>
          <p:cNvSpPr>
            <a:spLocks noGrp="1" noChangeArrowheads="1"/>
          </p:cNvSpPr>
          <p:nvPr>
            <p:ph type="ctrTitle"/>
          </p:nvPr>
        </p:nvSpPr>
        <p:spPr>
          <a:xfrm>
            <a:off x="684213" y="1916113"/>
            <a:ext cx="8064500" cy="1081087"/>
          </a:xfrm>
        </p:spPr>
        <p:txBody>
          <a:bodyPr/>
          <a:lstStyle/>
          <a:p>
            <a:pPr algn="ctr"/>
            <a:r>
              <a:rPr lang="zh-CN" altLang="en-US" sz="3000">
                <a:solidFill>
                  <a:srgbClr val="800000"/>
                </a:solidFill>
                <a:latin typeface="黑体" pitchFamily="2" charset="-122"/>
                <a:ea typeface="黑体" pitchFamily="2" charset="-122"/>
              </a:rPr>
              <a:t>第</a:t>
            </a:r>
            <a:r>
              <a:rPr lang="en-US" altLang="zh-CN" sz="3000">
                <a:solidFill>
                  <a:srgbClr val="800000"/>
                </a:solidFill>
                <a:latin typeface="黑体" pitchFamily="2" charset="-122"/>
                <a:ea typeface="黑体" pitchFamily="2" charset="-122"/>
              </a:rPr>
              <a:t>7</a:t>
            </a:r>
            <a:r>
              <a:rPr lang="zh-CN" altLang="en-US" sz="3000">
                <a:solidFill>
                  <a:srgbClr val="800000"/>
                </a:solidFill>
                <a:latin typeface="黑体" pitchFamily="2" charset="-122"/>
                <a:ea typeface="黑体" pitchFamily="2" charset="-122"/>
              </a:rPr>
              <a:t>章  随机化算法</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859B76E4-3965-48B9-8164-653A3BE35723}" type="slidenum">
              <a:rPr lang="zh-CN" altLang="en-US"/>
              <a:pPr/>
              <a:t>10</a:t>
            </a:fld>
            <a:endParaRPr lang="zh-CN" altLang="en-US" sz="1400"/>
          </a:p>
        </p:txBody>
      </p:sp>
      <p:sp>
        <p:nvSpPr>
          <p:cNvPr id="294916" name="Rectangle 4"/>
          <p:cNvSpPr>
            <a:spLocks noChangeArrowheads="1"/>
          </p:cNvSpPr>
          <p:nvPr/>
        </p:nvSpPr>
        <p:spPr bwMode="auto">
          <a:xfrm>
            <a:off x="684213"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ea typeface="黑体" pitchFamily="2" charset="-122"/>
              </a:rPr>
              <a:t>跳跃表</a:t>
            </a:r>
          </a:p>
        </p:txBody>
      </p:sp>
      <p:sp>
        <p:nvSpPr>
          <p:cNvPr id="294917" name="Text Box 5"/>
          <p:cNvSpPr txBox="1">
            <a:spLocks noChangeArrowheads="1"/>
          </p:cNvSpPr>
          <p:nvPr/>
        </p:nvSpPr>
        <p:spPr bwMode="auto">
          <a:xfrm>
            <a:off x="231775" y="836613"/>
            <a:ext cx="858837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kumimoji="0" lang="zh-CN" altLang="en-US">
                <a:latin typeface="Arial" charset="0"/>
                <a:ea typeface="楷体_GB2312" pitchFamily="49" charset="-122"/>
              </a:rPr>
              <a:t>舍伍德型算法的设计思想还可用于设计高效的数据结构。</a:t>
            </a:r>
          </a:p>
          <a:p>
            <a:pPr>
              <a:buClr>
                <a:schemeClr val="accent2"/>
              </a:buClr>
              <a:buFontTx/>
              <a:buChar char="•"/>
            </a:pPr>
            <a:r>
              <a:rPr kumimoji="0" lang="zh-CN" altLang="en-US">
                <a:latin typeface="Arial" charset="0"/>
                <a:ea typeface="楷体_GB2312" pitchFamily="49" charset="-122"/>
              </a:rPr>
              <a:t>如果用有序链表来表示一个含有</a:t>
            </a:r>
            <a:r>
              <a:rPr kumimoji="0" lang="en-US" altLang="zh-CN">
                <a:latin typeface="Arial" charset="0"/>
                <a:ea typeface="楷体_GB2312" pitchFamily="49" charset="-122"/>
              </a:rPr>
              <a:t>n</a:t>
            </a:r>
            <a:r>
              <a:rPr kumimoji="0" lang="zh-CN" altLang="en-US">
                <a:latin typeface="Arial" charset="0"/>
                <a:ea typeface="楷体_GB2312" pitchFamily="49" charset="-122"/>
              </a:rPr>
              <a:t>个元素的有序集</a:t>
            </a:r>
            <a:r>
              <a:rPr kumimoji="0" lang="en-US" altLang="zh-CN">
                <a:latin typeface="Arial" charset="0"/>
                <a:ea typeface="楷体_GB2312" pitchFamily="49" charset="-122"/>
              </a:rPr>
              <a:t>S</a:t>
            </a:r>
            <a:r>
              <a:rPr kumimoji="0" lang="zh-CN" altLang="en-US">
                <a:latin typeface="Arial" charset="0"/>
                <a:ea typeface="楷体_GB2312" pitchFamily="49" charset="-122"/>
              </a:rPr>
              <a:t>，则在最坏情况下，搜索</a:t>
            </a:r>
            <a:r>
              <a:rPr kumimoji="0" lang="en-US" altLang="zh-CN">
                <a:latin typeface="Arial" charset="0"/>
                <a:ea typeface="楷体_GB2312" pitchFamily="49" charset="-122"/>
              </a:rPr>
              <a:t>S</a:t>
            </a:r>
            <a:r>
              <a:rPr kumimoji="0" lang="zh-CN" altLang="en-US">
                <a:latin typeface="Arial" charset="0"/>
                <a:ea typeface="楷体_GB2312" pitchFamily="49" charset="-122"/>
              </a:rPr>
              <a:t>中一个元素需要</a:t>
            </a:r>
            <a:r>
              <a:rPr kumimoji="0" lang="zh-CN" altLang="en-US">
                <a:latin typeface="Arial" charset="0"/>
                <a:ea typeface="楷体_GB2312" pitchFamily="49" charset="-122"/>
                <a:sym typeface="Symbol" pitchFamily="18" charset="2"/>
              </a:rPr>
              <a:t></a:t>
            </a:r>
            <a:r>
              <a:rPr kumimoji="0" lang="en-US" altLang="zh-CN">
                <a:latin typeface="Arial" charset="0"/>
                <a:ea typeface="楷体_GB2312" pitchFamily="49" charset="-122"/>
              </a:rPr>
              <a:t>(n)</a:t>
            </a:r>
            <a:r>
              <a:rPr kumimoji="0" lang="zh-CN" altLang="en-US">
                <a:latin typeface="Arial" charset="0"/>
                <a:ea typeface="楷体_GB2312" pitchFamily="49" charset="-122"/>
              </a:rPr>
              <a:t>计算时间。</a:t>
            </a:r>
          </a:p>
          <a:p>
            <a:pPr>
              <a:buClr>
                <a:schemeClr val="accent2"/>
              </a:buClr>
              <a:buFontTx/>
              <a:buChar char="•"/>
            </a:pPr>
            <a:r>
              <a:rPr kumimoji="0" lang="zh-CN" altLang="en-US">
                <a:latin typeface="Arial" charset="0"/>
                <a:ea typeface="楷体_GB2312" pitchFamily="49" charset="-122"/>
              </a:rPr>
              <a:t>提高有序链表效率的一个技巧是在有序链表的部分结点处增设附加指针以提高其搜索性能。在增设附加指针的有序链表中搜索一个元素时，可借助于附加指针跳过链表中若干结点，加快搜索速度。这种增加了向前附加指针的有序链表称为</a:t>
            </a:r>
            <a:r>
              <a:rPr kumimoji="0" lang="zh-CN" altLang="en-US">
                <a:latin typeface="Arial" charset="0"/>
                <a:ea typeface="黑体" pitchFamily="2" charset="-122"/>
              </a:rPr>
              <a:t>跳跃表</a:t>
            </a:r>
            <a:r>
              <a:rPr kumimoji="0" lang="zh-CN" altLang="en-US">
                <a:latin typeface="Arial" charset="0"/>
                <a:ea typeface="楷体_GB2312" pitchFamily="49" charset="-122"/>
              </a:rPr>
              <a:t>。</a:t>
            </a:r>
          </a:p>
          <a:p>
            <a:pPr>
              <a:buClr>
                <a:schemeClr val="accent2"/>
              </a:buClr>
              <a:buFontTx/>
              <a:buChar char="•"/>
            </a:pPr>
            <a:r>
              <a:rPr kumimoji="0" lang="zh-CN" altLang="en-US">
                <a:latin typeface="Arial" charset="0"/>
                <a:ea typeface="楷体_GB2312" pitchFamily="49" charset="-122"/>
              </a:rPr>
              <a:t>应在跳跃表的哪些结点增加附加指针以及在该结点处应增加多少指针完全采用随机化方法来确定。这使得跳跃表可在</a:t>
            </a:r>
            <a:r>
              <a:rPr kumimoji="0" lang="en-US" altLang="zh-CN">
                <a:latin typeface="Arial" charset="0"/>
                <a:ea typeface="楷体_GB2312" pitchFamily="49" charset="-122"/>
              </a:rPr>
              <a:t>O(logn)</a:t>
            </a:r>
            <a:r>
              <a:rPr kumimoji="0" lang="zh-CN" altLang="en-US">
                <a:latin typeface="Arial" charset="0"/>
                <a:ea typeface="楷体_GB2312" pitchFamily="49" charset="-122"/>
              </a:rPr>
              <a:t>平均时间内支持关于有序集的搜索、插入和删除等运算。 </a:t>
            </a:r>
          </a:p>
        </p:txBody>
      </p:sp>
      <p:pic>
        <p:nvPicPr>
          <p:cNvPr id="294918" name="Picture 6" descr="t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4581525"/>
            <a:ext cx="5903912" cy="196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B0B4DF5B-357F-4884-A69E-51A16EE15F01}" type="slidenum">
              <a:rPr lang="zh-CN" altLang="en-US"/>
              <a:pPr/>
              <a:t>11</a:t>
            </a:fld>
            <a:endParaRPr lang="zh-CN" altLang="en-US" sz="1400"/>
          </a:p>
        </p:txBody>
      </p:sp>
      <p:sp>
        <p:nvSpPr>
          <p:cNvPr id="295940" name="Rectangle 4"/>
          <p:cNvSpPr>
            <a:spLocks noChangeArrowheads="1"/>
          </p:cNvSpPr>
          <p:nvPr/>
        </p:nvSpPr>
        <p:spPr bwMode="auto">
          <a:xfrm>
            <a:off x="684213"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ea typeface="黑体" pitchFamily="2" charset="-122"/>
              </a:rPr>
              <a:t>跳跃表</a:t>
            </a:r>
          </a:p>
        </p:txBody>
      </p:sp>
      <p:pic>
        <p:nvPicPr>
          <p:cNvPr id="295941" name="Picture 5" descr="t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708275"/>
            <a:ext cx="6335713"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5942" name="Text Box 6"/>
          <p:cNvSpPr txBox="1">
            <a:spLocks noChangeArrowheads="1"/>
          </p:cNvSpPr>
          <p:nvPr/>
        </p:nvSpPr>
        <p:spPr bwMode="auto">
          <a:xfrm>
            <a:off x="158750" y="711200"/>
            <a:ext cx="873442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0" lang="zh-CN" altLang="en-US">
                <a:latin typeface="Arial" charset="0"/>
                <a:ea typeface="楷体_GB2312" pitchFamily="49" charset="-122"/>
              </a:rPr>
              <a:t>在一般情况下，给定一个含有</a:t>
            </a:r>
            <a:r>
              <a:rPr kumimoji="0" lang="en-US" altLang="zh-CN">
                <a:latin typeface="Arial" charset="0"/>
                <a:ea typeface="楷体_GB2312" pitchFamily="49" charset="-122"/>
              </a:rPr>
              <a:t>n</a:t>
            </a:r>
            <a:r>
              <a:rPr kumimoji="0" lang="zh-CN" altLang="en-US">
                <a:latin typeface="Arial" charset="0"/>
                <a:ea typeface="楷体_GB2312" pitchFamily="49" charset="-122"/>
              </a:rPr>
              <a:t>个元素的有序链表，可以将它改造成一个完全跳跃表，使得每一个</a:t>
            </a:r>
            <a:r>
              <a:rPr kumimoji="0" lang="en-US" altLang="zh-CN">
                <a:latin typeface="Arial" charset="0"/>
                <a:ea typeface="楷体_GB2312" pitchFamily="49" charset="-122"/>
              </a:rPr>
              <a:t>k</a:t>
            </a:r>
            <a:r>
              <a:rPr kumimoji="0" lang="zh-CN" altLang="en-US">
                <a:latin typeface="Arial" charset="0"/>
                <a:ea typeface="楷体_GB2312" pitchFamily="49" charset="-122"/>
              </a:rPr>
              <a:t>级结点含有</a:t>
            </a:r>
            <a:r>
              <a:rPr kumimoji="0" lang="en-US" altLang="zh-CN">
                <a:latin typeface="Arial" charset="0"/>
                <a:ea typeface="楷体_GB2312" pitchFamily="49" charset="-122"/>
              </a:rPr>
              <a:t>k+1</a:t>
            </a:r>
            <a:r>
              <a:rPr kumimoji="0" lang="zh-CN" altLang="en-US">
                <a:latin typeface="Arial" charset="0"/>
                <a:ea typeface="楷体_GB2312" pitchFamily="49" charset="-122"/>
              </a:rPr>
              <a:t>个指针，分别跳过</a:t>
            </a:r>
            <a:r>
              <a:rPr kumimoji="0" lang="en-US" altLang="zh-CN">
                <a:latin typeface="Arial" charset="0"/>
                <a:ea typeface="楷体_GB2312" pitchFamily="49" charset="-122"/>
              </a:rPr>
              <a:t>2</a:t>
            </a:r>
            <a:r>
              <a:rPr kumimoji="0" lang="en-US" altLang="zh-CN" baseline="30000">
                <a:latin typeface="Arial" charset="0"/>
                <a:ea typeface="楷体_GB2312" pitchFamily="49" charset="-122"/>
              </a:rPr>
              <a:t>k</a:t>
            </a:r>
            <a:r>
              <a:rPr kumimoji="0" lang="en-US" altLang="zh-CN">
                <a:latin typeface="Arial" charset="0"/>
                <a:ea typeface="楷体_GB2312" pitchFamily="49" charset="-122"/>
              </a:rPr>
              <a:t>-1</a:t>
            </a:r>
            <a:r>
              <a:rPr kumimoji="0" lang="zh-CN" altLang="en-US">
                <a:latin typeface="Arial" charset="0"/>
                <a:ea typeface="楷体_GB2312" pitchFamily="49" charset="-122"/>
              </a:rPr>
              <a:t>，</a:t>
            </a:r>
            <a:r>
              <a:rPr kumimoji="0" lang="en-US" altLang="zh-CN">
                <a:latin typeface="Arial" charset="0"/>
                <a:ea typeface="楷体_GB2312" pitchFamily="49" charset="-122"/>
              </a:rPr>
              <a:t>2</a:t>
            </a:r>
            <a:r>
              <a:rPr kumimoji="0" lang="en-US" altLang="zh-CN" baseline="30000">
                <a:latin typeface="Arial" charset="0"/>
                <a:ea typeface="楷体_GB2312" pitchFamily="49" charset="-122"/>
              </a:rPr>
              <a:t>k-1</a:t>
            </a:r>
            <a:r>
              <a:rPr kumimoji="0" lang="en-US" altLang="zh-CN">
                <a:latin typeface="Arial" charset="0"/>
                <a:ea typeface="楷体_GB2312" pitchFamily="49" charset="-122"/>
              </a:rPr>
              <a:t>-1</a:t>
            </a:r>
            <a:r>
              <a:rPr kumimoji="0" lang="zh-CN" altLang="en-US">
                <a:latin typeface="Arial" charset="0"/>
                <a:ea typeface="楷体_GB2312" pitchFamily="49" charset="-122"/>
              </a:rPr>
              <a:t>，</a:t>
            </a:r>
            <a:r>
              <a:rPr kumimoji="0" lang="en-US" altLang="zh-CN">
                <a:latin typeface="Arial" charset="0"/>
                <a:ea typeface="楷体_GB2312" pitchFamily="49" charset="-122"/>
              </a:rPr>
              <a:t>…</a:t>
            </a:r>
            <a:r>
              <a:rPr kumimoji="0" lang="zh-CN" altLang="en-US">
                <a:latin typeface="Arial" charset="0"/>
                <a:ea typeface="楷体_GB2312" pitchFamily="49" charset="-122"/>
              </a:rPr>
              <a:t>，</a:t>
            </a:r>
            <a:r>
              <a:rPr kumimoji="0" lang="en-US" altLang="zh-CN">
                <a:latin typeface="Arial" charset="0"/>
                <a:ea typeface="楷体_GB2312" pitchFamily="49" charset="-122"/>
              </a:rPr>
              <a:t>2</a:t>
            </a:r>
            <a:r>
              <a:rPr kumimoji="0" lang="en-US" altLang="zh-CN" baseline="30000">
                <a:latin typeface="Arial" charset="0"/>
                <a:ea typeface="楷体_GB2312" pitchFamily="49" charset="-122"/>
              </a:rPr>
              <a:t>0</a:t>
            </a:r>
            <a:r>
              <a:rPr kumimoji="0" lang="en-US" altLang="zh-CN">
                <a:latin typeface="Arial" charset="0"/>
                <a:ea typeface="楷体_GB2312" pitchFamily="49" charset="-122"/>
              </a:rPr>
              <a:t>-1</a:t>
            </a:r>
            <a:r>
              <a:rPr kumimoji="0" lang="zh-CN" altLang="en-US">
                <a:latin typeface="Arial" charset="0"/>
                <a:ea typeface="楷体_GB2312" pitchFamily="49" charset="-122"/>
              </a:rPr>
              <a:t>个中间结点。第</a:t>
            </a:r>
            <a:r>
              <a:rPr kumimoji="0" lang="en-US" altLang="zh-CN">
                <a:latin typeface="Arial" charset="0"/>
                <a:ea typeface="楷体_GB2312" pitchFamily="49" charset="-122"/>
              </a:rPr>
              <a:t>i</a:t>
            </a:r>
            <a:r>
              <a:rPr kumimoji="0" lang="zh-CN" altLang="en-US">
                <a:latin typeface="Arial" charset="0"/>
                <a:ea typeface="楷体_GB2312" pitchFamily="49" charset="-122"/>
              </a:rPr>
              <a:t>个</a:t>
            </a:r>
            <a:r>
              <a:rPr kumimoji="0" lang="en-US" altLang="zh-CN">
                <a:latin typeface="Arial" charset="0"/>
                <a:ea typeface="楷体_GB2312" pitchFamily="49" charset="-122"/>
              </a:rPr>
              <a:t>k</a:t>
            </a:r>
            <a:r>
              <a:rPr kumimoji="0" lang="zh-CN" altLang="en-US">
                <a:latin typeface="Arial" charset="0"/>
                <a:ea typeface="楷体_GB2312" pitchFamily="49" charset="-122"/>
              </a:rPr>
              <a:t>级结点安排在跳跃表的位置</a:t>
            </a:r>
            <a:r>
              <a:rPr kumimoji="0" lang="en-US" altLang="zh-CN">
                <a:latin typeface="Arial" charset="0"/>
                <a:ea typeface="楷体_GB2312" pitchFamily="49" charset="-122"/>
              </a:rPr>
              <a:t>i2k</a:t>
            </a:r>
            <a:r>
              <a:rPr kumimoji="0" lang="zh-CN" altLang="en-US">
                <a:latin typeface="Arial" charset="0"/>
                <a:ea typeface="楷体_GB2312" pitchFamily="49" charset="-122"/>
              </a:rPr>
              <a:t>处，</a:t>
            </a:r>
            <a:r>
              <a:rPr kumimoji="0" lang="en-US" altLang="zh-CN">
                <a:latin typeface="Arial" charset="0"/>
                <a:ea typeface="楷体_GB2312" pitchFamily="49" charset="-122"/>
              </a:rPr>
              <a:t>i</a:t>
            </a:r>
            <a:r>
              <a:rPr kumimoji="0" lang="en-US" altLang="zh-CN">
                <a:latin typeface="Arial" charset="0"/>
                <a:ea typeface="楷体_GB2312" pitchFamily="49" charset="-122"/>
                <a:sym typeface="Symbol" pitchFamily="18" charset="2"/>
              </a:rPr>
              <a:t></a:t>
            </a:r>
            <a:r>
              <a:rPr kumimoji="0" lang="en-US" altLang="zh-CN">
                <a:latin typeface="Arial" charset="0"/>
                <a:ea typeface="楷体_GB2312" pitchFamily="49" charset="-122"/>
              </a:rPr>
              <a:t>0</a:t>
            </a:r>
            <a:r>
              <a:rPr kumimoji="0" lang="zh-CN" altLang="en-US">
                <a:latin typeface="Arial" charset="0"/>
                <a:ea typeface="楷体_GB2312" pitchFamily="49" charset="-122"/>
              </a:rPr>
              <a:t>。这样就可以在时间</a:t>
            </a:r>
            <a:r>
              <a:rPr kumimoji="0" lang="en-US" altLang="zh-CN">
                <a:latin typeface="Arial" charset="0"/>
                <a:ea typeface="楷体_GB2312" pitchFamily="49" charset="-122"/>
              </a:rPr>
              <a:t>O(logn)</a:t>
            </a:r>
            <a:r>
              <a:rPr kumimoji="0" lang="zh-CN" altLang="en-US">
                <a:latin typeface="Arial" charset="0"/>
                <a:ea typeface="楷体_GB2312" pitchFamily="49" charset="-122"/>
              </a:rPr>
              <a:t>内完成集合成员的搜索运算。在一个完全跳跃表中，最高级的结点是</a:t>
            </a:r>
            <a:r>
              <a:rPr kumimoji="0" lang="zh-CN" altLang="en-US">
                <a:latin typeface="Arial" charset="0"/>
                <a:ea typeface="楷体_GB2312" pitchFamily="49" charset="-122"/>
                <a:sym typeface="Symbol" pitchFamily="18" charset="2"/>
              </a:rPr>
              <a:t></a:t>
            </a:r>
            <a:r>
              <a:rPr kumimoji="0" lang="en-US" altLang="zh-CN">
                <a:latin typeface="Arial" charset="0"/>
                <a:ea typeface="楷体_GB2312" pitchFamily="49" charset="-122"/>
                <a:sym typeface="Symbol" pitchFamily="18" charset="2"/>
              </a:rPr>
              <a:t>logn</a:t>
            </a:r>
            <a:r>
              <a:rPr kumimoji="0" lang="zh-CN" altLang="en-US">
                <a:latin typeface="Arial" charset="0"/>
                <a:ea typeface="楷体_GB2312" pitchFamily="49" charset="-122"/>
              </a:rPr>
              <a:t>级结点。</a:t>
            </a:r>
          </a:p>
        </p:txBody>
      </p:sp>
      <p:sp>
        <p:nvSpPr>
          <p:cNvPr id="295943" name="Text Box 7"/>
          <p:cNvSpPr txBox="1">
            <a:spLocks noChangeArrowheads="1"/>
          </p:cNvSpPr>
          <p:nvPr/>
        </p:nvSpPr>
        <p:spPr bwMode="auto">
          <a:xfrm>
            <a:off x="323850" y="5084763"/>
            <a:ext cx="8424863" cy="1603375"/>
          </a:xfrm>
          <a:prstGeom prst="rect">
            <a:avLst/>
          </a:prstGeom>
          <a:solidFill>
            <a:schemeClr val="hlink"/>
          </a:solidFill>
          <a:ln w="50800">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0" lang="zh-CN" altLang="en-US">
                <a:latin typeface="Arial" charset="0"/>
                <a:ea typeface="楷体_GB2312" pitchFamily="49" charset="-122"/>
              </a:rPr>
              <a:t>完全跳跃表与完全二叉搜索树的情形非常类似。它虽然可以有效地支持成员搜索运算，但不适应于集合动态变化的情况。集合元素的插入和删除运算会破坏完全跳跃表原有的平衡状态，影响后继元素搜索的效率。</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787CAC8A-E2A4-428E-801A-BEAB689B781A}" type="slidenum">
              <a:rPr lang="zh-CN" altLang="en-US"/>
              <a:pPr/>
              <a:t>12</a:t>
            </a:fld>
            <a:endParaRPr lang="zh-CN" altLang="en-US" sz="1400"/>
          </a:p>
        </p:txBody>
      </p:sp>
      <p:sp>
        <p:nvSpPr>
          <p:cNvPr id="296964" name="Rectangle 4"/>
          <p:cNvSpPr>
            <a:spLocks noChangeArrowheads="1"/>
          </p:cNvSpPr>
          <p:nvPr/>
        </p:nvSpPr>
        <p:spPr bwMode="auto">
          <a:xfrm>
            <a:off x="684213"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ea typeface="黑体" pitchFamily="2" charset="-122"/>
              </a:rPr>
              <a:t>跳跃表</a:t>
            </a:r>
          </a:p>
        </p:txBody>
      </p:sp>
      <p:sp>
        <p:nvSpPr>
          <p:cNvPr id="296965" name="Text Box 5"/>
          <p:cNvSpPr txBox="1">
            <a:spLocks noChangeArrowheads="1"/>
          </p:cNvSpPr>
          <p:nvPr/>
        </p:nvSpPr>
        <p:spPr bwMode="auto">
          <a:xfrm>
            <a:off x="179388" y="765175"/>
            <a:ext cx="8661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0" lang="zh-CN" altLang="en-US">
                <a:latin typeface="Arial" charset="0"/>
                <a:ea typeface="楷体_GB2312" pitchFamily="49" charset="-122"/>
              </a:rPr>
              <a:t>为了在动态变化中维持跳跃表中附加指针的平衡性，必须使跳跃表中</a:t>
            </a:r>
            <a:r>
              <a:rPr kumimoji="0" lang="en-US" altLang="zh-CN">
                <a:latin typeface="Arial" charset="0"/>
                <a:ea typeface="楷体_GB2312" pitchFamily="49" charset="-122"/>
              </a:rPr>
              <a:t>k</a:t>
            </a:r>
            <a:r>
              <a:rPr kumimoji="0" lang="zh-CN" altLang="en-US">
                <a:latin typeface="Arial" charset="0"/>
                <a:ea typeface="楷体_GB2312" pitchFamily="49" charset="-122"/>
              </a:rPr>
              <a:t>级结点数维持在总结点数的一定比例范围内。注意到在一个完全跳跃表中，</a:t>
            </a:r>
            <a:r>
              <a:rPr kumimoji="0" lang="en-US" altLang="zh-CN">
                <a:latin typeface="Arial" charset="0"/>
                <a:ea typeface="楷体_GB2312" pitchFamily="49" charset="-122"/>
              </a:rPr>
              <a:t>50%</a:t>
            </a:r>
            <a:r>
              <a:rPr kumimoji="0" lang="zh-CN" altLang="en-US">
                <a:latin typeface="Arial" charset="0"/>
                <a:ea typeface="楷体_GB2312" pitchFamily="49" charset="-122"/>
              </a:rPr>
              <a:t>的指针是</a:t>
            </a:r>
            <a:r>
              <a:rPr kumimoji="0" lang="en-US" altLang="zh-CN">
                <a:latin typeface="Arial" charset="0"/>
                <a:ea typeface="楷体_GB2312" pitchFamily="49" charset="-122"/>
              </a:rPr>
              <a:t>0</a:t>
            </a:r>
            <a:r>
              <a:rPr kumimoji="0" lang="zh-CN" altLang="en-US">
                <a:latin typeface="Arial" charset="0"/>
                <a:ea typeface="楷体_GB2312" pitchFamily="49" charset="-122"/>
              </a:rPr>
              <a:t>级指针；</a:t>
            </a:r>
            <a:r>
              <a:rPr kumimoji="0" lang="en-US" altLang="zh-CN">
                <a:latin typeface="Arial" charset="0"/>
                <a:ea typeface="楷体_GB2312" pitchFamily="49" charset="-122"/>
              </a:rPr>
              <a:t>25%</a:t>
            </a:r>
            <a:r>
              <a:rPr kumimoji="0" lang="zh-CN" altLang="en-US">
                <a:latin typeface="Arial" charset="0"/>
                <a:ea typeface="楷体_GB2312" pitchFamily="49" charset="-122"/>
              </a:rPr>
              <a:t>的指针是</a:t>
            </a:r>
            <a:r>
              <a:rPr kumimoji="0" lang="en-US" altLang="zh-CN">
                <a:latin typeface="Arial" charset="0"/>
                <a:ea typeface="楷体_GB2312" pitchFamily="49" charset="-122"/>
              </a:rPr>
              <a:t>1</a:t>
            </a:r>
            <a:r>
              <a:rPr kumimoji="0" lang="zh-CN" altLang="en-US">
                <a:latin typeface="Arial" charset="0"/>
                <a:ea typeface="楷体_GB2312" pitchFamily="49" charset="-122"/>
              </a:rPr>
              <a:t>级指针；</a:t>
            </a:r>
            <a:r>
              <a:rPr kumimoji="0" lang="en-US" altLang="zh-CN">
                <a:latin typeface="Arial" charset="0"/>
                <a:ea typeface="楷体_GB2312" pitchFamily="49" charset="-122"/>
              </a:rPr>
              <a:t>…</a:t>
            </a:r>
            <a:r>
              <a:rPr kumimoji="0" lang="zh-CN" altLang="en-US">
                <a:latin typeface="Arial" charset="0"/>
                <a:ea typeface="楷体_GB2312" pitchFamily="49" charset="-122"/>
              </a:rPr>
              <a:t>；</a:t>
            </a:r>
            <a:r>
              <a:rPr kumimoji="0" lang="en-US" altLang="zh-CN">
                <a:latin typeface="Arial" charset="0"/>
                <a:ea typeface="楷体_GB2312" pitchFamily="49" charset="-122"/>
              </a:rPr>
              <a:t>(100/2</a:t>
            </a:r>
            <a:r>
              <a:rPr kumimoji="0" lang="en-US" altLang="zh-CN" baseline="30000">
                <a:latin typeface="Arial" charset="0"/>
                <a:ea typeface="楷体_GB2312" pitchFamily="49" charset="-122"/>
              </a:rPr>
              <a:t>k+1</a:t>
            </a:r>
            <a:r>
              <a:rPr kumimoji="0" lang="en-US" altLang="zh-CN">
                <a:latin typeface="Arial" charset="0"/>
                <a:ea typeface="楷体_GB2312" pitchFamily="49" charset="-122"/>
              </a:rPr>
              <a:t>)%</a:t>
            </a:r>
            <a:r>
              <a:rPr kumimoji="0" lang="zh-CN" altLang="en-US">
                <a:latin typeface="Arial" charset="0"/>
                <a:ea typeface="楷体_GB2312" pitchFamily="49" charset="-122"/>
              </a:rPr>
              <a:t>的指针是</a:t>
            </a:r>
            <a:r>
              <a:rPr kumimoji="0" lang="en-US" altLang="zh-CN">
                <a:latin typeface="Arial" charset="0"/>
                <a:ea typeface="楷体_GB2312" pitchFamily="49" charset="-122"/>
              </a:rPr>
              <a:t>k</a:t>
            </a:r>
            <a:r>
              <a:rPr kumimoji="0" lang="zh-CN" altLang="en-US">
                <a:latin typeface="Arial" charset="0"/>
                <a:ea typeface="楷体_GB2312" pitchFamily="49" charset="-122"/>
              </a:rPr>
              <a:t>级指针。因此，在插入一个元素时，以概率</a:t>
            </a:r>
            <a:r>
              <a:rPr kumimoji="0" lang="en-US" altLang="zh-CN">
                <a:latin typeface="Arial" charset="0"/>
                <a:ea typeface="楷体_GB2312" pitchFamily="49" charset="-122"/>
              </a:rPr>
              <a:t>1/2</a:t>
            </a:r>
            <a:r>
              <a:rPr kumimoji="0" lang="zh-CN" altLang="en-US">
                <a:latin typeface="Arial" charset="0"/>
                <a:ea typeface="楷体_GB2312" pitchFamily="49" charset="-122"/>
              </a:rPr>
              <a:t>引入一个</a:t>
            </a:r>
            <a:r>
              <a:rPr kumimoji="0" lang="en-US" altLang="zh-CN">
                <a:latin typeface="Arial" charset="0"/>
                <a:ea typeface="楷体_GB2312" pitchFamily="49" charset="-122"/>
              </a:rPr>
              <a:t>0</a:t>
            </a:r>
            <a:r>
              <a:rPr kumimoji="0" lang="zh-CN" altLang="en-US">
                <a:latin typeface="Arial" charset="0"/>
                <a:ea typeface="楷体_GB2312" pitchFamily="49" charset="-122"/>
              </a:rPr>
              <a:t>级结点，以概率</a:t>
            </a:r>
            <a:r>
              <a:rPr kumimoji="0" lang="en-US" altLang="zh-CN">
                <a:latin typeface="Arial" charset="0"/>
                <a:ea typeface="楷体_GB2312" pitchFamily="49" charset="-122"/>
              </a:rPr>
              <a:t>1/4</a:t>
            </a:r>
            <a:r>
              <a:rPr kumimoji="0" lang="zh-CN" altLang="en-US">
                <a:latin typeface="Arial" charset="0"/>
                <a:ea typeface="楷体_GB2312" pitchFamily="49" charset="-122"/>
              </a:rPr>
              <a:t>引入一个</a:t>
            </a:r>
            <a:r>
              <a:rPr kumimoji="0" lang="en-US" altLang="zh-CN">
                <a:latin typeface="Arial" charset="0"/>
                <a:ea typeface="楷体_GB2312" pitchFamily="49" charset="-122"/>
              </a:rPr>
              <a:t>1</a:t>
            </a:r>
            <a:r>
              <a:rPr kumimoji="0" lang="zh-CN" altLang="en-US">
                <a:latin typeface="Arial" charset="0"/>
                <a:ea typeface="楷体_GB2312" pitchFamily="49" charset="-122"/>
              </a:rPr>
              <a:t>级结点，</a:t>
            </a:r>
            <a:r>
              <a:rPr kumimoji="0" lang="en-US" altLang="zh-CN">
                <a:latin typeface="Arial" charset="0"/>
                <a:ea typeface="楷体_GB2312" pitchFamily="49" charset="-122"/>
              </a:rPr>
              <a:t>…</a:t>
            </a:r>
            <a:r>
              <a:rPr kumimoji="0" lang="zh-CN" altLang="en-US">
                <a:latin typeface="Arial" charset="0"/>
                <a:ea typeface="楷体_GB2312" pitchFamily="49" charset="-122"/>
              </a:rPr>
              <a:t>，以概率</a:t>
            </a:r>
            <a:r>
              <a:rPr kumimoji="0" lang="en-US" altLang="zh-CN">
                <a:latin typeface="Arial" charset="0"/>
                <a:ea typeface="楷体_GB2312" pitchFamily="49" charset="-122"/>
              </a:rPr>
              <a:t>1/2</a:t>
            </a:r>
            <a:r>
              <a:rPr kumimoji="0" lang="en-US" altLang="zh-CN" baseline="30000">
                <a:latin typeface="Arial" charset="0"/>
                <a:ea typeface="楷体_GB2312" pitchFamily="49" charset="-122"/>
              </a:rPr>
              <a:t>k+1</a:t>
            </a:r>
            <a:r>
              <a:rPr kumimoji="0" lang="zh-CN" altLang="en-US">
                <a:latin typeface="Arial" charset="0"/>
                <a:ea typeface="楷体_GB2312" pitchFamily="49" charset="-122"/>
              </a:rPr>
              <a:t>引入一个</a:t>
            </a:r>
            <a:r>
              <a:rPr kumimoji="0" lang="en-US" altLang="zh-CN">
                <a:latin typeface="Arial" charset="0"/>
                <a:ea typeface="楷体_GB2312" pitchFamily="49" charset="-122"/>
              </a:rPr>
              <a:t>k</a:t>
            </a:r>
            <a:r>
              <a:rPr kumimoji="0" lang="zh-CN" altLang="en-US">
                <a:latin typeface="Arial" charset="0"/>
                <a:ea typeface="楷体_GB2312" pitchFamily="49" charset="-122"/>
              </a:rPr>
              <a:t>级结点。另一方面，一个</a:t>
            </a:r>
            <a:r>
              <a:rPr kumimoji="0" lang="en-US" altLang="zh-CN">
                <a:latin typeface="Arial" charset="0"/>
                <a:ea typeface="楷体_GB2312" pitchFamily="49" charset="-122"/>
              </a:rPr>
              <a:t>i</a:t>
            </a:r>
            <a:r>
              <a:rPr kumimoji="0" lang="zh-CN" altLang="en-US">
                <a:latin typeface="Arial" charset="0"/>
                <a:ea typeface="楷体_GB2312" pitchFamily="49" charset="-122"/>
              </a:rPr>
              <a:t>级结点指向下一个同级或更高级的结点，它所跳过的结点数不再准确地维持在</a:t>
            </a:r>
            <a:r>
              <a:rPr kumimoji="0" lang="en-US" altLang="zh-CN">
                <a:latin typeface="Arial" charset="0"/>
                <a:ea typeface="楷体_GB2312" pitchFamily="49" charset="-122"/>
              </a:rPr>
              <a:t>2i-1</a:t>
            </a:r>
            <a:r>
              <a:rPr kumimoji="0" lang="zh-CN" altLang="en-US">
                <a:latin typeface="Arial" charset="0"/>
                <a:ea typeface="楷体_GB2312" pitchFamily="49" charset="-122"/>
              </a:rPr>
              <a:t>。经过这样的修改，就可以在插入或删除一个元素时，通过对跳跃表的局部修改来维持其平衡性。 </a:t>
            </a:r>
          </a:p>
        </p:txBody>
      </p:sp>
      <p:pic>
        <p:nvPicPr>
          <p:cNvPr id="296966" name="Picture 6" descr="t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4221163"/>
            <a:ext cx="4608513"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67" name="Picture 7" descr="t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5064125"/>
            <a:ext cx="316865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35E534DE-54FD-4D64-9BC8-63CEDAD24578}" type="slidenum">
              <a:rPr lang="zh-CN" altLang="en-US"/>
              <a:pPr/>
              <a:t>13</a:t>
            </a:fld>
            <a:endParaRPr lang="zh-CN" altLang="en-US" sz="1400"/>
          </a:p>
        </p:txBody>
      </p:sp>
      <p:sp>
        <p:nvSpPr>
          <p:cNvPr id="299012" name="Rectangle 4"/>
          <p:cNvSpPr>
            <a:spLocks noChangeArrowheads="1"/>
          </p:cNvSpPr>
          <p:nvPr/>
        </p:nvSpPr>
        <p:spPr bwMode="auto">
          <a:xfrm>
            <a:off x="684213"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ea typeface="黑体" pitchFamily="2" charset="-122"/>
              </a:rPr>
              <a:t>跳跃表</a:t>
            </a:r>
          </a:p>
        </p:txBody>
      </p:sp>
      <p:sp>
        <p:nvSpPr>
          <p:cNvPr id="299013" name="Text Box 5"/>
          <p:cNvSpPr txBox="1">
            <a:spLocks noChangeArrowheads="1"/>
          </p:cNvSpPr>
          <p:nvPr/>
        </p:nvSpPr>
        <p:spPr bwMode="auto">
          <a:xfrm>
            <a:off x="250825" y="908050"/>
            <a:ext cx="8516938"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endParaRPr kumimoji="0" lang="zh-CN" altLang="en-US">
              <a:latin typeface="Arial" charset="0"/>
              <a:ea typeface="楷体_GB2312" pitchFamily="49" charset="-122"/>
            </a:endParaRPr>
          </a:p>
          <a:p>
            <a:r>
              <a:rPr kumimoji="0" lang="zh-CN" altLang="en-US">
                <a:latin typeface="Arial" charset="0"/>
                <a:ea typeface="楷体_GB2312" pitchFamily="49" charset="-122"/>
              </a:rPr>
              <a:t>        在一个完全跳跃表中，具有</a:t>
            </a:r>
            <a:r>
              <a:rPr kumimoji="0" lang="en-US" altLang="zh-CN">
                <a:latin typeface="Arial" charset="0"/>
                <a:ea typeface="楷体_GB2312" pitchFamily="49" charset="-122"/>
              </a:rPr>
              <a:t>i</a:t>
            </a:r>
            <a:r>
              <a:rPr kumimoji="0" lang="zh-CN" altLang="en-US">
                <a:latin typeface="Arial" charset="0"/>
                <a:ea typeface="楷体_GB2312" pitchFamily="49" charset="-122"/>
              </a:rPr>
              <a:t>级指针的结点中有一半同时具有</a:t>
            </a:r>
            <a:r>
              <a:rPr kumimoji="0" lang="en-US" altLang="zh-CN">
                <a:latin typeface="Arial" charset="0"/>
                <a:ea typeface="楷体_GB2312" pitchFamily="49" charset="-122"/>
              </a:rPr>
              <a:t>i+1</a:t>
            </a:r>
            <a:r>
              <a:rPr kumimoji="0" lang="zh-CN" altLang="en-US">
                <a:latin typeface="Arial" charset="0"/>
                <a:ea typeface="楷体_GB2312" pitchFamily="49" charset="-122"/>
              </a:rPr>
              <a:t>级指针。为了维持跳跃表的平衡性，可以事先确定一个实数</a:t>
            </a:r>
            <a:r>
              <a:rPr kumimoji="0" lang="en-US" altLang="zh-CN">
                <a:latin typeface="Arial" charset="0"/>
                <a:ea typeface="楷体_GB2312" pitchFamily="49" charset="-122"/>
              </a:rPr>
              <a:t>0&lt;p&lt;1</a:t>
            </a:r>
            <a:r>
              <a:rPr kumimoji="0" lang="zh-CN" altLang="en-US">
                <a:latin typeface="Arial" charset="0"/>
                <a:ea typeface="楷体_GB2312" pitchFamily="49" charset="-122"/>
              </a:rPr>
              <a:t>，并要求在跳跃表中维持在具有</a:t>
            </a:r>
            <a:r>
              <a:rPr kumimoji="0" lang="en-US" altLang="zh-CN">
                <a:latin typeface="Arial" charset="0"/>
                <a:ea typeface="楷体_GB2312" pitchFamily="49" charset="-122"/>
              </a:rPr>
              <a:t>i</a:t>
            </a:r>
            <a:r>
              <a:rPr kumimoji="0" lang="zh-CN" altLang="en-US">
                <a:latin typeface="Arial" charset="0"/>
                <a:ea typeface="楷体_GB2312" pitchFamily="49" charset="-122"/>
              </a:rPr>
              <a:t>级指针的结点中同时具有</a:t>
            </a:r>
            <a:r>
              <a:rPr kumimoji="0" lang="en-US" altLang="zh-CN">
                <a:latin typeface="Arial" charset="0"/>
                <a:ea typeface="楷体_GB2312" pitchFamily="49" charset="-122"/>
              </a:rPr>
              <a:t>i+1</a:t>
            </a:r>
            <a:r>
              <a:rPr kumimoji="0" lang="zh-CN" altLang="en-US">
                <a:latin typeface="Arial" charset="0"/>
                <a:ea typeface="楷体_GB2312" pitchFamily="49" charset="-122"/>
              </a:rPr>
              <a:t>级指针的结点所占比例约为</a:t>
            </a:r>
            <a:r>
              <a:rPr kumimoji="0" lang="en-US" altLang="zh-CN">
                <a:latin typeface="Arial" charset="0"/>
                <a:ea typeface="楷体_GB2312" pitchFamily="49" charset="-122"/>
              </a:rPr>
              <a:t>p</a:t>
            </a:r>
            <a:r>
              <a:rPr kumimoji="0" lang="zh-CN" altLang="en-US">
                <a:latin typeface="Arial" charset="0"/>
                <a:ea typeface="楷体_GB2312" pitchFamily="49" charset="-122"/>
              </a:rPr>
              <a:t>。为此目的，在插入一个新结点时，先将其结点级别初始化为</a:t>
            </a:r>
            <a:r>
              <a:rPr kumimoji="0" lang="en-US" altLang="zh-CN">
                <a:latin typeface="Arial" charset="0"/>
                <a:ea typeface="楷体_GB2312" pitchFamily="49" charset="-122"/>
              </a:rPr>
              <a:t>0</a:t>
            </a:r>
            <a:r>
              <a:rPr kumimoji="0" lang="zh-CN" altLang="en-US">
                <a:latin typeface="Arial" charset="0"/>
                <a:ea typeface="楷体_GB2312" pitchFamily="49" charset="-122"/>
              </a:rPr>
              <a:t>，然后用随机数生成器反复地产生一个</a:t>
            </a:r>
            <a:r>
              <a:rPr kumimoji="0" lang="en-US" altLang="zh-CN">
                <a:latin typeface="Arial" charset="0"/>
                <a:ea typeface="楷体_GB2312" pitchFamily="49" charset="-122"/>
              </a:rPr>
              <a:t>[0</a:t>
            </a:r>
            <a:r>
              <a:rPr kumimoji="0" lang="zh-CN" altLang="en-US">
                <a:latin typeface="Arial" charset="0"/>
                <a:ea typeface="楷体_GB2312" pitchFamily="49" charset="-122"/>
              </a:rPr>
              <a:t>，</a:t>
            </a:r>
            <a:r>
              <a:rPr kumimoji="0" lang="en-US" altLang="zh-CN">
                <a:latin typeface="Arial" charset="0"/>
                <a:ea typeface="楷体_GB2312" pitchFamily="49" charset="-122"/>
              </a:rPr>
              <a:t>1]</a:t>
            </a:r>
            <a:r>
              <a:rPr kumimoji="0" lang="zh-CN" altLang="en-US">
                <a:latin typeface="Arial" charset="0"/>
                <a:ea typeface="楷体_GB2312" pitchFamily="49" charset="-122"/>
              </a:rPr>
              <a:t>间的随机实数</a:t>
            </a:r>
            <a:r>
              <a:rPr kumimoji="0" lang="en-US" altLang="zh-CN">
                <a:latin typeface="Arial" charset="0"/>
                <a:ea typeface="楷体_GB2312" pitchFamily="49" charset="-122"/>
              </a:rPr>
              <a:t>q</a:t>
            </a:r>
            <a:r>
              <a:rPr kumimoji="0" lang="zh-CN" altLang="en-US">
                <a:latin typeface="Arial" charset="0"/>
                <a:ea typeface="楷体_GB2312" pitchFamily="49" charset="-122"/>
              </a:rPr>
              <a:t>。如果</a:t>
            </a:r>
            <a:r>
              <a:rPr kumimoji="0" lang="en-US" altLang="zh-CN">
                <a:latin typeface="Arial" charset="0"/>
                <a:ea typeface="楷体_GB2312" pitchFamily="49" charset="-122"/>
              </a:rPr>
              <a:t>q&lt;p</a:t>
            </a:r>
            <a:r>
              <a:rPr kumimoji="0" lang="zh-CN" altLang="en-US">
                <a:latin typeface="Arial" charset="0"/>
                <a:ea typeface="楷体_GB2312" pitchFamily="49" charset="-122"/>
              </a:rPr>
              <a:t>，则使新结点级别增加</a:t>
            </a:r>
            <a:r>
              <a:rPr kumimoji="0" lang="en-US" altLang="zh-CN">
                <a:latin typeface="Arial" charset="0"/>
                <a:ea typeface="楷体_GB2312" pitchFamily="49" charset="-122"/>
              </a:rPr>
              <a:t>1</a:t>
            </a:r>
            <a:r>
              <a:rPr kumimoji="0" lang="zh-CN" altLang="en-US">
                <a:latin typeface="Arial" charset="0"/>
                <a:ea typeface="楷体_GB2312" pitchFamily="49" charset="-122"/>
              </a:rPr>
              <a:t>，直至</a:t>
            </a:r>
            <a:r>
              <a:rPr kumimoji="0" lang="en-US" altLang="zh-CN">
                <a:latin typeface="Arial" charset="0"/>
                <a:ea typeface="楷体_GB2312" pitchFamily="49" charset="-122"/>
              </a:rPr>
              <a:t>q</a:t>
            </a:r>
            <a:r>
              <a:rPr kumimoji="0" lang="en-US" altLang="zh-CN">
                <a:latin typeface="Arial" charset="0"/>
                <a:ea typeface="楷体_GB2312" pitchFamily="49" charset="-122"/>
                <a:sym typeface="Symbol" pitchFamily="18" charset="2"/>
              </a:rPr>
              <a:t></a:t>
            </a:r>
            <a:r>
              <a:rPr kumimoji="0" lang="en-US" altLang="zh-CN">
                <a:latin typeface="Arial" charset="0"/>
                <a:ea typeface="楷体_GB2312" pitchFamily="49" charset="-122"/>
              </a:rPr>
              <a:t>p</a:t>
            </a:r>
            <a:r>
              <a:rPr kumimoji="0" lang="zh-CN" altLang="en-US">
                <a:latin typeface="Arial" charset="0"/>
                <a:ea typeface="楷体_GB2312" pitchFamily="49" charset="-122"/>
              </a:rPr>
              <a:t>。由此产生新结点级别的过程可知，所产生的新结点的级别为</a:t>
            </a:r>
            <a:r>
              <a:rPr kumimoji="0" lang="en-US" altLang="zh-CN">
                <a:latin typeface="Arial" charset="0"/>
                <a:ea typeface="楷体_GB2312" pitchFamily="49" charset="-122"/>
              </a:rPr>
              <a:t>0</a:t>
            </a:r>
            <a:r>
              <a:rPr kumimoji="0" lang="zh-CN" altLang="en-US">
                <a:latin typeface="Arial" charset="0"/>
                <a:ea typeface="楷体_GB2312" pitchFamily="49" charset="-122"/>
              </a:rPr>
              <a:t>的概率为</a:t>
            </a:r>
            <a:r>
              <a:rPr kumimoji="0" lang="en-US" altLang="zh-CN">
                <a:latin typeface="Arial" charset="0"/>
                <a:ea typeface="楷体_GB2312" pitchFamily="49" charset="-122"/>
              </a:rPr>
              <a:t>1-p</a:t>
            </a:r>
            <a:r>
              <a:rPr kumimoji="0" lang="zh-CN" altLang="en-US">
                <a:latin typeface="Arial" charset="0"/>
                <a:ea typeface="楷体_GB2312" pitchFamily="49" charset="-122"/>
              </a:rPr>
              <a:t>，级别为</a:t>
            </a:r>
            <a:r>
              <a:rPr kumimoji="0" lang="en-US" altLang="zh-CN">
                <a:latin typeface="Arial" charset="0"/>
                <a:ea typeface="楷体_GB2312" pitchFamily="49" charset="-122"/>
              </a:rPr>
              <a:t>1</a:t>
            </a:r>
            <a:r>
              <a:rPr kumimoji="0" lang="zh-CN" altLang="en-US">
                <a:latin typeface="Arial" charset="0"/>
                <a:ea typeface="楷体_GB2312" pitchFamily="49" charset="-122"/>
              </a:rPr>
              <a:t>的概率为</a:t>
            </a:r>
            <a:r>
              <a:rPr kumimoji="0" lang="en-US" altLang="zh-CN">
                <a:latin typeface="Arial" charset="0"/>
                <a:ea typeface="楷体_GB2312" pitchFamily="49" charset="-122"/>
              </a:rPr>
              <a:t>p(1-p)</a:t>
            </a:r>
            <a:r>
              <a:rPr kumimoji="0" lang="zh-CN" altLang="en-US">
                <a:latin typeface="Arial" charset="0"/>
                <a:ea typeface="楷体_GB2312" pitchFamily="49" charset="-122"/>
              </a:rPr>
              <a:t>，</a:t>
            </a:r>
            <a:r>
              <a:rPr kumimoji="0" lang="en-US" altLang="zh-CN">
                <a:latin typeface="Arial" charset="0"/>
                <a:ea typeface="楷体_GB2312" pitchFamily="49" charset="-122"/>
              </a:rPr>
              <a:t>…</a:t>
            </a:r>
            <a:r>
              <a:rPr kumimoji="0" lang="zh-CN" altLang="en-US">
                <a:latin typeface="Arial" charset="0"/>
                <a:ea typeface="楷体_GB2312" pitchFamily="49" charset="-122"/>
              </a:rPr>
              <a:t>，级别为</a:t>
            </a:r>
            <a:r>
              <a:rPr kumimoji="0" lang="en-US" altLang="zh-CN">
                <a:latin typeface="Arial" charset="0"/>
                <a:ea typeface="楷体_GB2312" pitchFamily="49" charset="-122"/>
              </a:rPr>
              <a:t>i</a:t>
            </a:r>
            <a:r>
              <a:rPr kumimoji="0" lang="zh-CN" altLang="en-US">
                <a:latin typeface="Arial" charset="0"/>
                <a:ea typeface="楷体_GB2312" pitchFamily="49" charset="-122"/>
              </a:rPr>
              <a:t>的概率为</a:t>
            </a:r>
            <a:r>
              <a:rPr kumimoji="0" lang="en-US" altLang="zh-CN">
                <a:latin typeface="Arial" charset="0"/>
                <a:ea typeface="楷体_GB2312" pitchFamily="49" charset="-122"/>
              </a:rPr>
              <a:t>p</a:t>
            </a:r>
            <a:r>
              <a:rPr kumimoji="0" lang="en-US" altLang="zh-CN" baseline="30000">
                <a:latin typeface="Arial" charset="0"/>
                <a:ea typeface="楷体_GB2312" pitchFamily="49" charset="-122"/>
              </a:rPr>
              <a:t>i</a:t>
            </a:r>
            <a:r>
              <a:rPr kumimoji="0" lang="en-US" altLang="zh-CN">
                <a:latin typeface="Arial" charset="0"/>
                <a:ea typeface="楷体_GB2312" pitchFamily="49" charset="-122"/>
              </a:rPr>
              <a:t>(1-p)</a:t>
            </a:r>
            <a:r>
              <a:rPr kumimoji="0" lang="zh-CN" altLang="en-US">
                <a:latin typeface="Arial" charset="0"/>
                <a:ea typeface="楷体_GB2312" pitchFamily="49" charset="-122"/>
              </a:rPr>
              <a:t>。如此产生的新结点的级别有可能是一个很大的数，甚至远远超过表中元素的个数。为了避免这种情况，用           作为新结点级别的上界。其中</a:t>
            </a:r>
            <a:r>
              <a:rPr kumimoji="0" lang="en-US" altLang="zh-CN">
                <a:latin typeface="Arial" charset="0"/>
                <a:ea typeface="楷体_GB2312" pitchFamily="49" charset="-122"/>
              </a:rPr>
              <a:t>n</a:t>
            </a:r>
            <a:r>
              <a:rPr kumimoji="0" lang="zh-CN" altLang="en-US">
                <a:latin typeface="Arial" charset="0"/>
                <a:ea typeface="楷体_GB2312" pitchFamily="49" charset="-122"/>
              </a:rPr>
              <a:t>是当前跳跃表中结点个数。当前跳跃表中任一结点的级别不超过 </a:t>
            </a:r>
          </a:p>
        </p:txBody>
      </p:sp>
      <p:sp>
        <p:nvSpPr>
          <p:cNvPr id="299015"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299014" name="Object 6"/>
          <p:cNvGraphicFramePr>
            <a:graphicFrameLocks noChangeAspect="1"/>
          </p:cNvGraphicFramePr>
          <p:nvPr/>
        </p:nvGraphicFramePr>
        <p:xfrm>
          <a:off x="3276600" y="4581525"/>
          <a:ext cx="1079500" cy="492125"/>
        </p:xfrm>
        <a:graphic>
          <a:graphicData uri="http://schemas.openxmlformats.org/presentationml/2006/ole">
            <mc:AlternateContent xmlns:mc="http://schemas.openxmlformats.org/markup-compatibility/2006">
              <mc:Choice xmlns:v="urn:schemas-microsoft-com:vml" Requires="v">
                <p:oleObj spid="_x0000_s299019" name="公式" r:id="rId3" imgW="520474" imgH="241195" progId="Equation.3">
                  <p:embed/>
                </p:oleObj>
              </mc:Choice>
              <mc:Fallback>
                <p:oleObj name="公式" r:id="rId3" imgW="520474" imgH="24119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581525"/>
                        <a:ext cx="107950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9016" name="Object 8"/>
          <p:cNvGraphicFramePr>
            <a:graphicFrameLocks noChangeAspect="1"/>
          </p:cNvGraphicFramePr>
          <p:nvPr/>
        </p:nvGraphicFramePr>
        <p:xfrm>
          <a:off x="611188" y="5661025"/>
          <a:ext cx="1079500" cy="492125"/>
        </p:xfrm>
        <a:graphic>
          <a:graphicData uri="http://schemas.openxmlformats.org/presentationml/2006/ole">
            <mc:AlternateContent xmlns:mc="http://schemas.openxmlformats.org/markup-compatibility/2006">
              <mc:Choice xmlns:v="urn:schemas-microsoft-com:vml" Requires="v">
                <p:oleObj spid="_x0000_s299020" name="公式" r:id="rId5" imgW="520474" imgH="241195" progId="Equation.3">
                  <p:embed/>
                </p:oleObj>
              </mc:Choice>
              <mc:Fallback>
                <p:oleObj name="公式" r:id="rId5" imgW="520474" imgH="241195"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5661025"/>
                        <a:ext cx="107950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fld id="{95F6E92F-3892-4B4E-B7CE-5C39CFA7D83B}" type="slidenum">
              <a:rPr lang="zh-CN" altLang="en-US"/>
              <a:pPr/>
              <a:t>14</a:t>
            </a:fld>
            <a:endParaRPr lang="zh-CN" altLang="en-US" sz="1400"/>
          </a:p>
        </p:txBody>
      </p:sp>
      <p:sp>
        <p:nvSpPr>
          <p:cNvPr id="300036" name="Rectangle 4"/>
          <p:cNvSpPr>
            <a:spLocks noChangeArrowheads="1"/>
          </p:cNvSpPr>
          <p:nvPr/>
        </p:nvSpPr>
        <p:spPr bwMode="auto">
          <a:xfrm>
            <a:off x="684213"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ea typeface="黑体" pitchFamily="2" charset="-122"/>
              </a:rPr>
              <a:t>拉斯维加斯</a:t>
            </a:r>
            <a:r>
              <a:rPr lang="en-US" altLang="zh-CN">
                <a:ea typeface="黑体" pitchFamily="2" charset="-122"/>
              </a:rPr>
              <a:t>( Las Vegas )</a:t>
            </a:r>
            <a:r>
              <a:rPr lang="zh-CN" altLang="en-US">
                <a:ea typeface="黑体" pitchFamily="2" charset="-122"/>
              </a:rPr>
              <a:t>算法</a:t>
            </a:r>
          </a:p>
        </p:txBody>
      </p:sp>
      <p:sp>
        <p:nvSpPr>
          <p:cNvPr id="300037" name="Text Box 5"/>
          <p:cNvSpPr txBox="1">
            <a:spLocks noChangeArrowheads="1"/>
          </p:cNvSpPr>
          <p:nvPr/>
        </p:nvSpPr>
        <p:spPr bwMode="auto">
          <a:xfrm>
            <a:off x="179388" y="765175"/>
            <a:ext cx="87328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0" lang="zh-CN" altLang="en-US">
                <a:latin typeface="Arial" charset="0"/>
                <a:ea typeface="楷体_GB2312" pitchFamily="49" charset="-122"/>
              </a:rPr>
              <a:t>拉斯维加斯算法的一个显著特征是它所作的随机性决策有可能导致算法找不到所需的解。</a:t>
            </a:r>
          </a:p>
        </p:txBody>
      </p:sp>
      <p:sp>
        <p:nvSpPr>
          <p:cNvPr id="300038" name="Text Box 6"/>
          <p:cNvSpPr txBox="1">
            <a:spLocks noChangeArrowheads="1"/>
          </p:cNvSpPr>
          <p:nvPr/>
        </p:nvSpPr>
        <p:spPr bwMode="auto">
          <a:xfrm>
            <a:off x="231775" y="1503363"/>
            <a:ext cx="86137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kumimoji="0" lang="en-US" altLang="zh-CN">
                <a:latin typeface="Arial" charset="0"/>
                <a:ea typeface="楷体_GB2312" pitchFamily="49" charset="-122"/>
              </a:rPr>
              <a:t>void </a:t>
            </a:r>
            <a:r>
              <a:rPr kumimoji="0" lang="en-US" altLang="zh-CN" b="1">
                <a:latin typeface="Arial" charset="0"/>
                <a:ea typeface="楷体_GB2312" pitchFamily="49" charset="-122"/>
              </a:rPr>
              <a:t>obstinate</a:t>
            </a:r>
            <a:r>
              <a:rPr kumimoji="0" lang="en-US" altLang="zh-CN">
                <a:latin typeface="Arial" charset="0"/>
                <a:ea typeface="楷体_GB2312" pitchFamily="49" charset="-122"/>
              </a:rPr>
              <a:t>(Object x, Object y)</a:t>
            </a:r>
          </a:p>
          <a:p>
            <a:r>
              <a:rPr kumimoji="0" lang="en-US" altLang="zh-CN">
                <a:latin typeface="Arial" charset="0"/>
                <a:ea typeface="楷体_GB2312" pitchFamily="49" charset="-122"/>
              </a:rPr>
              <a:t>   {// </a:t>
            </a:r>
            <a:r>
              <a:rPr kumimoji="0" lang="zh-CN" altLang="en-US">
                <a:latin typeface="Arial" charset="0"/>
                <a:ea typeface="楷体_GB2312" pitchFamily="49" charset="-122"/>
              </a:rPr>
              <a:t>反复调用拉斯维加斯算法</a:t>
            </a:r>
            <a:r>
              <a:rPr kumimoji="0" lang="en-US" altLang="zh-CN">
                <a:latin typeface="Arial" charset="0"/>
                <a:ea typeface="楷体_GB2312" pitchFamily="49" charset="-122"/>
              </a:rPr>
              <a:t>LV(x,y)</a:t>
            </a:r>
            <a:r>
              <a:rPr kumimoji="0" lang="zh-CN" altLang="en-US">
                <a:latin typeface="Arial" charset="0"/>
                <a:ea typeface="楷体_GB2312" pitchFamily="49" charset="-122"/>
              </a:rPr>
              <a:t>，直到找到问题的一个解</a:t>
            </a:r>
            <a:r>
              <a:rPr kumimoji="0" lang="en-US" altLang="zh-CN">
                <a:latin typeface="Arial" charset="0"/>
                <a:ea typeface="楷体_GB2312" pitchFamily="49" charset="-122"/>
              </a:rPr>
              <a:t>y</a:t>
            </a:r>
          </a:p>
          <a:p>
            <a:r>
              <a:rPr kumimoji="0" lang="en-US" altLang="zh-CN">
                <a:latin typeface="Arial" charset="0"/>
                <a:ea typeface="楷体_GB2312" pitchFamily="49" charset="-122"/>
              </a:rPr>
              <a:t>      bool success= false;</a:t>
            </a:r>
          </a:p>
          <a:p>
            <a:r>
              <a:rPr kumimoji="0" lang="en-US" altLang="zh-CN">
                <a:latin typeface="Arial" charset="0"/>
                <a:ea typeface="楷体_GB2312" pitchFamily="49" charset="-122"/>
              </a:rPr>
              <a:t>      while (!success) success=lv(x,y);</a:t>
            </a:r>
          </a:p>
          <a:p>
            <a:r>
              <a:rPr kumimoji="0" lang="en-US" altLang="zh-CN">
                <a:latin typeface="Arial" charset="0"/>
                <a:ea typeface="楷体_GB2312" pitchFamily="49" charset="-122"/>
              </a:rPr>
              <a:t>   }</a:t>
            </a:r>
            <a:endParaRPr kumimoji="0" lang="zh-CN" altLang="en-US">
              <a:latin typeface="Arial" charset="0"/>
              <a:ea typeface="楷体_GB2312" pitchFamily="49" charset="-122"/>
            </a:endParaRPr>
          </a:p>
        </p:txBody>
      </p:sp>
      <p:sp>
        <p:nvSpPr>
          <p:cNvPr id="300039" name="Text Box 7"/>
          <p:cNvSpPr txBox="1">
            <a:spLocks noChangeArrowheads="1"/>
          </p:cNvSpPr>
          <p:nvPr/>
        </p:nvSpPr>
        <p:spPr bwMode="auto">
          <a:xfrm>
            <a:off x="231775" y="3375025"/>
            <a:ext cx="86614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0" lang="zh-CN" altLang="en-US">
                <a:latin typeface="Arial" charset="0"/>
                <a:ea typeface="楷体_GB2312" pitchFamily="49" charset="-122"/>
              </a:rPr>
              <a:t>设</a:t>
            </a:r>
            <a:r>
              <a:rPr kumimoji="0" lang="en-US" altLang="zh-CN">
                <a:latin typeface="Arial" charset="0"/>
                <a:ea typeface="楷体_GB2312" pitchFamily="49" charset="-122"/>
              </a:rPr>
              <a:t>p(x)</a:t>
            </a:r>
            <a:r>
              <a:rPr kumimoji="0" lang="zh-CN" altLang="en-US">
                <a:latin typeface="Arial" charset="0"/>
                <a:ea typeface="楷体_GB2312" pitchFamily="49" charset="-122"/>
              </a:rPr>
              <a:t>是对输入</a:t>
            </a:r>
            <a:r>
              <a:rPr kumimoji="0" lang="en-US" altLang="zh-CN">
                <a:latin typeface="Arial" charset="0"/>
                <a:ea typeface="楷体_GB2312" pitchFamily="49" charset="-122"/>
              </a:rPr>
              <a:t>x</a:t>
            </a:r>
            <a:r>
              <a:rPr kumimoji="0" lang="zh-CN" altLang="en-US">
                <a:latin typeface="Arial" charset="0"/>
                <a:ea typeface="楷体_GB2312" pitchFamily="49" charset="-122"/>
              </a:rPr>
              <a:t>调用拉斯维加斯算法获得问题的一个解的概率。一个正确的拉斯维加斯算法应该对所有输入</a:t>
            </a:r>
            <a:r>
              <a:rPr kumimoji="0" lang="en-US" altLang="zh-CN">
                <a:latin typeface="Arial" charset="0"/>
                <a:ea typeface="楷体_GB2312" pitchFamily="49" charset="-122"/>
              </a:rPr>
              <a:t>x</a:t>
            </a:r>
            <a:r>
              <a:rPr kumimoji="0" lang="zh-CN" altLang="en-US">
                <a:latin typeface="Arial" charset="0"/>
                <a:ea typeface="楷体_GB2312" pitchFamily="49" charset="-122"/>
              </a:rPr>
              <a:t>均有</a:t>
            </a:r>
            <a:r>
              <a:rPr kumimoji="0" lang="en-US" altLang="zh-CN">
                <a:latin typeface="Arial" charset="0"/>
                <a:ea typeface="楷体_GB2312" pitchFamily="49" charset="-122"/>
              </a:rPr>
              <a:t>p(x)&gt;0</a:t>
            </a:r>
            <a:r>
              <a:rPr kumimoji="0" lang="zh-CN" altLang="en-US">
                <a:latin typeface="Arial" charset="0"/>
                <a:ea typeface="楷体_GB2312" pitchFamily="49" charset="-122"/>
              </a:rPr>
              <a:t>。</a:t>
            </a:r>
          </a:p>
          <a:p>
            <a:r>
              <a:rPr kumimoji="0" lang="zh-CN" altLang="en-US">
                <a:latin typeface="Arial" charset="0"/>
                <a:ea typeface="楷体_GB2312" pitchFamily="49" charset="-122"/>
              </a:rPr>
              <a:t>设</a:t>
            </a:r>
            <a:r>
              <a:rPr kumimoji="0" lang="en-US" altLang="zh-CN">
                <a:latin typeface="Arial" charset="0"/>
                <a:ea typeface="楷体_GB2312" pitchFamily="49" charset="-122"/>
              </a:rPr>
              <a:t>t(x)</a:t>
            </a:r>
            <a:r>
              <a:rPr kumimoji="0" lang="zh-CN" altLang="en-US">
                <a:latin typeface="Arial" charset="0"/>
                <a:ea typeface="楷体_GB2312" pitchFamily="49" charset="-122"/>
              </a:rPr>
              <a:t>是算法</a:t>
            </a:r>
            <a:r>
              <a:rPr kumimoji="0" lang="en-US" altLang="zh-CN" b="1">
                <a:latin typeface="Arial" charset="0"/>
                <a:ea typeface="楷体_GB2312" pitchFamily="49" charset="-122"/>
              </a:rPr>
              <a:t>obstinate</a:t>
            </a:r>
            <a:r>
              <a:rPr kumimoji="0" lang="zh-CN" altLang="en-US">
                <a:latin typeface="Arial" charset="0"/>
                <a:ea typeface="楷体_GB2312" pitchFamily="49" charset="-122"/>
              </a:rPr>
              <a:t>找到具体实例</a:t>
            </a:r>
            <a:r>
              <a:rPr kumimoji="0" lang="en-US" altLang="zh-CN">
                <a:latin typeface="Arial" charset="0"/>
                <a:ea typeface="楷体_GB2312" pitchFamily="49" charset="-122"/>
              </a:rPr>
              <a:t>x</a:t>
            </a:r>
            <a:r>
              <a:rPr kumimoji="0" lang="zh-CN" altLang="en-US">
                <a:latin typeface="Arial" charset="0"/>
                <a:ea typeface="楷体_GB2312" pitchFamily="49" charset="-122"/>
              </a:rPr>
              <a:t>的一个解所需的平均时间 </a:t>
            </a:r>
            <a:r>
              <a:rPr kumimoji="0" lang="en-US" altLang="zh-CN">
                <a:latin typeface="Arial" charset="0"/>
                <a:ea typeface="楷体_GB2312" pitchFamily="49" charset="-122"/>
              </a:rPr>
              <a:t>,s(x)</a:t>
            </a:r>
            <a:r>
              <a:rPr kumimoji="0" lang="zh-CN" altLang="en-US">
                <a:latin typeface="Arial" charset="0"/>
                <a:ea typeface="楷体_GB2312" pitchFamily="49" charset="-122"/>
              </a:rPr>
              <a:t>和</a:t>
            </a:r>
            <a:r>
              <a:rPr kumimoji="0" lang="en-US" altLang="zh-CN">
                <a:latin typeface="Arial" charset="0"/>
                <a:ea typeface="楷体_GB2312" pitchFamily="49" charset="-122"/>
              </a:rPr>
              <a:t>e(x)</a:t>
            </a:r>
            <a:r>
              <a:rPr kumimoji="0" lang="zh-CN" altLang="en-US">
                <a:latin typeface="Arial" charset="0"/>
                <a:ea typeface="楷体_GB2312" pitchFamily="49" charset="-122"/>
              </a:rPr>
              <a:t>分别是算法对于具体实例</a:t>
            </a:r>
            <a:r>
              <a:rPr kumimoji="0" lang="en-US" altLang="zh-CN">
                <a:latin typeface="Arial" charset="0"/>
                <a:ea typeface="楷体_GB2312" pitchFamily="49" charset="-122"/>
              </a:rPr>
              <a:t>x</a:t>
            </a:r>
            <a:r>
              <a:rPr kumimoji="0" lang="zh-CN" altLang="en-US">
                <a:latin typeface="Arial" charset="0"/>
                <a:ea typeface="楷体_GB2312" pitchFamily="49" charset="-122"/>
              </a:rPr>
              <a:t>求解成功或求解失败所需的平均时间，则有：</a:t>
            </a:r>
          </a:p>
          <a:p>
            <a:r>
              <a:rPr kumimoji="0" lang="zh-CN" altLang="en-US">
                <a:latin typeface="Arial" charset="0"/>
                <a:ea typeface="楷体_GB2312" pitchFamily="49" charset="-122"/>
              </a:rPr>
              <a:t>解此方程可得： </a:t>
            </a:r>
          </a:p>
        </p:txBody>
      </p:sp>
      <p:sp>
        <p:nvSpPr>
          <p:cNvPr id="300041" name="Rectangle 9"/>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00040" name="Object 8"/>
          <p:cNvGraphicFramePr>
            <a:graphicFrameLocks noChangeAspect="1"/>
          </p:cNvGraphicFramePr>
          <p:nvPr/>
        </p:nvGraphicFramePr>
        <p:xfrm>
          <a:off x="3203575" y="4941888"/>
          <a:ext cx="3455988" cy="320675"/>
        </p:xfrm>
        <a:graphic>
          <a:graphicData uri="http://schemas.openxmlformats.org/presentationml/2006/ole">
            <mc:AlternateContent xmlns:mc="http://schemas.openxmlformats.org/markup-compatibility/2006">
              <mc:Choice xmlns:v="urn:schemas-microsoft-com:vml" Requires="v">
                <p:oleObj spid="_x0000_s300046" name="公式" r:id="rId3" imgW="2057400" imgH="190500" progId="Equation.3">
                  <p:embed/>
                </p:oleObj>
              </mc:Choice>
              <mc:Fallback>
                <p:oleObj name="公式" r:id="rId3" imgW="2057400" imgH="1905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4941888"/>
                        <a:ext cx="3455988"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0043" name="Rectangle 11"/>
          <p:cNvSpPr>
            <a:spLocks noChangeArrowheads="1"/>
          </p:cNvSpPr>
          <p:nvPr/>
        </p:nvSpPr>
        <p:spPr bwMode="auto">
          <a:xfrm>
            <a:off x="0"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00042" name="Object 10"/>
          <p:cNvGraphicFramePr>
            <a:graphicFrameLocks noChangeAspect="1"/>
          </p:cNvGraphicFramePr>
          <p:nvPr/>
        </p:nvGraphicFramePr>
        <p:xfrm>
          <a:off x="2700338" y="5589588"/>
          <a:ext cx="2520950" cy="704850"/>
        </p:xfrm>
        <a:graphic>
          <a:graphicData uri="http://schemas.openxmlformats.org/presentationml/2006/ole">
            <mc:AlternateContent xmlns:mc="http://schemas.openxmlformats.org/markup-compatibility/2006">
              <mc:Choice xmlns:v="urn:schemas-microsoft-com:vml" Requires="v">
                <p:oleObj spid="_x0000_s300047" name="公式" r:id="rId5" imgW="1358310" imgH="380835" progId="Equation.3">
                  <p:embed/>
                </p:oleObj>
              </mc:Choice>
              <mc:Fallback>
                <p:oleObj name="公式" r:id="rId5" imgW="1358310" imgH="380835"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5589588"/>
                        <a:ext cx="2520950"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3"/>
          <p:cNvSpPr>
            <a:spLocks noGrp="1"/>
          </p:cNvSpPr>
          <p:nvPr>
            <p:ph type="sldNum" sz="quarter" idx="12"/>
          </p:nvPr>
        </p:nvSpPr>
        <p:spPr/>
        <p:txBody>
          <a:bodyPr/>
          <a:lstStyle/>
          <a:p>
            <a:fld id="{54B5042F-C0CA-4A69-B863-D9732DA9E12E}" type="slidenum">
              <a:rPr lang="zh-CN" altLang="en-US"/>
              <a:pPr/>
              <a:t>15</a:t>
            </a:fld>
            <a:endParaRPr lang="zh-CN" altLang="en-US" sz="1400"/>
          </a:p>
        </p:txBody>
      </p:sp>
      <p:sp>
        <p:nvSpPr>
          <p:cNvPr id="301060" name="Rectangle 4"/>
          <p:cNvSpPr>
            <a:spLocks noChangeArrowheads="1"/>
          </p:cNvSpPr>
          <p:nvPr/>
        </p:nvSpPr>
        <p:spPr bwMode="auto">
          <a:xfrm>
            <a:off x="684213"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a:ea typeface="黑体" pitchFamily="2" charset="-122"/>
              </a:rPr>
              <a:t>n</a:t>
            </a:r>
            <a:r>
              <a:rPr lang="zh-CN" altLang="en-US">
                <a:ea typeface="黑体" pitchFamily="2" charset="-122"/>
              </a:rPr>
              <a:t>后问题</a:t>
            </a:r>
          </a:p>
        </p:txBody>
      </p:sp>
      <p:sp>
        <p:nvSpPr>
          <p:cNvPr id="301061" name="Text Box 5"/>
          <p:cNvSpPr txBox="1">
            <a:spLocks noChangeArrowheads="1"/>
          </p:cNvSpPr>
          <p:nvPr/>
        </p:nvSpPr>
        <p:spPr bwMode="auto">
          <a:xfrm>
            <a:off x="158750" y="711200"/>
            <a:ext cx="88058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0" lang="zh-CN" altLang="en-US">
                <a:latin typeface="Arial" charset="0"/>
                <a:ea typeface="楷体_GB2312" pitchFamily="49" charset="-122"/>
              </a:rPr>
              <a:t>对于</a:t>
            </a:r>
            <a:r>
              <a:rPr kumimoji="0" lang="en-US" altLang="zh-CN">
                <a:latin typeface="Arial" charset="0"/>
                <a:ea typeface="楷体_GB2312" pitchFamily="49" charset="-122"/>
              </a:rPr>
              <a:t>n</a:t>
            </a:r>
            <a:r>
              <a:rPr kumimoji="0" lang="zh-CN" altLang="en-US">
                <a:latin typeface="Arial" charset="0"/>
                <a:ea typeface="楷体_GB2312" pitchFamily="49" charset="-122"/>
              </a:rPr>
              <a:t>后问题的任何一个解而言，每一个皇后在棋盘上的位置无任何规律，不具有系统性，而更象是随机放置的。由此容易想到下面的</a:t>
            </a:r>
            <a:r>
              <a:rPr kumimoji="0" lang="zh-CN" altLang="en-US">
                <a:latin typeface="Arial" charset="0"/>
                <a:ea typeface="黑体" pitchFamily="2" charset="-122"/>
              </a:rPr>
              <a:t>拉斯维加斯算法</a:t>
            </a:r>
            <a:r>
              <a:rPr kumimoji="0" lang="zh-CN" altLang="en-US">
                <a:latin typeface="Arial" charset="0"/>
                <a:ea typeface="楷体_GB2312" pitchFamily="49" charset="-122"/>
              </a:rPr>
              <a:t>。 </a:t>
            </a:r>
          </a:p>
        </p:txBody>
      </p:sp>
      <p:sp>
        <p:nvSpPr>
          <p:cNvPr id="301062" name="Text Box 6"/>
          <p:cNvSpPr txBox="1">
            <a:spLocks noChangeArrowheads="1"/>
          </p:cNvSpPr>
          <p:nvPr/>
        </p:nvSpPr>
        <p:spPr bwMode="auto">
          <a:xfrm>
            <a:off x="179388" y="1989138"/>
            <a:ext cx="8732837" cy="1187450"/>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0" lang="zh-CN" altLang="en-US">
                <a:latin typeface="Arial" charset="0"/>
                <a:ea typeface="楷体_GB2312" pitchFamily="49" charset="-122"/>
              </a:rPr>
              <a:t>在棋盘上相继的各行中随机地放置皇后，并注意使新放置的皇后与已放置的皇后互不攻击，直至</a:t>
            </a:r>
            <a:r>
              <a:rPr kumimoji="0" lang="en-US" altLang="zh-CN">
                <a:latin typeface="Arial" charset="0"/>
                <a:ea typeface="楷体_GB2312" pitchFamily="49" charset="-122"/>
              </a:rPr>
              <a:t>n</a:t>
            </a:r>
            <a:r>
              <a:rPr kumimoji="0" lang="zh-CN" altLang="en-US">
                <a:latin typeface="Arial" charset="0"/>
                <a:ea typeface="楷体_GB2312" pitchFamily="49" charset="-122"/>
              </a:rPr>
              <a:t>个皇后均已相容地放置好，或已没有下一个皇后的可放置位置时为止。</a:t>
            </a:r>
          </a:p>
        </p:txBody>
      </p:sp>
      <p:sp>
        <p:nvSpPr>
          <p:cNvPr id="301063" name="Text Box 7"/>
          <p:cNvSpPr txBox="1">
            <a:spLocks noChangeArrowheads="1"/>
          </p:cNvSpPr>
          <p:nvPr/>
        </p:nvSpPr>
        <p:spPr bwMode="auto">
          <a:xfrm>
            <a:off x="179388" y="3284538"/>
            <a:ext cx="86423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0" lang="zh-CN" altLang="en-US">
                <a:latin typeface="Arial" charset="0"/>
                <a:ea typeface="楷体_GB2312" pitchFamily="49" charset="-122"/>
              </a:rPr>
              <a:t>如果将上述随机放置策略与回溯法相结合，可能会获得更好的效果。可以先在棋盘的若干行中随机地放置皇后，然后在后继行中用回溯法继续放置，直至找到一个解或宣告失败。随机放置的皇后越多，后继回溯搜索所需的时间就越少，但失败的概率也就越大。 </a:t>
            </a:r>
          </a:p>
        </p:txBody>
      </p:sp>
      <p:graphicFrame>
        <p:nvGraphicFramePr>
          <p:cNvPr id="301196" name="Group 140"/>
          <p:cNvGraphicFramePr>
            <a:graphicFrameLocks noGrp="1"/>
          </p:cNvGraphicFramePr>
          <p:nvPr/>
        </p:nvGraphicFramePr>
        <p:xfrm>
          <a:off x="2268538" y="5084763"/>
          <a:ext cx="4913312" cy="2800350"/>
        </p:xfrm>
        <a:graphic>
          <a:graphicData uri="http://schemas.openxmlformats.org/drawingml/2006/table">
            <a:tbl>
              <a:tblPr/>
              <a:tblGrid>
                <a:gridCol w="1241425"/>
                <a:gridCol w="928687"/>
                <a:gridCol w="914400"/>
                <a:gridCol w="914400"/>
                <a:gridCol w="914400"/>
              </a:tblGrid>
              <a:tr h="244475">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indent="1143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indent="2270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indent="1127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stopVegas</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indent="1143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indent="2270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indent="1127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indent="1143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indent="2270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indent="1127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indent="1143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indent="2270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indent="1127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indent="1143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indent="2270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indent="1127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indent="1143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indent="2270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indent="1127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indent="1143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indent="2270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indent="1127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1.0000</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indent="1143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indent="2270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indent="1127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262.00</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indent="1143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indent="2270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indent="1127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indent="1143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indent="2270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indent="1127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262.00</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indent="1143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indent="2270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indent="1127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indent="1143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indent="2270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indent="1127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0.5039</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indent="1143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indent="2270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indent="1127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33.88</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indent="1143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indent="2270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indent="1127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47.23</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indent="1143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indent="2270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indent="1127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80.39</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indent="1143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indent="2270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indent="1127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indent="1143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indent="2270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indent="1127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0.0465</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indent="1143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indent="2270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indent="1127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13.00</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indent="1143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indent="2270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indent="1127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10.20</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itchFamily="2" charset="2"/>
                        <a:defRPr kumimoji="1" sz="2800">
                          <a:solidFill>
                            <a:schemeClr val="tx1"/>
                          </a:solidFill>
                          <a:latin typeface="Times New Roman" pitchFamily="18" charset="0"/>
                          <a:ea typeface="宋体" pitchFamily="2" charset="-122"/>
                        </a:defRPr>
                      </a:lvl1pPr>
                      <a:lvl2pPr indent="114300">
                        <a:spcBef>
                          <a:spcPct val="20000"/>
                        </a:spcBef>
                        <a:buClr>
                          <a:schemeClr val="accent2"/>
                        </a:buClr>
                        <a:buSzPct val="75000"/>
                        <a:buFont typeface="Wingdings" pitchFamily="2" charset="2"/>
                        <a:defRPr kumimoji="1" sz="2400">
                          <a:solidFill>
                            <a:schemeClr val="tx1"/>
                          </a:solidFill>
                          <a:latin typeface="Times New Roman" pitchFamily="18" charset="0"/>
                          <a:ea typeface="宋体" pitchFamily="2" charset="-122"/>
                        </a:defRPr>
                      </a:lvl2pPr>
                      <a:lvl3pPr indent="227013">
                        <a:spcBef>
                          <a:spcPct val="20000"/>
                        </a:spcBef>
                        <a:buClr>
                          <a:srgbClr val="666699"/>
                        </a:buClr>
                        <a:buSzPct val="70000"/>
                        <a:buFont typeface="Wingdings" pitchFamily="2" charset="2"/>
                        <a:defRPr kumimoji="1" sz="2000">
                          <a:solidFill>
                            <a:schemeClr val="tx1"/>
                          </a:solidFill>
                          <a:latin typeface="Times New Roman" pitchFamily="18" charset="0"/>
                          <a:ea typeface="宋体" pitchFamily="2" charset="-122"/>
                        </a:defRPr>
                      </a:lvl3pPr>
                      <a:lvl4pPr indent="112713">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222.11</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C0C42D65-47C0-4066-B22F-0A8B2B2D30AE}" type="slidenum">
              <a:rPr lang="zh-CN" altLang="en-US"/>
              <a:pPr/>
              <a:t>16</a:t>
            </a:fld>
            <a:endParaRPr lang="zh-CN" altLang="en-US" sz="1400"/>
          </a:p>
        </p:txBody>
      </p:sp>
      <p:sp>
        <p:nvSpPr>
          <p:cNvPr id="302084" name="Rectangle 4"/>
          <p:cNvSpPr>
            <a:spLocks noChangeArrowheads="1"/>
          </p:cNvSpPr>
          <p:nvPr/>
        </p:nvSpPr>
        <p:spPr bwMode="auto">
          <a:xfrm>
            <a:off x="684213"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a:ea typeface="黑体" pitchFamily="2" charset="-122"/>
              </a:rPr>
              <a:t>整数因子分解</a:t>
            </a:r>
            <a:endParaRPr lang="zh-CN" altLang="en-US">
              <a:ea typeface="黑体" pitchFamily="2" charset="-122"/>
            </a:endParaRPr>
          </a:p>
        </p:txBody>
      </p:sp>
      <p:sp>
        <p:nvSpPr>
          <p:cNvPr id="302085" name="Text Box 5"/>
          <p:cNvSpPr txBox="1">
            <a:spLocks noChangeArrowheads="1"/>
          </p:cNvSpPr>
          <p:nvPr/>
        </p:nvSpPr>
        <p:spPr bwMode="auto">
          <a:xfrm>
            <a:off x="179388" y="765175"/>
            <a:ext cx="8713787"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0" lang="zh-CN" altLang="en-US">
                <a:latin typeface="Arial" charset="0"/>
                <a:ea typeface="楷体_GB2312" pitchFamily="49" charset="-122"/>
              </a:rPr>
              <a:t>设</a:t>
            </a:r>
            <a:r>
              <a:rPr kumimoji="0" lang="en-US" altLang="zh-CN">
                <a:latin typeface="Arial" charset="0"/>
                <a:ea typeface="楷体_GB2312" pitchFamily="49" charset="-122"/>
              </a:rPr>
              <a:t>n&gt;1</a:t>
            </a:r>
            <a:r>
              <a:rPr kumimoji="0" lang="zh-CN" altLang="en-US">
                <a:latin typeface="Arial" charset="0"/>
                <a:ea typeface="楷体_GB2312" pitchFamily="49" charset="-122"/>
              </a:rPr>
              <a:t>是一个整数。关于整数</a:t>
            </a:r>
            <a:r>
              <a:rPr kumimoji="0" lang="en-US" altLang="zh-CN">
                <a:latin typeface="Arial" charset="0"/>
                <a:ea typeface="楷体_GB2312" pitchFamily="49" charset="-122"/>
              </a:rPr>
              <a:t>n</a:t>
            </a:r>
            <a:r>
              <a:rPr kumimoji="0" lang="zh-CN" altLang="en-US">
                <a:latin typeface="Arial" charset="0"/>
                <a:ea typeface="楷体_GB2312" pitchFamily="49" charset="-122"/>
              </a:rPr>
              <a:t>的因子分解问题是找出</a:t>
            </a:r>
            <a:r>
              <a:rPr kumimoji="0" lang="en-US" altLang="zh-CN">
                <a:latin typeface="Arial" charset="0"/>
                <a:ea typeface="楷体_GB2312" pitchFamily="49" charset="-122"/>
              </a:rPr>
              <a:t>n</a:t>
            </a:r>
            <a:r>
              <a:rPr kumimoji="0" lang="zh-CN" altLang="en-US">
                <a:latin typeface="Arial" charset="0"/>
                <a:ea typeface="楷体_GB2312" pitchFamily="49" charset="-122"/>
              </a:rPr>
              <a:t>的如下形式的唯一分解式：</a:t>
            </a:r>
          </a:p>
          <a:p>
            <a:r>
              <a:rPr kumimoji="0" lang="zh-CN" altLang="en-US">
                <a:latin typeface="Arial" charset="0"/>
                <a:ea typeface="楷体_GB2312" pitchFamily="49" charset="-122"/>
              </a:rPr>
              <a:t>其中，</a:t>
            </a:r>
            <a:r>
              <a:rPr kumimoji="0" lang="en-US" altLang="zh-CN">
                <a:latin typeface="Arial" charset="0"/>
                <a:ea typeface="楷体_GB2312" pitchFamily="49" charset="-122"/>
              </a:rPr>
              <a:t>p</a:t>
            </a:r>
            <a:r>
              <a:rPr kumimoji="0" lang="en-US" altLang="zh-CN" baseline="-25000">
                <a:latin typeface="Arial" charset="0"/>
                <a:ea typeface="楷体_GB2312" pitchFamily="49" charset="-122"/>
              </a:rPr>
              <a:t>1</a:t>
            </a:r>
            <a:r>
              <a:rPr kumimoji="0" lang="en-US" altLang="zh-CN">
                <a:latin typeface="Arial" charset="0"/>
                <a:ea typeface="楷体_GB2312" pitchFamily="49" charset="-122"/>
              </a:rPr>
              <a:t>&lt;p</a:t>
            </a:r>
            <a:r>
              <a:rPr kumimoji="0" lang="en-US" altLang="zh-CN" baseline="-25000">
                <a:latin typeface="Arial" charset="0"/>
                <a:ea typeface="楷体_GB2312" pitchFamily="49" charset="-122"/>
              </a:rPr>
              <a:t>2</a:t>
            </a:r>
            <a:r>
              <a:rPr kumimoji="0" lang="en-US" altLang="zh-CN">
                <a:latin typeface="Arial" charset="0"/>
                <a:ea typeface="楷体_GB2312" pitchFamily="49" charset="-122"/>
              </a:rPr>
              <a:t>&lt;…&lt;p</a:t>
            </a:r>
            <a:r>
              <a:rPr kumimoji="0" lang="en-US" altLang="zh-CN" baseline="-25000">
                <a:latin typeface="Arial" charset="0"/>
                <a:ea typeface="楷体_GB2312" pitchFamily="49" charset="-122"/>
              </a:rPr>
              <a:t>k</a:t>
            </a:r>
            <a:r>
              <a:rPr kumimoji="0" lang="zh-CN" altLang="en-US">
                <a:latin typeface="Arial" charset="0"/>
                <a:ea typeface="楷体_GB2312" pitchFamily="49" charset="-122"/>
              </a:rPr>
              <a:t>是</a:t>
            </a:r>
            <a:r>
              <a:rPr kumimoji="0" lang="en-US" altLang="zh-CN">
                <a:latin typeface="Arial" charset="0"/>
                <a:ea typeface="楷体_GB2312" pitchFamily="49" charset="-122"/>
              </a:rPr>
              <a:t>k</a:t>
            </a:r>
            <a:r>
              <a:rPr kumimoji="0" lang="zh-CN" altLang="en-US">
                <a:latin typeface="Arial" charset="0"/>
                <a:ea typeface="楷体_GB2312" pitchFamily="49" charset="-122"/>
              </a:rPr>
              <a:t>个素数，</a:t>
            </a:r>
            <a:r>
              <a:rPr kumimoji="0" lang="en-US" altLang="zh-CN">
                <a:latin typeface="Arial" charset="0"/>
                <a:ea typeface="楷体_GB2312" pitchFamily="49" charset="-122"/>
              </a:rPr>
              <a:t>m</a:t>
            </a:r>
            <a:r>
              <a:rPr kumimoji="0" lang="en-US" altLang="zh-CN" baseline="-25000">
                <a:latin typeface="Arial" charset="0"/>
                <a:ea typeface="楷体_GB2312" pitchFamily="49" charset="-122"/>
              </a:rPr>
              <a:t>1</a:t>
            </a:r>
            <a:r>
              <a:rPr kumimoji="0" lang="en-US" altLang="zh-CN">
                <a:latin typeface="Arial" charset="0"/>
                <a:ea typeface="楷体_GB2312" pitchFamily="49" charset="-122"/>
              </a:rPr>
              <a:t>,m</a:t>
            </a:r>
            <a:r>
              <a:rPr kumimoji="0" lang="en-US" altLang="zh-CN" baseline="-25000">
                <a:latin typeface="Arial" charset="0"/>
                <a:ea typeface="楷体_GB2312" pitchFamily="49" charset="-122"/>
              </a:rPr>
              <a:t>2</a:t>
            </a:r>
            <a:r>
              <a:rPr kumimoji="0" lang="en-US" altLang="zh-CN">
                <a:latin typeface="Arial" charset="0"/>
                <a:ea typeface="楷体_GB2312" pitchFamily="49" charset="-122"/>
              </a:rPr>
              <a:t>,…,m</a:t>
            </a:r>
            <a:r>
              <a:rPr kumimoji="0" lang="en-US" altLang="zh-CN" baseline="-25000">
                <a:latin typeface="Arial" charset="0"/>
                <a:ea typeface="楷体_GB2312" pitchFamily="49" charset="-122"/>
              </a:rPr>
              <a:t>k</a:t>
            </a:r>
            <a:r>
              <a:rPr kumimoji="0" lang="zh-CN" altLang="en-US">
                <a:latin typeface="Arial" charset="0"/>
                <a:ea typeface="楷体_GB2312" pitchFamily="49" charset="-122"/>
              </a:rPr>
              <a:t>是</a:t>
            </a:r>
            <a:r>
              <a:rPr kumimoji="0" lang="en-US" altLang="zh-CN">
                <a:latin typeface="Arial" charset="0"/>
                <a:ea typeface="楷体_GB2312" pitchFamily="49" charset="-122"/>
              </a:rPr>
              <a:t>k</a:t>
            </a:r>
            <a:r>
              <a:rPr kumimoji="0" lang="zh-CN" altLang="en-US">
                <a:latin typeface="Arial" charset="0"/>
                <a:ea typeface="楷体_GB2312" pitchFamily="49" charset="-122"/>
              </a:rPr>
              <a:t>个正整数。</a:t>
            </a:r>
          </a:p>
          <a:p>
            <a:r>
              <a:rPr kumimoji="0" lang="zh-CN" altLang="en-US">
                <a:latin typeface="Arial" charset="0"/>
                <a:ea typeface="楷体_GB2312" pitchFamily="49" charset="-122"/>
              </a:rPr>
              <a:t>如果</a:t>
            </a:r>
            <a:r>
              <a:rPr kumimoji="0" lang="en-US" altLang="zh-CN">
                <a:latin typeface="Arial" charset="0"/>
                <a:ea typeface="楷体_GB2312" pitchFamily="49" charset="-122"/>
              </a:rPr>
              <a:t>n</a:t>
            </a:r>
            <a:r>
              <a:rPr kumimoji="0" lang="zh-CN" altLang="en-US">
                <a:latin typeface="Arial" charset="0"/>
                <a:ea typeface="楷体_GB2312" pitchFamily="49" charset="-122"/>
              </a:rPr>
              <a:t>是一个合数，则</a:t>
            </a:r>
            <a:r>
              <a:rPr kumimoji="0" lang="en-US" altLang="zh-CN">
                <a:latin typeface="Arial" charset="0"/>
                <a:ea typeface="楷体_GB2312" pitchFamily="49" charset="-122"/>
              </a:rPr>
              <a:t>n</a:t>
            </a:r>
            <a:r>
              <a:rPr kumimoji="0" lang="zh-CN" altLang="en-US">
                <a:latin typeface="Arial" charset="0"/>
                <a:ea typeface="楷体_GB2312" pitchFamily="49" charset="-122"/>
              </a:rPr>
              <a:t>必有一个非平凡因子</a:t>
            </a:r>
            <a:r>
              <a:rPr kumimoji="0" lang="en-US" altLang="zh-CN">
                <a:latin typeface="Arial" charset="0"/>
                <a:ea typeface="楷体_GB2312" pitchFamily="49" charset="-122"/>
              </a:rPr>
              <a:t>x</a:t>
            </a:r>
            <a:r>
              <a:rPr kumimoji="0" lang="zh-CN" altLang="en-US">
                <a:latin typeface="Arial" charset="0"/>
                <a:ea typeface="楷体_GB2312" pitchFamily="49" charset="-122"/>
              </a:rPr>
              <a:t>，</a:t>
            </a:r>
            <a:r>
              <a:rPr kumimoji="0" lang="en-US" altLang="zh-CN">
                <a:latin typeface="Arial" charset="0"/>
                <a:ea typeface="楷体_GB2312" pitchFamily="49" charset="-122"/>
              </a:rPr>
              <a:t>1&lt;x&lt;n</a:t>
            </a:r>
            <a:r>
              <a:rPr kumimoji="0" lang="zh-CN" altLang="en-US">
                <a:latin typeface="Arial" charset="0"/>
                <a:ea typeface="楷体_GB2312" pitchFamily="49" charset="-122"/>
              </a:rPr>
              <a:t>，使得</a:t>
            </a:r>
            <a:r>
              <a:rPr kumimoji="0" lang="en-US" altLang="zh-CN">
                <a:latin typeface="Arial" charset="0"/>
                <a:ea typeface="楷体_GB2312" pitchFamily="49" charset="-122"/>
              </a:rPr>
              <a:t>x</a:t>
            </a:r>
            <a:r>
              <a:rPr kumimoji="0" lang="zh-CN" altLang="en-US">
                <a:latin typeface="Arial" charset="0"/>
                <a:ea typeface="楷体_GB2312" pitchFamily="49" charset="-122"/>
              </a:rPr>
              <a:t>可以整除</a:t>
            </a:r>
            <a:r>
              <a:rPr kumimoji="0" lang="en-US" altLang="zh-CN">
                <a:latin typeface="Arial" charset="0"/>
                <a:ea typeface="楷体_GB2312" pitchFamily="49" charset="-122"/>
              </a:rPr>
              <a:t>n</a:t>
            </a:r>
            <a:r>
              <a:rPr kumimoji="0" lang="zh-CN" altLang="en-US">
                <a:latin typeface="Arial" charset="0"/>
                <a:ea typeface="楷体_GB2312" pitchFamily="49" charset="-122"/>
              </a:rPr>
              <a:t>。</a:t>
            </a:r>
            <a:r>
              <a:rPr kumimoji="0" lang="zh-CN" altLang="en-US">
                <a:latin typeface="黑体" pitchFamily="2" charset="-122"/>
                <a:ea typeface="黑体" pitchFamily="2" charset="-122"/>
              </a:rPr>
              <a:t>给定一个合数</a:t>
            </a:r>
            <a:r>
              <a:rPr kumimoji="0" lang="en-US" altLang="zh-CN">
                <a:latin typeface="黑体" pitchFamily="2" charset="-122"/>
                <a:ea typeface="黑体" pitchFamily="2" charset="-122"/>
              </a:rPr>
              <a:t>n</a:t>
            </a:r>
            <a:r>
              <a:rPr kumimoji="0" lang="zh-CN" altLang="en-US">
                <a:latin typeface="黑体" pitchFamily="2" charset="-122"/>
                <a:ea typeface="黑体" pitchFamily="2" charset="-122"/>
              </a:rPr>
              <a:t>，求</a:t>
            </a:r>
            <a:r>
              <a:rPr kumimoji="0" lang="en-US" altLang="zh-CN">
                <a:latin typeface="黑体" pitchFamily="2" charset="-122"/>
                <a:ea typeface="黑体" pitchFamily="2" charset="-122"/>
              </a:rPr>
              <a:t>n</a:t>
            </a:r>
            <a:r>
              <a:rPr kumimoji="0" lang="zh-CN" altLang="en-US">
                <a:latin typeface="黑体" pitchFamily="2" charset="-122"/>
                <a:ea typeface="黑体" pitchFamily="2" charset="-122"/>
              </a:rPr>
              <a:t>的一个非平凡因子的问题称为整数</a:t>
            </a:r>
            <a:r>
              <a:rPr kumimoji="0" lang="en-US" altLang="zh-CN">
                <a:latin typeface="黑体" pitchFamily="2" charset="-122"/>
                <a:ea typeface="黑体" pitchFamily="2" charset="-122"/>
              </a:rPr>
              <a:t>n</a:t>
            </a:r>
            <a:r>
              <a:rPr kumimoji="0" lang="zh-CN" altLang="en-US">
                <a:latin typeface="黑体" pitchFamily="2" charset="-122"/>
                <a:ea typeface="黑体" pitchFamily="2" charset="-122"/>
              </a:rPr>
              <a:t>的因子分割问题。</a:t>
            </a:r>
          </a:p>
        </p:txBody>
      </p:sp>
      <p:graphicFrame>
        <p:nvGraphicFramePr>
          <p:cNvPr id="302086" name="Object 6"/>
          <p:cNvGraphicFramePr>
            <a:graphicFrameLocks noChangeAspect="1"/>
          </p:cNvGraphicFramePr>
          <p:nvPr/>
        </p:nvGraphicFramePr>
        <p:xfrm>
          <a:off x="2555875" y="1125538"/>
          <a:ext cx="2232025" cy="469900"/>
        </p:xfrm>
        <a:graphic>
          <a:graphicData uri="http://schemas.openxmlformats.org/presentationml/2006/ole">
            <mc:AlternateContent xmlns:mc="http://schemas.openxmlformats.org/markup-compatibility/2006">
              <mc:Choice xmlns:v="urn:schemas-microsoft-com:vml" Requires="v">
                <p:oleObj spid="_x0000_s302092" name="公式" r:id="rId3" imgW="1129810" imgH="241195" progId="Equation.3">
                  <p:embed/>
                </p:oleObj>
              </mc:Choice>
              <mc:Fallback>
                <p:oleObj name="公式" r:id="rId3" imgW="1129810" imgH="24119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125538"/>
                        <a:ext cx="2232025"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2089" name="Text Box 9"/>
          <p:cNvSpPr txBox="1">
            <a:spLocks noChangeArrowheads="1"/>
          </p:cNvSpPr>
          <p:nvPr/>
        </p:nvSpPr>
        <p:spPr bwMode="auto">
          <a:xfrm>
            <a:off x="231775" y="3073400"/>
            <a:ext cx="2895600" cy="214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a:lnSpc>
                <a:spcPct val="120000"/>
              </a:lnSpc>
            </a:pPr>
            <a:r>
              <a:rPr kumimoji="0" lang="en-US" altLang="zh-CN" sz="1600">
                <a:latin typeface="Arial" charset="0"/>
              </a:rPr>
              <a:t>int </a:t>
            </a:r>
            <a:r>
              <a:rPr kumimoji="0" lang="en-US" altLang="zh-CN" sz="1600" b="1">
                <a:latin typeface="Arial" charset="0"/>
              </a:rPr>
              <a:t>Split</a:t>
            </a:r>
            <a:r>
              <a:rPr kumimoji="0" lang="en-US" altLang="zh-CN" sz="1600">
                <a:latin typeface="Arial" charset="0"/>
              </a:rPr>
              <a:t>(int n)</a:t>
            </a:r>
          </a:p>
          <a:p>
            <a:pPr>
              <a:lnSpc>
                <a:spcPct val="120000"/>
              </a:lnSpc>
            </a:pPr>
            <a:r>
              <a:rPr kumimoji="0" lang="en-US" altLang="zh-CN" sz="1600">
                <a:latin typeface="Arial" charset="0"/>
              </a:rPr>
              <a:t>{</a:t>
            </a:r>
          </a:p>
          <a:p>
            <a:pPr>
              <a:lnSpc>
                <a:spcPct val="120000"/>
              </a:lnSpc>
            </a:pPr>
            <a:r>
              <a:rPr kumimoji="0" lang="en-US" altLang="zh-CN" sz="1600">
                <a:latin typeface="Arial" charset="0"/>
              </a:rPr>
              <a:t>  int m = floor(sqrt(double(n)));</a:t>
            </a:r>
          </a:p>
          <a:p>
            <a:pPr>
              <a:lnSpc>
                <a:spcPct val="120000"/>
              </a:lnSpc>
            </a:pPr>
            <a:r>
              <a:rPr kumimoji="0" lang="en-US" altLang="zh-CN" sz="1600">
                <a:latin typeface="Arial" charset="0"/>
              </a:rPr>
              <a:t>  for (int i=2; i&lt;=m; i++)</a:t>
            </a:r>
          </a:p>
          <a:p>
            <a:pPr>
              <a:lnSpc>
                <a:spcPct val="120000"/>
              </a:lnSpc>
            </a:pPr>
            <a:r>
              <a:rPr kumimoji="0" lang="en-US" altLang="zh-CN" sz="1600">
                <a:latin typeface="Arial" charset="0"/>
              </a:rPr>
              <a:t>    if (n%i==0) return i;</a:t>
            </a:r>
          </a:p>
          <a:p>
            <a:pPr>
              <a:lnSpc>
                <a:spcPct val="120000"/>
              </a:lnSpc>
            </a:pPr>
            <a:r>
              <a:rPr kumimoji="0" lang="en-US" altLang="zh-CN" sz="1600">
                <a:latin typeface="Arial" charset="0"/>
              </a:rPr>
              <a:t>  return 1;</a:t>
            </a:r>
          </a:p>
          <a:p>
            <a:pPr>
              <a:lnSpc>
                <a:spcPct val="120000"/>
              </a:lnSpc>
            </a:pPr>
            <a:r>
              <a:rPr kumimoji="0" lang="en-US" altLang="zh-CN" sz="1600">
                <a:latin typeface="Arial" charset="0"/>
              </a:rPr>
              <a:t>}</a:t>
            </a:r>
            <a:endParaRPr kumimoji="0" lang="zh-CN" altLang="en-US" sz="1600">
              <a:latin typeface="Arial" charset="0"/>
            </a:endParaRPr>
          </a:p>
        </p:txBody>
      </p:sp>
      <p:sp>
        <p:nvSpPr>
          <p:cNvPr id="302090" name="Text Box 10"/>
          <p:cNvSpPr txBox="1">
            <a:spLocks noChangeArrowheads="1"/>
          </p:cNvSpPr>
          <p:nvPr/>
        </p:nvSpPr>
        <p:spPr bwMode="auto">
          <a:xfrm>
            <a:off x="323850" y="5734050"/>
            <a:ext cx="8424863" cy="873125"/>
          </a:xfrm>
          <a:prstGeom prst="rect">
            <a:avLst/>
          </a:prstGeom>
          <a:solidFill>
            <a:schemeClr val="hlink"/>
          </a:solidFill>
          <a:ln w="50800">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0" lang="zh-CN" altLang="en-US">
                <a:latin typeface="Arial" charset="0"/>
                <a:ea typeface="楷体_GB2312" pitchFamily="49" charset="-122"/>
              </a:rPr>
              <a:t>事实上，算法</a:t>
            </a:r>
            <a:r>
              <a:rPr kumimoji="0" lang="en-US" altLang="zh-CN" b="1">
                <a:latin typeface="Arial" charset="0"/>
                <a:ea typeface="楷体_GB2312" pitchFamily="49" charset="-122"/>
              </a:rPr>
              <a:t>split(n)</a:t>
            </a:r>
            <a:r>
              <a:rPr kumimoji="0" lang="zh-CN" altLang="en-US">
                <a:latin typeface="Arial" charset="0"/>
                <a:ea typeface="楷体_GB2312" pitchFamily="49" charset="-122"/>
              </a:rPr>
              <a:t>是对范围在</a:t>
            </a:r>
            <a:r>
              <a:rPr kumimoji="0" lang="en-US" altLang="zh-CN">
                <a:latin typeface="Arial" charset="0"/>
                <a:ea typeface="楷体_GB2312" pitchFamily="49" charset="-122"/>
              </a:rPr>
              <a:t>1</a:t>
            </a:r>
            <a:r>
              <a:rPr kumimoji="0" lang="zh-CN" altLang="en-US">
                <a:latin typeface="Arial" charset="0"/>
                <a:ea typeface="楷体_GB2312" pitchFamily="49" charset="-122"/>
              </a:rPr>
              <a:t>～</a:t>
            </a:r>
            <a:r>
              <a:rPr kumimoji="0" lang="en-US" altLang="zh-CN">
                <a:latin typeface="Arial" charset="0"/>
                <a:ea typeface="楷体_GB2312" pitchFamily="49" charset="-122"/>
              </a:rPr>
              <a:t>x</a:t>
            </a:r>
            <a:r>
              <a:rPr kumimoji="0" lang="zh-CN" altLang="en-US">
                <a:latin typeface="Arial" charset="0"/>
                <a:ea typeface="楷体_GB2312" pitchFamily="49" charset="-122"/>
              </a:rPr>
              <a:t>的所有整数进行了试除而得到范围在</a:t>
            </a:r>
            <a:r>
              <a:rPr kumimoji="0" lang="en-US" altLang="zh-CN">
                <a:latin typeface="Arial" charset="0"/>
                <a:ea typeface="楷体_GB2312" pitchFamily="49" charset="-122"/>
              </a:rPr>
              <a:t>1</a:t>
            </a:r>
            <a:r>
              <a:rPr kumimoji="0" lang="zh-CN" altLang="en-US">
                <a:latin typeface="Arial" charset="0"/>
                <a:ea typeface="楷体_GB2312" pitchFamily="49" charset="-122"/>
              </a:rPr>
              <a:t>～</a:t>
            </a:r>
            <a:r>
              <a:rPr kumimoji="0" lang="en-US" altLang="zh-CN">
                <a:latin typeface="Arial" charset="0"/>
                <a:ea typeface="楷体_GB2312" pitchFamily="49" charset="-122"/>
              </a:rPr>
              <a:t>x</a:t>
            </a:r>
            <a:r>
              <a:rPr kumimoji="0" lang="en-US" altLang="zh-CN" baseline="30000">
                <a:latin typeface="Arial" charset="0"/>
                <a:ea typeface="楷体_GB2312" pitchFamily="49" charset="-122"/>
              </a:rPr>
              <a:t>2</a:t>
            </a:r>
            <a:r>
              <a:rPr kumimoji="0" lang="zh-CN" altLang="en-US">
                <a:latin typeface="Arial" charset="0"/>
                <a:ea typeface="楷体_GB2312" pitchFamily="49" charset="-122"/>
              </a:rPr>
              <a:t>的任一整数的因子分割。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2"/>
          </p:nvPr>
        </p:nvSpPr>
        <p:spPr/>
        <p:txBody>
          <a:bodyPr/>
          <a:lstStyle/>
          <a:p>
            <a:fld id="{54B6D89A-5C72-46D6-A9BC-A2004BA54F70}" type="slidenum">
              <a:rPr lang="zh-CN" altLang="en-US"/>
              <a:pPr/>
              <a:t>17</a:t>
            </a:fld>
            <a:endParaRPr lang="zh-CN" altLang="en-US" sz="1400"/>
          </a:p>
        </p:txBody>
      </p:sp>
      <p:sp>
        <p:nvSpPr>
          <p:cNvPr id="304132" name="Rectangle 4"/>
          <p:cNvSpPr>
            <a:spLocks noChangeArrowheads="1"/>
          </p:cNvSpPr>
          <p:nvPr/>
        </p:nvSpPr>
        <p:spPr bwMode="auto">
          <a:xfrm>
            <a:off x="684213"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a:ea typeface="黑体" pitchFamily="2" charset="-122"/>
              </a:rPr>
              <a:t>Pollard算法</a:t>
            </a:r>
            <a:endParaRPr lang="zh-CN" altLang="en-US">
              <a:ea typeface="黑体" pitchFamily="2" charset="-122"/>
            </a:endParaRPr>
          </a:p>
        </p:txBody>
      </p:sp>
      <p:sp>
        <p:nvSpPr>
          <p:cNvPr id="304133" name="Text Box 5"/>
          <p:cNvSpPr txBox="1">
            <a:spLocks noChangeArrowheads="1"/>
          </p:cNvSpPr>
          <p:nvPr/>
        </p:nvSpPr>
        <p:spPr bwMode="auto">
          <a:xfrm>
            <a:off x="231775" y="855663"/>
            <a:ext cx="86614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0" lang="zh-CN" altLang="en-US">
                <a:latin typeface="Arial" charset="0"/>
                <a:ea typeface="楷体_GB2312" pitchFamily="49" charset="-122"/>
              </a:rPr>
              <a:t>在开始时选取</a:t>
            </a:r>
            <a:r>
              <a:rPr kumimoji="0" lang="en-US" altLang="zh-CN">
                <a:latin typeface="Arial" charset="0"/>
                <a:ea typeface="楷体_GB2312" pitchFamily="49" charset="-122"/>
              </a:rPr>
              <a:t>0</a:t>
            </a:r>
            <a:r>
              <a:rPr kumimoji="0" lang="zh-CN" altLang="en-US">
                <a:latin typeface="Arial" charset="0"/>
                <a:ea typeface="楷体_GB2312" pitchFamily="49" charset="-122"/>
              </a:rPr>
              <a:t>～</a:t>
            </a:r>
            <a:r>
              <a:rPr kumimoji="0" lang="en-US" altLang="zh-CN">
                <a:latin typeface="Arial" charset="0"/>
                <a:ea typeface="楷体_GB2312" pitchFamily="49" charset="-122"/>
              </a:rPr>
              <a:t>n-1</a:t>
            </a:r>
            <a:r>
              <a:rPr kumimoji="0" lang="zh-CN" altLang="en-US">
                <a:latin typeface="Arial" charset="0"/>
                <a:ea typeface="楷体_GB2312" pitchFamily="49" charset="-122"/>
              </a:rPr>
              <a:t>范围内的随机数，然后递归地由</a:t>
            </a:r>
          </a:p>
          <a:p>
            <a:endParaRPr kumimoji="0" lang="zh-CN" altLang="en-US">
              <a:latin typeface="Arial" charset="0"/>
              <a:ea typeface="楷体_GB2312" pitchFamily="49" charset="-122"/>
            </a:endParaRPr>
          </a:p>
          <a:p>
            <a:r>
              <a:rPr kumimoji="0" lang="zh-CN" altLang="en-US">
                <a:latin typeface="Arial" charset="0"/>
                <a:ea typeface="楷体_GB2312" pitchFamily="49" charset="-122"/>
              </a:rPr>
              <a:t>产生无穷序列</a:t>
            </a:r>
          </a:p>
          <a:p>
            <a:r>
              <a:rPr kumimoji="0" lang="zh-CN" altLang="en-US">
                <a:latin typeface="Arial" charset="0"/>
                <a:ea typeface="楷体_GB2312" pitchFamily="49" charset="-122"/>
              </a:rPr>
              <a:t>对于</a:t>
            </a:r>
            <a:r>
              <a:rPr kumimoji="0" lang="en-US" altLang="zh-CN">
                <a:latin typeface="Arial" charset="0"/>
                <a:ea typeface="楷体_GB2312" pitchFamily="49" charset="-122"/>
              </a:rPr>
              <a:t>i=2</a:t>
            </a:r>
            <a:r>
              <a:rPr kumimoji="0" lang="en-US" altLang="zh-CN" baseline="30000">
                <a:latin typeface="Arial" charset="0"/>
                <a:ea typeface="楷体_GB2312" pitchFamily="49" charset="-122"/>
              </a:rPr>
              <a:t>k</a:t>
            </a:r>
            <a:r>
              <a:rPr kumimoji="0" lang="zh-CN" altLang="en-US">
                <a:latin typeface="Arial" charset="0"/>
                <a:ea typeface="楷体_GB2312" pitchFamily="49" charset="-122"/>
              </a:rPr>
              <a:t>，以及</a:t>
            </a:r>
            <a:r>
              <a:rPr kumimoji="0" lang="en-US" altLang="zh-CN">
                <a:latin typeface="Arial" charset="0"/>
                <a:ea typeface="楷体_GB2312" pitchFamily="49" charset="-122"/>
              </a:rPr>
              <a:t>2</a:t>
            </a:r>
            <a:r>
              <a:rPr kumimoji="0" lang="en-US" altLang="zh-CN" baseline="30000">
                <a:latin typeface="Arial" charset="0"/>
                <a:ea typeface="楷体_GB2312" pitchFamily="49" charset="-122"/>
              </a:rPr>
              <a:t>k</a:t>
            </a:r>
            <a:r>
              <a:rPr kumimoji="0" lang="en-US" altLang="zh-CN">
                <a:latin typeface="Arial" charset="0"/>
                <a:ea typeface="楷体_GB2312" pitchFamily="49" charset="-122"/>
              </a:rPr>
              <a:t>&lt;j</a:t>
            </a:r>
            <a:r>
              <a:rPr kumimoji="0" lang="en-US" altLang="zh-CN">
                <a:latin typeface="Arial" charset="0"/>
                <a:ea typeface="楷体_GB2312" pitchFamily="49" charset="-122"/>
                <a:sym typeface="Symbol" pitchFamily="18" charset="2"/>
              </a:rPr>
              <a:t>2</a:t>
            </a:r>
            <a:r>
              <a:rPr kumimoji="0" lang="en-US" altLang="zh-CN" baseline="30000">
                <a:latin typeface="Arial" charset="0"/>
                <a:ea typeface="楷体_GB2312" pitchFamily="49" charset="-122"/>
                <a:sym typeface="Symbol" pitchFamily="18" charset="2"/>
              </a:rPr>
              <a:t>k+1</a:t>
            </a:r>
            <a:r>
              <a:rPr kumimoji="0" lang="zh-CN" altLang="en-US">
                <a:latin typeface="Arial" charset="0"/>
                <a:ea typeface="楷体_GB2312" pitchFamily="49" charset="-122"/>
              </a:rPr>
              <a:t>，算法计算出</a:t>
            </a:r>
            <a:r>
              <a:rPr kumimoji="0" lang="en-US" altLang="zh-CN">
                <a:latin typeface="Arial" charset="0"/>
                <a:ea typeface="楷体_GB2312" pitchFamily="49" charset="-122"/>
              </a:rPr>
              <a:t>x</a:t>
            </a:r>
            <a:r>
              <a:rPr kumimoji="0" lang="en-US" altLang="zh-CN" baseline="-25000">
                <a:latin typeface="Arial" charset="0"/>
                <a:ea typeface="楷体_GB2312" pitchFamily="49" charset="-122"/>
              </a:rPr>
              <a:t>j</a:t>
            </a:r>
            <a:r>
              <a:rPr kumimoji="0" lang="en-US" altLang="zh-CN">
                <a:latin typeface="Arial" charset="0"/>
                <a:ea typeface="楷体_GB2312" pitchFamily="49" charset="-122"/>
              </a:rPr>
              <a:t>-x</a:t>
            </a:r>
            <a:r>
              <a:rPr kumimoji="0" lang="en-US" altLang="zh-CN" baseline="-25000">
                <a:latin typeface="Arial" charset="0"/>
                <a:ea typeface="楷体_GB2312" pitchFamily="49" charset="-122"/>
              </a:rPr>
              <a:t>i</a:t>
            </a:r>
            <a:r>
              <a:rPr kumimoji="0" lang="zh-CN" altLang="en-US">
                <a:latin typeface="Arial" charset="0"/>
                <a:ea typeface="楷体_GB2312" pitchFamily="49" charset="-122"/>
              </a:rPr>
              <a:t>与</a:t>
            </a:r>
            <a:r>
              <a:rPr kumimoji="0" lang="en-US" altLang="zh-CN">
                <a:latin typeface="Arial" charset="0"/>
                <a:ea typeface="楷体_GB2312" pitchFamily="49" charset="-122"/>
              </a:rPr>
              <a:t>n</a:t>
            </a:r>
            <a:r>
              <a:rPr kumimoji="0" lang="zh-CN" altLang="en-US">
                <a:latin typeface="Arial" charset="0"/>
                <a:ea typeface="楷体_GB2312" pitchFamily="49" charset="-122"/>
              </a:rPr>
              <a:t>的最大公因子</a:t>
            </a:r>
          </a:p>
          <a:p>
            <a:r>
              <a:rPr kumimoji="0" lang="en-US" altLang="zh-CN">
                <a:latin typeface="Arial" charset="0"/>
                <a:ea typeface="楷体_GB2312" pitchFamily="49" charset="-122"/>
              </a:rPr>
              <a:t>d=gcd(x</a:t>
            </a:r>
            <a:r>
              <a:rPr kumimoji="0" lang="en-US" altLang="zh-CN" baseline="-25000">
                <a:latin typeface="Arial" charset="0"/>
                <a:ea typeface="楷体_GB2312" pitchFamily="49" charset="-122"/>
              </a:rPr>
              <a:t>j</a:t>
            </a:r>
            <a:r>
              <a:rPr kumimoji="0" lang="en-US" altLang="zh-CN">
                <a:latin typeface="Arial" charset="0"/>
                <a:ea typeface="楷体_GB2312" pitchFamily="49" charset="-122"/>
              </a:rPr>
              <a:t>-x</a:t>
            </a:r>
            <a:r>
              <a:rPr kumimoji="0" lang="en-US" altLang="zh-CN" baseline="-25000">
                <a:latin typeface="Arial" charset="0"/>
                <a:ea typeface="楷体_GB2312" pitchFamily="49" charset="-122"/>
              </a:rPr>
              <a:t>i</a:t>
            </a:r>
            <a:r>
              <a:rPr kumimoji="0" lang="zh-CN" altLang="en-US">
                <a:latin typeface="Arial" charset="0"/>
                <a:ea typeface="楷体_GB2312" pitchFamily="49" charset="-122"/>
              </a:rPr>
              <a:t>，</a:t>
            </a:r>
            <a:r>
              <a:rPr kumimoji="0" lang="en-US" altLang="zh-CN">
                <a:latin typeface="Arial" charset="0"/>
                <a:ea typeface="楷体_GB2312" pitchFamily="49" charset="-122"/>
              </a:rPr>
              <a:t>n)</a:t>
            </a:r>
            <a:r>
              <a:rPr kumimoji="0" lang="zh-CN" altLang="en-US">
                <a:latin typeface="Arial" charset="0"/>
                <a:ea typeface="楷体_GB2312" pitchFamily="49" charset="-122"/>
              </a:rPr>
              <a:t>。如果</a:t>
            </a:r>
            <a:r>
              <a:rPr kumimoji="0" lang="en-US" altLang="zh-CN">
                <a:latin typeface="Arial" charset="0"/>
                <a:ea typeface="楷体_GB2312" pitchFamily="49" charset="-122"/>
              </a:rPr>
              <a:t>d</a:t>
            </a:r>
            <a:r>
              <a:rPr kumimoji="0" lang="zh-CN" altLang="en-US">
                <a:latin typeface="Arial" charset="0"/>
                <a:ea typeface="楷体_GB2312" pitchFamily="49" charset="-122"/>
              </a:rPr>
              <a:t>是</a:t>
            </a:r>
            <a:r>
              <a:rPr kumimoji="0" lang="en-US" altLang="zh-CN">
                <a:latin typeface="Arial" charset="0"/>
                <a:ea typeface="楷体_GB2312" pitchFamily="49" charset="-122"/>
              </a:rPr>
              <a:t>n</a:t>
            </a:r>
            <a:r>
              <a:rPr kumimoji="0" lang="zh-CN" altLang="en-US">
                <a:latin typeface="Arial" charset="0"/>
                <a:ea typeface="楷体_GB2312" pitchFamily="49" charset="-122"/>
              </a:rPr>
              <a:t>的非平凡因子，则实现对</a:t>
            </a:r>
            <a:r>
              <a:rPr kumimoji="0" lang="en-US" altLang="zh-CN">
                <a:latin typeface="Arial" charset="0"/>
                <a:ea typeface="楷体_GB2312" pitchFamily="49" charset="-122"/>
              </a:rPr>
              <a:t>n</a:t>
            </a:r>
            <a:r>
              <a:rPr kumimoji="0" lang="zh-CN" altLang="en-US">
                <a:latin typeface="Arial" charset="0"/>
                <a:ea typeface="楷体_GB2312" pitchFamily="49" charset="-122"/>
              </a:rPr>
              <a:t>的一次分割，算法输出</a:t>
            </a:r>
            <a:r>
              <a:rPr kumimoji="0" lang="en-US" altLang="zh-CN">
                <a:latin typeface="Arial" charset="0"/>
                <a:ea typeface="楷体_GB2312" pitchFamily="49" charset="-122"/>
              </a:rPr>
              <a:t>n</a:t>
            </a:r>
            <a:r>
              <a:rPr kumimoji="0" lang="zh-CN" altLang="en-US">
                <a:latin typeface="Arial" charset="0"/>
                <a:ea typeface="楷体_GB2312" pitchFamily="49" charset="-122"/>
              </a:rPr>
              <a:t>的因子</a:t>
            </a:r>
            <a:r>
              <a:rPr kumimoji="0" lang="en-US" altLang="zh-CN">
                <a:latin typeface="Arial" charset="0"/>
                <a:ea typeface="楷体_GB2312" pitchFamily="49" charset="-122"/>
              </a:rPr>
              <a:t>d</a:t>
            </a:r>
            <a:r>
              <a:rPr kumimoji="0" lang="zh-CN" altLang="en-US">
                <a:latin typeface="Arial" charset="0"/>
                <a:ea typeface="楷体_GB2312" pitchFamily="49" charset="-122"/>
              </a:rPr>
              <a:t>。</a:t>
            </a:r>
          </a:p>
        </p:txBody>
      </p:sp>
      <p:sp>
        <p:nvSpPr>
          <p:cNvPr id="304135"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04134" name="Object 6"/>
          <p:cNvGraphicFramePr>
            <a:graphicFrameLocks noChangeAspect="1"/>
          </p:cNvGraphicFramePr>
          <p:nvPr/>
        </p:nvGraphicFramePr>
        <p:xfrm>
          <a:off x="2555875" y="1196975"/>
          <a:ext cx="2160588" cy="417513"/>
        </p:xfrm>
        <a:graphic>
          <a:graphicData uri="http://schemas.openxmlformats.org/presentationml/2006/ole">
            <mc:AlternateContent xmlns:mc="http://schemas.openxmlformats.org/markup-compatibility/2006">
              <mc:Choice xmlns:v="urn:schemas-microsoft-com:vml" Requires="v">
                <p:oleObj spid="_x0000_s304149" name="公式" r:id="rId3" imgW="1231366" imgH="241195" progId="Equation.3">
                  <p:embed/>
                </p:oleObj>
              </mc:Choice>
              <mc:Fallback>
                <p:oleObj name="公式" r:id="rId3" imgW="1231366" imgH="24119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196975"/>
                        <a:ext cx="2160588"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4137" name="Rectangle 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04136" name="Object 8"/>
          <p:cNvGraphicFramePr>
            <a:graphicFrameLocks noChangeAspect="1"/>
          </p:cNvGraphicFramePr>
          <p:nvPr/>
        </p:nvGraphicFramePr>
        <p:xfrm>
          <a:off x="2124075" y="1608138"/>
          <a:ext cx="1655763" cy="393700"/>
        </p:xfrm>
        <a:graphic>
          <a:graphicData uri="http://schemas.openxmlformats.org/presentationml/2006/ole">
            <mc:AlternateContent xmlns:mc="http://schemas.openxmlformats.org/markup-compatibility/2006">
              <mc:Choice xmlns:v="urn:schemas-microsoft-com:vml" Requires="v">
                <p:oleObj spid="_x0000_s304150" name="公式" r:id="rId5" imgW="965200" imgH="228600" progId="Equation.3">
                  <p:embed/>
                </p:oleObj>
              </mc:Choice>
              <mc:Fallback>
                <p:oleObj name="公式" r:id="rId5" imgW="965200" imgH="228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1608138"/>
                        <a:ext cx="1655763"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4138" name="Text Box 10"/>
          <p:cNvSpPr txBox="1">
            <a:spLocks noChangeArrowheads="1"/>
          </p:cNvSpPr>
          <p:nvPr/>
        </p:nvSpPr>
        <p:spPr bwMode="auto">
          <a:xfrm>
            <a:off x="250825" y="3021013"/>
            <a:ext cx="5499100" cy="375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kumimoji="0" lang="en-US" altLang="zh-CN" sz="1600">
                <a:latin typeface="Arial" charset="0"/>
              </a:rPr>
              <a:t>void </a:t>
            </a:r>
            <a:r>
              <a:rPr kumimoji="0" lang="en-US" altLang="zh-CN" sz="1600" b="1">
                <a:latin typeface="Arial" charset="0"/>
              </a:rPr>
              <a:t>Pollard</a:t>
            </a:r>
            <a:r>
              <a:rPr kumimoji="0" lang="en-US" altLang="zh-CN" sz="1600">
                <a:latin typeface="Arial" charset="0"/>
              </a:rPr>
              <a:t>(int n)</a:t>
            </a:r>
          </a:p>
          <a:p>
            <a:r>
              <a:rPr kumimoji="0" lang="en-US" altLang="zh-CN" sz="1600">
                <a:latin typeface="Arial" charset="0"/>
              </a:rPr>
              <a:t>{// </a:t>
            </a:r>
            <a:r>
              <a:rPr kumimoji="0" lang="zh-CN" altLang="en-US" sz="1600">
                <a:latin typeface="Arial" charset="0"/>
              </a:rPr>
              <a:t>求整数</a:t>
            </a:r>
            <a:r>
              <a:rPr kumimoji="0" lang="en-US" altLang="zh-CN" sz="1600">
                <a:latin typeface="Arial" charset="0"/>
              </a:rPr>
              <a:t>n</a:t>
            </a:r>
            <a:r>
              <a:rPr kumimoji="0" lang="zh-CN" altLang="en-US" sz="1600">
                <a:latin typeface="Arial" charset="0"/>
              </a:rPr>
              <a:t>因子分割的拉斯维加斯算法</a:t>
            </a:r>
          </a:p>
          <a:p>
            <a:r>
              <a:rPr kumimoji="0" lang="zh-CN" altLang="en-US" sz="1600">
                <a:latin typeface="Arial" charset="0"/>
              </a:rPr>
              <a:t>  </a:t>
            </a:r>
            <a:r>
              <a:rPr kumimoji="0" lang="en-US" altLang="zh-CN" sz="1600">
                <a:latin typeface="Arial" charset="0"/>
              </a:rPr>
              <a:t>RandomNumber rnd;</a:t>
            </a:r>
          </a:p>
          <a:p>
            <a:r>
              <a:rPr kumimoji="0" lang="en-US" altLang="zh-CN" sz="1600">
                <a:latin typeface="Arial" charset="0"/>
              </a:rPr>
              <a:t>  int i=1;</a:t>
            </a:r>
          </a:p>
          <a:p>
            <a:r>
              <a:rPr kumimoji="0" lang="en-US" altLang="zh-CN" sz="1600">
                <a:latin typeface="Arial" charset="0"/>
              </a:rPr>
              <a:t>  int x=rnd.Random(n); // </a:t>
            </a:r>
            <a:r>
              <a:rPr kumimoji="0" lang="zh-CN" altLang="en-US" sz="1600">
                <a:latin typeface="Arial" charset="0"/>
              </a:rPr>
              <a:t>随机整数</a:t>
            </a:r>
          </a:p>
          <a:p>
            <a:r>
              <a:rPr kumimoji="0" lang="zh-CN" altLang="en-US" sz="1600">
                <a:latin typeface="Arial" charset="0"/>
              </a:rPr>
              <a:t>  </a:t>
            </a:r>
            <a:r>
              <a:rPr kumimoji="0" lang="en-US" altLang="zh-CN" sz="1600">
                <a:latin typeface="Arial" charset="0"/>
              </a:rPr>
              <a:t>int y=x;</a:t>
            </a:r>
          </a:p>
          <a:p>
            <a:r>
              <a:rPr kumimoji="0" lang="en-US" altLang="zh-CN" sz="1600">
                <a:latin typeface="Arial" charset="0"/>
              </a:rPr>
              <a:t>  int k=2;</a:t>
            </a:r>
          </a:p>
          <a:p>
            <a:r>
              <a:rPr kumimoji="0" lang="en-US" altLang="zh-CN" sz="1600">
                <a:latin typeface="Arial" charset="0"/>
              </a:rPr>
              <a:t>  while (true) {</a:t>
            </a:r>
          </a:p>
          <a:p>
            <a:r>
              <a:rPr kumimoji="0" lang="en-US" altLang="zh-CN" sz="1600">
                <a:latin typeface="Arial" charset="0"/>
              </a:rPr>
              <a:t>    i++;</a:t>
            </a:r>
          </a:p>
          <a:p>
            <a:r>
              <a:rPr kumimoji="0" lang="en-US" altLang="zh-CN" sz="1600">
                <a:latin typeface="Arial" charset="0"/>
              </a:rPr>
              <a:t>    x=(x*x-1)%n;    //     int d=gcd(y-x,n);  // </a:t>
            </a:r>
            <a:r>
              <a:rPr kumimoji="0" lang="zh-CN" altLang="en-US" sz="1600">
                <a:latin typeface="Arial" charset="0"/>
              </a:rPr>
              <a:t>求</a:t>
            </a:r>
            <a:r>
              <a:rPr kumimoji="0" lang="en-US" altLang="zh-CN" sz="1600">
                <a:latin typeface="Arial" charset="0"/>
              </a:rPr>
              <a:t>n</a:t>
            </a:r>
            <a:r>
              <a:rPr kumimoji="0" lang="zh-CN" altLang="en-US" sz="1600">
                <a:latin typeface="Arial" charset="0"/>
              </a:rPr>
              <a:t>的非平凡因子</a:t>
            </a:r>
          </a:p>
          <a:p>
            <a:r>
              <a:rPr kumimoji="0" lang="zh-CN" altLang="en-US" sz="1600">
                <a:latin typeface="Arial" charset="0"/>
              </a:rPr>
              <a:t>    </a:t>
            </a:r>
            <a:r>
              <a:rPr kumimoji="0" lang="en-US" altLang="zh-CN" sz="1600">
                <a:latin typeface="Arial" charset="0"/>
              </a:rPr>
              <a:t>if ((d&gt;1) &amp;&amp; (d&lt;n)) cout&lt;&lt;d&lt;&lt;endl;</a:t>
            </a:r>
          </a:p>
          <a:p>
            <a:r>
              <a:rPr kumimoji="0" lang="en-US" altLang="zh-CN" sz="1600">
                <a:latin typeface="Arial" charset="0"/>
              </a:rPr>
              <a:t>    if (i==k) {</a:t>
            </a:r>
          </a:p>
          <a:p>
            <a:r>
              <a:rPr kumimoji="0" lang="en-US" altLang="zh-CN" sz="1600">
                <a:latin typeface="Arial" charset="0"/>
              </a:rPr>
              <a:t>      y=x;</a:t>
            </a:r>
          </a:p>
          <a:p>
            <a:r>
              <a:rPr kumimoji="0" lang="en-US" altLang="zh-CN" sz="1600">
                <a:latin typeface="Arial" charset="0"/>
              </a:rPr>
              <a:t>      k*=2;}</a:t>
            </a:r>
          </a:p>
          <a:p>
            <a:r>
              <a:rPr kumimoji="0" lang="en-US" altLang="zh-CN" sz="1600">
                <a:latin typeface="Arial" charset="0"/>
              </a:rPr>
              <a:t>    }  }</a:t>
            </a:r>
            <a:endParaRPr kumimoji="0" lang="zh-CN" altLang="en-US" sz="1600">
              <a:latin typeface="Arial" charset="0"/>
            </a:endParaRPr>
          </a:p>
        </p:txBody>
      </p:sp>
      <p:sp>
        <p:nvSpPr>
          <p:cNvPr id="304141"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04143" name="Rectangle 15"/>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nvGrpSpPr>
          <p:cNvPr id="304144" name="Group 16"/>
          <p:cNvGrpSpPr>
            <a:grpSpLocks/>
          </p:cNvGrpSpPr>
          <p:nvPr/>
        </p:nvGrpSpPr>
        <p:grpSpPr bwMode="auto">
          <a:xfrm>
            <a:off x="4643438" y="2708275"/>
            <a:ext cx="4284662" cy="2698750"/>
            <a:chOff x="2971" y="1888"/>
            <a:chExt cx="2699" cy="1700"/>
          </a:xfrm>
        </p:grpSpPr>
        <p:sp>
          <p:nvSpPr>
            <p:cNvPr id="304139" name="Text Box 11"/>
            <p:cNvSpPr txBox="1">
              <a:spLocks noChangeArrowheads="1"/>
            </p:cNvSpPr>
            <p:nvPr/>
          </p:nvSpPr>
          <p:spPr bwMode="auto">
            <a:xfrm>
              <a:off x="2971" y="1888"/>
              <a:ext cx="2699" cy="1700"/>
            </a:xfrm>
            <a:prstGeom prst="rect">
              <a:avLst/>
            </a:prstGeom>
            <a:solidFill>
              <a:schemeClr val="hlink"/>
            </a:solidFill>
            <a:ln w="50800">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0" lang="zh-CN" altLang="en-US">
                  <a:latin typeface="Arial" charset="0"/>
                  <a:ea typeface="楷体_GB2312" pitchFamily="49" charset="-122"/>
                </a:rPr>
                <a:t>对</a:t>
              </a:r>
              <a:r>
                <a:rPr kumimoji="0" lang="en-US" altLang="zh-CN">
                  <a:latin typeface="Arial" charset="0"/>
                  <a:ea typeface="楷体_GB2312" pitchFamily="49" charset="-122"/>
                </a:rPr>
                <a:t>Pollard</a:t>
              </a:r>
              <a:r>
                <a:rPr kumimoji="0" lang="zh-CN" altLang="en-US">
                  <a:latin typeface="Arial" charset="0"/>
                  <a:ea typeface="楷体_GB2312" pitchFamily="49" charset="-122"/>
                </a:rPr>
                <a:t>算法更深入的分析可知，执行算法的</a:t>
              </a:r>
              <a:r>
                <a:rPr kumimoji="0" lang="en-US" altLang="zh-CN">
                  <a:latin typeface="Arial" charset="0"/>
                  <a:ea typeface="楷体_GB2312" pitchFamily="49" charset="-122"/>
                </a:rPr>
                <a:t>while</a:t>
              </a:r>
              <a:r>
                <a:rPr kumimoji="0" lang="zh-CN" altLang="en-US">
                  <a:latin typeface="Arial" charset="0"/>
                  <a:ea typeface="楷体_GB2312" pitchFamily="49" charset="-122"/>
                </a:rPr>
                <a:t>循环约  次后，</a:t>
              </a:r>
              <a:r>
                <a:rPr kumimoji="0" lang="en-US" altLang="zh-CN">
                  <a:latin typeface="Arial" charset="0"/>
                  <a:ea typeface="楷体_GB2312" pitchFamily="49" charset="-122"/>
                </a:rPr>
                <a:t>Pollard</a:t>
              </a:r>
              <a:r>
                <a:rPr kumimoji="0" lang="zh-CN" altLang="en-US">
                  <a:latin typeface="Arial" charset="0"/>
                  <a:ea typeface="楷体_GB2312" pitchFamily="49" charset="-122"/>
                </a:rPr>
                <a:t>算法会输出</a:t>
              </a:r>
              <a:r>
                <a:rPr kumimoji="0" lang="en-US" altLang="zh-CN">
                  <a:latin typeface="Arial" charset="0"/>
                  <a:ea typeface="楷体_GB2312" pitchFamily="49" charset="-122"/>
                </a:rPr>
                <a:t>n</a:t>
              </a:r>
              <a:r>
                <a:rPr kumimoji="0" lang="zh-CN" altLang="en-US">
                  <a:latin typeface="Arial" charset="0"/>
                  <a:ea typeface="楷体_GB2312" pitchFamily="49" charset="-122"/>
                </a:rPr>
                <a:t>的一个因子</a:t>
              </a:r>
              <a:r>
                <a:rPr kumimoji="0" lang="en-US" altLang="zh-CN">
                  <a:latin typeface="Arial" charset="0"/>
                  <a:ea typeface="楷体_GB2312" pitchFamily="49" charset="-122"/>
                </a:rPr>
                <a:t>p</a:t>
              </a:r>
              <a:r>
                <a:rPr kumimoji="0" lang="zh-CN" altLang="en-US">
                  <a:latin typeface="Arial" charset="0"/>
                  <a:ea typeface="楷体_GB2312" pitchFamily="49" charset="-122"/>
                </a:rPr>
                <a:t>。由于</a:t>
              </a:r>
              <a:r>
                <a:rPr kumimoji="0" lang="en-US" altLang="zh-CN">
                  <a:latin typeface="Arial" charset="0"/>
                  <a:ea typeface="楷体_GB2312" pitchFamily="49" charset="-122"/>
                </a:rPr>
                <a:t>n</a:t>
              </a:r>
              <a:r>
                <a:rPr kumimoji="0" lang="zh-CN" altLang="en-US">
                  <a:latin typeface="Arial" charset="0"/>
                  <a:ea typeface="楷体_GB2312" pitchFamily="49" charset="-122"/>
                </a:rPr>
                <a:t>的最小素因子</a:t>
              </a:r>
              <a:r>
                <a:rPr kumimoji="0" lang="en-US" altLang="zh-CN">
                  <a:latin typeface="Arial" charset="0"/>
                  <a:ea typeface="楷体_GB2312" pitchFamily="49" charset="-122"/>
                </a:rPr>
                <a:t>p</a:t>
              </a:r>
              <a:r>
                <a:rPr kumimoji="0" lang="en-US" altLang="zh-CN">
                  <a:latin typeface="Arial" charset="0"/>
                  <a:ea typeface="楷体_GB2312" pitchFamily="49" charset="-122"/>
                  <a:sym typeface="Symbol" pitchFamily="18" charset="2"/>
                </a:rPr>
                <a:t>     </a:t>
              </a:r>
              <a:r>
                <a:rPr kumimoji="0" lang="zh-CN" altLang="en-US">
                  <a:latin typeface="Arial" charset="0"/>
                  <a:ea typeface="楷体_GB2312" pitchFamily="49" charset="-122"/>
                </a:rPr>
                <a:t>，故</a:t>
              </a:r>
              <a:r>
                <a:rPr kumimoji="0" lang="en-US" altLang="zh-CN">
                  <a:latin typeface="Arial" charset="0"/>
                  <a:ea typeface="楷体_GB2312" pitchFamily="49" charset="-122"/>
                </a:rPr>
                <a:t>Pollard</a:t>
              </a:r>
              <a:r>
                <a:rPr kumimoji="0" lang="zh-CN" altLang="en-US">
                  <a:latin typeface="Arial" charset="0"/>
                  <a:ea typeface="楷体_GB2312" pitchFamily="49" charset="-122"/>
                </a:rPr>
                <a:t>算法可在</a:t>
              </a:r>
              <a:r>
                <a:rPr kumimoji="0" lang="en-US" altLang="zh-CN">
                  <a:latin typeface="Arial" charset="0"/>
                  <a:ea typeface="楷体_GB2312" pitchFamily="49" charset="-122"/>
                </a:rPr>
                <a:t>O(n</a:t>
              </a:r>
              <a:r>
                <a:rPr kumimoji="0" lang="en-US" altLang="zh-CN" baseline="30000">
                  <a:latin typeface="Arial" charset="0"/>
                  <a:ea typeface="楷体_GB2312" pitchFamily="49" charset="-122"/>
                </a:rPr>
                <a:t>1/4</a:t>
              </a:r>
              <a:r>
                <a:rPr kumimoji="0" lang="en-US" altLang="zh-CN">
                  <a:latin typeface="Arial" charset="0"/>
                  <a:ea typeface="楷体_GB2312" pitchFamily="49" charset="-122"/>
                </a:rPr>
                <a:t>)</a:t>
              </a:r>
              <a:r>
                <a:rPr kumimoji="0" lang="zh-CN" altLang="en-US">
                  <a:latin typeface="Arial" charset="0"/>
                  <a:ea typeface="楷体_GB2312" pitchFamily="49" charset="-122"/>
                </a:rPr>
                <a:t>时间内找到</a:t>
              </a:r>
              <a:r>
                <a:rPr kumimoji="0" lang="en-US" altLang="zh-CN">
                  <a:latin typeface="Arial" charset="0"/>
                  <a:ea typeface="楷体_GB2312" pitchFamily="49" charset="-122"/>
                </a:rPr>
                <a:t>n</a:t>
              </a:r>
              <a:r>
                <a:rPr kumimoji="0" lang="zh-CN" altLang="en-US">
                  <a:latin typeface="Arial" charset="0"/>
                  <a:ea typeface="楷体_GB2312" pitchFamily="49" charset="-122"/>
                </a:rPr>
                <a:t>的一个素因子。</a:t>
              </a:r>
            </a:p>
          </p:txBody>
        </p:sp>
        <p:graphicFrame>
          <p:nvGraphicFramePr>
            <p:cNvPr id="304140" name="Object 12"/>
            <p:cNvGraphicFramePr>
              <a:graphicFrameLocks noChangeAspect="1"/>
            </p:cNvGraphicFramePr>
            <p:nvPr/>
          </p:nvGraphicFramePr>
          <p:xfrm>
            <a:off x="3424" y="2840"/>
            <a:ext cx="272" cy="261"/>
          </p:xfrm>
          <a:graphic>
            <a:graphicData uri="http://schemas.openxmlformats.org/presentationml/2006/ole">
              <mc:AlternateContent xmlns:mc="http://schemas.openxmlformats.org/markup-compatibility/2006">
                <mc:Choice xmlns:v="urn:schemas-microsoft-com:vml" Requires="v">
                  <p:oleObj spid="_x0000_s304151" name="公式" r:id="rId7" imgW="241300" imgH="228600" progId="Equation.3">
                    <p:embed/>
                  </p:oleObj>
                </mc:Choice>
                <mc:Fallback>
                  <p:oleObj name="公式" r:id="rId7" imgW="241300" imgH="2286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4" y="2840"/>
                          <a:ext cx="272" cy="2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4142" name="Object 14"/>
            <p:cNvGraphicFramePr>
              <a:graphicFrameLocks noChangeAspect="1"/>
            </p:cNvGraphicFramePr>
            <p:nvPr/>
          </p:nvGraphicFramePr>
          <p:xfrm>
            <a:off x="5375" y="2160"/>
            <a:ext cx="227" cy="219"/>
          </p:xfrm>
          <a:graphic>
            <a:graphicData uri="http://schemas.openxmlformats.org/presentationml/2006/ole">
              <mc:AlternateContent xmlns:mc="http://schemas.openxmlformats.org/markup-compatibility/2006">
                <mc:Choice xmlns:v="urn:schemas-microsoft-com:vml" Requires="v">
                  <p:oleObj spid="_x0000_s304152" name="公式" r:id="rId9" imgW="266469" imgH="253780" progId="Equation.3">
                    <p:embed/>
                  </p:oleObj>
                </mc:Choice>
                <mc:Fallback>
                  <p:oleObj name="公式" r:id="rId9" imgW="266469" imgH="25378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75" y="2160"/>
                          <a:ext cx="227" cy="2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C9C4EB-4469-4822-9A6F-96FB30558364}" type="slidenum">
              <a:rPr lang="zh-CN" altLang="en-US"/>
              <a:pPr/>
              <a:t>18</a:t>
            </a:fld>
            <a:endParaRPr lang="zh-CN" altLang="en-US" sz="1400"/>
          </a:p>
        </p:txBody>
      </p:sp>
      <p:sp>
        <p:nvSpPr>
          <p:cNvPr id="305156" name="Rectangle 4"/>
          <p:cNvSpPr>
            <a:spLocks noChangeArrowheads="1"/>
          </p:cNvSpPr>
          <p:nvPr/>
        </p:nvSpPr>
        <p:spPr bwMode="auto">
          <a:xfrm>
            <a:off x="684213"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a:ea typeface="黑体" pitchFamily="2" charset="-122"/>
              </a:rPr>
              <a:t>蒙特卡罗(Monte Carlo)算法</a:t>
            </a:r>
            <a:endParaRPr lang="zh-CN" altLang="en-US">
              <a:ea typeface="黑体" pitchFamily="2" charset="-122"/>
            </a:endParaRPr>
          </a:p>
        </p:txBody>
      </p:sp>
      <p:sp>
        <p:nvSpPr>
          <p:cNvPr id="305157" name="Text Box 5"/>
          <p:cNvSpPr txBox="1">
            <a:spLocks noChangeArrowheads="1"/>
          </p:cNvSpPr>
          <p:nvPr/>
        </p:nvSpPr>
        <p:spPr bwMode="auto">
          <a:xfrm>
            <a:off x="179388" y="908050"/>
            <a:ext cx="8734425"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kumimoji="0" lang="zh-CN" altLang="en-US">
                <a:latin typeface="Arial" charset="0"/>
                <a:ea typeface="楷体_GB2312" pitchFamily="49" charset="-122"/>
              </a:rPr>
              <a:t>在实际应用中常会遇到一些问题，不论采用确定性算法或随机化算法都无法保证每次都能得到正确的解答。蒙特卡罗算法则在一般情况下可以保证对问题的所有实例都以高概率给出正确解，但是通常无法判定一个具体解是否正确。</a:t>
            </a:r>
          </a:p>
          <a:p>
            <a:pPr>
              <a:buClr>
                <a:schemeClr val="accent2"/>
              </a:buClr>
              <a:buFontTx/>
              <a:buChar char="•"/>
            </a:pPr>
            <a:r>
              <a:rPr kumimoji="0" lang="zh-CN" altLang="en-US">
                <a:latin typeface="Arial" charset="0"/>
                <a:ea typeface="楷体_GB2312" pitchFamily="49" charset="-122"/>
              </a:rPr>
              <a:t>设</a:t>
            </a:r>
            <a:r>
              <a:rPr kumimoji="0" lang="en-US" altLang="zh-CN">
                <a:latin typeface="Arial" charset="0"/>
                <a:ea typeface="楷体_GB2312" pitchFamily="49" charset="-122"/>
              </a:rPr>
              <a:t>p</a:t>
            </a:r>
            <a:r>
              <a:rPr kumimoji="0" lang="zh-CN" altLang="en-US">
                <a:latin typeface="Arial" charset="0"/>
                <a:ea typeface="楷体_GB2312" pitchFamily="49" charset="-122"/>
              </a:rPr>
              <a:t>是一个实数，且</a:t>
            </a:r>
            <a:r>
              <a:rPr kumimoji="0" lang="en-US" altLang="zh-CN">
                <a:latin typeface="Arial" charset="0"/>
                <a:ea typeface="楷体_GB2312" pitchFamily="49" charset="-122"/>
              </a:rPr>
              <a:t>1/2&lt;p&lt;1</a:t>
            </a:r>
            <a:r>
              <a:rPr kumimoji="0" lang="zh-CN" altLang="en-US">
                <a:latin typeface="Arial" charset="0"/>
                <a:ea typeface="楷体_GB2312" pitchFamily="49" charset="-122"/>
              </a:rPr>
              <a:t>。如果一个蒙特卡罗算法对于问题的任一实例得到正确解的概率不小于</a:t>
            </a:r>
            <a:r>
              <a:rPr kumimoji="0" lang="en-US" altLang="zh-CN">
                <a:latin typeface="Arial" charset="0"/>
                <a:ea typeface="楷体_GB2312" pitchFamily="49" charset="-122"/>
              </a:rPr>
              <a:t>p</a:t>
            </a:r>
            <a:r>
              <a:rPr kumimoji="0" lang="zh-CN" altLang="en-US">
                <a:latin typeface="Arial" charset="0"/>
                <a:ea typeface="楷体_GB2312" pitchFamily="49" charset="-122"/>
              </a:rPr>
              <a:t>，则称该蒙特卡罗算法是</a:t>
            </a:r>
            <a:r>
              <a:rPr kumimoji="0" lang="en-US" altLang="zh-CN">
                <a:latin typeface="Arial" charset="0"/>
                <a:ea typeface="楷体_GB2312" pitchFamily="49" charset="-122"/>
              </a:rPr>
              <a:t>p</a:t>
            </a:r>
            <a:r>
              <a:rPr kumimoji="0" lang="zh-CN" altLang="en-US">
                <a:latin typeface="Arial" charset="0"/>
                <a:ea typeface="黑体" pitchFamily="2" charset="-122"/>
              </a:rPr>
              <a:t>正确</a:t>
            </a:r>
            <a:r>
              <a:rPr kumimoji="0" lang="zh-CN" altLang="en-US">
                <a:latin typeface="Arial" charset="0"/>
                <a:ea typeface="楷体_GB2312" pitchFamily="49" charset="-122"/>
              </a:rPr>
              <a:t>的，且称</a:t>
            </a:r>
            <a:r>
              <a:rPr kumimoji="0" lang="en-US" altLang="zh-CN">
                <a:latin typeface="Arial" charset="0"/>
                <a:ea typeface="楷体_GB2312" pitchFamily="49" charset="-122"/>
              </a:rPr>
              <a:t>p-1/2</a:t>
            </a:r>
            <a:r>
              <a:rPr kumimoji="0" lang="zh-CN" altLang="en-US">
                <a:latin typeface="Arial" charset="0"/>
                <a:ea typeface="楷体_GB2312" pitchFamily="49" charset="-122"/>
              </a:rPr>
              <a:t>是该算法的</a:t>
            </a:r>
            <a:r>
              <a:rPr kumimoji="0" lang="zh-CN" altLang="en-US">
                <a:latin typeface="Arial" charset="0"/>
                <a:ea typeface="黑体" pitchFamily="2" charset="-122"/>
              </a:rPr>
              <a:t>优势</a:t>
            </a:r>
            <a:r>
              <a:rPr kumimoji="0" lang="zh-CN" altLang="en-US">
                <a:latin typeface="Arial" charset="0"/>
                <a:ea typeface="楷体_GB2312" pitchFamily="49" charset="-122"/>
              </a:rPr>
              <a:t>。</a:t>
            </a:r>
          </a:p>
          <a:p>
            <a:pPr>
              <a:buClr>
                <a:schemeClr val="accent2"/>
              </a:buClr>
              <a:buFontTx/>
              <a:buChar char="•"/>
            </a:pPr>
            <a:r>
              <a:rPr kumimoji="0" lang="zh-CN" altLang="en-US">
                <a:latin typeface="Arial" charset="0"/>
                <a:ea typeface="楷体_GB2312" pitchFamily="49" charset="-122"/>
              </a:rPr>
              <a:t>如果对于同一实例，蒙特卡罗算法不会给出</a:t>
            </a:r>
            <a:r>
              <a:rPr kumimoji="0" lang="en-US" altLang="zh-CN">
                <a:latin typeface="Arial" charset="0"/>
                <a:ea typeface="楷体_GB2312" pitchFamily="49" charset="-122"/>
              </a:rPr>
              <a:t>2</a:t>
            </a:r>
            <a:r>
              <a:rPr kumimoji="0" lang="zh-CN" altLang="en-US">
                <a:latin typeface="Arial" charset="0"/>
                <a:ea typeface="楷体_GB2312" pitchFamily="49" charset="-122"/>
              </a:rPr>
              <a:t>个不同的正确解答，则称该蒙特卡罗算法是</a:t>
            </a:r>
            <a:r>
              <a:rPr kumimoji="0" lang="zh-CN" altLang="en-US">
                <a:latin typeface="Arial" charset="0"/>
                <a:ea typeface="黑体" pitchFamily="2" charset="-122"/>
              </a:rPr>
              <a:t>一致的</a:t>
            </a:r>
            <a:r>
              <a:rPr kumimoji="0" lang="zh-CN" altLang="en-US">
                <a:latin typeface="Arial" charset="0"/>
                <a:ea typeface="楷体_GB2312" pitchFamily="49" charset="-122"/>
              </a:rPr>
              <a:t>。</a:t>
            </a:r>
          </a:p>
          <a:p>
            <a:pPr>
              <a:buClr>
                <a:schemeClr val="accent2"/>
              </a:buClr>
              <a:buFontTx/>
              <a:buChar char="•"/>
            </a:pPr>
            <a:r>
              <a:rPr kumimoji="0" lang="zh-CN" altLang="en-US">
                <a:latin typeface="Arial" charset="0"/>
                <a:ea typeface="楷体_GB2312" pitchFamily="49" charset="-122"/>
              </a:rPr>
              <a:t>有些蒙特卡罗算法除了具有描述问题实例的输入参数外，还具有描述错误解可接受概率的参数。这类算法的计算时间复杂性通常由问题的实例规模以及错误解可接受概率的函数来描述。</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41C18B9C-C9EE-403B-B910-31072174520B}" type="slidenum">
              <a:rPr lang="zh-CN" altLang="en-US"/>
              <a:pPr/>
              <a:t>19</a:t>
            </a:fld>
            <a:endParaRPr lang="zh-CN" altLang="en-US" sz="1400"/>
          </a:p>
        </p:txBody>
      </p:sp>
      <p:sp>
        <p:nvSpPr>
          <p:cNvPr id="306180" name="Rectangle 4"/>
          <p:cNvSpPr>
            <a:spLocks noChangeArrowheads="1"/>
          </p:cNvSpPr>
          <p:nvPr/>
        </p:nvSpPr>
        <p:spPr bwMode="auto">
          <a:xfrm>
            <a:off x="684213"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a:ea typeface="黑体" pitchFamily="2" charset="-122"/>
              </a:rPr>
              <a:t>蒙特卡罗(Monte Carlo)算法</a:t>
            </a:r>
            <a:endParaRPr lang="zh-CN" altLang="en-US">
              <a:ea typeface="黑体" pitchFamily="2" charset="-122"/>
            </a:endParaRPr>
          </a:p>
        </p:txBody>
      </p:sp>
      <p:sp>
        <p:nvSpPr>
          <p:cNvPr id="306182" name="Text Box 6"/>
          <p:cNvSpPr txBox="1">
            <a:spLocks noChangeArrowheads="1"/>
          </p:cNvSpPr>
          <p:nvPr/>
        </p:nvSpPr>
        <p:spPr bwMode="auto">
          <a:xfrm>
            <a:off x="158750" y="927100"/>
            <a:ext cx="8805863"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pPr>
            <a:r>
              <a:rPr kumimoji="0" lang="zh-CN" altLang="en-US">
                <a:latin typeface="Arial" charset="0"/>
                <a:ea typeface="楷体_GB2312" pitchFamily="49" charset="-122"/>
              </a:rPr>
              <a:t>对于一个一致的</a:t>
            </a:r>
            <a:r>
              <a:rPr kumimoji="0" lang="en-US" altLang="zh-CN">
                <a:latin typeface="Arial" charset="0"/>
                <a:ea typeface="楷体_GB2312" pitchFamily="49" charset="-122"/>
              </a:rPr>
              <a:t>p</a:t>
            </a:r>
            <a:r>
              <a:rPr kumimoji="0" lang="zh-CN" altLang="en-US">
                <a:latin typeface="Arial" charset="0"/>
                <a:ea typeface="楷体_GB2312" pitchFamily="49" charset="-122"/>
              </a:rPr>
              <a:t>正确蒙特卡罗算法，要提高获得正确解的概率，只要执行该算法若干次，并选择出现频次最高的解即可。</a:t>
            </a:r>
          </a:p>
          <a:p>
            <a:pPr>
              <a:buClr>
                <a:schemeClr val="accent2"/>
              </a:buClr>
            </a:pPr>
            <a:r>
              <a:rPr kumimoji="0" lang="zh-CN" altLang="en-US">
                <a:latin typeface="Arial" charset="0"/>
                <a:ea typeface="楷体_GB2312" pitchFamily="49" charset="-122"/>
              </a:rPr>
              <a:t>如果重复调用一个一致的</a:t>
            </a:r>
            <a:r>
              <a:rPr kumimoji="0" lang="en-US" altLang="zh-CN">
                <a:latin typeface="Arial" charset="0"/>
                <a:ea typeface="楷体_GB2312" pitchFamily="49" charset="-122"/>
              </a:rPr>
              <a:t>(1/2+</a:t>
            </a:r>
            <a:r>
              <a:rPr kumimoji="0" lang="en-US" altLang="zh-CN">
                <a:latin typeface="Arial" charset="0"/>
                <a:ea typeface="楷体_GB2312" pitchFamily="49" charset="-122"/>
                <a:sym typeface="Symbol" pitchFamily="18" charset="2"/>
              </a:rPr>
              <a:t></a:t>
            </a:r>
            <a:r>
              <a:rPr kumimoji="0" lang="en-US" altLang="zh-CN">
                <a:latin typeface="Arial" charset="0"/>
                <a:ea typeface="楷体_GB2312" pitchFamily="49" charset="-122"/>
              </a:rPr>
              <a:t>)</a:t>
            </a:r>
            <a:r>
              <a:rPr kumimoji="0" lang="zh-CN" altLang="en-US">
                <a:latin typeface="Arial" charset="0"/>
                <a:ea typeface="楷体_GB2312" pitchFamily="49" charset="-122"/>
              </a:rPr>
              <a:t>正确的蒙特卡罗算法</a:t>
            </a:r>
            <a:r>
              <a:rPr kumimoji="0" lang="en-US" altLang="zh-CN">
                <a:latin typeface="Arial" charset="0"/>
                <a:ea typeface="楷体_GB2312" pitchFamily="49" charset="-122"/>
              </a:rPr>
              <a:t>2m-1</a:t>
            </a:r>
            <a:r>
              <a:rPr kumimoji="0" lang="zh-CN" altLang="en-US">
                <a:latin typeface="Arial" charset="0"/>
                <a:ea typeface="楷体_GB2312" pitchFamily="49" charset="-122"/>
              </a:rPr>
              <a:t>次，得到正确解的概率至少为</a:t>
            </a:r>
            <a:r>
              <a:rPr kumimoji="0" lang="en-US" altLang="zh-CN">
                <a:latin typeface="Arial" charset="0"/>
                <a:ea typeface="楷体_GB2312" pitchFamily="49" charset="-122"/>
              </a:rPr>
              <a:t>1-</a:t>
            </a:r>
            <a:r>
              <a:rPr kumimoji="0" lang="en-US" altLang="zh-CN">
                <a:latin typeface="Arial" charset="0"/>
                <a:ea typeface="楷体_GB2312" pitchFamily="49" charset="-122"/>
                <a:sym typeface="Symbol" pitchFamily="18" charset="2"/>
              </a:rPr>
              <a:t></a:t>
            </a:r>
            <a:r>
              <a:rPr kumimoji="0" lang="zh-CN" altLang="en-US">
                <a:latin typeface="Arial" charset="0"/>
                <a:ea typeface="楷体_GB2312" pitchFamily="49" charset="-122"/>
              </a:rPr>
              <a:t>，其中，</a:t>
            </a:r>
          </a:p>
        </p:txBody>
      </p:sp>
      <p:sp>
        <p:nvSpPr>
          <p:cNvPr id="306184" name="Rectangle 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06183" name="Object 7"/>
          <p:cNvGraphicFramePr>
            <a:graphicFrameLocks noChangeAspect="1"/>
          </p:cNvGraphicFramePr>
          <p:nvPr/>
        </p:nvGraphicFramePr>
        <p:xfrm>
          <a:off x="2463800" y="2482850"/>
          <a:ext cx="3927475" cy="762000"/>
        </p:xfrm>
        <a:graphic>
          <a:graphicData uri="http://schemas.openxmlformats.org/presentationml/2006/ole">
            <mc:AlternateContent xmlns:mc="http://schemas.openxmlformats.org/markup-compatibility/2006">
              <mc:Choice xmlns:v="urn:schemas-microsoft-com:vml" Requires="v">
                <p:oleObj spid="_x0000_s306188" name="公式" r:id="rId3" imgW="2374560" imgH="457200" progId="Equation.3">
                  <p:embed/>
                </p:oleObj>
              </mc:Choice>
              <mc:Fallback>
                <p:oleObj name="公式" r:id="rId3" imgW="2374560" imgH="457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3800" y="2482850"/>
                        <a:ext cx="392747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6185" name="Text Box 9"/>
          <p:cNvSpPr txBox="1">
            <a:spLocks noChangeArrowheads="1"/>
          </p:cNvSpPr>
          <p:nvPr/>
        </p:nvSpPr>
        <p:spPr bwMode="auto">
          <a:xfrm>
            <a:off x="231775" y="3303588"/>
            <a:ext cx="86614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r>
              <a:rPr kumimoji="0" lang="zh-CN" altLang="en-US">
                <a:latin typeface="Arial" charset="0"/>
                <a:ea typeface="楷体_GB2312" pitchFamily="49" charset="-122"/>
              </a:rPr>
              <a:t>对于一个解所给问题的蒙特卡罗算法</a:t>
            </a:r>
            <a:r>
              <a:rPr kumimoji="0" lang="en-US" altLang="zh-CN">
                <a:latin typeface="Arial" charset="0"/>
                <a:ea typeface="楷体_GB2312" pitchFamily="49" charset="-122"/>
              </a:rPr>
              <a:t>MC(x)</a:t>
            </a:r>
            <a:r>
              <a:rPr kumimoji="0" lang="zh-CN" altLang="en-US">
                <a:latin typeface="Arial" charset="0"/>
                <a:ea typeface="楷体_GB2312" pitchFamily="49" charset="-122"/>
              </a:rPr>
              <a:t>，如果存在问题实例的子集</a:t>
            </a:r>
            <a:r>
              <a:rPr kumimoji="0" lang="en-US" altLang="zh-CN">
                <a:latin typeface="Arial" charset="0"/>
                <a:ea typeface="楷体_GB2312" pitchFamily="49" charset="-122"/>
              </a:rPr>
              <a:t>X</a:t>
            </a:r>
            <a:r>
              <a:rPr kumimoji="0" lang="zh-CN" altLang="en-US">
                <a:latin typeface="Arial" charset="0"/>
                <a:ea typeface="楷体_GB2312" pitchFamily="49" charset="-122"/>
              </a:rPr>
              <a:t>使得：</a:t>
            </a:r>
          </a:p>
          <a:p>
            <a:r>
              <a:rPr kumimoji="0" lang="en-US" altLang="zh-CN">
                <a:latin typeface="Arial" charset="0"/>
                <a:ea typeface="楷体_GB2312" pitchFamily="49" charset="-122"/>
              </a:rPr>
              <a:t>(1)</a:t>
            </a:r>
            <a:r>
              <a:rPr kumimoji="0" lang="zh-CN" altLang="en-US">
                <a:latin typeface="Arial" charset="0"/>
                <a:ea typeface="楷体_GB2312" pitchFamily="49" charset="-122"/>
              </a:rPr>
              <a:t>当</a:t>
            </a:r>
            <a:r>
              <a:rPr kumimoji="0" lang="en-US" altLang="zh-CN">
                <a:latin typeface="Arial" charset="0"/>
                <a:ea typeface="楷体_GB2312" pitchFamily="49" charset="-122"/>
              </a:rPr>
              <a:t>x</a:t>
            </a:r>
            <a:r>
              <a:rPr kumimoji="0" lang="en-US" altLang="zh-CN">
                <a:latin typeface="Arial" charset="0"/>
                <a:ea typeface="楷体_GB2312" pitchFamily="49" charset="-122"/>
                <a:sym typeface="Symbol" pitchFamily="18" charset="2"/>
              </a:rPr>
              <a:t></a:t>
            </a:r>
            <a:r>
              <a:rPr kumimoji="0" lang="en-US" altLang="zh-CN">
                <a:latin typeface="Arial" charset="0"/>
                <a:ea typeface="楷体_GB2312" pitchFamily="49" charset="-122"/>
              </a:rPr>
              <a:t>X</a:t>
            </a:r>
            <a:r>
              <a:rPr kumimoji="0" lang="zh-CN" altLang="en-US">
                <a:latin typeface="Arial" charset="0"/>
                <a:ea typeface="楷体_GB2312" pitchFamily="49" charset="-122"/>
              </a:rPr>
              <a:t>时，</a:t>
            </a:r>
            <a:r>
              <a:rPr kumimoji="0" lang="en-US" altLang="zh-CN">
                <a:latin typeface="Arial" charset="0"/>
                <a:ea typeface="楷体_GB2312" pitchFamily="49" charset="-122"/>
              </a:rPr>
              <a:t>MC(x)</a:t>
            </a:r>
            <a:r>
              <a:rPr kumimoji="0" lang="zh-CN" altLang="en-US">
                <a:latin typeface="Arial" charset="0"/>
                <a:ea typeface="楷体_GB2312" pitchFamily="49" charset="-122"/>
              </a:rPr>
              <a:t>返回的解是正确的；</a:t>
            </a:r>
          </a:p>
          <a:p>
            <a:r>
              <a:rPr kumimoji="0" lang="en-US" altLang="zh-CN">
                <a:latin typeface="Arial" charset="0"/>
                <a:ea typeface="楷体_GB2312" pitchFamily="49" charset="-122"/>
              </a:rPr>
              <a:t>(2)</a:t>
            </a:r>
            <a:r>
              <a:rPr kumimoji="0" lang="zh-CN" altLang="en-US">
                <a:latin typeface="Arial" charset="0"/>
                <a:ea typeface="楷体_GB2312" pitchFamily="49" charset="-122"/>
              </a:rPr>
              <a:t>当</a:t>
            </a:r>
            <a:r>
              <a:rPr kumimoji="0" lang="en-US" altLang="zh-CN">
                <a:latin typeface="Arial" charset="0"/>
                <a:ea typeface="楷体_GB2312" pitchFamily="49" charset="-122"/>
              </a:rPr>
              <a:t>x</a:t>
            </a:r>
            <a:r>
              <a:rPr kumimoji="0" lang="en-US" altLang="zh-CN">
                <a:latin typeface="Arial" charset="0"/>
                <a:ea typeface="楷体_GB2312" pitchFamily="49" charset="-122"/>
                <a:sym typeface="Symbol" pitchFamily="18" charset="2"/>
              </a:rPr>
              <a:t></a:t>
            </a:r>
            <a:r>
              <a:rPr kumimoji="0" lang="en-US" altLang="zh-CN">
                <a:latin typeface="Arial" charset="0"/>
                <a:ea typeface="楷体_GB2312" pitchFamily="49" charset="-122"/>
              </a:rPr>
              <a:t>X</a:t>
            </a:r>
            <a:r>
              <a:rPr kumimoji="0" lang="zh-CN" altLang="en-US">
                <a:latin typeface="Arial" charset="0"/>
                <a:ea typeface="楷体_GB2312" pitchFamily="49" charset="-122"/>
              </a:rPr>
              <a:t>时，正确解是</a:t>
            </a:r>
            <a:r>
              <a:rPr kumimoji="0" lang="en-US" altLang="zh-CN">
                <a:latin typeface="Arial" charset="0"/>
                <a:ea typeface="楷体_GB2312" pitchFamily="49" charset="-122"/>
              </a:rPr>
              <a:t>y</a:t>
            </a:r>
            <a:r>
              <a:rPr kumimoji="0" lang="en-US" altLang="zh-CN" baseline="-25000">
                <a:latin typeface="Arial" charset="0"/>
                <a:ea typeface="楷体_GB2312" pitchFamily="49" charset="-122"/>
              </a:rPr>
              <a:t>0</a:t>
            </a:r>
            <a:r>
              <a:rPr kumimoji="0" lang="zh-CN" altLang="en-US">
                <a:latin typeface="Arial" charset="0"/>
                <a:ea typeface="楷体_GB2312" pitchFamily="49" charset="-122"/>
              </a:rPr>
              <a:t>，但</a:t>
            </a:r>
            <a:r>
              <a:rPr kumimoji="0" lang="en-US" altLang="zh-CN">
                <a:latin typeface="Arial" charset="0"/>
                <a:ea typeface="楷体_GB2312" pitchFamily="49" charset="-122"/>
              </a:rPr>
              <a:t>MC(x)</a:t>
            </a:r>
            <a:r>
              <a:rPr kumimoji="0" lang="zh-CN" altLang="en-US">
                <a:latin typeface="Arial" charset="0"/>
                <a:ea typeface="楷体_GB2312" pitchFamily="49" charset="-122"/>
              </a:rPr>
              <a:t>返回的解未必是</a:t>
            </a:r>
            <a:r>
              <a:rPr kumimoji="0" lang="en-US" altLang="zh-CN">
                <a:latin typeface="Arial" charset="0"/>
                <a:ea typeface="楷体_GB2312" pitchFamily="49" charset="-122"/>
              </a:rPr>
              <a:t>y</a:t>
            </a:r>
            <a:r>
              <a:rPr kumimoji="0" lang="en-US" altLang="zh-CN" baseline="-25000">
                <a:latin typeface="Arial" charset="0"/>
                <a:ea typeface="楷体_GB2312" pitchFamily="49" charset="-122"/>
              </a:rPr>
              <a:t>0</a:t>
            </a:r>
            <a:r>
              <a:rPr kumimoji="0" lang="zh-CN" altLang="en-US">
                <a:latin typeface="Arial" charset="0"/>
                <a:ea typeface="楷体_GB2312" pitchFamily="49" charset="-122"/>
              </a:rPr>
              <a:t>。</a:t>
            </a:r>
          </a:p>
          <a:p>
            <a:r>
              <a:rPr kumimoji="0" lang="zh-CN" altLang="en-US">
                <a:latin typeface="Arial" charset="0"/>
                <a:ea typeface="楷体_GB2312" pitchFamily="49" charset="-122"/>
              </a:rPr>
              <a:t>称上述算法</a:t>
            </a:r>
            <a:r>
              <a:rPr kumimoji="0" lang="en-US" altLang="zh-CN">
                <a:latin typeface="Arial" charset="0"/>
                <a:ea typeface="楷体_GB2312" pitchFamily="49" charset="-122"/>
              </a:rPr>
              <a:t>MC(x)</a:t>
            </a:r>
            <a:r>
              <a:rPr kumimoji="0" lang="zh-CN" altLang="en-US">
                <a:latin typeface="楷体_GB2312" pitchFamily="49" charset="-122"/>
                <a:ea typeface="楷体_GB2312" pitchFamily="49" charset="-122"/>
              </a:rPr>
              <a:t>是</a:t>
            </a:r>
            <a:r>
              <a:rPr kumimoji="0" lang="zh-CN" altLang="en-US">
                <a:latin typeface="黑体" pitchFamily="2" charset="-122"/>
                <a:ea typeface="黑体" pitchFamily="2" charset="-122"/>
              </a:rPr>
              <a:t>偏</a:t>
            </a:r>
            <a:r>
              <a:rPr kumimoji="0" lang="en-US" altLang="zh-CN">
                <a:latin typeface="黑体" pitchFamily="2" charset="-122"/>
                <a:ea typeface="黑体" pitchFamily="2" charset="-122"/>
              </a:rPr>
              <a:t>y</a:t>
            </a:r>
            <a:r>
              <a:rPr kumimoji="0" lang="en-US" altLang="zh-CN" baseline="-25000">
                <a:latin typeface="Arial" charset="0"/>
                <a:ea typeface="楷体_GB2312" pitchFamily="49" charset="-122"/>
              </a:rPr>
              <a:t>0</a:t>
            </a:r>
            <a:r>
              <a:rPr kumimoji="0" lang="zh-CN" altLang="en-US">
                <a:latin typeface="黑体" pitchFamily="2" charset="-122"/>
                <a:ea typeface="黑体" pitchFamily="2" charset="-122"/>
              </a:rPr>
              <a:t>的算法</a:t>
            </a:r>
            <a:r>
              <a:rPr kumimoji="0" lang="zh-CN" altLang="en-US">
                <a:latin typeface="Arial" charset="0"/>
                <a:ea typeface="楷体_GB2312" pitchFamily="49" charset="-122"/>
              </a:rPr>
              <a:t>。</a:t>
            </a:r>
          </a:p>
        </p:txBody>
      </p:sp>
      <p:sp>
        <p:nvSpPr>
          <p:cNvPr id="306186" name="Text Box 10"/>
          <p:cNvSpPr txBox="1">
            <a:spLocks noChangeArrowheads="1"/>
          </p:cNvSpPr>
          <p:nvPr/>
        </p:nvSpPr>
        <p:spPr bwMode="auto">
          <a:xfrm>
            <a:off x="250825" y="5300663"/>
            <a:ext cx="8424863" cy="1238250"/>
          </a:xfrm>
          <a:prstGeom prst="rect">
            <a:avLst/>
          </a:prstGeom>
          <a:solidFill>
            <a:schemeClr val="hlink"/>
          </a:solidFill>
          <a:ln w="50800">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0" lang="zh-CN" altLang="en-US">
                <a:latin typeface="Arial" charset="0"/>
                <a:ea typeface="楷体_GB2312" pitchFamily="49" charset="-122"/>
              </a:rPr>
              <a:t>重复调用一个一致的，</a:t>
            </a:r>
            <a:r>
              <a:rPr kumimoji="0" lang="en-US" altLang="zh-CN">
                <a:latin typeface="Arial" charset="0"/>
                <a:ea typeface="楷体_GB2312" pitchFamily="49" charset="-122"/>
              </a:rPr>
              <a:t>p</a:t>
            </a:r>
            <a:r>
              <a:rPr kumimoji="0" lang="zh-CN" altLang="en-US">
                <a:latin typeface="Arial" charset="0"/>
                <a:ea typeface="楷体_GB2312" pitchFamily="49" charset="-122"/>
              </a:rPr>
              <a:t>正确偏</a:t>
            </a:r>
            <a:r>
              <a:rPr kumimoji="0" lang="en-US" altLang="zh-CN">
                <a:latin typeface="Arial" charset="0"/>
                <a:ea typeface="楷体_GB2312" pitchFamily="49" charset="-122"/>
              </a:rPr>
              <a:t>y</a:t>
            </a:r>
            <a:r>
              <a:rPr kumimoji="0" lang="en-US" altLang="zh-CN" baseline="-25000">
                <a:latin typeface="Arial" charset="0"/>
                <a:ea typeface="楷体_GB2312" pitchFamily="49" charset="-122"/>
              </a:rPr>
              <a:t>0</a:t>
            </a:r>
            <a:r>
              <a:rPr kumimoji="0" lang="zh-CN" altLang="en-US">
                <a:latin typeface="Arial" charset="0"/>
                <a:ea typeface="楷体_GB2312" pitchFamily="49" charset="-122"/>
              </a:rPr>
              <a:t>蒙特卡罗算法</a:t>
            </a:r>
            <a:r>
              <a:rPr kumimoji="0" lang="en-US" altLang="zh-CN">
                <a:latin typeface="Arial" charset="0"/>
                <a:ea typeface="楷体_GB2312" pitchFamily="49" charset="-122"/>
              </a:rPr>
              <a:t>k</a:t>
            </a:r>
            <a:r>
              <a:rPr kumimoji="0" lang="zh-CN" altLang="en-US">
                <a:latin typeface="Arial" charset="0"/>
                <a:ea typeface="楷体_GB2312" pitchFamily="49" charset="-122"/>
              </a:rPr>
              <a:t>次，可得到一个</a:t>
            </a:r>
            <a:r>
              <a:rPr kumimoji="0" lang="en-US" altLang="zh-CN">
                <a:latin typeface="Arial" charset="0"/>
                <a:ea typeface="楷体_GB2312" pitchFamily="49" charset="-122"/>
              </a:rPr>
              <a:t>O(1-(1-p)</a:t>
            </a:r>
            <a:r>
              <a:rPr kumimoji="0" lang="en-US" altLang="zh-CN" baseline="30000">
                <a:latin typeface="Arial" charset="0"/>
                <a:ea typeface="楷体_GB2312" pitchFamily="49" charset="-122"/>
              </a:rPr>
              <a:t>k</a:t>
            </a:r>
            <a:r>
              <a:rPr kumimoji="0" lang="en-US" altLang="zh-CN">
                <a:latin typeface="Arial" charset="0"/>
                <a:ea typeface="楷体_GB2312" pitchFamily="49" charset="-122"/>
              </a:rPr>
              <a:t>)</a:t>
            </a:r>
            <a:r>
              <a:rPr kumimoji="0" lang="zh-CN" altLang="en-US">
                <a:latin typeface="Arial" charset="0"/>
                <a:ea typeface="楷体_GB2312" pitchFamily="49" charset="-122"/>
              </a:rPr>
              <a:t>正确的蒙特卡罗算法，且所得算法仍是一个一致的偏</a:t>
            </a:r>
            <a:r>
              <a:rPr kumimoji="0" lang="en-US" altLang="zh-CN">
                <a:latin typeface="Arial" charset="0"/>
                <a:ea typeface="楷体_GB2312" pitchFamily="49" charset="-122"/>
              </a:rPr>
              <a:t>y</a:t>
            </a:r>
            <a:r>
              <a:rPr kumimoji="0" lang="en-US" altLang="zh-CN" baseline="-25000">
                <a:latin typeface="Arial" charset="0"/>
                <a:ea typeface="楷体_GB2312" pitchFamily="49" charset="-122"/>
              </a:rPr>
              <a:t>0</a:t>
            </a:r>
            <a:r>
              <a:rPr kumimoji="0" lang="zh-CN" altLang="en-US">
                <a:latin typeface="Arial" charset="0"/>
                <a:ea typeface="楷体_GB2312" pitchFamily="49" charset="-122"/>
              </a:rPr>
              <a:t>蒙特卡罗算法。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462CC94D-5B2B-4049-81C7-9CCAED02199E}" type="slidenum">
              <a:rPr lang="zh-CN" altLang="en-US"/>
              <a:pPr/>
              <a:t>2</a:t>
            </a:fld>
            <a:endParaRPr lang="zh-CN" altLang="en-US" sz="1400"/>
          </a:p>
        </p:txBody>
      </p:sp>
      <p:sp>
        <p:nvSpPr>
          <p:cNvPr id="313347" name="Rectangle 3"/>
          <p:cNvSpPr>
            <a:spLocks noGrp="1" noChangeArrowheads="1"/>
          </p:cNvSpPr>
          <p:nvPr>
            <p:ph type="body" idx="1"/>
          </p:nvPr>
        </p:nvSpPr>
        <p:spPr>
          <a:xfrm>
            <a:off x="457200" y="981075"/>
            <a:ext cx="8229600" cy="4886325"/>
          </a:xfrm>
        </p:spPr>
        <p:txBody>
          <a:bodyPr/>
          <a:lstStyle/>
          <a:p>
            <a:pPr>
              <a:lnSpc>
                <a:spcPct val="200000"/>
              </a:lnSpc>
              <a:buFont typeface="Symbol" pitchFamily="18" charset="2"/>
              <a:buChar char="·"/>
            </a:pPr>
            <a:r>
              <a:rPr lang="zh-CN" altLang="en-US" sz="1600" b="1">
                <a:solidFill>
                  <a:srgbClr val="3907F1"/>
                </a:solidFill>
              </a:rPr>
              <a:t>学习要点</a:t>
            </a:r>
          </a:p>
          <a:p>
            <a:pPr>
              <a:lnSpc>
                <a:spcPct val="150000"/>
              </a:lnSpc>
              <a:buFont typeface="Symbol" pitchFamily="18" charset="2"/>
              <a:buChar char="·"/>
            </a:pPr>
            <a:r>
              <a:rPr lang="zh-CN" altLang="en-US" sz="1600"/>
              <a:t>理解产生伪随机数的算法</a:t>
            </a:r>
          </a:p>
          <a:p>
            <a:pPr>
              <a:lnSpc>
                <a:spcPct val="150000"/>
              </a:lnSpc>
              <a:buFont typeface="Symbol" pitchFamily="18" charset="2"/>
              <a:buChar char="·"/>
            </a:pPr>
            <a:r>
              <a:rPr lang="zh-CN" altLang="en-US" sz="1600"/>
              <a:t>掌握数值随机化算法的设计思想 </a:t>
            </a:r>
          </a:p>
          <a:p>
            <a:pPr>
              <a:lnSpc>
                <a:spcPct val="150000"/>
              </a:lnSpc>
              <a:buFont typeface="Symbol" pitchFamily="18" charset="2"/>
              <a:buChar char="·"/>
            </a:pPr>
            <a:r>
              <a:rPr lang="zh-CN" altLang="en-US" sz="1600"/>
              <a:t>掌握蒙特卡罗算法的设计思想</a:t>
            </a:r>
            <a:endParaRPr lang="zh-CN" altLang="en-US" sz="1600" b="1">
              <a:sym typeface="Symbol" pitchFamily="18" charset="2"/>
            </a:endParaRPr>
          </a:p>
          <a:p>
            <a:pPr>
              <a:lnSpc>
                <a:spcPct val="150000"/>
              </a:lnSpc>
              <a:buFont typeface="Symbol" pitchFamily="18" charset="2"/>
              <a:buChar char="·"/>
            </a:pPr>
            <a:r>
              <a:rPr lang="zh-CN" altLang="en-US" sz="1600"/>
              <a:t>掌握拉斯维加斯算法的设计思想</a:t>
            </a:r>
            <a:endParaRPr lang="zh-CN" altLang="en-US" sz="1600" b="1">
              <a:sym typeface="Symbol" pitchFamily="18" charset="2"/>
            </a:endParaRPr>
          </a:p>
          <a:p>
            <a:pPr>
              <a:lnSpc>
                <a:spcPct val="150000"/>
              </a:lnSpc>
              <a:buFont typeface="Symbol" pitchFamily="18" charset="2"/>
              <a:buChar char="·"/>
            </a:pPr>
            <a:r>
              <a:rPr lang="zh-CN" altLang="en-US" sz="1600"/>
              <a:t>掌握舍伍德算法的设计思想</a:t>
            </a:r>
          </a:p>
          <a:p>
            <a:endParaRPr lang="zh-CN" altLang="en-US" sz="16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E9531828-CAF9-4D59-B8B1-16A52F9C4158}" type="slidenum">
              <a:rPr lang="zh-CN" altLang="en-US"/>
              <a:pPr/>
              <a:t>20</a:t>
            </a:fld>
            <a:endParaRPr lang="zh-CN" altLang="en-US" sz="1400"/>
          </a:p>
        </p:txBody>
      </p:sp>
      <p:sp>
        <p:nvSpPr>
          <p:cNvPr id="307204" name="Rectangle 4"/>
          <p:cNvSpPr>
            <a:spLocks noChangeArrowheads="1"/>
          </p:cNvSpPr>
          <p:nvPr/>
        </p:nvSpPr>
        <p:spPr bwMode="auto">
          <a:xfrm>
            <a:off x="684213"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a:ea typeface="黑体" pitchFamily="2" charset="-122"/>
              </a:rPr>
              <a:t>主元素问题</a:t>
            </a:r>
            <a:endParaRPr lang="zh-CN" altLang="en-US">
              <a:ea typeface="黑体" pitchFamily="2" charset="-122"/>
            </a:endParaRPr>
          </a:p>
        </p:txBody>
      </p:sp>
      <p:sp>
        <p:nvSpPr>
          <p:cNvPr id="307205" name="Text Box 5"/>
          <p:cNvSpPr txBox="1">
            <a:spLocks noChangeArrowheads="1"/>
          </p:cNvSpPr>
          <p:nvPr/>
        </p:nvSpPr>
        <p:spPr bwMode="auto">
          <a:xfrm>
            <a:off x="179388" y="908050"/>
            <a:ext cx="85169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0" lang="zh-CN" altLang="en-US">
                <a:latin typeface="黑体" pitchFamily="2" charset="-122"/>
                <a:ea typeface="黑体" pitchFamily="2" charset="-122"/>
              </a:rPr>
              <a:t>设</a:t>
            </a:r>
            <a:r>
              <a:rPr kumimoji="0" lang="en-US" altLang="zh-CN">
                <a:latin typeface="黑体" pitchFamily="2" charset="-122"/>
                <a:ea typeface="黑体" pitchFamily="2" charset="-122"/>
              </a:rPr>
              <a:t>T[1:n]</a:t>
            </a:r>
            <a:r>
              <a:rPr kumimoji="0" lang="zh-CN" altLang="en-US">
                <a:latin typeface="黑体" pitchFamily="2" charset="-122"/>
                <a:ea typeface="黑体" pitchFamily="2" charset="-122"/>
              </a:rPr>
              <a:t>是一个含有</a:t>
            </a:r>
            <a:r>
              <a:rPr kumimoji="0" lang="en-US" altLang="zh-CN">
                <a:latin typeface="黑体" pitchFamily="2" charset="-122"/>
                <a:ea typeface="黑体" pitchFamily="2" charset="-122"/>
              </a:rPr>
              <a:t>n</a:t>
            </a:r>
            <a:r>
              <a:rPr kumimoji="0" lang="zh-CN" altLang="en-US">
                <a:latin typeface="黑体" pitchFamily="2" charset="-122"/>
                <a:ea typeface="黑体" pitchFamily="2" charset="-122"/>
              </a:rPr>
              <a:t>个元素的数组。当</a:t>
            </a:r>
            <a:r>
              <a:rPr kumimoji="0" lang="en-US" altLang="zh-CN">
                <a:latin typeface="黑体" pitchFamily="2" charset="-122"/>
                <a:ea typeface="黑体" pitchFamily="2" charset="-122"/>
              </a:rPr>
              <a:t>|{i|T[i]=x}|&gt;n/2</a:t>
            </a:r>
            <a:r>
              <a:rPr kumimoji="0" lang="zh-CN" altLang="en-US">
                <a:latin typeface="黑体" pitchFamily="2" charset="-122"/>
                <a:ea typeface="黑体" pitchFamily="2" charset="-122"/>
              </a:rPr>
              <a:t>时，称元素</a:t>
            </a:r>
            <a:r>
              <a:rPr kumimoji="0" lang="en-US" altLang="zh-CN">
                <a:latin typeface="黑体" pitchFamily="2" charset="-122"/>
                <a:ea typeface="黑体" pitchFamily="2" charset="-122"/>
              </a:rPr>
              <a:t>x</a:t>
            </a:r>
            <a:r>
              <a:rPr kumimoji="0" lang="zh-CN" altLang="en-US">
                <a:latin typeface="黑体" pitchFamily="2" charset="-122"/>
                <a:ea typeface="黑体" pitchFamily="2" charset="-122"/>
              </a:rPr>
              <a:t>是数组</a:t>
            </a:r>
            <a:r>
              <a:rPr kumimoji="0" lang="en-US" altLang="zh-CN">
                <a:latin typeface="黑体" pitchFamily="2" charset="-122"/>
                <a:ea typeface="黑体" pitchFamily="2" charset="-122"/>
              </a:rPr>
              <a:t>T</a:t>
            </a:r>
            <a:r>
              <a:rPr kumimoji="0" lang="zh-CN" altLang="en-US">
                <a:latin typeface="黑体" pitchFamily="2" charset="-122"/>
                <a:ea typeface="黑体" pitchFamily="2" charset="-122"/>
              </a:rPr>
              <a:t>的主元素。 </a:t>
            </a:r>
          </a:p>
        </p:txBody>
      </p:sp>
      <p:sp>
        <p:nvSpPr>
          <p:cNvPr id="307206" name="Text Box 6"/>
          <p:cNvSpPr txBox="1">
            <a:spLocks noChangeArrowheads="1"/>
          </p:cNvSpPr>
          <p:nvPr/>
        </p:nvSpPr>
        <p:spPr bwMode="auto">
          <a:xfrm>
            <a:off x="179388" y="1797050"/>
            <a:ext cx="3887787"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kumimoji="0" lang="en-US" altLang="zh-CN" sz="1600">
                <a:latin typeface="Arial" charset="0"/>
              </a:rPr>
              <a:t>template&lt;class Type&gt;</a:t>
            </a:r>
          </a:p>
          <a:p>
            <a:r>
              <a:rPr kumimoji="0" lang="en-US" altLang="zh-CN" sz="1600">
                <a:latin typeface="Arial" charset="0"/>
              </a:rPr>
              <a:t>bool </a:t>
            </a:r>
            <a:r>
              <a:rPr kumimoji="0" lang="en-US" altLang="zh-CN" sz="1600" b="1">
                <a:latin typeface="Arial" charset="0"/>
              </a:rPr>
              <a:t>Majority</a:t>
            </a:r>
            <a:r>
              <a:rPr kumimoji="0" lang="en-US" altLang="zh-CN" sz="1600">
                <a:latin typeface="Arial" charset="0"/>
              </a:rPr>
              <a:t>(Type *T, int n)</a:t>
            </a:r>
          </a:p>
          <a:p>
            <a:r>
              <a:rPr kumimoji="0" lang="en-US" altLang="zh-CN" sz="1600">
                <a:latin typeface="Arial" charset="0"/>
              </a:rPr>
              <a:t>{// </a:t>
            </a:r>
            <a:r>
              <a:rPr kumimoji="0" lang="zh-CN" altLang="en-US" sz="1600">
                <a:latin typeface="Arial" charset="0"/>
              </a:rPr>
              <a:t>判定主元素的蒙特卡罗算法</a:t>
            </a:r>
          </a:p>
          <a:p>
            <a:r>
              <a:rPr kumimoji="0" lang="zh-CN" altLang="en-US" sz="1600">
                <a:latin typeface="Arial" charset="0"/>
              </a:rPr>
              <a:t>    </a:t>
            </a:r>
            <a:r>
              <a:rPr kumimoji="0" lang="en-US" altLang="zh-CN" sz="1600">
                <a:latin typeface="Arial" charset="0"/>
              </a:rPr>
              <a:t>int i=rnd.Random(n)+1;</a:t>
            </a:r>
          </a:p>
          <a:p>
            <a:r>
              <a:rPr kumimoji="0" lang="en-US" altLang="zh-CN" sz="1600">
                <a:latin typeface="Arial" charset="0"/>
              </a:rPr>
              <a:t>    Type x=T[i];    // </a:t>
            </a:r>
            <a:r>
              <a:rPr kumimoji="0" lang="zh-CN" altLang="en-US" sz="1600">
                <a:latin typeface="Arial" charset="0"/>
              </a:rPr>
              <a:t>随机选择数组元素</a:t>
            </a:r>
          </a:p>
          <a:p>
            <a:r>
              <a:rPr kumimoji="0" lang="zh-CN" altLang="en-US" sz="1600">
                <a:latin typeface="Arial" charset="0"/>
              </a:rPr>
              <a:t>    </a:t>
            </a:r>
            <a:r>
              <a:rPr kumimoji="0" lang="en-US" altLang="zh-CN" sz="1600">
                <a:latin typeface="Arial" charset="0"/>
              </a:rPr>
              <a:t>int k=0;</a:t>
            </a:r>
          </a:p>
          <a:p>
            <a:r>
              <a:rPr kumimoji="0" lang="en-US" altLang="zh-CN" sz="1600">
                <a:latin typeface="Arial" charset="0"/>
              </a:rPr>
              <a:t>    for (int j=1;j&lt;=n;j++)</a:t>
            </a:r>
          </a:p>
          <a:p>
            <a:r>
              <a:rPr kumimoji="0" lang="en-US" altLang="zh-CN" sz="1600">
                <a:latin typeface="Arial" charset="0"/>
              </a:rPr>
              <a:t>      if (T[j]==x) k++;</a:t>
            </a:r>
          </a:p>
          <a:p>
            <a:r>
              <a:rPr kumimoji="0" lang="en-US" altLang="zh-CN" sz="1600">
                <a:latin typeface="Arial" charset="0"/>
              </a:rPr>
              <a:t>    return (k&gt;n/2);  // k&gt;n/2 </a:t>
            </a:r>
            <a:r>
              <a:rPr kumimoji="0" lang="zh-CN" altLang="en-US" sz="1600">
                <a:latin typeface="Arial" charset="0"/>
              </a:rPr>
              <a:t>时</a:t>
            </a:r>
            <a:r>
              <a:rPr kumimoji="0" lang="en-US" altLang="zh-CN" sz="1600">
                <a:latin typeface="Arial" charset="0"/>
              </a:rPr>
              <a:t>T</a:t>
            </a:r>
            <a:r>
              <a:rPr kumimoji="0" lang="zh-CN" altLang="en-US" sz="1600">
                <a:latin typeface="Arial" charset="0"/>
              </a:rPr>
              <a:t>含有主元素</a:t>
            </a:r>
          </a:p>
          <a:p>
            <a:r>
              <a:rPr kumimoji="0" lang="en-US" altLang="zh-CN" sz="1600">
                <a:latin typeface="Arial" charset="0"/>
              </a:rPr>
              <a:t>}</a:t>
            </a:r>
            <a:endParaRPr kumimoji="0" lang="zh-CN" altLang="en-US" sz="1600">
              <a:latin typeface="Arial" charset="0"/>
            </a:endParaRPr>
          </a:p>
        </p:txBody>
      </p:sp>
      <p:sp>
        <p:nvSpPr>
          <p:cNvPr id="307207" name="Text Box 7"/>
          <p:cNvSpPr txBox="1">
            <a:spLocks noChangeArrowheads="1"/>
          </p:cNvSpPr>
          <p:nvPr/>
        </p:nvSpPr>
        <p:spPr bwMode="auto">
          <a:xfrm>
            <a:off x="250825" y="4676775"/>
            <a:ext cx="395922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kumimoji="0" lang="en-US" altLang="zh-CN" sz="1600">
                <a:latin typeface="Arial" charset="0"/>
              </a:rPr>
              <a:t>template&lt;class Type&gt;</a:t>
            </a:r>
          </a:p>
          <a:p>
            <a:r>
              <a:rPr kumimoji="0" lang="en-US" altLang="zh-CN" sz="1600">
                <a:latin typeface="Arial" charset="0"/>
              </a:rPr>
              <a:t>bool </a:t>
            </a:r>
            <a:r>
              <a:rPr kumimoji="0" lang="en-US" altLang="zh-CN" sz="1600" b="1">
                <a:latin typeface="Arial" charset="0"/>
              </a:rPr>
              <a:t>MajorityMC</a:t>
            </a:r>
            <a:r>
              <a:rPr kumimoji="0" lang="en-US" altLang="zh-CN" sz="1600">
                <a:latin typeface="Arial" charset="0"/>
              </a:rPr>
              <a:t>(Type *T, int n, double e)</a:t>
            </a:r>
          </a:p>
          <a:p>
            <a:r>
              <a:rPr kumimoji="0" lang="en-US" altLang="zh-CN" sz="1600">
                <a:latin typeface="Arial" charset="0"/>
              </a:rPr>
              <a:t>{// </a:t>
            </a:r>
            <a:r>
              <a:rPr kumimoji="0" lang="zh-CN" altLang="en-US" sz="1600">
                <a:latin typeface="Arial" charset="0"/>
              </a:rPr>
              <a:t>重复调用算法</a:t>
            </a:r>
            <a:r>
              <a:rPr kumimoji="0" lang="en-US" altLang="zh-CN" sz="1600">
                <a:latin typeface="Arial" charset="0"/>
              </a:rPr>
              <a:t>Majority</a:t>
            </a:r>
          </a:p>
          <a:p>
            <a:r>
              <a:rPr kumimoji="0" lang="en-US" altLang="zh-CN" sz="1600">
                <a:latin typeface="Arial" charset="0"/>
              </a:rPr>
              <a:t>    int k=ceil(log(1/e)/log(2));</a:t>
            </a:r>
          </a:p>
          <a:p>
            <a:r>
              <a:rPr kumimoji="0" lang="en-US" altLang="zh-CN" sz="1600">
                <a:latin typeface="Arial" charset="0"/>
              </a:rPr>
              <a:t>    for (int i=1;i&lt;=k;i++)</a:t>
            </a:r>
          </a:p>
          <a:p>
            <a:r>
              <a:rPr kumimoji="0" lang="en-US" altLang="zh-CN" sz="1600">
                <a:latin typeface="Arial" charset="0"/>
              </a:rPr>
              <a:t>      if (Majority(T,n)) return true;</a:t>
            </a:r>
          </a:p>
          <a:p>
            <a:r>
              <a:rPr kumimoji="0" lang="en-US" altLang="zh-CN" sz="1600">
                <a:latin typeface="Arial" charset="0"/>
              </a:rPr>
              <a:t>    return false;</a:t>
            </a:r>
          </a:p>
          <a:p>
            <a:r>
              <a:rPr kumimoji="0" lang="en-US" altLang="zh-CN" sz="1600">
                <a:latin typeface="Arial" charset="0"/>
              </a:rPr>
              <a:t>}</a:t>
            </a:r>
            <a:endParaRPr kumimoji="0" lang="zh-CN" altLang="en-US" sz="1600">
              <a:latin typeface="Arial" charset="0"/>
            </a:endParaRPr>
          </a:p>
        </p:txBody>
      </p:sp>
      <p:sp>
        <p:nvSpPr>
          <p:cNvPr id="307208" name="Text Box 8"/>
          <p:cNvSpPr txBox="1">
            <a:spLocks noChangeArrowheads="1"/>
          </p:cNvSpPr>
          <p:nvPr/>
        </p:nvSpPr>
        <p:spPr bwMode="auto">
          <a:xfrm>
            <a:off x="3995738" y="2276475"/>
            <a:ext cx="4895850" cy="2333625"/>
          </a:xfrm>
          <a:prstGeom prst="rect">
            <a:avLst/>
          </a:prstGeom>
          <a:solidFill>
            <a:schemeClr val="hlink"/>
          </a:solidFill>
          <a:ln w="50800">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0" lang="zh-CN" altLang="en-US">
                <a:latin typeface="Arial" charset="0"/>
                <a:ea typeface="楷体_GB2312" pitchFamily="49" charset="-122"/>
              </a:rPr>
              <a:t>对于任何给定的</a:t>
            </a:r>
            <a:r>
              <a:rPr kumimoji="0" lang="zh-CN" altLang="en-US">
                <a:latin typeface="Arial" charset="0"/>
                <a:ea typeface="楷体_GB2312" pitchFamily="49" charset="-122"/>
                <a:sym typeface="Symbol" pitchFamily="18" charset="2"/>
              </a:rPr>
              <a:t></a:t>
            </a:r>
            <a:r>
              <a:rPr kumimoji="0" lang="en-US" altLang="zh-CN">
                <a:latin typeface="Arial" charset="0"/>
                <a:ea typeface="楷体_GB2312" pitchFamily="49" charset="-122"/>
              </a:rPr>
              <a:t>&gt;0</a:t>
            </a:r>
            <a:r>
              <a:rPr kumimoji="0" lang="zh-CN" altLang="en-US">
                <a:latin typeface="Arial" charset="0"/>
                <a:ea typeface="楷体_GB2312" pitchFamily="49" charset="-122"/>
              </a:rPr>
              <a:t>，算法</a:t>
            </a:r>
            <a:r>
              <a:rPr kumimoji="0" lang="en-US" altLang="zh-CN" b="1">
                <a:latin typeface="Arial" charset="0"/>
                <a:ea typeface="楷体_GB2312" pitchFamily="49" charset="-122"/>
              </a:rPr>
              <a:t>majorityMC</a:t>
            </a:r>
            <a:r>
              <a:rPr kumimoji="0" lang="zh-CN" altLang="en-US">
                <a:latin typeface="Arial" charset="0"/>
                <a:ea typeface="楷体_GB2312" pitchFamily="49" charset="-122"/>
              </a:rPr>
              <a:t>重复调用</a:t>
            </a:r>
            <a:r>
              <a:rPr kumimoji="0" lang="zh-CN" altLang="en-US">
                <a:latin typeface="Arial" charset="0"/>
                <a:ea typeface="楷体_GB2312" pitchFamily="49" charset="-122"/>
                <a:sym typeface="Symbol" pitchFamily="18" charset="2"/>
              </a:rPr>
              <a:t></a:t>
            </a:r>
            <a:r>
              <a:rPr kumimoji="0" lang="en-US" altLang="zh-CN">
                <a:latin typeface="Arial" charset="0"/>
                <a:ea typeface="楷体_GB2312" pitchFamily="49" charset="-122"/>
                <a:sym typeface="Symbol" pitchFamily="18" charset="2"/>
              </a:rPr>
              <a:t>log(1/</a:t>
            </a:r>
            <a:r>
              <a:rPr kumimoji="0" lang="zh-CN" altLang="en-US">
                <a:latin typeface="Arial" charset="0"/>
                <a:ea typeface="楷体_GB2312" pitchFamily="49" charset="-122"/>
                <a:sym typeface="Symbol" pitchFamily="18" charset="2"/>
              </a:rPr>
              <a:t></a:t>
            </a:r>
            <a:r>
              <a:rPr kumimoji="0" lang="en-US" altLang="zh-CN">
                <a:latin typeface="Arial" charset="0"/>
                <a:ea typeface="楷体_GB2312" pitchFamily="49" charset="-122"/>
                <a:sym typeface="Symbol" pitchFamily="18" charset="2"/>
              </a:rPr>
              <a:t>)</a:t>
            </a:r>
            <a:r>
              <a:rPr kumimoji="0" lang="en-US" altLang="zh-CN">
                <a:latin typeface="Arial" charset="0"/>
                <a:ea typeface="楷体_GB2312" pitchFamily="49" charset="-122"/>
              </a:rPr>
              <a:t> </a:t>
            </a:r>
            <a:r>
              <a:rPr kumimoji="0" lang="zh-CN" altLang="en-US">
                <a:latin typeface="Arial" charset="0"/>
                <a:ea typeface="楷体_GB2312" pitchFamily="49" charset="-122"/>
              </a:rPr>
              <a:t>次算法</a:t>
            </a:r>
            <a:r>
              <a:rPr kumimoji="0" lang="en-US" altLang="zh-CN" b="1">
                <a:latin typeface="Arial" charset="0"/>
                <a:ea typeface="楷体_GB2312" pitchFamily="49" charset="-122"/>
              </a:rPr>
              <a:t>majority</a:t>
            </a:r>
            <a:r>
              <a:rPr kumimoji="0" lang="zh-CN" altLang="en-US">
                <a:latin typeface="Arial" charset="0"/>
                <a:ea typeface="楷体_GB2312" pitchFamily="49" charset="-122"/>
              </a:rPr>
              <a:t>。它是一个偏真蒙特卡罗算法，且其错误概率小于</a:t>
            </a:r>
            <a:r>
              <a:rPr kumimoji="0" lang="zh-CN" altLang="en-US">
                <a:latin typeface="Arial" charset="0"/>
                <a:ea typeface="楷体_GB2312" pitchFamily="49" charset="-122"/>
                <a:sym typeface="Symbol" pitchFamily="18" charset="2"/>
              </a:rPr>
              <a:t></a:t>
            </a:r>
            <a:r>
              <a:rPr kumimoji="0" lang="zh-CN" altLang="en-US">
                <a:latin typeface="Arial" charset="0"/>
                <a:ea typeface="楷体_GB2312" pitchFamily="49" charset="-122"/>
              </a:rPr>
              <a:t>。算法</a:t>
            </a:r>
            <a:r>
              <a:rPr kumimoji="0" lang="en-US" altLang="zh-CN" b="1">
                <a:latin typeface="Arial" charset="0"/>
                <a:ea typeface="楷体_GB2312" pitchFamily="49" charset="-122"/>
              </a:rPr>
              <a:t>majorityMC</a:t>
            </a:r>
            <a:r>
              <a:rPr kumimoji="0" lang="zh-CN" altLang="en-US">
                <a:latin typeface="Arial" charset="0"/>
                <a:ea typeface="楷体_GB2312" pitchFamily="49" charset="-122"/>
              </a:rPr>
              <a:t>所需的计算时间显然是</a:t>
            </a:r>
            <a:r>
              <a:rPr kumimoji="0" lang="en-US" altLang="zh-CN">
                <a:latin typeface="Arial" charset="0"/>
                <a:ea typeface="楷体_GB2312" pitchFamily="49" charset="-122"/>
              </a:rPr>
              <a:t>O(nlog(1/ </a:t>
            </a:r>
            <a:r>
              <a:rPr kumimoji="0" lang="zh-CN" altLang="en-US">
                <a:latin typeface="Arial" charset="0"/>
                <a:ea typeface="楷体_GB2312" pitchFamily="49" charset="-122"/>
                <a:sym typeface="Symbol" pitchFamily="18" charset="2"/>
              </a:rPr>
              <a:t></a:t>
            </a:r>
            <a:r>
              <a:rPr kumimoji="0" lang="en-US" altLang="zh-CN">
                <a:latin typeface="Arial" charset="0"/>
                <a:ea typeface="楷体_GB2312" pitchFamily="49" charset="-122"/>
                <a:sym typeface="Symbol" pitchFamily="18" charset="2"/>
              </a:rPr>
              <a:t>))</a:t>
            </a:r>
            <a:r>
              <a:rPr kumimoji="0" lang="zh-CN" altLang="en-US">
                <a:latin typeface="Arial" charset="0"/>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08"/>
                                        </p:tgtEl>
                                        <p:attrNameLst>
                                          <p:attrName>style.visibility</p:attrName>
                                        </p:attrNameLst>
                                      </p:cBhvr>
                                      <p:to>
                                        <p:strVal val="visible"/>
                                      </p:to>
                                    </p:set>
                                    <p:animEffect transition="in" filter="blinds(horizontal)">
                                      <p:cBhvr>
                                        <p:cTn id="7" dur="500"/>
                                        <p:tgtEl>
                                          <p:spTgt spid="307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9446CCE1-47D6-4BC1-8F1E-CB8B68D75ABA}" type="slidenum">
              <a:rPr lang="zh-CN" altLang="en-US"/>
              <a:pPr/>
              <a:t>21</a:t>
            </a:fld>
            <a:endParaRPr lang="zh-CN" altLang="en-US" sz="1400"/>
          </a:p>
        </p:txBody>
      </p:sp>
      <p:sp>
        <p:nvSpPr>
          <p:cNvPr id="308228" name="Rectangle 4"/>
          <p:cNvSpPr>
            <a:spLocks noChangeArrowheads="1"/>
          </p:cNvSpPr>
          <p:nvPr/>
        </p:nvSpPr>
        <p:spPr bwMode="auto">
          <a:xfrm>
            <a:off x="684213"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a:ea typeface="黑体" pitchFamily="2" charset="-122"/>
              </a:rPr>
              <a:t>素数测试</a:t>
            </a:r>
            <a:endParaRPr lang="zh-CN" altLang="en-US">
              <a:ea typeface="黑体" pitchFamily="2" charset="-122"/>
            </a:endParaRPr>
          </a:p>
        </p:txBody>
      </p:sp>
      <p:sp>
        <p:nvSpPr>
          <p:cNvPr id="308229" name="Text Box 5"/>
          <p:cNvSpPr txBox="1">
            <a:spLocks noChangeArrowheads="1"/>
          </p:cNvSpPr>
          <p:nvPr/>
        </p:nvSpPr>
        <p:spPr bwMode="auto">
          <a:xfrm>
            <a:off x="179388" y="908050"/>
            <a:ext cx="896461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0" lang="en-US" altLang="zh-CN" b="1">
                <a:solidFill>
                  <a:srgbClr val="FF3300"/>
                </a:solidFill>
                <a:effectLst>
                  <a:outerShdw blurRad="38100" dist="38100" dir="2700000" algn="tl">
                    <a:srgbClr val="C0C0C0"/>
                  </a:outerShdw>
                </a:effectLst>
                <a:latin typeface="Arial" charset="0"/>
                <a:ea typeface="楷体_GB2312" pitchFamily="49" charset="-122"/>
              </a:rPr>
              <a:t>Wilson</a:t>
            </a:r>
            <a:r>
              <a:rPr kumimoji="0" lang="zh-CN" altLang="en-US" b="1">
                <a:solidFill>
                  <a:srgbClr val="FF3300"/>
                </a:solidFill>
                <a:effectLst>
                  <a:outerShdw blurRad="38100" dist="38100" dir="2700000" algn="tl">
                    <a:srgbClr val="C0C0C0"/>
                  </a:outerShdw>
                </a:effectLst>
                <a:latin typeface="Arial" charset="0"/>
                <a:ea typeface="黑体" pitchFamily="2" charset="-122"/>
              </a:rPr>
              <a:t>定理</a:t>
            </a:r>
            <a:r>
              <a:rPr kumimoji="0" lang="zh-CN" altLang="en-US" b="1">
                <a:latin typeface="Arial" charset="0"/>
                <a:ea typeface="楷体_GB2312" pitchFamily="49" charset="-122"/>
              </a:rPr>
              <a:t>：</a:t>
            </a:r>
            <a:r>
              <a:rPr kumimoji="0" lang="zh-CN" altLang="en-US">
                <a:latin typeface="Arial" charset="0"/>
                <a:ea typeface="楷体_GB2312" pitchFamily="49" charset="-122"/>
              </a:rPr>
              <a:t>对于给定的正整数</a:t>
            </a:r>
            <a:r>
              <a:rPr kumimoji="0" lang="en-US" altLang="zh-CN">
                <a:latin typeface="Arial" charset="0"/>
                <a:ea typeface="楷体_GB2312" pitchFamily="49" charset="-122"/>
              </a:rPr>
              <a:t>n</a:t>
            </a:r>
            <a:r>
              <a:rPr kumimoji="0" lang="zh-CN" altLang="en-US">
                <a:latin typeface="Arial" charset="0"/>
                <a:ea typeface="楷体_GB2312" pitchFamily="49" charset="-122"/>
              </a:rPr>
              <a:t>，判定</a:t>
            </a:r>
            <a:r>
              <a:rPr kumimoji="0" lang="en-US" altLang="zh-CN">
                <a:latin typeface="Arial" charset="0"/>
                <a:ea typeface="楷体_GB2312" pitchFamily="49" charset="-122"/>
              </a:rPr>
              <a:t>n</a:t>
            </a:r>
            <a:r>
              <a:rPr kumimoji="0" lang="zh-CN" altLang="en-US">
                <a:latin typeface="Arial" charset="0"/>
                <a:ea typeface="楷体_GB2312" pitchFamily="49" charset="-122"/>
              </a:rPr>
              <a:t>是一个素数的充要条件是</a:t>
            </a:r>
            <a:r>
              <a:rPr kumimoji="0" lang="en-US" altLang="zh-CN">
                <a:latin typeface="Arial" charset="0"/>
                <a:ea typeface="楷体_GB2312" pitchFamily="49" charset="-122"/>
              </a:rPr>
              <a:t>(n-1)!</a:t>
            </a:r>
            <a:r>
              <a:rPr kumimoji="0" lang="en-US" altLang="zh-CN">
                <a:latin typeface="Arial" charset="0"/>
                <a:ea typeface="楷体_GB2312" pitchFamily="49" charset="-122"/>
                <a:sym typeface="Symbol" pitchFamily="18" charset="2"/>
              </a:rPr>
              <a:t></a:t>
            </a:r>
            <a:r>
              <a:rPr kumimoji="0" lang="en-US" altLang="zh-CN">
                <a:latin typeface="Arial" charset="0"/>
                <a:ea typeface="楷体_GB2312" pitchFamily="49" charset="-122"/>
              </a:rPr>
              <a:t> -1(mod n)</a:t>
            </a:r>
            <a:r>
              <a:rPr kumimoji="0" lang="zh-CN" altLang="en-US">
                <a:latin typeface="Arial" charset="0"/>
                <a:ea typeface="楷体_GB2312" pitchFamily="49" charset="-122"/>
              </a:rPr>
              <a:t>。</a:t>
            </a:r>
          </a:p>
          <a:p>
            <a:r>
              <a:rPr kumimoji="0" lang="zh-CN" altLang="en-US" b="1">
                <a:solidFill>
                  <a:srgbClr val="FF3300"/>
                </a:solidFill>
                <a:effectLst>
                  <a:outerShdw blurRad="38100" dist="38100" dir="2700000" algn="tl">
                    <a:srgbClr val="C0C0C0"/>
                  </a:outerShdw>
                </a:effectLst>
                <a:latin typeface="Arial" charset="0"/>
                <a:ea typeface="黑体" pitchFamily="2" charset="-122"/>
              </a:rPr>
              <a:t>费尔马小定理</a:t>
            </a:r>
            <a:r>
              <a:rPr kumimoji="0" lang="zh-CN" altLang="en-US" b="1">
                <a:latin typeface="Arial" charset="0"/>
                <a:ea typeface="楷体_GB2312" pitchFamily="49" charset="-122"/>
              </a:rPr>
              <a:t>：</a:t>
            </a:r>
            <a:r>
              <a:rPr kumimoji="0" lang="zh-CN" altLang="en-US">
                <a:latin typeface="Arial" charset="0"/>
                <a:ea typeface="楷体_GB2312" pitchFamily="49" charset="-122"/>
              </a:rPr>
              <a:t>如果</a:t>
            </a:r>
            <a:r>
              <a:rPr kumimoji="0" lang="en-US" altLang="zh-CN">
                <a:latin typeface="Arial" charset="0"/>
                <a:ea typeface="楷体_GB2312" pitchFamily="49" charset="-122"/>
              </a:rPr>
              <a:t>p</a:t>
            </a:r>
            <a:r>
              <a:rPr kumimoji="0" lang="zh-CN" altLang="en-US">
                <a:latin typeface="Arial" charset="0"/>
                <a:ea typeface="楷体_GB2312" pitchFamily="49" charset="-122"/>
              </a:rPr>
              <a:t>是一个素数，且</a:t>
            </a:r>
            <a:r>
              <a:rPr kumimoji="0" lang="en-US" altLang="zh-CN">
                <a:latin typeface="Arial" charset="0"/>
                <a:ea typeface="楷体_GB2312" pitchFamily="49" charset="-122"/>
              </a:rPr>
              <a:t>0&lt;a&lt;p</a:t>
            </a:r>
            <a:r>
              <a:rPr kumimoji="0" lang="zh-CN" altLang="en-US">
                <a:latin typeface="Arial" charset="0"/>
                <a:ea typeface="楷体_GB2312" pitchFamily="49" charset="-122"/>
              </a:rPr>
              <a:t>，则</a:t>
            </a:r>
            <a:r>
              <a:rPr kumimoji="0" lang="en-US" altLang="zh-CN">
                <a:latin typeface="Arial" charset="0"/>
                <a:ea typeface="楷体_GB2312" pitchFamily="49" charset="-122"/>
              </a:rPr>
              <a:t>a</a:t>
            </a:r>
            <a:r>
              <a:rPr kumimoji="0" lang="en-US" altLang="zh-CN" baseline="30000">
                <a:latin typeface="Arial" charset="0"/>
                <a:ea typeface="楷体_GB2312" pitchFamily="49" charset="-122"/>
              </a:rPr>
              <a:t>p-1</a:t>
            </a:r>
            <a:r>
              <a:rPr kumimoji="0" lang="en-US" altLang="zh-CN">
                <a:latin typeface="Arial" charset="0"/>
                <a:ea typeface="楷体_GB2312" pitchFamily="49" charset="-122"/>
              </a:rPr>
              <a:t>(mod p)</a:t>
            </a:r>
            <a:r>
              <a:rPr kumimoji="0" lang="zh-CN" altLang="en-US">
                <a:latin typeface="Arial" charset="0"/>
                <a:ea typeface="楷体_GB2312" pitchFamily="49" charset="-122"/>
              </a:rPr>
              <a:t>。 </a:t>
            </a:r>
          </a:p>
          <a:p>
            <a:r>
              <a:rPr kumimoji="0" lang="zh-CN" altLang="en-US" b="1">
                <a:solidFill>
                  <a:srgbClr val="FF3300"/>
                </a:solidFill>
                <a:effectLst>
                  <a:outerShdw blurRad="38100" dist="38100" dir="2700000" algn="tl">
                    <a:srgbClr val="C0C0C0"/>
                  </a:outerShdw>
                </a:effectLst>
                <a:latin typeface="Arial" charset="0"/>
                <a:ea typeface="黑体" pitchFamily="2" charset="-122"/>
              </a:rPr>
              <a:t>二次探测定理</a:t>
            </a:r>
            <a:r>
              <a:rPr kumimoji="0" lang="zh-CN" altLang="en-US" b="1">
                <a:latin typeface="Arial" charset="0"/>
                <a:ea typeface="楷体_GB2312" pitchFamily="49" charset="-122"/>
              </a:rPr>
              <a:t>：</a:t>
            </a:r>
            <a:r>
              <a:rPr kumimoji="0" lang="zh-CN" altLang="en-US">
                <a:latin typeface="Arial" charset="0"/>
                <a:ea typeface="楷体_GB2312" pitchFamily="49" charset="-122"/>
              </a:rPr>
              <a:t>如果</a:t>
            </a:r>
            <a:r>
              <a:rPr kumimoji="0" lang="en-US" altLang="zh-CN">
                <a:latin typeface="Arial" charset="0"/>
                <a:ea typeface="楷体_GB2312" pitchFamily="49" charset="-122"/>
              </a:rPr>
              <a:t>p</a:t>
            </a:r>
            <a:r>
              <a:rPr kumimoji="0" lang="zh-CN" altLang="en-US">
                <a:latin typeface="Arial" charset="0"/>
                <a:ea typeface="楷体_GB2312" pitchFamily="49" charset="-122"/>
              </a:rPr>
              <a:t>是一个素数，且</a:t>
            </a:r>
            <a:r>
              <a:rPr kumimoji="0" lang="en-US" altLang="zh-CN">
                <a:latin typeface="Arial" charset="0"/>
                <a:ea typeface="楷体_GB2312" pitchFamily="49" charset="-122"/>
              </a:rPr>
              <a:t>0&lt;x&lt;p</a:t>
            </a:r>
            <a:r>
              <a:rPr kumimoji="0" lang="zh-CN" altLang="en-US">
                <a:latin typeface="Arial" charset="0"/>
                <a:ea typeface="楷体_GB2312" pitchFamily="49" charset="-122"/>
              </a:rPr>
              <a:t>，则方程</a:t>
            </a:r>
            <a:r>
              <a:rPr kumimoji="0" lang="en-US" altLang="zh-CN">
                <a:latin typeface="Arial" charset="0"/>
                <a:ea typeface="楷体_GB2312" pitchFamily="49" charset="-122"/>
              </a:rPr>
              <a:t>x</a:t>
            </a:r>
            <a:r>
              <a:rPr kumimoji="0" lang="en-US" altLang="zh-CN" baseline="30000">
                <a:latin typeface="Arial" charset="0"/>
                <a:ea typeface="楷体_GB2312" pitchFamily="49" charset="-122"/>
              </a:rPr>
              <a:t>2</a:t>
            </a:r>
            <a:r>
              <a:rPr kumimoji="0" lang="en-US" altLang="zh-CN">
                <a:latin typeface="Arial" charset="0"/>
                <a:ea typeface="楷体_GB2312" pitchFamily="49" charset="-122"/>
                <a:sym typeface="Symbol" pitchFamily="18" charset="2"/>
              </a:rPr>
              <a:t></a:t>
            </a:r>
            <a:r>
              <a:rPr kumimoji="0" lang="en-US" altLang="zh-CN">
                <a:latin typeface="Arial" charset="0"/>
                <a:ea typeface="楷体_GB2312" pitchFamily="49" charset="-122"/>
              </a:rPr>
              <a:t>1(mod p)</a:t>
            </a:r>
            <a:r>
              <a:rPr kumimoji="0" lang="zh-CN" altLang="en-US">
                <a:latin typeface="Arial" charset="0"/>
                <a:ea typeface="楷体_GB2312" pitchFamily="49" charset="-122"/>
              </a:rPr>
              <a:t>的解为</a:t>
            </a:r>
            <a:r>
              <a:rPr kumimoji="0" lang="en-US" altLang="zh-CN">
                <a:latin typeface="Arial" charset="0"/>
                <a:ea typeface="楷体_GB2312" pitchFamily="49" charset="-122"/>
              </a:rPr>
              <a:t>x=1</a:t>
            </a:r>
            <a:r>
              <a:rPr kumimoji="0" lang="zh-CN" altLang="en-US">
                <a:latin typeface="Arial" charset="0"/>
                <a:ea typeface="楷体_GB2312" pitchFamily="49" charset="-122"/>
              </a:rPr>
              <a:t>，</a:t>
            </a:r>
            <a:r>
              <a:rPr kumimoji="0" lang="en-US" altLang="zh-CN">
                <a:latin typeface="Arial" charset="0"/>
                <a:ea typeface="楷体_GB2312" pitchFamily="49" charset="-122"/>
              </a:rPr>
              <a:t>p-1</a:t>
            </a:r>
            <a:r>
              <a:rPr kumimoji="0" lang="zh-CN" altLang="en-US">
                <a:latin typeface="Arial" charset="0"/>
                <a:ea typeface="楷体_GB2312" pitchFamily="49" charset="-122"/>
              </a:rPr>
              <a:t>。</a:t>
            </a:r>
          </a:p>
        </p:txBody>
      </p:sp>
      <p:sp>
        <p:nvSpPr>
          <p:cNvPr id="308230" name="Text Box 6"/>
          <p:cNvSpPr txBox="1">
            <a:spLocks noChangeArrowheads="1"/>
          </p:cNvSpPr>
          <p:nvPr/>
        </p:nvSpPr>
        <p:spPr bwMode="auto">
          <a:xfrm>
            <a:off x="158750" y="2824163"/>
            <a:ext cx="4092575" cy="375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kumimoji="0" lang="en-US" altLang="zh-CN" sz="1600">
                <a:latin typeface="Arial" charset="0"/>
              </a:rPr>
              <a:t>void </a:t>
            </a:r>
            <a:r>
              <a:rPr kumimoji="0" lang="en-US" altLang="zh-CN" sz="1600" b="1">
                <a:latin typeface="Arial" charset="0"/>
              </a:rPr>
              <a:t>power</a:t>
            </a:r>
            <a:r>
              <a:rPr kumimoji="0" lang="en-US" altLang="zh-CN" sz="1600">
                <a:latin typeface="Arial" charset="0"/>
              </a:rPr>
              <a:t>( unsigned int a, unsigned int p, </a:t>
            </a:r>
          </a:p>
          <a:p>
            <a:r>
              <a:rPr kumimoji="0" lang="en-US" altLang="zh-CN" sz="1600">
                <a:latin typeface="Arial" charset="0"/>
              </a:rPr>
              <a:t>unsigned int n,  unsigned int &amp;result,</a:t>
            </a:r>
          </a:p>
          <a:p>
            <a:r>
              <a:rPr kumimoji="0" lang="en-US" altLang="zh-CN" sz="1600">
                <a:latin typeface="Arial" charset="0"/>
              </a:rPr>
              <a:t> bool &amp;composite)</a:t>
            </a:r>
          </a:p>
          <a:p>
            <a:r>
              <a:rPr kumimoji="0" lang="en-US" altLang="zh-CN" sz="1600">
                <a:latin typeface="Arial" charset="0"/>
              </a:rPr>
              <a:t>{// </a:t>
            </a:r>
            <a:r>
              <a:rPr kumimoji="0" lang="zh-CN" altLang="en-US" sz="1600">
                <a:latin typeface="Arial" charset="0"/>
              </a:rPr>
              <a:t>计算</a:t>
            </a:r>
            <a:r>
              <a:rPr kumimoji="0" lang="en-US" altLang="zh-CN" sz="1600">
                <a:latin typeface="Arial" charset="0"/>
              </a:rPr>
              <a:t>mod n</a:t>
            </a:r>
            <a:r>
              <a:rPr kumimoji="0" lang="zh-CN" altLang="en-US" sz="1600">
                <a:latin typeface="Arial" charset="0"/>
              </a:rPr>
              <a:t>，并实施对</a:t>
            </a:r>
            <a:r>
              <a:rPr kumimoji="0" lang="en-US" altLang="zh-CN" sz="1600">
                <a:latin typeface="Arial" charset="0"/>
              </a:rPr>
              <a:t>n</a:t>
            </a:r>
            <a:r>
              <a:rPr kumimoji="0" lang="zh-CN" altLang="en-US" sz="1600">
                <a:latin typeface="Arial" charset="0"/>
              </a:rPr>
              <a:t>的二次探测</a:t>
            </a:r>
          </a:p>
          <a:p>
            <a:r>
              <a:rPr kumimoji="0" lang="zh-CN" altLang="en-US" sz="1600">
                <a:latin typeface="Arial" charset="0"/>
              </a:rPr>
              <a:t>   </a:t>
            </a:r>
            <a:r>
              <a:rPr kumimoji="0" lang="en-US" altLang="zh-CN" sz="1600">
                <a:latin typeface="Arial" charset="0"/>
              </a:rPr>
              <a:t>unsigned int x;</a:t>
            </a:r>
          </a:p>
          <a:p>
            <a:r>
              <a:rPr kumimoji="0" lang="en-US" altLang="zh-CN" sz="1600">
                <a:latin typeface="Arial" charset="0"/>
              </a:rPr>
              <a:t>   if (p==0) result=1;</a:t>
            </a:r>
          </a:p>
          <a:p>
            <a:r>
              <a:rPr kumimoji="0" lang="en-US" altLang="zh-CN" sz="1600">
                <a:latin typeface="Arial" charset="0"/>
              </a:rPr>
              <a:t>   else {</a:t>
            </a:r>
          </a:p>
          <a:p>
            <a:r>
              <a:rPr kumimoji="0" lang="en-US" altLang="zh-CN" sz="1600">
                <a:latin typeface="Arial" charset="0"/>
              </a:rPr>
              <a:t>     power(a,p/2,n,x,composite);  // </a:t>
            </a:r>
            <a:r>
              <a:rPr kumimoji="0" lang="zh-CN" altLang="en-US" sz="1600">
                <a:latin typeface="Arial" charset="0"/>
              </a:rPr>
              <a:t>递归计算</a:t>
            </a:r>
          </a:p>
          <a:p>
            <a:r>
              <a:rPr kumimoji="0" lang="zh-CN" altLang="en-US" sz="1600">
                <a:latin typeface="Arial" charset="0"/>
              </a:rPr>
              <a:t>     </a:t>
            </a:r>
            <a:r>
              <a:rPr kumimoji="0" lang="en-US" altLang="zh-CN" sz="1600">
                <a:latin typeface="Arial" charset="0"/>
              </a:rPr>
              <a:t>result=(x*x)%n;            // </a:t>
            </a:r>
            <a:r>
              <a:rPr kumimoji="0" lang="zh-CN" altLang="en-US" sz="1600">
                <a:latin typeface="Arial" charset="0"/>
              </a:rPr>
              <a:t>二次探测</a:t>
            </a:r>
          </a:p>
          <a:p>
            <a:r>
              <a:rPr kumimoji="0" lang="zh-CN" altLang="en-US" sz="1600">
                <a:latin typeface="Arial" charset="0"/>
              </a:rPr>
              <a:t>     </a:t>
            </a:r>
            <a:r>
              <a:rPr kumimoji="0" lang="en-US" altLang="zh-CN" sz="1600">
                <a:latin typeface="Arial" charset="0"/>
              </a:rPr>
              <a:t>if ((result==1)&amp;&amp;(x!=1)&amp;&amp;(x!=n-1))</a:t>
            </a:r>
          </a:p>
          <a:p>
            <a:r>
              <a:rPr kumimoji="0" lang="en-US" altLang="zh-CN" sz="1600">
                <a:latin typeface="Arial" charset="0"/>
              </a:rPr>
              <a:t>       composite=true;</a:t>
            </a:r>
          </a:p>
          <a:p>
            <a:r>
              <a:rPr kumimoji="0" lang="en-US" altLang="zh-CN" sz="1600">
                <a:latin typeface="Arial" charset="0"/>
              </a:rPr>
              <a:t>     if ((p%2)==1)      // p</a:t>
            </a:r>
            <a:r>
              <a:rPr kumimoji="0" lang="zh-CN" altLang="en-US" sz="1600">
                <a:latin typeface="Arial" charset="0"/>
              </a:rPr>
              <a:t>是奇数</a:t>
            </a:r>
          </a:p>
          <a:p>
            <a:r>
              <a:rPr kumimoji="0" lang="zh-CN" altLang="en-US" sz="1600">
                <a:latin typeface="Arial" charset="0"/>
              </a:rPr>
              <a:t>       </a:t>
            </a:r>
            <a:r>
              <a:rPr kumimoji="0" lang="en-US" altLang="zh-CN" sz="1600">
                <a:latin typeface="Arial" charset="0"/>
              </a:rPr>
              <a:t>result=(result*a)%n;</a:t>
            </a:r>
          </a:p>
          <a:p>
            <a:r>
              <a:rPr kumimoji="0" lang="en-US" altLang="zh-CN" sz="1600">
                <a:latin typeface="Arial" charset="0"/>
              </a:rPr>
              <a:t>     }</a:t>
            </a:r>
          </a:p>
          <a:p>
            <a:r>
              <a:rPr kumimoji="0" lang="en-US" altLang="zh-CN" sz="1600">
                <a:latin typeface="Arial" charset="0"/>
              </a:rPr>
              <a:t>}</a:t>
            </a:r>
            <a:endParaRPr kumimoji="0" lang="zh-CN" altLang="en-US" sz="1600">
              <a:latin typeface="Arial" charset="0"/>
            </a:endParaRPr>
          </a:p>
        </p:txBody>
      </p:sp>
      <p:sp>
        <p:nvSpPr>
          <p:cNvPr id="308231" name="Text Box 7"/>
          <p:cNvSpPr txBox="1">
            <a:spLocks noChangeArrowheads="1"/>
          </p:cNvSpPr>
          <p:nvPr/>
        </p:nvSpPr>
        <p:spPr bwMode="auto">
          <a:xfrm>
            <a:off x="4500563" y="2805113"/>
            <a:ext cx="3735387"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kumimoji="0" lang="en-US" altLang="zh-CN" sz="1600">
                <a:latin typeface="Arial" charset="0"/>
              </a:rPr>
              <a:t>bool </a:t>
            </a:r>
            <a:r>
              <a:rPr kumimoji="0" lang="en-US" altLang="zh-CN" sz="1600" b="1">
                <a:latin typeface="Arial" charset="0"/>
              </a:rPr>
              <a:t>Prime</a:t>
            </a:r>
            <a:r>
              <a:rPr kumimoji="0" lang="en-US" altLang="zh-CN" sz="1600">
                <a:latin typeface="Arial" charset="0"/>
              </a:rPr>
              <a:t>(unsigned int n)</a:t>
            </a:r>
          </a:p>
          <a:p>
            <a:r>
              <a:rPr kumimoji="0" lang="en-US" altLang="zh-CN" sz="1600">
                <a:latin typeface="Arial" charset="0"/>
              </a:rPr>
              <a:t>{// </a:t>
            </a:r>
            <a:r>
              <a:rPr kumimoji="0" lang="zh-CN" altLang="en-US" sz="1600">
                <a:latin typeface="Arial" charset="0"/>
              </a:rPr>
              <a:t>素数测试的蒙特卡罗算法</a:t>
            </a:r>
          </a:p>
          <a:p>
            <a:r>
              <a:rPr kumimoji="0" lang="zh-CN" altLang="en-US" sz="1600">
                <a:latin typeface="Arial" charset="0"/>
              </a:rPr>
              <a:t>   </a:t>
            </a:r>
            <a:r>
              <a:rPr kumimoji="0" lang="en-US" altLang="zh-CN" sz="1600">
                <a:latin typeface="Arial" charset="0"/>
              </a:rPr>
              <a:t>RandomNumber rnd;</a:t>
            </a:r>
          </a:p>
          <a:p>
            <a:r>
              <a:rPr kumimoji="0" lang="en-US" altLang="zh-CN" sz="1600">
                <a:latin typeface="Arial" charset="0"/>
              </a:rPr>
              <a:t>   unsigned int a, result;</a:t>
            </a:r>
          </a:p>
          <a:p>
            <a:r>
              <a:rPr kumimoji="0" lang="en-US" altLang="zh-CN" sz="1600">
                <a:latin typeface="Arial" charset="0"/>
              </a:rPr>
              <a:t>   bool composite=false;</a:t>
            </a:r>
          </a:p>
          <a:p>
            <a:r>
              <a:rPr kumimoji="0" lang="en-US" altLang="zh-CN" sz="1600">
                <a:latin typeface="Arial" charset="0"/>
              </a:rPr>
              <a:t>   a=rnd.Random(n-3)+2;</a:t>
            </a:r>
          </a:p>
          <a:p>
            <a:r>
              <a:rPr kumimoji="0" lang="en-US" altLang="zh-CN" sz="1600">
                <a:latin typeface="Arial" charset="0"/>
              </a:rPr>
              <a:t>   power(a,n-1,n,result,composite);</a:t>
            </a:r>
          </a:p>
          <a:p>
            <a:r>
              <a:rPr kumimoji="0" lang="en-US" altLang="zh-CN" sz="1600">
                <a:latin typeface="Arial" charset="0"/>
              </a:rPr>
              <a:t>   if (composite||(result!=1)) return false;</a:t>
            </a:r>
          </a:p>
          <a:p>
            <a:r>
              <a:rPr kumimoji="0" lang="en-US" altLang="zh-CN" sz="1600">
                <a:latin typeface="Arial" charset="0"/>
              </a:rPr>
              <a:t>   else return true;</a:t>
            </a:r>
          </a:p>
          <a:p>
            <a:r>
              <a:rPr kumimoji="0" lang="en-US" altLang="zh-CN" sz="1600">
                <a:latin typeface="Arial" charset="0"/>
              </a:rPr>
              <a:t>}</a:t>
            </a:r>
            <a:endParaRPr kumimoji="0" lang="zh-CN" altLang="en-US" sz="1600">
              <a:latin typeface="Arial" charset="0"/>
            </a:endParaRPr>
          </a:p>
        </p:txBody>
      </p:sp>
      <p:sp>
        <p:nvSpPr>
          <p:cNvPr id="308232" name="Text Box 8"/>
          <p:cNvSpPr txBox="1">
            <a:spLocks noChangeArrowheads="1"/>
          </p:cNvSpPr>
          <p:nvPr/>
        </p:nvSpPr>
        <p:spPr bwMode="auto">
          <a:xfrm>
            <a:off x="3419475" y="4365625"/>
            <a:ext cx="4895850" cy="1968500"/>
          </a:xfrm>
          <a:prstGeom prst="rect">
            <a:avLst/>
          </a:prstGeom>
          <a:solidFill>
            <a:schemeClr val="hlink"/>
          </a:solidFill>
          <a:ln w="50800">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0" lang="zh-CN" altLang="en-US">
                <a:latin typeface="Arial" charset="0"/>
                <a:ea typeface="楷体_GB2312" pitchFamily="49" charset="-122"/>
              </a:rPr>
              <a:t>算法</a:t>
            </a:r>
            <a:r>
              <a:rPr kumimoji="0" lang="en-US" altLang="zh-CN" b="1">
                <a:latin typeface="Arial" charset="0"/>
                <a:ea typeface="楷体_GB2312" pitchFamily="49" charset="-122"/>
              </a:rPr>
              <a:t>prime</a:t>
            </a:r>
            <a:r>
              <a:rPr kumimoji="0" lang="zh-CN" altLang="en-US">
                <a:latin typeface="Arial" charset="0"/>
                <a:ea typeface="楷体_GB2312" pitchFamily="49" charset="-122"/>
              </a:rPr>
              <a:t>是一个偏假</a:t>
            </a:r>
            <a:r>
              <a:rPr kumimoji="0" lang="en-US" altLang="zh-CN">
                <a:latin typeface="Arial" charset="0"/>
                <a:ea typeface="楷体_GB2312" pitchFamily="49" charset="-122"/>
              </a:rPr>
              <a:t>3/4</a:t>
            </a:r>
            <a:r>
              <a:rPr kumimoji="0" lang="zh-CN" altLang="en-US">
                <a:latin typeface="Arial" charset="0"/>
                <a:ea typeface="楷体_GB2312" pitchFamily="49" charset="-122"/>
              </a:rPr>
              <a:t>正确的蒙特卡罗算法。通过多次重复调用错误概率不超过</a:t>
            </a:r>
            <a:r>
              <a:rPr kumimoji="0" lang="en-US" altLang="zh-CN">
                <a:latin typeface="Arial" charset="0"/>
                <a:ea typeface="楷体_GB2312" pitchFamily="49" charset="-122"/>
              </a:rPr>
              <a:t>(1/4)</a:t>
            </a:r>
            <a:r>
              <a:rPr kumimoji="0" lang="en-US" altLang="zh-CN" baseline="30000">
                <a:latin typeface="Arial" charset="0"/>
                <a:ea typeface="楷体_GB2312" pitchFamily="49" charset="-122"/>
              </a:rPr>
              <a:t>k</a:t>
            </a:r>
            <a:r>
              <a:rPr kumimoji="0" lang="zh-CN" altLang="en-US">
                <a:latin typeface="Arial" charset="0"/>
                <a:ea typeface="楷体_GB2312" pitchFamily="49" charset="-122"/>
              </a:rPr>
              <a:t>。这是一个很保守的估计，实际使用的效果要好得多。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8232"/>
                                        </p:tgtEl>
                                        <p:attrNameLst>
                                          <p:attrName>style.visibility</p:attrName>
                                        </p:attrNameLst>
                                      </p:cBhvr>
                                      <p:to>
                                        <p:strVal val="visible"/>
                                      </p:to>
                                    </p:set>
                                    <p:animEffect transition="in" filter="blinds(horizontal)">
                                      <p:cBhvr>
                                        <p:cTn id="7" dur="500"/>
                                        <p:tgtEl>
                                          <p:spTgt spid="308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41E3FDC-9B7C-41F4-B416-BCAD1848E5B7}" type="slidenum">
              <a:rPr lang="zh-CN" altLang="en-US"/>
              <a:pPr/>
              <a:t>22</a:t>
            </a:fld>
            <a:endParaRPr lang="zh-CN" altLang="en-US" sz="1400"/>
          </a:p>
        </p:txBody>
      </p:sp>
      <p:sp>
        <p:nvSpPr>
          <p:cNvPr id="315394" name="Rectangle 2"/>
          <p:cNvSpPr>
            <a:spLocks noGrp="1" noChangeArrowheads="1"/>
          </p:cNvSpPr>
          <p:nvPr>
            <p:ph type="title"/>
          </p:nvPr>
        </p:nvSpPr>
        <p:spPr/>
        <p:txBody>
          <a:bodyPr/>
          <a:lstStyle/>
          <a:p>
            <a:endParaRPr lang="zh-CN" altLang="en-US"/>
          </a:p>
        </p:txBody>
      </p:sp>
      <p:sp>
        <p:nvSpPr>
          <p:cNvPr id="315395" name="Rectangle 3"/>
          <p:cNvSpPr>
            <a:spLocks noGrp="1" noChangeArrowheads="1"/>
          </p:cNvSpPr>
          <p:nvPr>
            <p:ph type="body"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2"/>
          </p:nvPr>
        </p:nvSpPr>
        <p:spPr/>
        <p:txBody>
          <a:bodyPr/>
          <a:lstStyle/>
          <a:p>
            <a:fld id="{8DBBA6A6-0771-475A-B889-9DD88017B7F7}" type="slidenum">
              <a:rPr lang="zh-CN" altLang="en-US"/>
              <a:pPr/>
              <a:t>3</a:t>
            </a:fld>
            <a:endParaRPr lang="zh-CN" altLang="en-US" sz="1400"/>
          </a:p>
        </p:txBody>
      </p:sp>
      <p:sp>
        <p:nvSpPr>
          <p:cNvPr id="282628" name="Rectangle 4"/>
          <p:cNvSpPr>
            <a:spLocks noGrp="1" noChangeArrowheads="1"/>
          </p:cNvSpPr>
          <p:nvPr>
            <p:ph type="title"/>
          </p:nvPr>
        </p:nvSpPr>
        <p:spPr>
          <a:xfrm>
            <a:off x="684213" y="0"/>
            <a:ext cx="7772400" cy="803275"/>
          </a:xfrm>
        </p:spPr>
        <p:txBody>
          <a:bodyPr/>
          <a:lstStyle/>
          <a:p>
            <a:r>
              <a:rPr lang="zh-CN" altLang="en-US">
                <a:ea typeface="黑体" pitchFamily="2" charset="-122"/>
              </a:rPr>
              <a:t>随机数</a:t>
            </a:r>
          </a:p>
        </p:txBody>
      </p:sp>
      <p:sp>
        <p:nvSpPr>
          <p:cNvPr id="282631" name="Rectangle 7"/>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282633" name="Rectangle 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282635" name="Rectangle 1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282636" name="Text Box 12"/>
          <p:cNvSpPr txBox="1">
            <a:spLocks noChangeArrowheads="1"/>
          </p:cNvSpPr>
          <p:nvPr/>
        </p:nvSpPr>
        <p:spPr bwMode="auto">
          <a:xfrm>
            <a:off x="179388" y="836613"/>
            <a:ext cx="87344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0" lang="zh-CN" altLang="en-US">
                <a:latin typeface="Arial" charset="0"/>
                <a:ea typeface="楷体_GB2312" pitchFamily="49" charset="-122"/>
              </a:rPr>
              <a:t>随机数在随机化算法设计中扮演着十分重要的角色。在现实计算机上无法产生真正的随机数，因此在随机化算法中使用的随机数都是一定程度上随机的，即伪随机数。</a:t>
            </a:r>
          </a:p>
          <a:p>
            <a:r>
              <a:rPr kumimoji="0" lang="zh-CN" altLang="en-US">
                <a:latin typeface="Arial" charset="0"/>
                <a:ea typeface="黑体" pitchFamily="2" charset="-122"/>
              </a:rPr>
              <a:t>线性同余法</a:t>
            </a:r>
            <a:r>
              <a:rPr kumimoji="0" lang="zh-CN" altLang="en-US">
                <a:latin typeface="Arial" charset="0"/>
                <a:ea typeface="楷体_GB2312" pitchFamily="49" charset="-122"/>
              </a:rPr>
              <a:t>是产生伪随机数的最常用的方法。由线性同余法产生的随机序列</a:t>
            </a:r>
            <a:r>
              <a:rPr kumimoji="0" lang="en-US" altLang="zh-CN">
                <a:latin typeface="Arial" charset="0"/>
                <a:ea typeface="楷体_GB2312" pitchFamily="49" charset="-122"/>
              </a:rPr>
              <a:t>a</a:t>
            </a:r>
            <a:r>
              <a:rPr kumimoji="0" lang="en-US" altLang="zh-CN" baseline="-25000">
                <a:latin typeface="Arial" charset="0"/>
                <a:ea typeface="楷体_GB2312" pitchFamily="49" charset="-122"/>
              </a:rPr>
              <a:t>0</a:t>
            </a:r>
            <a:r>
              <a:rPr kumimoji="0" lang="en-US" altLang="zh-CN">
                <a:latin typeface="Arial" charset="0"/>
                <a:ea typeface="楷体_GB2312" pitchFamily="49" charset="-122"/>
              </a:rPr>
              <a:t>,a</a:t>
            </a:r>
            <a:r>
              <a:rPr kumimoji="0" lang="en-US" altLang="zh-CN" baseline="-25000">
                <a:latin typeface="Arial" charset="0"/>
                <a:ea typeface="楷体_GB2312" pitchFamily="49" charset="-122"/>
              </a:rPr>
              <a:t>1</a:t>
            </a:r>
            <a:r>
              <a:rPr kumimoji="0" lang="en-US" altLang="zh-CN">
                <a:latin typeface="Arial" charset="0"/>
                <a:ea typeface="楷体_GB2312" pitchFamily="49" charset="-122"/>
              </a:rPr>
              <a:t>,…,a</a:t>
            </a:r>
            <a:r>
              <a:rPr kumimoji="0" lang="en-US" altLang="zh-CN" baseline="-25000">
                <a:latin typeface="Arial" charset="0"/>
                <a:ea typeface="楷体_GB2312" pitchFamily="49" charset="-122"/>
              </a:rPr>
              <a:t>n</a:t>
            </a:r>
            <a:r>
              <a:rPr kumimoji="0" lang="zh-CN" altLang="en-US">
                <a:latin typeface="Arial" charset="0"/>
                <a:ea typeface="楷体_GB2312" pitchFamily="49" charset="-122"/>
              </a:rPr>
              <a:t>满足</a:t>
            </a:r>
          </a:p>
        </p:txBody>
      </p:sp>
      <p:sp>
        <p:nvSpPr>
          <p:cNvPr id="282638" name="Rectangle 14"/>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282637" name="Object 13"/>
          <p:cNvGraphicFramePr>
            <a:graphicFrameLocks noChangeAspect="1"/>
          </p:cNvGraphicFramePr>
          <p:nvPr/>
        </p:nvGraphicFramePr>
        <p:xfrm>
          <a:off x="2411413" y="2781300"/>
          <a:ext cx="3600450" cy="731838"/>
        </p:xfrm>
        <a:graphic>
          <a:graphicData uri="http://schemas.openxmlformats.org/presentationml/2006/ole">
            <mc:AlternateContent xmlns:mc="http://schemas.openxmlformats.org/markup-compatibility/2006">
              <mc:Choice xmlns:v="urn:schemas-microsoft-com:vml" Requires="v">
                <p:oleObj spid="_x0000_s282641" name="公式" r:id="rId3" imgW="2387600" imgH="482600" progId="Equation.3">
                  <p:embed/>
                </p:oleObj>
              </mc:Choice>
              <mc:Fallback>
                <p:oleObj name="公式" r:id="rId3" imgW="2387600" imgH="4826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2781300"/>
                        <a:ext cx="3600450"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39" name="Text Box 15"/>
          <p:cNvSpPr txBox="1">
            <a:spLocks noChangeArrowheads="1"/>
          </p:cNvSpPr>
          <p:nvPr/>
        </p:nvSpPr>
        <p:spPr bwMode="auto">
          <a:xfrm>
            <a:off x="250825" y="3644900"/>
            <a:ext cx="844391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0" lang="zh-CN" altLang="en-US">
                <a:latin typeface="Arial" charset="0"/>
                <a:ea typeface="楷体_GB2312" pitchFamily="49" charset="-122"/>
              </a:rPr>
              <a:t>其中</a:t>
            </a:r>
            <a:r>
              <a:rPr kumimoji="0" lang="en-US" altLang="zh-CN">
                <a:latin typeface="Arial" charset="0"/>
                <a:ea typeface="楷体_GB2312" pitchFamily="49" charset="-122"/>
              </a:rPr>
              <a:t>b</a:t>
            </a:r>
            <a:r>
              <a:rPr kumimoji="0" lang="en-US" altLang="zh-CN">
                <a:latin typeface="Arial" charset="0"/>
                <a:ea typeface="楷体_GB2312" pitchFamily="49" charset="-122"/>
                <a:sym typeface="Symbol" pitchFamily="18" charset="2"/>
              </a:rPr>
              <a:t></a:t>
            </a:r>
            <a:r>
              <a:rPr kumimoji="0" lang="en-US" altLang="zh-CN">
                <a:latin typeface="Arial" charset="0"/>
                <a:ea typeface="楷体_GB2312" pitchFamily="49" charset="-122"/>
              </a:rPr>
              <a:t>0</a:t>
            </a:r>
            <a:r>
              <a:rPr kumimoji="0" lang="zh-CN" altLang="en-US">
                <a:latin typeface="Arial" charset="0"/>
                <a:ea typeface="楷体_GB2312" pitchFamily="49" charset="-122"/>
              </a:rPr>
              <a:t>，</a:t>
            </a:r>
            <a:r>
              <a:rPr kumimoji="0" lang="en-US" altLang="zh-CN">
                <a:latin typeface="Arial" charset="0"/>
                <a:ea typeface="楷体_GB2312" pitchFamily="49" charset="-122"/>
              </a:rPr>
              <a:t>c</a:t>
            </a:r>
            <a:r>
              <a:rPr kumimoji="0" lang="en-US" altLang="zh-CN">
                <a:latin typeface="Arial" charset="0"/>
                <a:ea typeface="楷体_GB2312" pitchFamily="49" charset="-122"/>
                <a:sym typeface="Symbol" pitchFamily="18" charset="2"/>
              </a:rPr>
              <a:t></a:t>
            </a:r>
            <a:r>
              <a:rPr kumimoji="0" lang="en-US" altLang="zh-CN">
                <a:latin typeface="Arial" charset="0"/>
                <a:ea typeface="楷体_GB2312" pitchFamily="49" charset="-122"/>
              </a:rPr>
              <a:t>0</a:t>
            </a:r>
            <a:r>
              <a:rPr kumimoji="0" lang="zh-CN" altLang="en-US">
                <a:latin typeface="Arial" charset="0"/>
                <a:ea typeface="楷体_GB2312" pitchFamily="49" charset="-122"/>
              </a:rPr>
              <a:t>，</a:t>
            </a:r>
            <a:r>
              <a:rPr kumimoji="0" lang="en-US" altLang="zh-CN">
                <a:latin typeface="Arial" charset="0"/>
                <a:ea typeface="楷体_GB2312" pitchFamily="49" charset="-122"/>
              </a:rPr>
              <a:t>d</a:t>
            </a:r>
            <a:r>
              <a:rPr kumimoji="0" lang="en-US" altLang="zh-CN">
                <a:latin typeface="Arial" charset="0"/>
                <a:ea typeface="楷体_GB2312" pitchFamily="49" charset="-122"/>
                <a:sym typeface="Symbol" pitchFamily="18" charset="2"/>
              </a:rPr>
              <a:t></a:t>
            </a:r>
            <a:r>
              <a:rPr kumimoji="0" lang="en-US" altLang="zh-CN">
                <a:latin typeface="Arial" charset="0"/>
                <a:ea typeface="楷体_GB2312" pitchFamily="49" charset="-122"/>
              </a:rPr>
              <a:t>m</a:t>
            </a:r>
            <a:r>
              <a:rPr kumimoji="0" lang="zh-CN" altLang="en-US">
                <a:latin typeface="Arial" charset="0"/>
                <a:ea typeface="楷体_GB2312" pitchFamily="49" charset="-122"/>
              </a:rPr>
              <a:t>。</a:t>
            </a:r>
            <a:r>
              <a:rPr kumimoji="0" lang="en-US" altLang="zh-CN">
                <a:latin typeface="Arial" charset="0"/>
                <a:ea typeface="楷体_GB2312" pitchFamily="49" charset="-122"/>
              </a:rPr>
              <a:t>d</a:t>
            </a:r>
            <a:r>
              <a:rPr kumimoji="0" lang="zh-CN" altLang="en-US">
                <a:latin typeface="Arial" charset="0"/>
                <a:ea typeface="楷体_GB2312" pitchFamily="49" charset="-122"/>
              </a:rPr>
              <a:t>称为该随机序列的种子。如何选取该方法中的常数</a:t>
            </a:r>
            <a:r>
              <a:rPr kumimoji="0" lang="en-US" altLang="zh-CN">
                <a:latin typeface="Arial" charset="0"/>
                <a:ea typeface="楷体_GB2312" pitchFamily="49" charset="-122"/>
              </a:rPr>
              <a:t>b</a:t>
            </a:r>
            <a:r>
              <a:rPr kumimoji="0" lang="zh-CN" altLang="en-US">
                <a:latin typeface="Arial" charset="0"/>
                <a:ea typeface="楷体_GB2312" pitchFamily="49" charset="-122"/>
              </a:rPr>
              <a:t>、</a:t>
            </a:r>
            <a:r>
              <a:rPr kumimoji="0" lang="en-US" altLang="zh-CN">
                <a:latin typeface="Arial" charset="0"/>
                <a:ea typeface="楷体_GB2312" pitchFamily="49" charset="-122"/>
              </a:rPr>
              <a:t>c</a:t>
            </a:r>
            <a:r>
              <a:rPr kumimoji="0" lang="zh-CN" altLang="en-US">
                <a:latin typeface="Arial" charset="0"/>
                <a:ea typeface="楷体_GB2312" pitchFamily="49" charset="-122"/>
              </a:rPr>
              <a:t>和</a:t>
            </a:r>
            <a:r>
              <a:rPr kumimoji="0" lang="en-US" altLang="zh-CN">
                <a:latin typeface="Arial" charset="0"/>
                <a:ea typeface="楷体_GB2312" pitchFamily="49" charset="-122"/>
              </a:rPr>
              <a:t>m</a:t>
            </a:r>
            <a:r>
              <a:rPr kumimoji="0" lang="zh-CN" altLang="en-US">
                <a:latin typeface="Arial" charset="0"/>
                <a:ea typeface="楷体_GB2312" pitchFamily="49" charset="-122"/>
              </a:rPr>
              <a:t>直接关系到所产生的随机序列的随机性能。这是随机性理论研究的内容，已超出本书讨论的范围。从直观上看，</a:t>
            </a:r>
            <a:r>
              <a:rPr kumimoji="0" lang="en-US" altLang="zh-CN">
                <a:latin typeface="Arial" charset="0"/>
                <a:ea typeface="楷体_GB2312" pitchFamily="49" charset="-122"/>
              </a:rPr>
              <a:t>m</a:t>
            </a:r>
            <a:r>
              <a:rPr kumimoji="0" lang="zh-CN" altLang="en-US">
                <a:latin typeface="Arial" charset="0"/>
                <a:ea typeface="楷体_GB2312" pitchFamily="49" charset="-122"/>
              </a:rPr>
              <a:t>应取得充分大，因此可取</a:t>
            </a:r>
            <a:r>
              <a:rPr kumimoji="0" lang="en-US" altLang="zh-CN">
                <a:latin typeface="Arial" charset="0"/>
                <a:ea typeface="楷体_GB2312" pitchFamily="49" charset="-122"/>
              </a:rPr>
              <a:t>m</a:t>
            </a:r>
            <a:r>
              <a:rPr kumimoji="0" lang="zh-CN" altLang="en-US">
                <a:latin typeface="Arial" charset="0"/>
                <a:ea typeface="楷体_GB2312" pitchFamily="49" charset="-122"/>
              </a:rPr>
              <a:t>为机器大数，另外应取</a:t>
            </a:r>
            <a:r>
              <a:rPr kumimoji="0" lang="en-US" altLang="zh-CN">
                <a:latin typeface="Arial" charset="0"/>
                <a:ea typeface="楷体_GB2312" pitchFamily="49" charset="-122"/>
              </a:rPr>
              <a:t>gcd(m,b)=1</a:t>
            </a:r>
            <a:r>
              <a:rPr kumimoji="0" lang="zh-CN" altLang="en-US">
                <a:latin typeface="Arial" charset="0"/>
                <a:ea typeface="楷体_GB2312" pitchFamily="49" charset="-122"/>
              </a:rPr>
              <a:t>，因此可取</a:t>
            </a:r>
            <a:r>
              <a:rPr kumimoji="0" lang="en-US" altLang="zh-CN">
                <a:latin typeface="Arial" charset="0"/>
                <a:ea typeface="楷体_GB2312" pitchFamily="49" charset="-122"/>
              </a:rPr>
              <a:t>b</a:t>
            </a:r>
            <a:r>
              <a:rPr kumimoji="0" lang="zh-CN" altLang="en-US">
                <a:latin typeface="Arial" charset="0"/>
                <a:ea typeface="楷体_GB2312" pitchFamily="49" charset="-122"/>
              </a:rPr>
              <a:t>为一素数。</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9"/>
          <p:cNvSpPr>
            <a:spLocks noGrp="1" noChangeArrowheads="1"/>
          </p:cNvSpPr>
          <p:nvPr>
            <p:ph type="sldNum" sz="quarter" idx="4"/>
          </p:nvPr>
        </p:nvSpPr>
        <p:spPr/>
        <p:txBody>
          <a:bodyPr/>
          <a:lstStyle/>
          <a:p>
            <a:fld id="{4AD905BA-9920-4BC8-8A78-12C1E1120104}" type="slidenum">
              <a:rPr lang="zh-CN" altLang="en-US"/>
              <a:pPr/>
              <a:t>4</a:t>
            </a:fld>
            <a:endParaRPr lang="zh-CN" altLang="en-US"/>
          </a:p>
        </p:txBody>
      </p:sp>
      <p:sp>
        <p:nvSpPr>
          <p:cNvPr id="287748" name="Rectangle 4"/>
          <p:cNvSpPr>
            <a:spLocks noGrp="1" noChangeArrowheads="1"/>
          </p:cNvSpPr>
          <p:nvPr>
            <p:ph type="ctrTitle"/>
          </p:nvPr>
        </p:nvSpPr>
        <p:spPr/>
        <p:txBody>
          <a:bodyPr/>
          <a:lstStyle/>
          <a:p>
            <a:r>
              <a:rPr lang="zh-CN" altLang="en-US" sz="3000">
                <a:latin typeface="黑体" pitchFamily="2" charset="-122"/>
                <a:ea typeface="黑体" pitchFamily="2" charset="-122"/>
              </a:rPr>
              <a:t>数值随机化算法</a:t>
            </a:r>
            <a:r>
              <a:rPr lang="zh-CN" altLang="en-US">
                <a:latin typeface="黑体" pitchFamily="2" charset="-122"/>
                <a:ea typeface="黑体" pitchFamily="2" charset="-122"/>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fld id="{BFC6A4E9-3DC1-4FFE-8537-AAED6BC7719C}" type="slidenum">
              <a:rPr lang="zh-CN" altLang="en-US"/>
              <a:pPr/>
              <a:t>5</a:t>
            </a:fld>
            <a:endParaRPr lang="zh-CN" altLang="en-US" sz="1400"/>
          </a:p>
        </p:txBody>
      </p:sp>
      <p:sp>
        <p:nvSpPr>
          <p:cNvPr id="289796" name="Rectangle 4"/>
          <p:cNvSpPr>
            <a:spLocks noChangeArrowheads="1"/>
          </p:cNvSpPr>
          <p:nvPr/>
        </p:nvSpPr>
        <p:spPr bwMode="auto">
          <a:xfrm>
            <a:off x="684213"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ea typeface="黑体" pitchFamily="2" charset="-122"/>
              </a:rPr>
              <a:t>用随机投点法计算</a:t>
            </a:r>
            <a:r>
              <a:rPr lang="zh-CN" altLang="en-US">
                <a:sym typeface="Symbol" pitchFamily="18" charset="2"/>
              </a:rPr>
              <a:t></a:t>
            </a:r>
            <a:r>
              <a:rPr lang="zh-CN" altLang="en-US">
                <a:ea typeface="黑体" pitchFamily="2" charset="-122"/>
              </a:rPr>
              <a:t>值</a:t>
            </a:r>
            <a:r>
              <a:rPr lang="zh-CN" altLang="en-US"/>
              <a:t> </a:t>
            </a:r>
          </a:p>
        </p:txBody>
      </p:sp>
      <p:sp>
        <p:nvSpPr>
          <p:cNvPr id="289797" name="Text Box 5"/>
          <p:cNvSpPr txBox="1">
            <a:spLocks noChangeArrowheads="1"/>
          </p:cNvSpPr>
          <p:nvPr/>
        </p:nvSpPr>
        <p:spPr bwMode="auto">
          <a:xfrm>
            <a:off x="179388" y="836613"/>
            <a:ext cx="8732837"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0" lang="zh-CN" altLang="en-US">
                <a:latin typeface="Arial" charset="0"/>
                <a:ea typeface="楷体_GB2312" pitchFamily="49" charset="-122"/>
              </a:rPr>
              <a:t>设有一半径为</a:t>
            </a:r>
            <a:r>
              <a:rPr kumimoji="0" lang="en-US" altLang="zh-CN">
                <a:latin typeface="Arial" charset="0"/>
                <a:ea typeface="楷体_GB2312" pitchFamily="49" charset="-122"/>
              </a:rPr>
              <a:t>r</a:t>
            </a:r>
            <a:r>
              <a:rPr kumimoji="0" lang="zh-CN" altLang="en-US">
                <a:latin typeface="Arial" charset="0"/>
                <a:ea typeface="楷体_GB2312" pitchFamily="49" charset="-122"/>
              </a:rPr>
              <a:t>的圆及其外切四边形。向该正方形随机地投掷</a:t>
            </a:r>
            <a:r>
              <a:rPr kumimoji="0" lang="en-US" altLang="zh-CN">
                <a:latin typeface="Arial" charset="0"/>
                <a:ea typeface="楷体_GB2312" pitchFamily="49" charset="-122"/>
              </a:rPr>
              <a:t>n</a:t>
            </a:r>
            <a:r>
              <a:rPr kumimoji="0" lang="zh-CN" altLang="en-US">
                <a:latin typeface="Arial" charset="0"/>
                <a:ea typeface="楷体_GB2312" pitchFamily="49" charset="-122"/>
              </a:rPr>
              <a:t>个点。设落入圆内的点数为</a:t>
            </a:r>
            <a:r>
              <a:rPr kumimoji="0" lang="en-US" altLang="zh-CN">
                <a:latin typeface="Arial" charset="0"/>
                <a:ea typeface="楷体_GB2312" pitchFamily="49" charset="-122"/>
              </a:rPr>
              <a:t>k</a:t>
            </a:r>
            <a:r>
              <a:rPr kumimoji="0" lang="zh-CN" altLang="en-US">
                <a:latin typeface="Arial" charset="0"/>
                <a:ea typeface="楷体_GB2312" pitchFamily="49" charset="-122"/>
              </a:rPr>
              <a:t>。由于所投入的点在正方形上均匀分布，因而所投入的点落入圆内的概率为           。所以当</a:t>
            </a:r>
            <a:r>
              <a:rPr kumimoji="0" lang="en-US" altLang="zh-CN">
                <a:latin typeface="Arial" charset="0"/>
                <a:ea typeface="楷体_GB2312" pitchFamily="49" charset="-122"/>
              </a:rPr>
              <a:t>n</a:t>
            </a:r>
            <a:r>
              <a:rPr kumimoji="0" lang="zh-CN" altLang="en-US">
                <a:latin typeface="Arial" charset="0"/>
                <a:ea typeface="楷体_GB2312" pitchFamily="49" charset="-122"/>
              </a:rPr>
              <a:t>足够大</a:t>
            </a:r>
          </a:p>
          <a:p>
            <a:endParaRPr kumimoji="0" lang="zh-CN" altLang="en-US">
              <a:latin typeface="Arial" charset="0"/>
              <a:ea typeface="楷体_GB2312" pitchFamily="49" charset="-122"/>
            </a:endParaRPr>
          </a:p>
          <a:p>
            <a:r>
              <a:rPr kumimoji="0" lang="zh-CN" altLang="en-US">
                <a:latin typeface="Arial" charset="0"/>
                <a:ea typeface="楷体_GB2312" pitchFamily="49" charset="-122"/>
              </a:rPr>
              <a:t>时，</a:t>
            </a:r>
            <a:r>
              <a:rPr kumimoji="0" lang="en-US" altLang="zh-CN">
                <a:latin typeface="Arial" charset="0"/>
                <a:ea typeface="楷体_GB2312" pitchFamily="49" charset="-122"/>
              </a:rPr>
              <a:t>k</a:t>
            </a:r>
            <a:r>
              <a:rPr kumimoji="0" lang="zh-CN" altLang="en-US">
                <a:latin typeface="Arial" charset="0"/>
                <a:ea typeface="楷体_GB2312" pitchFamily="49" charset="-122"/>
              </a:rPr>
              <a:t>与</a:t>
            </a:r>
            <a:r>
              <a:rPr kumimoji="0" lang="en-US" altLang="zh-CN">
                <a:latin typeface="Arial" charset="0"/>
                <a:ea typeface="楷体_GB2312" pitchFamily="49" charset="-122"/>
              </a:rPr>
              <a:t>n</a:t>
            </a:r>
            <a:r>
              <a:rPr kumimoji="0" lang="zh-CN" altLang="en-US">
                <a:latin typeface="Arial" charset="0"/>
                <a:ea typeface="楷体_GB2312" pitchFamily="49" charset="-122"/>
              </a:rPr>
              <a:t>之比就逼近这一概率。从而</a:t>
            </a:r>
          </a:p>
        </p:txBody>
      </p:sp>
      <p:pic>
        <p:nvPicPr>
          <p:cNvPr id="289798" name="Picture 6" descr="t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3500438"/>
            <a:ext cx="3311525"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800" name="Rectangle 8"/>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289799" name="Object 7"/>
          <p:cNvGraphicFramePr>
            <a:graphicFrameLocks noChangeAspect="1"/>
          </p:cNvGraphicFramePr>
          <p:nvPr/>
        </p:nvGraphicFramePr>
        <p:xfrm>
          <a:off x="5364163" y="1484313"/>
          <a:ext cx="936625" cy="676275"/>
        </p:xfrm>
        <a:graphic>
          <a:graphicData uri="http://schemas.openxmlformats.org/presentationml/2006/ole">
            <mc:AlternateContent xmlns:mc="http://schemas.openxmlformats.org/markup-compatibility/2006">
              <mc:Choice xmlns:v="urn:schemas-microsoft-com:vml" Requires="v">
                <p:oleObj spid="_x0000_s289806" name="公式" r:id="rId4" imgW="583947" imgH="418918" progId="Equation.3">
                  <p:embed/>
                </p:oleObj>
              </mc:Choice>
              <mc:Fallback>
                <p:oleObj name="公式" r:id="rId4" imgW="583947" imgH="418918"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163" y="1484313"/>
                        <a:ext cx="936625"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9802" name="Rectangle 10"/>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289801" name="Object 9"/>
          <p:cNvGraphicFramePr>
            <a:graphicFrameLocks noChangeAspect="1"/>
          </p:cNvGraphicFramePr>
          <p:nvPr/>
        </p:nvGraphicFramePr>
        <p:xfrm>
          <a:off x="5219700" y="2133600"/>
          <a:ext cx="936625" cy="752475"/>
        </p:xfrm>
        <a:graphic>
          <a:graphicData uri="http://schemas.openxmlformats.org/presentationml/2006/ole">
            <mc:AlternateContent xmlns:mc="http://schemas.openxmlformats.org/markup-compatibility/2006">
              <mc:Choice xmlns:v="urn:schemas-microsoft-com:vml" Requires="v">
                <p:oleObj spid="_x0000_s289807" name="公式" r:id="rId6" imgW="482391" imgH="393529" progId="Equation.3">
                  <p:embed/>
                </p:oleObj>
              </mc:Choice>
              <mc:Fallback>
                <p:oleObj name="公式" r:id="rId6" imgW="482391" imgH="393529"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9700" y="2133600"/>
                        <a:ext cx="936625"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9803" name="Text Box 11"/>
          <p:cNvSpPr txBox="1">
            <a:spLocks noChangeArrowheads="1"/>
          </p:cNvSpPr>
          <p:nvPr/>
        </p:nvSpPr>
        <p:spPr bwMode="auto">
          <a:xfrm>
            <a:off x="323850" y="2997200"/>
            <a:ext cx="3232150"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lang="en-US" altLang="zh-CN" sz="1800">
                <a:latin typeface="Arial" charset="0"/>
              </a:rPr>
              <a:t>double </a:t>
            </a:r>
            <a:r>
              <a:rPr lang="en-US" altLang="zh-CN" sz="1800" b="1">
                <a:latin typeface="Arial" charset="0"/>
              </a:rPr>
              <a:t>Darts</a:t>
            </a:r>
            <a:r>
              <a:rPr lang="en-US" altLang="zh-CN" sz="1800">
                <a:latin typeface="Arial" charset="0"/>
              </a:rPr>
              <a:t>(int n)</a:t>
            </a:r>
          </a:p>
          <a:p>
            <a:r>
              <a:rPr lang="en-US" altLang="zh-CN" sz="1800">
                <a:latin typeface="Arial" charset="0"/>
              </a:rPr>
              <a:t>{ // </a:t>
            </a:r>
            <a:r>
              <a:rPr lang="zh-CN" altLang="en-US" sz="1800">
                <a:latin typeface="Arial" charset="0"/>
              </a:rPr>
              <a:t>用随机投点法计算</a:t>
            </a:r>
            <a:r>
              <a:rPr lang="zh-CN" altLang="en-US" sz="1800">
                <a:latin typeface="Arial" charset="0"/>
                <a:sym typeface="Symbol" pitchFamily="18" charset="2"/>
              </a:rPr>
              <a:t></a:t>
            </a:r>
            <a:r>
              <a:rPr lang="zh-CN" altLang="en-US" sz="1800">
                <a:latin typeface="Arial" charset="0"/>
              </a:rPr>
              <a:t>值</a:t>
            </a:r>
          </a:p>
          <a:p>
            <a:r>
              <a:rPr lang="zh-CN" altLang="en-US" sz="1800">
                <a:latin typeface="Arial" charset="0"/>
              </a:rPr>
              <a:t>    </a:t>
            </a:r>
            <a:r>
              <a:rPr lang="en-US" altLang="zh-CN" sz="1800">
                <a:latin typeface="Arial" charset="0"/>
              </a:rPr>
              <a:t>static RandomNumber dart;</a:t>
            </a:r>
          </a:p>
          <a:p>
            <a:r>
              <a:rPr lang="en-US" altLang="zh-CN" sz="1800">
                <a:latin typeface="Arial" charset="0"/>
              </a:rPr>
              <a:t>    int k=0;</a:t>
            </a:r>
          </a:p>
          <a:p>
            <a:r>
              <a:rPr lang="en-US" altLang="zh-CN" sz="1800">
                <a:latin typeface="Arial" charset="0"/>
              </a:rPr>
              <a:t>    for (int i=1;i &lt;=n;i++) {</a:t>
            </a:r>
          </a:p>
          <a:p>
            <a:r>
              <a:rPr lang="en-US" altLang="zh-CN" sz="1800">
                <a:latin typeface="Arial" charset="0"/>
              </a:rPr>
              <a:t>      double x=dart.fRandom();</a:t>
            </a:r>
          </a:p>
          <a:p>
            <a:r>
              <a:rPr lang="en-US" altLang="zh-CN" sz="1800">
                <a:latin typeface="Arial" charset="0"/>
              </a:rPr>
              <a:t>      double y=dart.fRandom();</a:t>
            </a:r>
          </a:p>
          <a:p>
            <a:r>
              <a:rPr lang="en-US" altLang="zh-CN" sz="1800">
                <a:latin typeface="Arial" charset="0"/>
              </a:rPr>
              <a:t>      if ((x*x+y*y)&lt;=1) k++;</a:t>
            </a:r>
          </a:p>
          <a:p>
            <a:r>
              <a:rPr lang="en-US" altLang="zh-CN" sz="1800">
                <a:latin typeface="Arial" charset="0"/>
              </a:rPr>
              <a:t>      }</a:t>
            </a:r>
          </a:p>
          <a:p>
            <a:r>
              <a:rPr lang="en-US" altLang="zh-CN" sz="1800">
                <a:latin typeface="Arial" charset="0"/>
              </a:rPr>
              <a:t>    return 4*k/double(n);</a:t>
            </a:r>
          </a:p>
          <a:p>
            <a:r>
              <a:rPr lang="en-US" altLang="zh-CN" sz="1800">
                <a:latin typeface="Arial"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FA056E83-2110-43A6-9302-19C107DD4C68}" type="slidenum">
              <a:rPr lang="zh-CN" altLang="en-US"/>
              <a:pPr/>
              <a:t>6</a:t>
            </a:fld>
            <a:endParaRPr lang="zh-CN" altLang="en-US" sz="1400"/>
          </a:p>
        </p:txBody>
      </p:sp>
      <p:sp>
        <p:nvSpPr>
          <p:cNvPr id="291844" name="Rectangle 4"/>
          <p:cNvSpPr>
            <a:spLocks noChangeArrowheads="1"/>
          </p:cNvSpPr>
          <p:nvPr/>
        </p:nvSpPr>
        <p:spPr bwMode="auto">
          <a:xfrm>
            <a:off x="684213"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ea typeface="黑体" pitchFamily="2" charset="-122"/>
              </a:rPr>
              <a:t>计算定积分</a:t>
            </a:r>
          </a:p>
        </p:txBody>
      </p:sp>
      <p:sp>
        <p:nvSpPr>
          <p:cNvPr id="291845" name="Text Box 5"/>
          <p:cNvSpPr txBox="1">
            <a:spLocks noChangeArrowheads="1"/>
          </p:cNvSpPr>
          <p:nvPr/>
        </p:nvSpPr>
        <p:spPr bwMode="auto">
          <a:xfrm>
            <a:off x="158750" y="850900"/>
            <a:ext cx="75057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kumimoji="0" lang="zh-CN" altLang="en-US">
                <a:latin typeface="Arial" charset="0"/>
                <a:ea typeface="楷体_GB2312" pitchFamily="49" charset="-122"/>
              </a:rPr>
              <a:t>设</a:t>
            </a:r>
            <a:r>
              <a:rPr kumimoji="0" lang="en-US" altLang="zh-CN">
                <a:latin typeface="Arial" charset="0"/>
                <a:ea typeface="楷体_GB2312" pitchFamily="49" charset="-122"/>
              </a:rPr>
              <a:t>f(x)</a:t>
            </a:r>
            <a:r>
              <a:rPr kumimoji="0" lang="zh-CN" altLang="en-US">
                <a:latin typeface="Arial" charset="0"/>
                <a:ea typeface="楷体_GB2312" pitchFamily="49" charset="-122"/>
              </a:rPr>
              <a:t>是</a:t>
            </a:r>
            <a:r>
              <a:rPr kumimoji="0" lang="en-US" altLang="zh-CN">
                <a:latin typeface="Arial" charset="0"/>
                <a:ea typeface="楷体_GB2312" pitchFamily="49" charset="-122"/>
              </a:rPr>
              <a:t>[0</a:t>
            </a:r>
            <a:r>
              <a:rPr kumimoji="0" lang="zh-CN" altLang="en-US">
                <a:latin typeface="Arial" charset="0"/>
                <a:ea typeface="楷体_GB2312" pitchFamily="49" charset="-122"/>
              </a:rPr>
              <a:t>，</a:t>
            </a:r>
            <a:r>
              <a:rPr kumimoji="0" lang="en-US" altLang="zh-CN">
                <a:latin typeface="Arial" charset="0"/>
                <a:ea typeface="楷体_GB2312" pitchFamily="49" charset="-122"/>
              </a:rPr>
              <a:t>1]</a:t>
            </a:r>
            <a:r>
              <a:rPr kumimoji="0" lang="zh-CN" altLang="en-US">
                <a:latin typeface="Arial" charset="0"/>
                <a:ea typeface="楷体_GB2312" pitchFamily="49" charset="-122"/>
              </a:rPr>
              <a:t>上的连续函数，且</a:t>
            </a:r>
            <a:r>
              <a:rPr kumimoji="0" lang="en-US" altLang="zh-CN">
                <a:latin typeface="Arial" charset="0"/>
                <a:ea typeface="楷体_GB2312" pitchFamily="49" charset="-122"/>
              </a:rPr>
              <a:t>0</a:t>
            </a:r>
            <a:r>
              <a:rPr kumimoji="0" lang="en-US" altLang="zh-CN">
                <a:latin typeface="Arial" charset="0"/>
                <a:ea typeface="楷体_GB2312" pitchFamily="49" charset="-122"/>
                <a:sym typeface="Symbol" pitchFamily="18" charset="2"/>
              </a:rPr>
              <a:t>f(x)</a:t>
            </a:r>
            <a:r>
              <a:rPr kumimoji="0" lang="en-US" altLang="zh-CN">
                <a:latin typeface="Arial" charset="0"/>
                <a:ea typeface="楷体_GB2312" pitchFamily="49" charset="-122"/>
              </a:rPr>
              <a:t>1</a:t>
            </a:r>
            <a:r>
              <a:rPr kumimoji="0" lang="zh-CN" altLang="en-US">
                <a:latin typeface="Arial" charset="0"/>
                <a:ea typeface="楷体_GB2312" pitchFamily="49" charset="-122"/>
              </a:rPr>
              <a:t>。</a:t>
            </a:r>
          </a:p>
          <a:p>
            <a:endParaRPr kumimoji="0" lang="zh-CN" altLang="en-US">
              <a:latin typeface="Arial" charset="0"/>
              <a:ea typeface="楷体_GB2312" pitchFamily="49" charset="-122"/>
            </a:endParaRPr>
          </a:p>
          <a:p>
            <a:r>
              <a:rPr kumimoji="0" lang="zh-CN" altLang="en-US">
                <a:latin typeface="Arial" charset="0"/>
                <a:ea typeface="楷体_GB2312" pitchFamily="49" charset="-122"/>
              </a:rPr>
              <a:t>需要计算的积分为                 </a:t>
            </a:r>
            <a:r>
              <a:rPr kumimoji="0" lang="en-US" altLang="zh-CN">
                <a:latin typeface="Arial" charset="0"/>
                <a:ea typeface="楷体_GB2312" pitchFamily="49" charset="-122"/>
              </a:rPr>
              <a:t>,</a:t>
            </a:r>
            <a:r>
              <a:rPr kumimoji="0" lang="zh-CN" altLang="en-US">
                <a:latin typeface="Arial" charset="0"/>
                <a:ea typeface="楷体_GB2312" pitchFamily="49" charset="-122"/>
              </a:rPr>
              <a:t>积分</a:t>
            </a:r>
            <a:r>
              <a:rPr kumimoji="0" lang="en-US" altLang="zh-CN">
                <a:latin typeface="Arial" charset="0"/>
                <a:ea typeface="楷体_GB2312" pitchFamily="49" charset="-122"/>
              </a:rPr>
              <a:t>I</a:t>
            </a:r>
            <a:r>
              <a:rPr kumimoji="0" lang="zh-CN" altLang="en-US">
                <a:latin typeface="Arial" charset="0"/>
                <a:ea typeface="楷体_GB2312" pitchFamily="49" charset="-122"/>
              </a:rPr>
              <a:t>等于图中的面积</a:t>
            </a:r>
            <a:r>
              <a:rPr kumimoji="0" lang="en-US" altLang="zh-CN">
                <a:latin typeface="Arial" charset="0"/>
                <a:ea typeface="楷体_GB2312" pitchFamily="49" charset="-122"/>
              </a:rPr>
              <a:t>G</a:t>
            </a:r>
            <a:r>
              <a:rPr kumimoji="0" lang="zh-CN" altLang="en-US">
                <a:latin typeface="Arial" charset="0"/>
                <a:ea typeface="楷体_GB2312" pitchFamily="49" charset="-122"/>
              </a:rPr>
              <a:t>。</a:t>
            </a:r>
          </a:p>
        </p:txBody>
      </p:sp>
      <p:sp>
        <p:nvSpPr>
          <p:cNvPr id="291847" name="Rectangle 7"/>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291846" name="Object 6"/>
          <p:cNvGraphicFramePr>
            <a:graphicFrameLocks noChangeAspect="1"/>
          </p:cNvGraphicFramePr>
          <p:nvPr/>
        </p:nvGraphicFramePr>
        <p:xfrm>
          <a:off x="2627313" y="1412875"/>
          <a:ext cx="1439862" cy="879475"/>
        </p:xfrm>
        <a:graphic>
          <a:graphicData uri="http://schemas.openxmlformats.org/presentationml/2006/ole">
            <mc:AlternateContent xmlns:mc="http://schemas.openxmlformats.org/markup-compatibility/2006">
              <mc:Choice xmlns:v="urn:schemas-microsoft-com:vml" Requires="v">
                <p:oleObj spid="_x0000_s291857" name="公式" r:id="rId3" imgW="799920" imgH="482400" progId="Equation.3">
                  <p:embed/>
                </p:oleObj>
              </mc:Choice>
              <mc:Fallback>
                <p:oleObj name="公式" r:id="rId3" imgW="799920" imgH="4824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1412875"/>
                        <a:ext cx="1439862"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91848" name="Picture 8" descr="t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1989138"/>
            <a:ext cx="175101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849" name="Text Box 9"/>
          <p:cNvSpPr txBox="1">
            <a:spLocks noChangeArrowheads="1"/>
          </p:cNvSpPr>
          <p:nvPr/>
        </p:nvSpPr>
        <p:spPr bwMode="auto">
          <a:xfrm>
            <a:off x="231775" y="3663950"/>
            <a:ext cx="8732838"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0" lang="zh-CN" altLang="en-US">
                <a:latin typeface="Arial" charset="0"/>
                <a:ea typeface="楷体_GB2312" pitchFamily="49" charset="-122"/>
              </a:rPr>
              <a:t>在图所示单位正方形内均匀地作投点试验，则随机点落在曲线下面的概率为</a:t>
            </a:r>
          </a:p>
          <a:p>
            <a:endParaRPr kumimoji="0" lang="zh-CN" altLang="en-US">
              <a:latin typeface="Arial" charset="0"/>
              <a:ea typeface="楷体_GB2312" pitchFamily="49" charset="-122"/>
            </a:endParaRPr>
          </a:p>
          <a:p>
            <a:endParaRPr kumimoji="0" lang="zh-CN" altLang="en-US">
              <a:latin typeface="Arial" charset="0"/>
              <a:ea typeface="楷体_GB2312" pitchFamily="49" charset="-122"/>
            </a:endParaRPr>
          </a:p>
          <a:p>
            <a:r>
              <a:rPr kumimoji="0" lang="zh-CN" altLang="en-US">
                <a:latin typeface="Arial" charset="0"/>
                <a:ea typeface="楷体_GB2312" pitchFamily="49" charset="-122"/>
              </a:rPr>
              <a:t>假设向单位正方形内随机地投入</a:t>
            </a:r>
            <a:r>
              <a:rPr kumimoji="0" lang="en-US" altLang="zh-CN">
                <a:latin typeface="Arial" charset="0"/>
                <a:ea typeface="楷体_GB2312" pitchFamily="49" charset="-122"/>
              </a:rPr>
              <a:t>n</a:t>
            </a:r>
            <a:r>
              <a:rPr kumimoji="0" lang="zh-CN" altLang="en-US">
                <a:latin typeface="Arial" charset="0"/>
                <a:ea typeface="楷体_GB2312" pitchFamily="49" charset="-122"/>
              </a:rPr>
              <a:t>个点</a:t>
            </a:r>
            <a:r>
              <a:rPr kumimoji="0" lang="en-US" altLang="zh-CN">
                <a:latin typeface="Arial" charset="0"/>
                <a:ea typeface="楷体_GB2312" pitchFamily="49" charset="-122"/>
              </a:rPr>
              <a:t>(xi,yi)</a:t>
            </a:r>
            <a:r>
              <a:rPr kumimoji="0" lang="zh-CN" altLang="en-US">
                <a:latin typeface="Arial" charset="0"/>
                <a:ea typeface="楷体_GB2312" pitchFamily="49" charset="-122"/>
              </a:rPr>
              <a:t>。如果有</a:t>
            </a:r>
            <a:r>
              <a:rPr kumimoji="0" lang="en-US" altLang="zh-CN">
                <a:latin typeface="Arial" charset="0"/>
                <a:ea typeface="楷体_GB2312" pitchFamily="49" charset="-122"/>
              </a:rPr>
              <a:t>m</a:t>
            </a:r>
            <a:r>
              <a:rPr kumimoji="0" lang="zh-CN" altLang="en-US">
                <a:latin typeface="Arial" charset="0"/>
                <a:ea typeface="楷体_GB2312" pitchFamily="49" charset="-122"/>
              </a:rPr>
              <a:t>个点落入</a:t>
            </a:r>
          </a:p>
          <a:p>
            <a:endParaRPr kumimoji="0" lang="en-US" altLang="zh-CN">
              <a:latin typeface="Arial" charset="0"/>
              <a:ea typeface="楷体_GB2312" pitchFamily="49" charset="-122"/>
            </a:endParaRPr>
          </a:p>
          <a:p>
            <a:r>
              <a:rPr kumimoji="0" lang="en-US" altLang="zh-CN">
                <a:latin typeface="Arial" charset="0"/>
                <a:ea typeface="楷体_GB2312" pitchFamily="49" charset="-122"/>
              </a:rPr>
              <a:t>G</a:t>
            </a:r>
            <a:r>
              <a:rPr kumimoji="0" lang="zh-CN" altLang="en-US">
                <a:latin typeface="Arial" charset="0"/>
                <a:ea typeface="楷体_GB2312" pitchFamily="49" charset="-122"/>
              </a:rPr>
              <a:t>内，则随机点落入</a:t>
            </a:r>
            <a:r>
              <a:rPr kumimoji="0" lang="en-US" altLang="zh-CN">
                <a:latin typeface="Arial" charset="0"/>
                <a:ea typeface="楷体_GB2312" pitchFamily="49" charset="-122"/>
              </a:rPr>
              <a:t>G</a:t>
            </a:r>
            <a:r>
              <a:rPr kumimoji="0" lang="zh-CN" altLang="en-US">
                <a:latin typeface="Arial" charset="0"/>
                <a:ea typeface="楷体_GB2312" pitchFamily="49" charset="-122"/>
              </a:rPr>
              <a:t>内的概率</a:t>
            </a:r>
          </a:p>
        </p:txBody>
      </p:sp>
      <p:sp>
        <p:nvSpPr>
          <p:cNvPr id="291851"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291850" name="Object 10"/>
          <p:cNvGraphicFramePr>
            <a:graphicFrameLocks noChangeAspect="1"/>
          </p:cNvGraphicFramePr>
          <p:nvPr/>
        </p:nvGraphicFramePr>
        <p:xfrm>
          <a:off x="2124075" y="4292600"/>
          <a:ext cx="3527425" cy="739775"/>
        </p:xfrm>
        <a:graphic>
          <a:graphicData uri="http://schemas.openxmlformats.org/presentationml/2006/ole">
            <mc:AlternateContent xmlns:mc="http://schemas.openxmlformats.org/markup-compatibility/2006">
              <mc:Choice xmlns:v="urn:schemas-microsoft-com:vml" Requires="v">
                <p:oleObj spid="_x0000_s291858" name="公式" r:id="rId6" imgW="2311400" imgH="482600" progId="Equation.3">
                  <p:embed/>
                </p:oleObj>
              </mc:Choice>
              <mc:Fallback>
                <p:oleObj name="公式" r:id="rId6" imgW="2311400" imgH="4826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4075" y="4292600"/>
                        <a:ext cx="3527425" cy="73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1853" name="Rectangle 13"/>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291852" name="Object 12"/>
          <p:cNvGraphicFramePr>
            <a:graphicFrameLocks noChangeAspect="1"/>
          </p:cNvGraphicFramePr>
          <p:nvPr/>
        </p:nvGraphicFramePr>
        <p:xfrm>
          <a:off x="4427538" y="5589588"/>
          <a:ext cx="1008062" cy="1008062"/>
        </p:xfrm>
        <a:graphic>
          <a:graphicData uri="http://schemas.openxmlformats.org/presentationml/2006/ole">
            <mc:AlternateContent xmlns:mc="http://schemas.openxmlformats.org/markup-compatibility/2006">
              <mc:Choice xmlns:v="urn:schemas-microsoft-com:vml" Requires="v">
                <p:oleObj spid="_x0000_s291859" name="公式" r:id="rId8" imgW="393529" imgH="393529" progId="Equation.3">
                  <p:embed/>
                </p:oleObj>
              </mc:Choice>
              <mc:Fallback>
                <p:oleObj name="公式" r:id="rId8" imgW="393529" imgH="393529"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7538" y="5589588"/>
                        <a:ext cx="1008062"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fld id="{4722E67B-534F-4936-A9E8-BDCED23E81C0}" type="slidenum">
              <a:rPr lang="zh-CN" altLang="en-US"/>
              <a:pPr/>
              <a:t>7</a:t>
            </a:fld>
            <a:endParaRPr lang="zh-CN" altLang="en-US" sz="1400"/>
          </a:p>
        </p:txBody>
      </p:sp>
      <p:sp>
        <p:nvSpPr>
          <p:cNvPr id="292868" name="Rectangle 4"/>
          <p:cNvSpPr>
            <a:spLocks noChangeArrowheads="1"/>
          </p:cNvSpPr>
          <p:nvPr/>
        </p:nvSpPr>
        <p:spPr bwMode="auto">
          <a:xfrm>
            <a:off x="684213"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ea typeface="黑体" pitchFamily="2" charset="-122"/>
              </a:rPr>
              <a:t>解非线性方程组</a:t>
            </a:r>
          </a:p>
        </p:txBody>
      </p:sp>
      <p:sp>
        <p:nvSpPr>
          <p:cNvPr id="292869" name="Text Box 5"/>
          <p:cNvSpPr txBox="1">
            <a:spLocks noChangeArrowheads="1"/>
          </p:cNvSpPr>
          <p:nvPr/>
        </p:nvSpPr>
        <p:spPr bwMode="auto">
          <a:xfrm>
            <a:off x="303213" y="836613"/>
            <a:ext cx="353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kumimoji="0" lang="zh-CN" altLang="en-US">
                <a:latin typeface="Arial" charset="0"/>
                <a:ea typeface="楷体_GB2312" pitchFamily="49" charset="-122"/>
              </a:rPr>
              <a:t>求解下面的非线性方程组</a:t>
            </a:r>
          </a:p>
        </p:txBody>
      </p:sp>
      <p:sp>
        <p:nvSpPr>
          <p:cNvPr id="292871" name="Rectangle 7"/>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292870" name="Object 6"/>
          <p:cNvGraphicFramePr>
            <a:graphicFrameLocks noChangeAspect="1"/>
          </p:cNvGraphicFramePr>
          <p:nvPr/>
        </p:nvGraphicFramePr>
        <p:xfrm>
          <a:off x="2987675" y="1341438"/>
          <a:ext cx="2376488" cy="1646237"/>
        </p:xfrm>
        <a:graphic>
          <a:graphicData uri="http://schemas.openxmlformats.org/presentationml/2006/ole">
            <mc:AlternateContent xmlns:mc="http://schemas.openxmlformats.org/markup-compatibility/2006">
              <mc:Choice xmlns:v="urn:schemas-microsoft-com:vml" Requires="v">
                <p:oleObj spid="_x0000_s292906" name="公式" r:id="rId3" imgW="1358900" imgH="939800" progId="Equation.3">
                  <p:embed/>
                </p:oleObj>
              </mc:Choice>
              <mc:Fallback>
                <p:oleObj name="公式" r:id="rId3" imgW="1358900" imgH="939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1341438"/>
                        <a:ext cx="2376488" cy="1646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2881" name="Text Box 17"/>
          <p:cNvSpPr txBox="1">
            <a:spLocks noChangeArrowheads="1"/>
          </p:cNvSpPr>
          <p:nvPr/>
        </p:nvSpPr>
        <p:spPr bwMode="auto">
          <a:xfrm>
            <a:off x="250825" y="2997200"/>
            <a:ext cx="87328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0" lang="zh-CN" altLang="en-US">
                <a:latin typeface="Arial" charset="0"/>
                <a:ea typeface="楷体_GB2312" pitchFamily="49" charset="-122"/>
              </a:rPr>
              <a:t>其中，</a:t>
            </a:r>
            <a:r>
              <a:rPr kumimoji="0" lang="en-US" altLang="zh-CN">
                <a:latin typeface="Arial" charset="0"/>
                <a:ea typeface="楷体_GB2312" pitchFamily="49" charset="-122"/>
              </a:rPr>
              <a:t>x</a:t>
            </a:r>
            <a:r>
              <a:rPr kumimoji="0" lang="en-US" altLang="zh-CN" baseline="-25000">
                <a:latin typeface="Arial" charset="0"/>
                <a:ea typeface="楷体_GB2312" pitchFamily="49" charset="-122"/>
              </a:rPr>
              <a:t>1</a:t>
            </a:r>
            <a:r>
              <a:rPr kumimoji="0" lang="en-US" altLang="zh-CN">
                <a:latin typeface="Arial" charset="0"/>
                <a:ea typeface="楷体_GB2312" pitchFamily="49" charset="-122"/>
              </a:rPr>
              <a:t>,x</a:t>
            </a:r>
            <a:r>
              <a:rPr kumimoji="0" lang="en-US" altLang="zh-CN" baseline="-25000">
                <a:latin typeface="Arial" charset="0"/>
                <a:ea typeface="楷体_GB2312" pitchFamily="49" charset="-122"/>
              </a:rPr>
              <a:t>2</a:t>
            </a:r>
            <a:r>
              <a:rPr kumimoji="0" lang="en-US" altLang="zh-CN">
                <a:latin typeface="Arial" charset="0"/>
                <a:ea typeface="楷体_GB2312" pitchFamily="49" charset="-122"/>
              </a:rPr>
              <a:t>,…,x</a:t>
            </a:r>
            <a:r>
              <a:rPr kumimoji="0" lang="en-US" altLang="zh-CN" baseline="-25000">
                <a:latin typeface="Arial" charset="0"/>
                <a:ea typeface="楷体_GB2312" pitchFamily="49" charset="-122"/>
              </a:rPr>
              <a:t>n</a:t>
            </a:r>
            <a:r>
              <a:rPr kumimoji="0" lang="zh-CN" altLang="en-US">
                <a:latin typeface="Arial" charset="0"/>
                <a:ea typeface="楷体_GB2312" pitchFamily="49" charset="-122"/>
              </a:rPr>
              <a:t>是实变量，</a:t>
            </a:r>
            <a:r>
              <a:rPr kumimoji="0" lang="en-US" altLang="zh-CN">
                <a:latin typeface="Arial" charset="0"/>
                <a:ea typeface="楷体_GB2312" pitchFamily="49" charset="-122"/>
              </a:rPr>
              <a:t>f</a:t>
            </a:r>
            <a:r>
              <a:rPr kumimoji="0" lang="en-US" altLang="zh-CN" baseline="-25000">
                <a:latin typeface="Arial" charset="0"/>
                <a:ea typeface="楷体_GB2312" pitchFamily="49" charset="-122"/>
              </a:rPr>
              <a:t>i</a:t>
            </a:r>
            <a:r>
              <a:rPr kumimoji="0" lang="zh-CN" altLang="en-US">
                <a:latin typeface="Arial" charset="0"/>
                <a:ea typeface="楷体_GB2312" pitchFamily="49" charset="-122"/>
              </a:rPr>
              <a:t>是未知量</a:t>
            </a:r>
            <a:r>
              <a:rPr kumimoji="0" lang="en-US" altLang="zh-CN">
                <a:latin typeface="Arial" charset="0"/>
                <a:ea typeface="楷体_GB2312" pitchFamily="49" charset="-122"/>
              </a:rPr>
              <a:t>x</a:t>
            </a:r>
            <a:r>
              <a:rPr kumimoji="0" lang="en-US" altLang="zh-CN" baseline="-25000">
                <a:latin typeface="Arial" charset="0"/>
                <a:ea typeface="楷体_GB2312" pitchFamily="49" charset="-122"/>
              </a:rPr>
              <a:t>1</a:t>
            </a:r>
            <a:r>
              <a:rPr kumimoji="0" lang="en-US" altLang="zh-CN">
                <a:latin typeface="Arial" charset="0"/>
                <a:ea typeface="楷体_GB2312" pitchFamily="49" charset="-122"/>
              </a:rPr>
              <a:t>,x</a:t>
            </a:r>
            <a:r>
              <a:rPr kumimoji="0" lang="en-US" altLang="zh-CN" baseline="-25000">
                <a:latin typeface="Arial" charset="0"/>
                <a:ea typeface="楷体_GB2312" pitchFamily="49" charset="-122"/>
              </a:rPr>
              <a:t>2</a:t>
            </a:r>
            <a:r>
              <a:rPr kumimoji="0" lang="en-US" altLang="zh-CN">
                <a:latin typeface="Arial" charset="0"/>
                <a:ea typeface="楷体_GB2312" pitchFamily="49" charset="-122"/>
              </a:rPr>
              <a:t>,…,x</a:t>
            </a:r>
            <a:r>
              <a:rPr kumimoji="0" lang="en-US" altLang="zh-CN" baseline="-25000">
                <a:latin typeface="Arial" charset="0"/>
                <a:ea typeface="楷体_GB2312" pitchFamily="49" charset="-122"/>
              </a:rPr>
              <a:t>n</a:t>
            </a:r>
            <a:r>
              <a:rPr kumimoji="0" lang="zh-CN" altLang="en-US">
                <a:latin typeface="Arial" charset="0"/>
                <a:ea typeface="楷体_GB2312" pitchFamily="49" charset="-122"/>
              </a:rPr>
              <a:t>的非线性实函数。要求确定上述方程组在指定求根范围内的一组解</a:t>
            </a:r>
          </a:p>
        </p:txBody>
      </p:sp>
      <p:graphicFrame>
        <p:nvGraphicFramePr>
          <p:cNvPr id="292891" name="Object 27"/>
          <p:cNvGraphicFramePr>
            <a:graphicFrameLocks noChangeAspect="1"/>
          </p:cNvGraphicFramePr>
          <p:nvPr/>
        </p:nvGraphicFramePr>
        <p:xfrm>
          <a:off x="7308850" y="3357563"/>
          <a:ext cx="1439863" cy="444500"/>
        </p:xfrm>
        <a:graphic>
          <a:graphicData uri="http://schemas.openxmlformats.org/presentationml/2006/ole">
            <mc:AlternateContent xmlns:mc="http://schemas.openxmlformats.org/markup-compatibility/2006">
              <mc:Choice xmlns:v="urn:schemas-microsoft-com:vml" Requires="v">
                <p:oleObj spid="_x0000_s292907" name="公式" r:id="rId5" imgW="774364" imgH="241195" progId="Equation.3">
                  <p:embed/>
                </p:oleObj>
              </mc:Choice>
              <mc:Fallback>
                <p:oleObj name="公式" r:id="rId5" imgW="774364" imgH="241195"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8850" y="3357563"/>
                        <a:ext cx="1439863"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2899" name="Rectangle 35"/>
          <p:cNvSpPr>
            <a:spLocks noChangeArrowheads="1"/>
          </p:cNvSpPr>
          <p:nvPr/>
        </p:nvSpPr>
        <p:spPr bwMode="auto">
          <a:xfrm>
            <a:off x="2638425" y="4249738"/>
            <a:ext cx="2222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r>
              <a:rPr lang="zh-CN" altLang="en-US" sz="1100">
                <a:latin typeface="Arial" charset="0"/>
                <a:ea typeface="楷体_GB2312" pitchFamily="49" charset="-122"/>
              </a:rPr>
              <a:t> </a:t>
            </a:r>
            <a:endParaRPr lang="zh-CN" altLang="en-US"/>
          </a:p>
        </p:txBody>
      </p:sp>
      <p:sp>
        <p:nvSpPr>
          <p:cNvPr id="292902" name="Text Box 38"/>
          <p:cNvSpPr txBox="1">
            <a:spLocks noChangeArrowheads="1"/>
          </p:cNvSpPr>
          <p:nvPr/>
        </p:nvSpPr>
        <p:spPr bwMode="auto">
          <a:xfrm>
            <a:off x="323850" y="4005263"/>
            <a:ext cx="8424863" cy="2333625"/>
          </a:xfrm>
          <a:prstGeom prst="rect">
            <a:avLst/>
          </a:prstGeom>
          <a:solidFill>
            <a:schemeClr val="hlink"/>
          </a:solidFill>
          <a:ln w="50800">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0" lang="zh-CN" altLang="en-US">
                <a:latin typeface="Arial" charset="0"/>
                <a:ea typeface="楷体_GB2312" pitchFamily="49" charset="-122"/>
              </a:rPr>
              <a:t>在指定求根区域</a:t>
            </a:r>
            <a:r>
              <a:rPr kumimoji="0" lang="en-US" altLang="zh-CN">
                <a:latin typeface="Arial" charset="0"/>
                <a:ea typeface="楷体_GB2312" pitchFamily="49" charset="-122"/>
              </a:rPr>
              <a:t>D</a:t>
            </a:r>
            <a:r>
              <a:rPr kumimoji="0" lang="zh-CN" altLang="en-US">
                <a:latin typeface="Arial" charset="0"/>
                <a:ea typeface="楷体_GB2312" pitchFamily="49" charset="-122"/>
              </a:rPr>
              <a:t>内，选定一个随机点</a:t>
            </a:r>
            <a:r>
              <a:rPr kumimoji="0" lang="en-US" altLang="zh-CN">
                <a:latin typeface="Arial" charset="0"/>
                <a:ea typeface="楷体_GB2312" pitchFamily="49" charset="-122"/>
              </a:rPr>
              <a:t>x</a:t>
            </a:r>
            <a:r>
              <a:rPr kumimoji="0" lang="en-US" altLang="zh-CN" baseline="-25000">
                <a:latin typeface="Arial" charset="0"/>
                <a:ea typeface="楷体_GB2312" pitchFamily="49" charset="-122"/>
              </a:rPr>
              <a:t>0</a:t>
            </a:r>
            <a:r>
              <a:rPr kumimoji="0" lang="zh-CN" altLang="en-US">
                <a:latin typeface="Arial" charset="0"/>
                <a:ea typeface="楷体_GB2312" pitchFamily="49" charset="-122"/>
              </a:rPr>
              <a:t>作为随机搜索的出发点。在算法的搜索过程中，假设第</a:t>
            </a:r>
            <a:r>
              <a:rPr kumimoji="0" lang="en-US" altLang="zh-CN">
                <a:latin typeface="Arial" charset="0"/>
                <a:ea typeface="楷体_GB2312" pitchFamily="49" charset="-122"/>
              </a:rPr>
              <a:t>j</a:t>
            </a:r>
            <a:r>
              <a:rPr kumimoji="0" lang="zh-CN" altLang="en-US">
                <a:latin typeface="Arial" charset="0"/>
                <a:ea typeface="楷体_GB2312" pitchFamily="49" charset="-122"/>
              </a:rPr>
              <a:t>步随机搜索得到的随机搜索点为</a:t>
            </a:r>
            <a:r>
              <a:rPr kumimoji="0" lang="en-US" altLang="zh-CN">
                <a:latin typeface="Arial" charset="0"/>
                <a:ea typeface="楷体_GB2312" pitchFamily="49" charset="-122"/>
              </a:rPr>
              <a:t>x</a:t>
            </a:r>
            <a:r>
              <a:rPr kumimoji="0" lang="en-US" altLang="zh-CN" baseline="-25000">
                <a:latin typeface="Arial" charset="0"/>
                <a:ea typeface="楷体_GB2312" pitchFamily="49" charset="-122"/>
              </a:rPr>
              <a:t>j</a:t>
            </a:r>
            <a:r>
              <a:rPr kumimoji="0" lang="zh-CN" altLang="en-US">
                <a:latin typeface="Arial" charset="0"/>
                <a:ea typeface="楷体_GB2312" pitchFamily="49" charset="-122"/>
              </a:rPr>
              <a:t>。在第</a:t>
            </a:r>
            <a:r>
              <a:rPr kumimoji="0" lang="en-US" altLang="zh-CN">
                <a:latin typeface="Arial" charset="0"/>
                <a:ea typeface="楷体_GB2312" pitchFamily="49" charset="-122"/>
              </a:rPr>
              <a:t>j+1</a:t>
            </a:r>
            <a:r>
              <a:rPr kumimoji="0" lang="zh-CN" altLang="en-US">
                <a:latin typeface="Arial" charset="0"/>
                <a:ea typeface="楷体_GB2312" pitchFamily="49" charset="-122"/>
              </a:rPr>
              <a:t>步，计算出下一步的随机搜索增量</a:t>
            </a:r>
            <a:r>
              <a:rPr kumimoji="0" lang="zh-CN" altLang="en-US">
                <a:latin typeface="Arial" charset="0"/>
                <a:ea typeface="楷体_GB2312" pitchFamily="49" charset="-122"/>
                <a:sym typeface="Symbol" pitchFamily="18" charset="2"/>
              </a:rPr>
              <a:t></a:t>
            </a:r>
            <a:r>
              <a:rPr kumimoji="0" lang="en-US" altLang="zh-CN">
                <a:latin typeface="Arial" charset="0"/>
                <a:ea typeface="楷体_GB2312" pitchFamily="49" charset="-122"/>
                <a:sym typeface="Symbol" pitchFamily="18" charset="2"/>
              </a:rPr>
              <a:t>x</a:t>
            </a:r>
            <a:r>
              <a:rPr kumimoji="0" lang="en-US" altLang="zh-CN" baseline="-25000">
                <a:latin typeface="Arial" charset="0"/>
                <a:ea typeface="楷体_GB2312" pitchFamily="49" charset="-122"/>
                <a:sym typeface="Symbol" pitchFamily="18" charset="2"/>
              </a:rPr>
              <a:t>j</a:t>
            </a:r>
            <a:r>
              <a:rPr kumimoji="0" lang="zh-CN" altLang="en-US">
                <a:latin typeface="Arial" charset="0"/>
                <a:ea typeface="楷体_GB2312" pitchFamily="49" charset="-122"/>
              </a:rPr>
              <a:t>。从当前点</a:t>
            </a:r>
            <a:r>
              <a:rPr kumimoji="0" lang="en-US" altLang="zh-CN">
                <a:latin typeface="Arial" charset="0"/>
                <a:ea typeface="楷体_GB2312" pitchFamily="49" charset="-122"/>
              </a:rPr>
              <a:t>x</a:t>
            </a:r>
            <a:r>
              <a:rPr kumimoji="0" lang="en-US" altLang="zh-CN" baseline="-25000">
                <a:latin typeface="Arial" charset="0"/>
                <a:ea typeface="楷体_GB2312" pitchFamily="49" charset="-122"/>
              </a:rPr>
              <a:t>j</a:t>
            </a:r>
            <a:r>
              <a:rPr kumimoji="0" lang="zh-CN" altLang="en-US">
                <a:latin typeface="Arial" charset="0"/>
                <a:ea typeface="楷体_GB2312" pitchFamily="49" charset="-122"/>
              </a:rPr>
              <a:t>依</a:t>
            </a:r>
            <a:r>
              <a:rPr kumimoji="0" lang="zh-CN" altLang="en-US">
                <a:latin typeface="Arial" charset="0"/>
                <a:ea typeface="楷体_GB2312" pitchFamily="49" charset="-122"/>
                <a:sym typeface="Symbol" pitchFamily="18" charset="2"/>
              </a:rPr>
              <a:t></a:t>
            </a:r>
            <a:r>
              <a:rPr kumimoji="0" lang="en-US" altLang="zh-CN">
                <a:latin typeface="Arial" charset="0"/>
                <a:ea typeface="楷体_GB2312" pitchFamily="49" charset="-122"/>
                <a:sym typeface="Symbol" pitchFamily="18" charset="2"/>
              </a:rPr>
              <a:t>x</a:t>
            </a:r>
            <a:r>
              <a:rPr kumimoji="0" lang="en-US" altLang="zh-CN" baseline="-25000">
                <a:latin typeface="Arial" charset="0"/>
                <a:ea typeface="楷体_GB2312" pitchFamily="49" charset="-122"/>
                <a:sym typeface="Symbol" pitchFamily="18" charset="2"/>
              </a:rPr>
              <a:t>j</a:t>
            </a:r>
            <a:r>
              <a:rPr kumimoji="0" lang="zh-CN" altLang="en-US">
                <a:latin typeface="Arial" charset="0"/>
                <a:ea typeface="楷体_GB2312" pitchFamily="49" charset="-122"/>
              </a:rPr>
              <a:t>得到第</a:t>
            </a:r>
            <a:r>
              <a:rPr kumimoji="0" lang="en-US" altLang="zh-CN">
                <a:latin typeface="Arial" charset="0"/>
                <a:ea typeface="楷体_GB2312" pitchFamily="49" charset="-122"/>
              </a:rPr>
              <a:t>j+1</a:t>
            </a:r>
            <a:r>
              <a:rPr kumimoji="0" lang="zh-CN" altLang="en-US">
                <a:latin typeface="Arial" charset="0"/>
                <a:ea typeface="楷体_GB2312" pitchFamily="49" charset="-122"/>
              </a:rPr>
              <a:t>步的随机搜索点。当</a:t>
            </a:r>
            <a:r>
              <a:rPr kumimoji="0" lang="en-US" altLang="zh-CN">
                <a:latin typeface="Arial" charset="0"/>
                <a:ea typeface="楷体_GB2312" pitchFamily="49" charset="-122"/>
              </a:rPr>
              <a:t>x&lt;</a:t>
            </a:r>
            <a:r>
              <a:rPr kumimoji="0" lang="en-US" altLang="zh-CN">
                <a:latin typeface="Arial" charset="0"/>
                <a:ea typeface="楷体_GB2312" pitchFamily="49" charset="-122"/>
                <a:sym typeface="Symbol" pitchFamily="18" charset="2"/>
              </a:rPr>
              <a:t></a:t>
            </a:r>
            <a:r>
              <a:rPr kumimoji="0" lang="zh-CN" altLang="en-US">
                <a:latin typeface="Arial" charset="0"/>
                <a:ea typeface="楷体_GB2312" pitchFamily="49" charset="-122"/>
              </a:rPr>
              <a:t>时，取为所求非线性方程组的近似解。否则进行下一步新的随机搜索过程。</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D4694AE6-37AC-4E13-903F-669AFF578F15}" type="slidenum">
              <a:rPr lang="zh-CN" altLang="en-US"/>
              <a:pPr/>
              <a:t>8</a:t>
            </a:fld>
            <a:endParaRPr lang="zh-CN" altLang="en-US" sz="1400"/>
          </a:p>
        </p:txBody>
      </p:sp>
      <p:sp>
        <p:nvSpPr>
          <p:cNvPr id="293892" name="Rectangle 4"/>
          <p:cNvSpPr>
            <a:spLocks noChangeArrowheads="1"/>
          </p:cNvSpPr>
          <p:nvPr/>
        </p:nvSpPr>
        <p:spPr bwMode="auto">
          <a:xfrm>
            <a:off x="684213"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ea typeface="黑体" pitchFamily="2" charset="-122"/>
              </a:rPr>
              <a:t>舍伍德</a:t>
            </a:r>
            <a:r>
              <a:rPr lang="en-US" altLang="zh-CN">
                <a:ea typeface="黑体" pitchFamily="2" charset="-122"/>
              </a:rPr>
              <a:t>(Sherwood)</a:t>
            </a:r>
            <a:r>
              <a:rPr lang="zh-CN" altLang="en-US">
                <a:ea typeface="黑体" pitchFamily="2" charset="-122"/>
              </a:rPr>
              <a:t>算法</a:t>
            </a:r>
          </a:p>
        </p:txBody>
      </p:sp>
      <p:sp>
        <p:nvSpPr>
          <p:cNvPr id="293893" name="Text Box 5"/>
          <p:cNvSpPr txBox="1">
            <a:spLocks noChangeArrowheads="1"/>
          </p:cNvSpPr>
          <p:nvPr/>
        </p:nvSpPr>
        <p:spPr bwMode="auto">
          <a:xfrm>
            <a:off x="179388" y="765175"/>
            <a:ext cx="88058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0" lang="zh-CN" altLang="en-US">
                <a:latin typeface="Arial" charset="0"/>
                <a:ea typeface="楷体_GB2312" pitchFamily="49" charset="-122"/>
              </a:rPr>
              <a:t>设</a:t>
            </a:r>
            <a:r>
              <a:rPr kumimoji="0" lang="en-US" altLang="zh-CN">
                <a:latin typeface="Arial" charset="0"/>
                <a:ea typeface="楷体_GB2312" pitchFamily="49" charset="-122"/>
              </a:rPr>
              <a:t>A</a:t>
            </a:r>
            <a:r>
              <a:rPr kumimoji="0" lang="zh-CN" altLang="en-US">
                <a:latin typeface="Arial" charset="0"/>
                <a:ea typeface="楷体_GB2312" pitchFamily="49" charset="-122"/>
              </a:rPr>
              <a:t>是一个确定性算法，当它的输入实例为</a:t>
            </a:r>
            <a:r>
              <a:rPr kumimoji="0" lang="en-US" altLang="zh-CN">
                <a:latin typeface="Arial" charset="0"/>
                <a:ea typeface="楷体_GB2312" pitchFamily="49" charset="-122"/>
              </a:rPr>
              <a:t>x</a:t>
            </a:r>
            <a:r>
              <a:rPr kumimoji="0" lang="zh-CN" altLang="en-US">
                <a:latin typeface="Arial" charset="0"/>
                <a:ea typeface="楷体_GB2312" pitchFamily="49" charset="-122"/>
              </a:rPr>
              <a:t>时所需的计算时间记为</a:t>
            </a:r>
            <a:r>
              <a:rPr kumimoji="0" lang="en-US" altLang="zh-CN">
                <a:latin typeface="Arial" charset="0"/>
                <a:ea typeface="楷体_GB2312" pitchFamily="49" charset="-122"/>
              </a:rPr>
              <a:t>t</a:t>
            </a:r>
            <a:r>
              <a:rPr kumimoji="0" lang="en-US" altLang="zh-CN" baseline="-25000">
                <a:latin typeface="Arial" charset="0"/>
                <a:ea typeface="楷体_GB2312" pitchFamily="49" charset="-122"/>
              </a:rPr>
              <a:t>A(x)</a:t>
            </a:r>
            <a:r>
              <a:rPr kumimoji="0" lang="zh-CN" altLang="en-US">
                <a:latin typeface="Arial" charset="0"/>
                <a:ea typeface="楷体_GB2312" pitchFamily="49" charset="-122"/>
              </a:rPr>
              <a:t>。设</a:t>
            </a:r>
            <a:r>
              <a:rPr kumimoji="0" lang="en-US" altLang="zh-CN">
                <a:latin typeface="Arial" charset="0"/>
                <a:ea typeface="楷体_GB2312" pitchFamily="49" charset="-122"/>
              </a:rPr>
              <a:t>X</a:t>
            </a:r>
            <a:r>
              <a:rPr kumimoji="0" lang="en-US" altLang="zh-CN" baseline="-25000">
                <a:latin typeface="Arial" charset="0"/>
                <a:ea typeface="楷体_GB2312" pitchFamily="49" charset="-122"/>
              </a:rPr>
              <a:t>n</a:t>
            </a:r>
            <a:r>
              <a:rPr kumimoji="0" lang="zh-CN" altLang="en-US">
                <a:latin typeface="Arial" charset="0"/>
                <a:ea typeface="楷体_GB2312" pitchFamily="49" charset="-122"/>
              </a:rPr>
              <a:t>是算法</a:t>
            </a:r>
            <a:r>
              <a:rPr kumimoji="0" lang="en-US" altLang="zh-CN">
                <a:latin typeface="Arial" charset="0"/>
                <a:ea typeface="楷体_GB2312" pitchFamily="49" charset="-122"/>
              </a:rPr>
              <a:t>A</a:t>
            </a:r>
            <a:r>
              <a:rPr kumimoji="0" lang="zh-CN" altLang="en-US">
                <a:latin typeface="Arial" charset="0"/>
                <a:ea typeface="楷体_GB2312" pitchFamily="49" charset="-122"/>
              </a:rPr>
              <a:t>的输入规模为</a:t>
            </a:r>
            <a:r>
              <a:rPr kumimoji="0" lang="en-US" altLang="zh-CN">
                <a:latin typeface="Arial" charset="0"/>
                <a:ea typeface="楷体_GB2312" pitchFamily="49" charset="-122"/>
              </a:rPr>
              <a:t>n</a:t>
            </a:r>
            <a:r>
              <a:rPr kumimoji="0" lang="zh-CN" altLang="en-US">
                <a:latin typeface="Arial" charset="0"/>
                <a:ea typeface="楷体_GB2312" pitchFamily="49" charset="-122"/>
              </a:rPr>
              <a:t>的实例的全体，则当问题的输入规模为</a:t>
            </a:r>
            <a:r>
              <a:rPr kumimoji="0" lang="en-US" altLang="zh-CN">
                <a:latin typeface="Arial" charset="0"/>
                <a:ea typeface="楷体_GB2312" pitchFamily="49" charset="-122"/>
              </a:rPr>
              <a:t>n</a:t>
            </a:r>
            <a:r>
              <a:rPr kumimoji="0" lang="zh-CN" altLang="en-US">
                <a:latin typeface="Arial" charset="0"/>
                <a:ea typeface="楷体_GB2312" pitchFamily="49" charset="-122"/>
              </a:rPr>
              <a:t>时，算法</a:t>
            </a:r>
            <a:r>
              <a:rPr kumimoji="0" lang="en-US" altLang="zh-CN">
                <a:latin typeface="Arial" charset="0"/>
                <a:ea typeface="楷体_GB2312" pitchFamily="49" charset="-122"/>
              </a:rPr>
              <a:t>A</a:t>
            </a:r>
            <a:r>
              <a:rPr kumimoji="0" lang="zh-CN" altLang="en-US">
                <a:latin typeface="Arial" charset="0"/>
                <a:ea typeface="楷体_GB2312" pitchFamily="49" charset="-122"/>
              </a:rPr>
              <a:t>所需的平均时间为</a:t>
            </a:r>
          </a:p>
        </p:txBody>
      </p:sp>
      <p:sp>
        <p:nvSpPr>
          <p:cNvPr id="293895" name="Rectangle 7"/>
          <p:cNvSpPr>
            <a:spLocks noChangeArrowheads="1"/>
          </p:cNvSpPr>
          <p:nvPr/>
        </p:nvSpPr>
        <p:spPr bwMode="auto">
          <a:xfrm>
            <a:off x="0"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293894" name="Object 6"/>
          <p:cNvGraphicFramePr>
            <a:graphicFrameLocks noChangeAspect="1"/>
          </p:cNvGraphicFramePr>
          <p:nvPr/>
        </p:nvGraphicFramePr>
        <p:xfrm>
          <a:off x="3132138" y="1844675"/>
          <a:ext cx="2447925" cy="627063"/>
        </p:xfrm>
        <a:graphic>
          <a:graphicData uri="http://schemas.openxmlformats.org/presentationml/2006/ole">
            <mc:AlternateContent xmlns:mc="http://schemas.openxmlformats.org/markup-compatibility/2006">
              <mc:Choice xmlns:v="urn:schemas-microsoft-com:vml" Requires="v">
                <p:oleObj spid="_x0000_s293904" name="公式" r:id="rId3" imgW="1485900" imgH="381000" progId="Equation.3">
                  <p:embed/>
                </p:oleObj>
              </mc:Choice>
              <mc:Fallback>
                <p:oleObj name="公式" r:id="rId3" imgW="1485900" imgH="3810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1844675"/>
                        <a:ext cx="2447925"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3896" name="Text Box 8"/>
          <p:cNvSpPr txBox="1">
            <a:spLocks noChangeArrowheads="1"/>
          </p:cNvSpPr>
          <p:nvPr/>
        </p:nvSpPr>
        <p:spPr bwMode="auto">
          <a:xfrm>
            <a:off x="231775" y="2511425"/>
            <a:ext cx="858837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0" lang="zh-CN" altLang="en-US">
                <a:latin typeface="Arial" charset="0"/>
                <a:ea typeface="楷体_GB2312" pitchFamily="49" charset="-122"/>
              </a:rPr>
              <a:t>这显然不能排除存在</a:t>
            </a:r>
            <a:r>
              <a:rPr kumimoji="0" lang="en-US" altLang="zh-CN">
                <a:latin typeface="Arial" charset="0"/>
                <a:ea typeface="楷体_GB2312" pitchFamily="49" charset="-122"/>
              </a:rPr>
              <a:t>x∈Xn</a:t>
            </a:r>
            <a:r>
              <a:rPr kumimoji="0" lang="zh-CN" altLang="en-US">
                <a:latin typeface="Arial" charset="0"/>
                <a:ea typeface="楷体_GB2312" pitchFamily="49" charset="-122"/>
              </a:rPr>
              <a:t>使得                 的可能性。希望获得一个随机化算法</a:t>
            </a:r>
            <a:r>
              <a:rPr kumimoji="0" lang="en-US" altLang="zh-CN">
                <a:latin typeface="Arial" charset="0"/>
                <a:ea typeface="楷体_GB2312" pitchFamily="49" charset="-122"/>
              </a:rPr>
              <a:t>B</a:t>
            </a:r>
            <a:r>
              <a:rPr kumimoji="0" lang="zh-CN" altLang="en-US">
                <a:latin typeface="Arial" charset="0"/>
                <a:ea typeface="楷体_GB2312" pitchFamily="49" charset="-122"/>
              </a:rPr>
              <a:t>，使得对问题的输入规模为</a:t>
            </a:r>
            <a:r>
              <a:rPr kumimoji="0" lang="en-US" altLang="zh-CN">
                <a:latin typeface="Arial" charset="0"/>
                <a:ea typeface="楷体_GB2312" pitchFamily="49" charset="-122"/>
              </a:rPr>
              <a:t>n</a:t>
            </a:r>
            <a:r>
              <a:rPr kumimoji="0" lang="zh-CN" altLang="en-US">
                <a:latin typeface="Arial" charset="0"/>
                <a:ea typeface="楷体_GB2312" pitchFamily="49" charset="-122"/>
              </a:rPr>
              <a:t>的每一个实例均有</a:t>
            </a:r>
          </a:p>
          <a:p>
            <a:endParaRPr kumimoji="0" lang="zh-CN" altLang="en-US">
              <a:latin typeface="Arial" charset="0"/>
              <a:ea typeface="楷体_GB2312" pitchFamily="49" charset="-122"/>
            </a:endParaRPr>
          </a:p>
          <a:p>
            <a:endParaRPr kumimoji="0" lang="zh-CN" altLang="en-US">
              <a:latin typeface="Arial" charset="0"/>
              <a:ea typeface="楷体_GB2312" pitchFamily="49" charset="-122"/>
            </a:endParaRPr>
          </a:p>
          <a:p>
            <a:r>
              <a:rPr kumimoji="0" lang="zh-CN" altLang="en-US">
                <a:latin typeface="Arial" charset="0"/>
                <a:ea typeface="楷体_GB2312" pitchFamily="49" charset="-122"/>
              </a:rPr>
              <a:t>这就是舍伍德算法设计的基本思想。当</a:t>
            </a:r>
            <a:r>
              <a:rPr kumimoji="0" lang="en-US" altLang="zh-CN">
                <a:latin typeface="Arial" charset="0"/>
                <a:ea typeface="楷体_GB2312" pitchFamily="49" charset="-122"/>
              </a:rPr>
              <a:t>s(n)</a:t>
            </a:r>
            <a:r>
              <a:rPr kumimoji="0" lang="zh-CN" altLang="en-US">
                <a:latin typeface="Arial" charset="0"/>
                <a:ea typeface="楷体_GB2312" pitchFamily="49" charset="-122"/>
              </a:rPr>
              <a:t>与</a:t>
            </a:r>
            <a:r>
              <a:rPr kumimoji="0" lang="en-US" altLang="zh-CN">
                <a:latin typeface="Arial" charset="0"/>
                <a:ea typeface="楷体_GB2312" pitchFamily="49" charset="-122"/>
              </a:rPr>
              <a:t>t</a:t>
            </a:r>
            <a:r>
              <a:rPr kumimoji="0" lang="en-US" altLang="zh-CN" baseline="-25000">
                <a:latin typeface="Arial" charset="0"/>
                <a:ea typeface="楷体_GB2312" pitchFamily="49" charset="-122"/>
              </a:rPr>
              <a:t>A(n)</a:t>
            </a:r>
            <a:r>
              <a:rPr kumimoji="0" lang="zh-CN" altLang="en-US">
                <a:latin typeface="Arial" charset="0"/>
                <a:ea typeface="楷体_GB2312" pitchFamily="49" charset="-122"/>
              </a:rPr>
              <a:t>相比可忽略时，舍伍德算法可获得很好的平均性能。</a:t>
            </a:r>
          </a:p>
        </p:txBody>
      </p:sp>
      <p:sp>
        <p:nvSpPr>
          <p:cNvPr id="293898" name="Rectangle 10"/>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293897" name="Object 9"/>
          <p:cNvGraphicFramePr>
            <a:graphicFrameLocks noChangeAspect="1"/>
          </p:cNvGraphicFramePr>
          <p:nvPr/>
        </p:nvGraphicFramePr>
        <p:xfrm>
          <a:off x="4500563" y="2565400"/>
          <a:ext cx="1439862" cy="363538"/>
        </p:xfrm>
        <a:graphic>
          <a:graphicData uri="http://schemas.openxmlformats.org/presentationml/2006/ole">
            <mc:AlternateContent xmlns:mc="http://schemas.openxmlformats.org/markup-compatibility/2006">
              <mc:Choice xmlns:v="urn:schemas-microsoft-com:vml" Requires="v">
                <p:oleObj spid="_x0000_s293905" name="公式" r:id="rId5" imgW="939392" imgH="241195" progId="Equation.3">
                  <p:embed/>
                </p:oleObj>
              </mc:Choice>
              <mc:Fallback>
                <p:oleObj name="公式" r:id="rId5" imgW="939392" imgH="241195"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2565400"/>
                        <a:ext cx="1439862"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3900" name="Rectangle 1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293899" name="Object 11"/>
          <p:cNvGraphicFramePr>
            <a:graphicFrameLocks noChangeAspect="1"/>
          </p:cNvGraphicFramePr>
          <p:nvPr/>
        </p:nvGraphicFramePr>
        <p:xfrm>
          <a:off x="3132138" y="3357563"/>
          <a:ext cx="2592387" cy="495300"/>
        </p:xfrm>
        <a:graphic>
          <a:graphicData uri="http://schemas.openxmlformats.org/presentationml/2006/ole">
            <mc:AlternateContent xmlns:mc="http://schemas.openxmlformats.org/markup-compatibility/2006">
              <mc:Choice xmlns:v="urn:schemas-microsoft-com:vml" Requires="v">
                <p:oleObj spid="_x0000_s293906" name="公式" r:id="rId7" imgW="1244600" imgH="241300" progId="Equation.3">
                  <p:embed/>
                </p:oleObj>
              </mc:Choice>
              <mc:Fallback>
                <p:oleObj name="公式" r:id="rId7" imgW="1244600" imgH="2413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3357563"/>
                        <a:ext cx="2592387"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65419DC8-5ED2-440C-A04D-9CE1194D0CED}" type="slidenum">
              <a:rPr lang="zh-CN" altLang="en-US"/>
              <a:pPr/>
              <a:t>9</a:t>
            </a:fld>
            <a:endParaRPr lang="zh-CN" altLang="en-US" sz="1400"/>
          </a:p>
        </p:txBody>
      </p:sp>
      <p:sp>
        <p:nvSpPr>
          <p:cNvPr id="297988" name="Rectangle 4"/>
          <p:cNvSpPr>
            <a:spLocks noChangeArrowheads="1"/>
          </p:cNvSpPr>
          <p:nvPr/>
        </p:nvSpPr>
        <p:spPr bwMode="auto">
          <a:xfrm>
            <a:off x="684213"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ea typeface="黑体" pitchFamily="2" charset="-122"/>
              </a:rPr>
              <a:t>舍伍德</a:t>
            </a:r>
            <a:r>
              <a:rPr lang="en-US" altLang="zh-CN">
                <a:ea typeface="黑体" pitchFamily="2" charset="-122"/>
              </a:rPr>
              <a:t>(Sherwood)</a:t>
            </a:r>
            <a:r>
              <a:rPr lang="zh-CN" altLang="en-US">
                <a:ea typeface="黑体" pitchFamily="2" charset="-122"/>
              </a:rPr>
              <a:t>算法</a:t>
            </a:r>
          </a:p>
        </p:txBody>
      </p:sp>
      <p:sp>
        <p:nvSpPr>
          <p:cNvPr id="297989" name="Text Box 5"/>
          <p:cNvSpPr txBox="1">
            <a:spLocks noChangeArrowheads="1"/>
          </p:cNvSpPr>
          <p:nvPr/>
        </p:nvSpPr>
        <p:spPr bwMode="auto">
          <a:xfrm>
            <a:off x="250825" y="692150"/>
            <a:ext cx="864235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0" lang="zh-CN" altLang="en-US">
                <a:latin typeface="Arial" charset="0"/>
                <a:ea typeface="楷体_GB2312" pitchFamily="49" charset="-122"/>
              </a:rPr>
              <a:t>复习学过的</a:t>
            </a:r>
            <a:r>
              <a:rPr kumimoji="0" lang="en-US" altLang="zh-CN">
                <a:latin typeface="Arial" charset="0"/>
                <a:ea typeface="楷体_GB2312" pitchFamily="49" charset="-122"/>
              </a:rPr>
              <a:t>Sherwood</a:t>
            </a:r>
            <a:r>
              <a:rPr kumimoji="0" lang="zh-CN" altLang="en-US">
                <a:latin typeface="Arial" charset="0"/>
                <a:ea typeface="楷体_GB2312" pitchFamily="49" charset="-122"/>
              </a:rPr>
              <a:t>算法：</a:t>
            </a:r>
          </a:p>
          <a:p>
            <a:r>
              <a:rPr kumimoji="0" lang="zh-CN" altLang="en-US">
                <a:latin typeface="Arial" charset="0"/>
                <a:ea typeface="楷体_GB2312" pitchFamily="49" charset="-122"/>
              </a:rPr>
              <a:t>（</a:t>
            </a:r>
            <a:r>
              <a:rPr kumimoji="0" lang="en-US" altLang="zh-CN">
                <a:latin typeface="Arial" charset="0"/>
                <a:ea typeface="楷体_GB2312" pitchFamily="49" charset="-122"/>
              </a:rPr>
              <a:t>1</a:t>
            </a:r>
            <a:r>
              <a:rPr kumimoji="0" lang="zh-CN" altLang="en-US">
                <a:latin typeface="Arial" charset="0"/>
                <a:ea typeface="楷体_GB2312" pitchFamily="49" charset="-122"/>
              </a:rPr>
              <a:t>）线性时间选择算法</a:t>
            </a:r>
          </a:p>
          <a:p>
            <a:r>
              <a:rPr kumimoji="0" lang="zh-CN" altLang="en-US">
                <a:latin typeface="Arial" charset="0"/>
                <a:ea typeface="楷体_GB2312" pitchFamily="49" charset="-122"/>
              </a:rPr>
              <a:t>（</a:t>
            </a:r>
            <a:r>
              <a:rPr kumimoji="0" lang="en-US" altLang="zh-CN">
                <a:latin typeface="Arial" charset="0"/>
                <a:ea typeface="楷体_GB2312" pitchFamily="49" charset="-122"/>
              </a:rPr>
              <a:t>2</a:t>
            </a:r>
            <a:r>
              <a:rPr kumimoji="0" lang="zh-CN" altLang="en-US">
                <a:latin typeface="Arial" charset="0"/>
                <a:ea typeface="楷体_GB2312" pitchFamily="49" charset="-122"/>
              </a:rPr>
              <a:t>）快速排序算法</a:t>
            </a:r>
          </a:p>
          <a:p>
            <a:r>
              <a:rPr kumimoji="0" lang="zh-CN" altLang="en-US">
                <a:latin typeface="Arial" charset="0"/>
                <a:ea typeface="楷体_GB2312" pitchFamily="49" charset="-122"/>
              </a:rPr>
              <a:t>有时也会遇到这样的情况，即所给的确定性算法无法直接改造成舍伍德型算法。此时可借助于随机预处理技术，不改变原有的确定性算法，仅对其输入进行随机洗牌，同样可收到舍伍德算法的效果。例如，对于确定性选择算法，可以用下面的洗牌算法</a:t>
            </a:r>
            <a:r>
              <a:rPr kumimoji="0" lang="en-US" altLang="zh-CN" b="1">
                <a:latin typeface="Arial" charset="0"/>
                <a:ea typeface="楷体_GB2312" pitchFamily="49" charset="-122"/>
              </a:rPr>
              <a:t>shuffle</a:t>
            </a:r>
            <a:r>
              <a:rPr kumimoji="0" lang="zh-CN" altLang="en-US">
                <a:latin typeface="Arial" charset="0"/>
                <a:ea typeface="楷体_GB2312" pitchFamily="49" charset="-122"/>
              </a:rPr>
              <a:t>将数组</a:t>
            </a:r>
            <a:r>
              <a:rPr kumimoji="0" lang="en-US" altLang="zh-CN">
                <a:latin typeface="Arial" charset="0"/>
                <a:ea typeface="楷体_GB2312" pitchFamily="49" charset="-122"/>
              </a:rPr>
              <a:t>a</a:t>
            </a:r>
            <a:r>
              <a:rPr kumimoji="0" lang="zh-CN" altLang="en-US">
                <a:latin typeface="Arial" charset="0"/>
                <a:ea typeface="楷体_GB2312" pitchFamily="49" charset="-122"/>
              </a:rPr>
              <a:t>中元素随机排列，然后用确定性选择算法求解。这样做所收到的效果与舍伍德型算法的效果是一样的。 </a:t>
            </a:r>
          </a:p>
        </p:txBody>
      </p:sp>
      <p:sp>
        <p:nvSpPr>
          <p:cNvPr id="297990" name="Text Box 6"/>
          <p:cNvSpPr txBox="1">
            <a:spLocks noChangeArrowheads="1"/>
          </p:cNvSpPr>
          <p:nvPr/>
        </p:nvSpPr>
        <p:spPr bwMode="auto">
          <a:xfrm>
            <a:off x="468313" y="4105275"/>
            <a:ext cx="2727325" cy="250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a:lnSpc>
                <a:spcPct val="110000"/>
              </a:lnSpc>
            </a:pPr>
            <a:r>
              <a:rPr kumimoji="0" lang="en-US" altLang="zh-CN" sz="1600">
                <a:latin typeface="Arial" charset="0"/>
              </a:rPr>
              <a:t>template&lt;class Type&gt;</a:t>
            </a:r>
          </a:p>
          <a:p>
            <a:pPr>
              <a:lnSpc>
                <a:spcPct val="110000"/>
              </a:lnSpc>
            </a:pPr>
            <a:r>
              <a:rPr kumimoji="0" lang="en-US" altLang="zh-CN" sz="1600">
                <a:latin typeface="Arial" charset="0"/>
              </a:rPr>
              <a:t>void </a:t>
            </a:r>
            <a:r>
              <a:rPr kumimoji="0" lang="en-US" altLang="zh-CN" sz="1600" b="1">
                <a:latin typeface="Arial" charset="0"/>
              </a:rPr>
              <a:t>Shuffle</a:t>
            </a:r>
            <a:r>
              <a:rPr kumimoji="0" lang="en-US" altLang="zh-CN" sz="1600">
                <a:latin typeface="Arial" charset="0"/>
              </a:rPr>
              <a:t>(Type a[], int n)</a:t>
            </a:r>
          </a:p>
          <a:p>
            <a:pPr>
              <a:lnSpc>
                <a:spcPct val="110000"/>
              </a:lnSpc>
            </a:pPr>
            <a:r>
              <a:rPr kumimoji="0" lang="en-US" altLang="zh-CN" sz="1600">
                <a:latin typeface="Arial" charset="0"/>
              </a:rPr>
              <a:t>{// </a:t>
            </a:r>
            <a:r>
              <a:rPr kumimoji="0" lang="zh-CN" altLang="en-US" sz="1600">
                <a:latin typeface="Arial" charset="0"/>
              </a:rPr>
              <a:t>随机洗牌算法</a:t>
            </a:r>
          </a:p>
          <a:p>
            <a:pPr>
              <a:lnSpc>
                <a:spcPct val="110000"/>
              </a:lnSpc>
            </a:pPr>
            <a:r>
              <a:rPr kumimoji="0" lang="zh-CN" altLang="en-US" sz="1600">
                <a:latin typeface="Arial" charset="0"/>
              </a:rPr>
              <a:t>  </a:t>
            </a:r>
            <a:r>
              <a:rPr kumimoji="0" lang="en-US" altLang="zh-CN" sz="1600">
                <a:latin typeface="Arial" charset="0"/>
              </a:rPr>
              <a:t>static RandomNumber rnd;</a:t>
            </a:r>
          </a:p>
          <a:p>
            <a:pPr>
              <a:lnSpc>
                <a:spcPct val="110000"/>
              </a:lnSpc>
            </a:pPr>
            <a:r>
              <a:rPr kumimoji="0" lang="en-US" altLang="zh-CN" sz="1600">
                <a:latin typeface="Arial" charset="0"/>
              </a:rPr>
              <a:t>  for (int i=0;i&lt;n;i++) {</a:t>
            </a:r>
          </a:p>
          <a:p>
            <a:pPr>
              <a:lnSpc>
                <a:spcPct val="110000"/>
              </a:lnSpc>
            </a:pPr>
            <a:r>
              <a:rPr kumimoji="0" lang="en-US" altLang="zh-CN" sz="1600">
                <a:latin typeface="Arial" charset="0"/>
              </a:rPr>
              <a:t>    int j=rnd.Random(n-i)+i;</a:t>
            </a:r>
          </a:p>
          <a:p>
            <a:pPr>
              <a:lnSpc>
                <a:spcPct val="110000"/>
              </a:lnSpc>
            </a:pPr>
            <a:r>
              <a:rPr kumimoji="0" lang="en-US" altLang="zh-CN" sz="1600">
                <a:latin typeface="Arial" charset="0"/>
              </a:rPr>
              <a:t>    Swap(a[i], a[j]);</a:t>
            </a:r>
          </a:p>
          <a:p>
            <a:pPr>
              <a:lnSpc>
                <a:spcPct val="110000"/>
              </a:lnSpc>
            </a:pPr>
            <a:r>
              <a:rPr kumimoji="0" lang="en-US" altLang="zh-CN" sz="1600">
                <a:latin typeface="Arial" charset="0"/>
              </a:rPr>
              <a:t>    }</a:t>
            </a:r>
          </a:p>
          <a:p>
            <a:pPr>
              <a:lnSpc>
                <a:spcPct val="110000"/>
              </a:lnSpc>
            </a:pPr>
            <a:r>
              <a:rPr kumimoji="0" lang="en-US" altLang="zh-CN" sz="1600">
                <a:latin typeface="Arial" charset="0"/>
              </a:rPr>
              <a:t>}</a:t>
            </a:r>
            <a:endParaRPr kumimoji="0" lang="zh-CN" altLang="en-US" sz="1600">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ature">
  <a:themeElements>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fontScheme name="Natur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ature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Nature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Nature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Designs\Nature.pot</Template>
  <TotalTime>220</TotalTime>
  <Words>3193</Words>
  <Application>Microsoft Office PowerPoint</Application>
  <PresentationFormat>全屏显示(4:3)</PresentationFormat>
  <Paragraphs>231</Paragraphs>
  <Slides>22</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24" baseType="lpstr">
      <vt:lpstr>Nature</vt:lpstr>
      <vt:lpstr>公式</vt:lpstr>
      <vt:lpstr>第7章  随机化算法</vt:lpstr>
      <vt:lpstr>PowerPoint 演示文稿</vt:lpstr>
      <vt:lpstr>随机数</vt:lpstr>
      <vt:lpstr>数值随机化算法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dc:creator>
  <cp:lastModifiedBy>Admin</cp:lastModifiedBy>
  <cp:revision>29</cp:revision>
  <cp:lastPrinted>1601-01-01T00:00:00Z</cp:lastPrinted>
  <dcterms:created xsi:type="dcterms:W3CDTF">2003-05-27T06:14:28Z</dcterms:created>
  <dcterms:modified xsi:type="dcterms:W3CDTF">2018-09-01T01:04:47Z</dcterms:modified>
</cp:coreProperties>
</file>