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48"/>
  </p:notesMasterIdLst>
  <p:handoutMasterIdLst>
    <p:handoutMasterId r:id="rId49"/>
  </p:handoutMasterIdLst>
  <p:sldIdLst>
    <p:sldId id="298" r:id="rId2"/>
    <p:sldId id="257"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4" r:id="rId18"/>
    <p:sldId id="328" r:id="rId19"/>
    <p:sldId id="329" r:id="rId20"/>
    <p:sldId id="330" r:id="rId21"/>
    <p:sldId id="331" r:id="rId22"/>
    <p:sldId id="338" r:id="rId23"/>
    <p:sldId id="339" r:id="rId24"/>
    <p:sldId id="340" r:id="rId25"/>
    <p:sldId id="341" r:id="rId26"/>
    <p:sldId id="348" r:id="rId27"/>
    <p:sldId id="350" r:id="rId28"/>
    <p:sldId id="351" r:id="rId29"/>
    <p:sldId id="357" r:id="rId30"/>
    <p:sldId id="358" r:id="rId31"/>
    <p:sldId id="359" r:id="rId32"/>
    <p:sldId id="360" r:id="rId33"/>
    <p:sldId id="362" r:id="rId34"/>
    <p:sldId id="363" r:id="rId35"/>
    <p:sldId id="369" r:id="rId36"/>
    <p:sldId id="370" r:id="rId37"/>
    <p:sldId id="371" r:id="rId38"/>
    <p:sldId id="377" r:id="rId39"/>
    <p:sldId id="378" r:id="rId40"/>
    <p:sldId id="379" r:id="rId41"/>
    <p:sldId id="383" r:id="rId42"/>
    <p:sldId id="384" r:id="rId43"/>
    <p:sldId id="385" r:id="rId44"/>
    <p:sldId id="386" r:id="rId45"/>
    <p:sldId id="387" r:id="rId46"/>
    <p:sldId id="297"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FF9900"/>
    <a:srgbClr val="66FFFF"/>
    <a:srgbClr val="CC66FF"/>
    <a:srgbClr val="00CC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6" autoAdjust="0"/>
    <p:restoredTop sz="94643" autoAdjust="0"/>
  </p:normalViewPr>
  <p:slideViewPr>
    <p:cSldViewPr>
      <p:cViewPr varScale="1">
        <p:scale>
          <a:sx n="64" d="100"/>
          <a:sy n="64" d="100"/>
        </p:scale>
        <p:origin x="-147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C16F3829-0C49-47AC-9E45-61F2F5CB34AB}" type="slidenum">
              <a:rPr lang="zh-CN" altLang="en-US"/>
              <a:pPr/>
              <a:t>‹#›</a:t>
            </a:fld>
            <a:endParaRPr lang="en-US" altLang="zh-CN"/>
          </a:p>
        </p:txBody>
      </p:sp>
    </p:spTree>
    <p:extLst>
      <p:ext uri="{BB962C8B-B14F-4D97-AF65-F5344CB8AC3E}">
        <p14:creationId xmlns:p14="http://schemas.microsoft.com/office/powerpoint/2010/main" val="1313592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0ABB1E89-4574-4A55-A696-0A9C0BA696CC}" type="slidenum">
              <a:rPr lang="zh-CN" altLang="en-US"/>
              <a:pPr/>
              <a:t>‹#›</a:t>
            </a:fld>
            <a:endParaRPr lang="en-US" altLang="zh-CN"/>
          </a:p>
        </p:txBody>
      </p:sp>
    </p:spTree>
    <p:extLst>
      <p:ext uri="{BB962C8B-B14F-4D97-AF65-F5344CB8AC3E}">
        <p14:creationId xmlns:p14="http://schemas.microsoft.com/office/powerpoint/2010/main" val="1703353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61A681-4194-4560-B0BD-9396D88F0A57}" type="slidenum">
              <a:rPr lang="zh-CN" altLang="en-US"/>
              <a:pPr/>
              <a:t>‹#›</a:t>
            </a:fld>
            <a:endParaRPr lang="en-US" altLang="zh-CN"/>
          </a:p>
        </p:txBody>
      </p:sp>
    </p:spTree>
    <p:extLst>
      <p:ext uri="{BB962C8B-B14F-4D97-AF65-F5344CB8AC3E}">
        <p14:creationId xmlns:p14="http://schemas.microsoft.com/office/powerpoint/2010/main" val="227831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C6DD8E3-9B39-4177-9CC5-06F3FF784D6A}" type="slidenum">
              <a:rPr lang="zh-CN" altLang="en-US"/>
              <a:pPr/>
              <a:t>‹#›</a:t>
            </a:fld>
            <a:endParaRPr lang="en-US" altLang="zh-CN"/>
          </a:p>
        </p:txBody>
      </p:sp>
    </p:spTree>
    <p:extLst>
      <p:ext uri="{BB962C8B-B14F-4D97-AF65-F5344CB8AC3E}">
        <p14:creationId xmlns:p14="http://schemas.microsoft.com/office/powerpoint/2010/main" val="341359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F9AF563-B2FF-40DF-A4E7-B6DD89324032}" type="slidenum">
              <a:rPr lang="zh-CN" altLang="en-US"/>
              <a:pPr/>
              <a:t>‹#›</a:t>
            </a:fld>
            <a:endParaRPr lang="en-US" altLang="zh-CN"/>
          </a:p>
        </p:txBody>
      </p:sp>
    </p:spTree>
    <p:extLst>
      <p:ext uri="{BB962C8B-B14F-4D97-AF65-F5344CB8AC3E}">
        <p14:creationId xmlns:p14="http://schemas.microsoft.com/office/powerpoint/2010/main" val="3118959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DBE7E578-3B8A-46DD-92A5-D92DBB6B23B5}" type="slidenum">
              <a:rPr lang="zh-CN" altLang="en-US"/>
              <a:pPr/>
              <a:t>‹#›</a:t>
            </a:fld>
            <a:endParaRPr lang="en-US" altLang="zh-CN"/>
          </a:p>
        </p:txBody>
      </p:sp>
    </p:spTree>
    <p:extLst>
      <p:ext uri="{BB962C8B-B14F-4D97-AF65-F5344CB8AC3E}">
        <p14:creationId xmlns:p14="http://schemas.microsoft.com/office/powerpoint/2010/main" val="24709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B9D685A-9B3E-4020-B051-B2D7DB7925F3}" type="slidenum">
              <a:rPr lang="zh-CN" altLang="en-US"/>
              <a:pPr/>
              <a:t>‹#›</a:t>
            </a:fld>
            <a:endParaRPr lang="en-US" altLang="zh-CN"/>
          </a:p>
        </p:txBody>
      </p:sp>
    </p:spTree>
    <p:extLst>
      <p:ext uri="{BB962C8B-B14F-4D97-AF65-F5344CB8AC3E}">
        <p14:creationId xmlns:p14="http://schemas.microsoft.com/office/powerpoint/2010/main" val="200014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DF88B59-C937-42EC-A81B-51D43E7E72C8}" type="slidenum">
              <a:rPr lang="zh-CN" altLang="en-US"/>
              <a:pPr/>
              <a:t>‹#›</a:t>
            </a:fld>
            <a:endParaRPr lang="en-US" altLang="zh-CN"/>
          </a:p>
        </p:txBody>
      </p:sp>
    </p:spTree>
    <p:extLst>
      <p:ext uri="{BB962C8B-B14F-4D97-AF65-F5344CB8AC3E}">
        <p14:creationId xmlns:p14="http://schemas.microsoft.com/office/powerpoint/2010/main" val="234143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A611139-CA4E-4A30-9C64-9639E6954A40}" type="slidenum">
              <a:rPr lang="zh-CN" altLang="en-US"/>
              <a:pPr/>
              <a:t>‹#›</a:t>
            </a:fld>
            <a:endParaRPr lang="en-US" altLang="zh-CN"/>
          </a:p>
        </p:txBody>
      </p:sp>
    </p:spTree>
    <p:extLst>
      <p:ext uri="{BB962C8B-B14F-4D97-AF65-F5344CB8AC3E}">
        <p14:creationId xmlns:p14="http://schemas.microsoft.com/office/powerpoint/2010/main" val="81447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7A0603B-E9BB-48F4-BC60-387EDC2B8FE2}" type="slidenum">
              <a:rPr lang="zh-CN" altLang="en-US"/>
              <a:pPr/>
              <a:t>‹#›</a:t>
            </a:fld>
            <a:endParaRPr lang="en-US" altLang="zh-CN"/>
          </a:p>
        </p:txBody>
      </p:sp>
    </p:spTree>
    <p:extLst>
      <p:ext uri="{BB962C8B-B14F-4D97-AF65-F5344CB8AC3E}">
        <p14:creationId xmlns:p14="http://schemas.microsoft.com/office/powerpoint/2010/main" val="335403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44B7542-0AEC-4E21-94AB-338D0233302F}" type="slidenum">
              <a:rPr lang="zh-CN" altLang="en-US"/>
              <a:pPr/>
              <a:t>‹#›</a:t>
            </a:fld>
            <a:endParaRPr lang="en-US" altLang="zh-CN"/>
          </a:p>
        </p:txBody>
      </p:sp>
    </p:spTree>
    <p:extLst>
      <p:ext uri="{BB962C8B-B14F-4D97-AF65-F5344CB8AC3E}">
        <p14:creationId xmlns:p14="http://schemas.microsoft.com/office/powerpoint/2010/main" val="258883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0D61D45-888A-4CED-943A-BD17314CB7F4}" type="slidenum">
              <a:rPr lang="zh-CN" altLang="en-US"/>
              <a:pPr/>
              <a:t>‹#›</a:t>
            </a:fld>
            <a:endParaRPr lang="en-US" altLang="zh-CN"/>
          </a:p>
        </p:txBody>
      </p:sp>
    </p:spTree>
    <p:extLst>
      <p:ext uri="{BB962C8B-B14F-4D97-AF65-F5344CB8AC3E}">
        <p14:creationId xmlns:p14="http://schemas.microsoft.com/office/powerpoint/2010/main" val="128574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F1B755-1C97-4609-A69F-E2F821ADF316}" type="slidenum">
              <a:rPr lang="zh-CN" altLang="en-US"/>
              <a:pPr/>
              <a:t>‹#›</a:t>
            </a:fld>
            <a:endParaRPr lang="en-US" altLang="zh-CN"/>
          </a:p>
        </p:txBody>
      </p:sp>
    </p:spTree>
    <p:extLst>
      <p:ext uri="{BB962C8B-B14F-4D97-AF65-F5344CB8AC3E}">
        <p14:creationId xmlns:p14="http://schemas.microsoft.com/office/powerpoint/2010/main" val="228461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4959D2-A597-41F0-80DD-F4452D1742D3}" type="slidenum">
              <a:rPr lang="zh-CN" altLang="en-US"/>
              <a:pPr/>
              <a:t>‹#›</a:t>
            </a:fld>
            <a:endParaRPr lang="en-US" altLang="zh-CN"/>
          </a:p>
        </p:txBody>
      </p:sp>
    </p:spTree>
    <p:extLst>
      <p:ext uri="{BB962C8B-B14F-4D97-AF65-F5344CB8AC3E}">
        <p14:creationId xmlns:p14="http://schemas.microsoft.com/office/powerpoint/2010/main" val="42691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3488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3488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3488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3488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3A89D1A-6EF3-4790-9948-3AADA420FBC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3.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7.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1.bin"/><Relationship Id="rId18" Type="http://schemas.openxmlformats.org/officeDocument/2006/relationships/image" Target="../media/image42.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9.wmf"/><Relationship Id="rId17" Type="http://schemas.openxmlformats.org/officeDocument/2006/relationships/oleObject" Target="../embeddings/oleObject43.bin"/><Relationship Id="rId2" Type="http://schemas.openxmlformats.org/officeDocument/2006/relationships/slideLayout" Target="../slideLayouts/slideLayout2.xml"/><Relationship Id="rId16" Type="http://schemas.openxmlformats.org/officeDocument/2006/relationships/image" Target="../media/image41.wmf"/><Relationship Id="rId1" Type="http://schemas.openxmlformats.org/officeDocument/2006/relationships/vmlDrawing" Target="../drawings/vmlDrawing14.vml"/><Relationship Id="rId6" Type="http://schemas.openxmlformats.org/officeDocument/2006/relationships/image" Target="../media/image36.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9.bin"/><Relationship Id="rId14" Type="http://schemas.openxmlformats.org/officeDocument/2006/relationships/image" Target="../media/image4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45.bin"/><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48.bin"/><Relationship Id="rId4" Type="http://schemas.openxmlformats.org/officeDocument/2006/relationships/image" Target="../media/image4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0.wmf"/><Relationship Id="rId5" Type="http://schemas.openxmlformats.org/officeDocument/2006/relationships/oleObject" Target="../embeddings/oleObject51.bin"/><Relationship Id="rId4" Type="http://schemas.openxmlformats.org/officeDocument/2006/relationships/image" Target="../media/image4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7.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F5A911F-1918-4FD1-8662-9B20F37C5BA0}" type="slidenum">
              <a:rPr lang="zh-CN" altLang="en-US"/>
              <a:pPr/>
              <a:t>1</a:t>
            </a:fld>
            <a:endParaRPr lang="en-US" altLang="zh-CN"/>
          </a:p>
        </p:txBody>
      </p:sp>
      <p:sp>
        <p:nvSpPr>
          <p:cNvPr id="329731" name="Rectangle 3"/>
          <p:cNvSpPr>
            <a:spLocks noGrp="1" noChangeArrowheads="1"/>
          </p:cNvSpPr>
          <p:nvPr>
            <p:ph type="body" idx="1"/>
          </p:nvPr>
        </p:nvSpPr>
        <p:spPr>
          <a:xfrm>
            <a:off x="457200" y="1628775"/>
            <a:ext cx="8229600" cy="4741863"/>
          </a:xfrm>
        </p:spPr>
        <p:txBody>
          <a:bodyPr/>
          <a:lstStyle/>
          <a:p>
            <a:pPr>
              <a:lnSpc>
                <a:spcPct val="120000"/>
              </a:lnSpc>
              <a:buFont typeface="Symbol" pitchFamily="18" charset="2"/>
              <a:buChar char="·"/>
            </a:pPr>
            <a:r>
              <a:rPr lang="zh-CN" altLang="en-US" sz="1600" b="1">
                <a:solidFill>
                  <a:srgbClr val="3907F1"/>
                </a:solidFill>
              </a:rPr>
              <a:t>学习要点</a:t>
            </a:r>
          </a:p>
          <a:p>
            <a:pPr>
              <a:lnSpc>
                <a:spcPct val="150000"/>
              </a:lnSpc>
              <a:buFont typeface="Symbol" pitchFamily="18" charset="2"/>
              <a:buChar char="·"/>
            </a:pPr>
            <a:r>
              <a:rPr lang="zh-CN" altLang="en-US" sz="1600"/>
              <a:t>理解线性规划算法模型</a:t>
            </a:r>
          </a:p>
          <a:p>
            <a:pPr>
              <a:lnSpc>
                <a:spcPct val="150000"/>
              </a:lnSpc>
              <a:buFont typeface="Symbol" pitchFamily="18" charset="2"/>
              <a:buChar char="·"/>
            </a:pPr>
            <a:r>
              <a:rPr lang="zh-CN" altLang="en-US" sz="1600"/>
              <a:t>掌握解线性规划问题的单纯形算法 </a:t>
            </a:r>
            <a:endParaRPr lang="zh-CN" altLang="en-US" sz="1600">
              <a:sym typeface="Symbol" pitchFamily="18" charset="2"/>
            </a:endParaRPr>
          </a:p>
          <a:p>
            <a:pPr>
              <a:lnSpc>
                <a:spcPct val="150000"/>
              </a:lnSpc>
              <a:buFont typeface="Symbol" pitchFamily="18" charset="2"/>
              <a:buChar char="·"/>
            </a:pPr>
            <a:r>
              <a:rPr lang="zh-CN" altLang="en-US" sz="1600"/>
              <a:t>理解网络与网络流的基本概念</a:t>
            </a:r>
            <a:endParaRPr lang="zh-CN" altLang="en-US" sz="1600">
              <a:sym typeface="Symbol" pitchFamily="18" charset="2"/>
            </a:endParaRPr>
          </a:p>
          <a:p>
            <a:pPr>
              <a:lnSpc>
                <a:spcPct val="150000"/>
              </a:lnSpc>
              <a:buFont typeface="Symbol" pitchFamily="18" charset="2"/>
              <a:buChar char="·"/>
            </a:pPr>
            <a:r>
              <a:rPr lang="zh-CN" altLang="en-US" sz="1600"/>
              <a:t>掌握网络最大流的增广路算法</a:t>
            </a:r>
            <a:endParaRPr lang="zh-CN" altLang="en-US" sz="1600">
              <a:sym typeface="Symbol" pitchFamily="18" charset="2"/>
            </a:endParaRPr>
          </a:p>
          <a:p>
            <a:pPr>
              <a:lnSpc>
                <a:spcPct val="150000"/>
              </a:lnSpc>
              <a:buFont typeface="Symbol" pitchFamily="18" charset="2"/>
              <a:buChar char="·"/>
            </a:pPr>
            <a:r>
              <a:rPr lang="zh-CN" altLang="en-US" sz="1600"/>
              <a:t>掌握网络最大流的预流推进算法</a:t>
            </a:r>
            <a:endParaRPr lang="zh-CN" altLang="en-US" sz="1600">
              <a:sym typeface="Symbol" pitchFamily="18" charset="2"/>
            </a:endParaRPr>
          </a:p>
          <a:p>
            <a:pPr>
              <a:lnSpc>
                <a:spcPct val="150000"/>
              </a:lnSpc>
              <a:buFont typeface="Symbol" pitchFamily="18" charset="2"/>
              <a:buChar char="·"/>
            </a:pPr>
            <a:r>
              <a:rPr lang="zh-CN" altLang="en-US" sz="1600"/>
              <a:t>掌握网络最小费用流的消圈算法</a:t>
            </a:r>
            <a:endParaRPr lang="zh-CN" altLang="en-US" sz="1600">
              <a:sym typeface="Symbol" pitchFamily="18" charset="2"/>
            </a:endParaRPr>
          </a:p>
          <a:p>
            <a:pPr>
              <a:lnSpc>
                <a:spcPct val="150000"/>
              </a:lnSpc>
              <a:buFont typeface="Symbol" pitchFamily="18" charset="2"/>
              <a:buChar char="·"/>
            </a:pPr>
            <a:r>
              <a:rPr lang="zh-CN" altLang="en-US" sz="1600"/>
              <a:t>掌握网络最小费用流的最小费用路算法</a:t>
            </a:r>
            <a:endParaRPr lang="zh-CN" altLang="en-US" sz="1600">
              <a:sym typeface="Symbol" pitchFamily="18" charset="2"/>
            </a:endParaRPr>
          </a:p>
          <a:p>
            <a:pPr>
              <a:lnSpc>
                <a:spcPct val="150000"/>
              </a:lnSpc>
              <a:buFont typeface="Symbol" pitchFamily="18" charset="2"/>
              <a:buChar char="·"/>
            </a:pPr>
            <a:r>
              <a:rPr lang="zh-CN" altLang="en-US" sz="1600"/>
              <a:t>掌握网络最小费用流的网络单纯形算法</a:t>
            </a:r>
          </a:p>
        </p:txBody>
      </p:sp>
      <p:sp>
        <p:nvSpPr>
          <p:cNvPr id="329732" name="Rectangle 4"/>
          <p:cNvSpPr>
            <a:spLocks noChangeArrowheads="1"/>
          </p:cNvSpPr>
          <p:nvPr/>
        </p:nvSpPr>
        <p:spPr bwMode="auto">
          <a:xfrm>
            <a:off x="539750" y="476250"/>
            <a:ext cx="80645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000">
                <a:solidFill>
                  <a:srgbClr val="009900"/>
                </a:solidFill>
                <a:latin typeface="黑体" pitchFamily="2" charset="-122"/>
                <a:ea typeface="黑体" pitchFamily="2" charset="-122"/>
              </a:rPr>
              <a:t>第8章  线性规划与网络流</a:t>
            </a: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5"/>
          <p:cNvSpPr>
            <a:spLocks noGrp="1"/>
          </p:cNvSpPr>
          <p:nvPr>
            <p:ph type="sldNum" sz="quarter" idx="12"/>
          </p:nvPr>
        </p:nvSpPr>
        <p:spPr/>
        <p:txBody>
          <a:bodyPr/>
          <a:lstStyle/>
          <a:p>
            <a:fld id="{8D326CC6-9235-418D-AA03-84A09EFDE47C}" type="slidenum">
              <a:rPr lang="zh-CN" altLang="en-US"/>
              <a:pPr/>
              <a:t>10</a:t>
            </a:fld>
            <a:endParaRPr lang="en-US" altLang="zh-CN"/>
          </a:p>
        </p:txBody>
      </p:sp>
      <p:sp>
        <p:nvSpPr>
          <p:cNvPr id="539651" name="Rectangle 3"/>
          <p:cNvSpPr>
            <a:spLocks noGrp="1" noChangeArrowheads="1"/>
          </p:cNvSpPr>
          <p:nvPr>
            <p:ph type="body" idx="1"/>
          </p:nvPr>
        </p:nvSpPr>
        <p:spPr>
          <a:xfrm>
            <a:off x="301625" y="620713"/>
            <a:ext cx="8540750" cy="5478462"/>
          </a:xfrm>
        </p:spPr>
        <p:txBody>
          <a:bodyPr/>
          <a:lstStyle/>
          <a:p>
            <a:pPr>
              <a:lnSpc>
                <a:spcPct val="130000"/>
              </a:lnSpc>
            </a:pPr>
            <a:r>
              <a:rPr lang="zh-CN" altLang="en-US" sz="1600"/>
              <a:t>解离基变量所相应的方程，将入基变量</a:t>
            </a:r>
            <a:r>
              <a:rPr lang="en-US" altLang="zh-CN" sz="1600"/>
              <a:t>x</a:t>
            </a:r>
            <a:r>
              <a:rPr lang="en-US" altLang="zh-CN" sz="1600" baseline="-25000"/>
              <a:t>3</a:t>
            </a:r>
            <a:r>
              <a:rPr lang="zh-CN" altLang="en-US" sz="1600"/>
              <a:t>用离基变量</a:t>
            </a:r>
            <a:r>
              <a:rPr lang="en-US" altLang="zh-CN" sz="1600"/>
              <a:t>x</a:t>
            </a:r>
            <a:r>
              <a:rPr lang="en-US" altLang="zh-CN" sz="1600" baseline="-25000"/>
              <a:t>4</a:t>
            </a:r>
            <a:r>
              <a:rPr lang="zh-CN" altLang="en-US" sz="1600"/>
              <a:t>表示为</a:t>
            </a:r>
          </a:p>
          <a:p>
            <a:pPr>
              <a:lnSpc>
                <a:spcPct val="130000"/>
              </a:lnSpc>
            </a:pPr>
            <a:r>
              <a:rPr lang="zh-CN" altLang="en-US" sz="1600"/>
              <a:t>再将其代入其他基本变量和所在的行中消去</a:t>
            </a:r>
            <a:r>
              <a:rPr lang="en-US" altLang="zh-CN" sz="1600"/>
              <a:t>x</a:t>
            </a:r>
            <a:r>
              <a:rPr lang="en-US" altLang="zh-CN" sz="1600" baseline="-25000"/>
              <a:t>3</a:t>
            </a:r>
            <a:r>
              <a:rPr lang="zh-CN" altLang="en-US" sz="1600"/>
              <a:t> ，</a:t>
            </a:r>
          </a:p>
          <a:p>
            <a:pPr>
              <a:lnSpc>
                <a:spcPct val="130000"/>
              </a:lnSpc>
            </a:pPr>
            <a:endParaRPr lang="zh-CN" altLang="en-US" sz="1600"/>
          </a:p>
          <a:p>
            <a:pPr>
              <a:lnSpc>
                <a:spcPct val="130000"/>
              </a:lnSpc>
            </a:pPr>
            <a:endParaRPr lang="zh-CN" altLang="en-US" sz="1600"/>
          </a:p>
          <a:p>
            <a:pPr>
              <a:lnSpc>
                <a:spcPct val="130000"/>
              </a:lnSpc>
            </a:pPr>
            <a:endParaRPr lang="zh-CN" altLang="en-US" sz="1600"/>
          </a:p>
          <a:p>
            <a:pPr>
              <a:lnSpc>
                <a:spcPct val="130000"/>
              </a:lnSpc>
            </a:pPr>
            <a:r>
              <a:rPr lang="zh-CN" altLang="en-US" sz="1600"/>
              <a:t>代入目标函数得到</a:t>
            </a:r>
          </a:p>
          <a:p>
            <a:pPr>
              <a:lnSpc>
                <a:spcPct val="130000"/>
              </a:lnSpc>
            </a:pPr>
            <a:r>
              <a:rPr lang="zh-CN" altLang="en-US" sz="1600"/>
              <a:t>形成新单纯形表</a:t>
            </a:r>
          </a:p>
        </p:txBody>
      </p:sp>
      <p:sp>
        <p:nvSpPr>
          <p:cNvPr id="539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39652" name="Object 4"/>
          <p:cNvGraphicFramePr>
            <a:graphicFrameLocks noChangeAspect="1"/>
          </p:cNvGraphicFramePr>
          <p:nvPr/>
        </p:nvGraphicFramePr>
        <p:xfrm>
          <a:off x="6300788" y="661988"/>
          <a:ext cx="1247775" cy="390525"/>
        </p:xfrm>
        <a:graphic>
          <a:graphicData uri="http://schemas.openxmlformats.org/presentationml/2006/ole">
            <mc:AlternateContent xmlns:mc="http://schemas.openxmlformats.org/markup-compatibility/2006">
              <mc:Choice xmlns:v="urn:schemas-microsoft-com:vml" Requires="v">
                <p:oleObj spid="_x0000_s539725" name="公式" r:id="rId3" imgW="1244600" imgH="393700" progId="Equation.3">
                  <p:embed/>
                </p:oleObj>
              </mc:Choice>
              <mc:Fallback>
                <p:oleObj name="公式" r:id="rId3" imgW="12446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661988"/>
                        <a:ext cx="12477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9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39654" name="Object 6"/>
          <p:cNvGraphicFramePr>
            <a:graphicFrameLocks noChangeAspect="1"/>
          </p:cNvGraphicFramePr>
          <p:nvPr/>
        </p:nvGraphicFramePr>
        <p:xfrm>
          <a:off x="3265488" y="1471613"/>
          <a:ext cx="1954212" cy="949325"/>
        </p:xfrm>
        <a:graphic>
          <a:graphicData uri="http://schemas.openxmlformats.org/presentationml/2006/ole">
            <mc:AlternateContent xmlns:mc="http://schemas.openxmlformats.org/markup-compatibility/2006">
              <mc:Choice xmlns:v="urn:schemas-microsoft-com:vml" Requires="v">
                <p:oleObj spid="_x0000_s539726" name="公式" r:id="rId5" imgW="1663700" imgH="812800" progId="Equation.3">
                  <p:embed/>
                </p:oleObj>
              </mc:Choice>
              <mc:Fallback>
                <p:oleObj name="公式" r:id="rId5" imgW="1663700" imgH="812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5488" y="1471613"/>
                        <a:ext cx="195421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9657"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39656" name="Object 8"/>
          <p:cNvGraphicFramePr>
            <a:graphicFrameLocks noChangeAspect="1"/>
          </p:cNvGraphicFramePr>
          <p:nvPr/>
        </p:nvGraphicFramePr>
        <p:xfrm>
          <a:off x="3276600" y="2462213"/>
          <a:ext cx="1800225" cy="461962"/>
        </p:xfrm>
        <a:graphic>
          <a:graphicData uri="http://schemas.openxmlformats.org/presentationml/2006/ole">
            <mc:AlternateContent xmlns:mc="http://schemas.openxmlformats.org/markup-compatibility/2006">
              <mc:Choice xmlns:v="urn:schemas-microsoft-com:vml" Requires="v">
                <p:oleObj spid="_x0000_s539727" name="公式" r:id="rId7" imgW="1524000" imgH="393700" progId="Equation.3">
                  <p:embed/>
                </p:oleObj>
              </mc:Choice>
              <mc:Fallback>
                <p:oleObj name="公式" r:id="rId7" imgW="15240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62213"/>
                        <a:ext cx="18002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9721" name="Group 73"/>
          <p:cNvGraphicFramePr>
            <a:graphicFrameLocks noGrp="1"/>
          </p:cNvGraphicFramePr>
          <p:nvPr/>
        </p:nvGraphicFramePr>
        <p:xfrm>
          <a:off x="2627313" y="3821113"/>
          <a:ext cx="3744912" cy="2243138"/>
        </p:xfrm>
        <a:graphic>
          <a:graphicData uri="http://schemas.openxmlformats.org/drawingml/2006/table">
            <a:tbl>
              <a:tblPr/>
              <a:tblGrid>
                <a:gridCol w="749300"/>
                <a:gridCol w="763587"/>
                <a:gridCol w="725488"/>
                <a:gridCol w="757237"/>
                <a:gridCol w="749300"/>
              </a:tblGrid>
              <a:tr h="4000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2</a:t>
                      </a: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4</a:t>
                      </a: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5</a:t>
                      </a:r>
                    </a:p>
                  </a:txBody>
                  <a:tcPr marL="90000" marR="90000" marT="46800" marB="46800" anchor="ctr" anchorCtr="1"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z</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9</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-3/4</a:t>
                      </a:r>
                      <a:r>
                        <a:rPr kumimoji="0" lang="en-US" altLang="zh-CN" sz="2800" b="0" i="0" u="none" strike="noStrike" cap="none" normalizeH="0" baseline="0" smtClean="0">
                          <a:ln>
                            <a:noFill/>
                          </a:ln>
                          <a:solidFill>
                            <a:schemeClr val="tx1"/>
                          </a:solidFill>
                          <a:effectLst/>
                          <a:latin typeface="Arial" charset="0"/>
                          <a:ea typeface="宋体" pitchFamily="2" charset="-122"/>
                        </a:rPr>
                        <a:t> </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r>
              <a:tr h="4286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5/2</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4270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3</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1/4</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4286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6</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-5/2</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-3/4</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r>
            </a:tbl>
          </a:graphicData>
        </a:graphic>
      </p:graphicFrame>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12"/>
          </p:nvPr>
        </p:nvSpPr>
        <p:spPr/>
        <p:txBody>
          <a:bodyPr/>
          <a:lstStyle/>
          <a:p>
            <a:fld id="{77164F83-EC47-460D-9B34-6DD52A4122E3}" type="slidenum">
              <a:rPr lang="zh-CN" altLang="en-US"/>
              <a:pPr/>
              <a:t>11</a:t>
            </a:fld>
            <a:endParaRPr lang="en-US" altLang="zh-CN"/>
          </a:p>
        </p:txBody>
      </p:sp>
      <p:sp>
        <p:nvSpPr>
          <p:cNvPr id="540675" name="Rectangle 3"/>
          <p:cNvSpPr>
            <a:spLocks noGrp="1" noChangeArrowheads="1"/>
          </p:cNvSpPr>
          <p:nvPr>
            <p:ph type="body" idx="1"/>
          </p:nvPr>
        </p:nvSpPr>
        <p:spPr>
          <a:xfrm>
            <a:off x="301625" y="476250"/>
            <a:ext cx="8540750" cy="2952750"/>
          </a:xfrm>
        </p:spPr>
        <p:txBody>
          <a:bodyPr/>
          <a:lstStyle/>
          <a:p>
            <a:pPr>
              <a:lnSpc>
                <a:spcPct val="130000"/>
              </a:lnSpc>
            </a:pPr>
            <a:r>
              <a:rPr lang="zh-CN" altLang="en-US" sz="1600" b="1">
                <a:solidFill>
                  <a:schemeClr val="hlink"/>
                </a:solidFill>
              </a:rPr>
              <a:t>单纯形算法的第</a:t>
            </a:r>
            <a:r>
              <a:rPr lang="en-US" altLang="zh-CN" sz="1600" b="1">
                <a:solidFill>
                  <a:schemeClr val="hlink"/>
                </a:solidFill>
              </a:rPr>
              <a:t>4</a:t>
            </a:r>
            <a:r>
              <a:rPr lang="zh-CN" altLang="en-US" sz="1600" b="1">
                <a:solidFill>
                  <a:schemeClr val="hlink"/>
                </a:solidFill>
              </a:rPr>
              <a:t>步：</a:t>
            </a:r>
            <a:r>
              <a:rPr lang="zh-CN" altLang="en-US" sz="1600"/>
              <a:t>转回并重复第</a:t>
            </a:r>
            <a:r>
              <a:rPr lang="en-US" altLang="zh-CN" sz="1600"/>
              <a:t>1</a:t>
            </a:r>
            <a:r>
              <a:rPr lang="zh-CN" altLang="en-US" sz="1600"/>
              <a:t>步，进一步改进目标函数值。</a:t>
            </a:r>
          </a:p>
          <a:p>
            <a:pPr>
              <a:lnSpc>
                <a:spcPct val="130000"/>
              </a:lnSpc>
            </a:pPr>
            <a:r>
              <a:rPr lang="zh-CN" altLang="en-US" sz="1600"/>
              <a:t>不断重复上述过程，直到</a:t>
            </a:r>
            <a:r>
              <a:rPr lang="en-US" altLang="zh-CN" sz="1600"/>
              <a:t>z</a:t>
            </a:r>
            <a:r>
              <a:rPr lang="zh-CN" altLang="en-US" sz="1600"/>
              <a:t>行的所有非基本变量系数都变成负值为止。这表明目标函数不可能再增加了。</a:t>
            </a:r>
          </a:p>
          <a:p>
            <a:pPr>
              <a:lnSpc>
                <a:spcPct val="130000"/>
              </a:lnSpc>
            </a:pPr>
            <a:r>
              <a:rPr lang="zh-CN" altLang="en-US" sz="1600"/>
              <a:t>在上面的单纯形表中，惟一的值为正的</a:t>
            </a:r>
            <a:r>
              <a:rPr lang="en-US" altLang="zh-CN" sz="1600"/>
              <a:t>z</a:t>
            </a:r>
            <a:r>
              <a:rPr lang="zh-CN" altLang="en-US" sz="1600"/>
              <a:t>行元素是非基本变量</a:t>
            </a:r>
            <a:r>
              <a:rPr lang="en-US" altLang="zh-CN" sz="1600"/>
              <a:t>x</a:t>
            </a:r>
            <a:r>
              <a:rPr lang="en-US" altLang="zh-CN" sz="1600" baseline="-25000"/>
              <a:t>2</a:t>
            </a:r>
            <a:r>
              <a:rPr lang="zh-CN" altLang="en-US" sz="1600"/>
              <a:t>相应的列，其值为</a:t>
            </a:r>
            <a:r>
              <a:rPr lang="en-US" altLang="zh-CN" sz="1600"/>
              <a:t>1/2</a:t>
            </a:r>
            <a:r>
              <a:rPr lang="zh-CN" altLang="en-US" sz="1600"/>
              <a:t>。</a:t>
            </a:r>
          </a:p>
          <a:p>
            <a:pPr>
              <a:lnSpc>
                <a:spcPct val="130000"/>
              </a:lnSpc>
            </a:pPr>
            <a:r>
              <a:rPr lang="zh-CN" altLang="en-US" sz="1600"/>
              <a:t>因此，选取非基本变量</a:t>
            </a:r>
            <a:r>
              <a:rPr lang="en-US" altLang="zh-CN" sz="1600"/>
              <a:t>x</a:t>
            </a:r>
            <a:r>
              <a:rPr lang="en-US" altLang="zh-CN" sz="1600" baseline="-25000"/>
              <a:t>2</a:t>
            </a:r>
            <a:r>
              <a:rPr lang="zh-CN" altLang="en-US" sz="1600"/>
              <a:t>作为入基变量。</a:t>
            </a:r>
          </a:p>
          <a:p>
            <a:pPr>
              <a:lnSpc>
                <a:spcPct val="130000"/>
              </a:lnSpc>
            </a:pPr>
            <a:r>
              <a:rPr lang="zh-CN" altLang="en-US" sz="1600"/>
              <a:t>它所在列中有惟一的正元素</a:t>
            </a:r>
            <a:r>
              <a:rPr lang="en-US" altLang="zh-CN" sz="1600"/>
              <a:t>5/2</a:t>
            </a:r>
            <a:r>
              <a:rPr lang="zh-CN" altLang="en-US" sz="1600"/>
              <a:t>，即基本变量</a:t>
            </a:r>
            <a:r>
              <a:rPr lang="en-US" altLang="zh-CN" sz="1600"/>
              <a:t>x</a:t>
            </a:r>
            <a:r>
              <a:rPr lang="en-US" altLang="zh-CN" sz="1600" baseline="-25000"/>
              <a:t>1</a:t>
            </a:r>
            <a:r>
              <a:rPr lang="zh-CN" altLang="en-US" sz="1600"/>
              <a:t>相应行的元素。</a:t>
            </a:r>
          </a:p>
          <a:p>
            <a:pPr>
              <a:lnSpc>
                <a:spcPct val="130000"/>
              </a:lnSpc>
            </a:pPr>
            <a:r>
              <a:rPr lang="zh-CN" altLang="en-US" sz="1600"/>
              <a:t>因此，选取</a:t>
            </a:r>
            <a:r>
              <a:rPr lang="en-US" altLang="zh-CN" sz="1600"/>
              <a:t>x</a:t>
            </a:r>
            <a:r>
              <a:rPr lang="en-US" altLang="zh-CN" sz="1600" baseline="-25000"/>
              <a:t>1</a:t>
            </a:r>
            <a:r>
              <a:rPr lang="zh-CN" altLang="en-US" sz="1600"/>
              <a:t>为离基变量。</a:t>
            </a:r>
          </a:p>
          <a:p>
            <a:pPr>
              <a:lnSpc>
                <a:spcPct val="130000"/>
              </a:lnSpc>
            </a:pPr>
            <a:r>
              <a:rPr lang="zh-CN" altLang="en-US" sz="1600"/>
              <a:t>再经步骤</a:t>
            </a:r>
            <a:r>
              <a:rPr lang="en-US" altLang="zh-CN" sz="1600"/>
              <a:t>3</a:t>
            </a:r>
            <a:r>
              <a:rPr lang="zh-CN" altLang="en-US" sz="1600"/>
              <a:t>的转轴变换得到新单纯形表。</a:t>
            </a:r>
          </a:p>
          <a:p>
            <a:pPr>
              <a:lnSpc>
                <a:spcPct val="130000"/>
              </a:lnSpc>
            </a:pPr>
            <a:r>
              <a:rPr lang="zh-CN" altLang="en-US" sz="1600"/>
              <a:t>新单纯形表</a:t>
            </a:r>
            <a:r>
              <a:rPr lang="en-US" altLang="zh-CN" sz="1600"/>
              <a:t>z</a:t>
            </a:r>
            <a:r>
              <a:rPr lang="zh-CN" altLang="en-US" sz="1600"/>
              <a:t>行的所有非基本变量系数都变成负值，求解过程结束。</a:t>
            </a:r>
          </a:p>
          <a:p>
            <a:pPr>
              <a:lnSpc>
                <a:spcPct val="130000"/>
              </a:lnSpc>
            </a:pPr>
            <a:r>
              <a:rPr lang="zh-CN" altLang="en-US" sz="1600"/>
              <a:t>整个问题的解可以从最后一张单纯形表的常数列中读出。</a:t>
            </a:r>
          </a:p>
          <a:p>
            <a:pPr>
              <a:lnSpc>
                <a:spcPct val="130000"/>
              </a:lnSpc>
            </a:pPr>
            <a:r>
              <a:rPr lang="zh-CN" altLang="en-US" sz="1600"/>
              <a:t>目标函数的最大值为</a:t>
            </a:r>
            <a:r>
              <a:rPr lang="en-US" altLang="zh-CN" sz="1600"/>
              <a:t>11</a:t>
            </a:r>
            <a:r>
              <a:rPr lang="zh-CN" altLang="en-US" sz="1600"/>
              <a:t>；</a:t>
            </a:r>
          </a:p>
          <a:p>
            <a:pPr>
              <a:lnSpc>
                <a:spcPct val="130000"/>
              </a:lnSpc>
            </a:pPr>
            <a:r>
              <a:rPr lang="zh-CN" altLang="en-US" sz="1600"/>
              <a:t>最优解为：</a:t>
            </a:r>
            <a:r>
              <a:rPr lang="en-US" altLang="zh-CN" sz="1600"/>
              <a:t>x*=(0,4,5,0,0,11)</a:t>
            </a:r>
            <a:r>
              <a:rPr lang="zh-CN" altLang="en-US" sz="1600"/>
              <a:t>。</a:t>
            </a:r>
          </a:p>
        </p:txBody>
      </p:sp>
      <p:graphicFrame>
        <p:nvGraphicFramePr>
          <p:cNvPr id="540733" name="Group 61"/>
          <p:cNvGraphicFramePr>
            <a:graphicFrameLocks noGrp="1"/>
          </p:cNvGraphicFramePr>
          <p:nvPr/>
        </p:nvGraphicFramePr>
        <p:xfrm>
          <a:off x="3922713" y="4292600"/>
          <a:ext cx="3744912" cy="2382838"/>
        </p:xfrm>
        <a:graphic>
          <a:graphicData uri="http://schemas.openxmlformats.org/drawingml/2006/table">
            <a:tbl>
              <a:tblPr/>
              <a:tblGrid>
                <a:gridCol w="749300"/>
                <a:gridCol w="763587"/>
                <a:gridCol w="725488"/>
                <a:gridCol w="757237"/>
                <a:gridCol w="749300"/>
              </a:tblGrid>
              <a:tr h="3889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4</a:t>
                      </a: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5</a:t>
                      </a:r>
                    </a:p>
                  </a:txBody>
                  <a:tcPr marL="90000" marR="90000" marT="46800" marB="46800" anchor="ctr" anchorCtr="1"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z</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-4/5</a:t>
                      </a:r>
                      <a:r>
                        <a:rPr kumimoji="0" lang="en-US" altLang="zh-CN" sz="2800" b="0" i="0" u="none" strike="noStrike" cap="none" normalizeH="0" baseline="0" smtClean="0">
                          <a:ln>
                            <a:noFill/>
                          </a:ln>
                          <a:solidFill>
                            <a:schemeClr val="tx1"/>
                          </a:solidFill>
                          <a:effectLst/>
                          <a:latin typeface="Arial" charset="0"/>
                          <a:ea typeface="宋体" pitchFamily="2" charset="-122"/>
                        </a:rPr>
                        <a:t> </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r>
              <a:tr h="4286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2</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5/2</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4270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3</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4286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6</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r>
            </a:tbl>
          </a:graphicData>
        </a:graphic>
      </p:graphicFrame>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灯片编号占位符 5"/>
          <p:cNvSpPr>
            <a:spLocks noGrp="1"/>
          </p:cNvSpPr>
          <p:nvPr>
            <p:ph type="sldNum" sz="quarter" idx="12"/>
          </p:nvPr>
        </p:nvSpPr>
        <p:spPr/>
        <p:txBody>
          <a:bodyPr/>
          <a:lstStyle/>
          <a:p>
            <a:fld id="{EBFF024B-E508-4FAF-9777-D6C49996C406}" type="slidenum">
              <a:rPr lang="zh-CN" altLang="en-US"/>
              <a:pPr/>
              <a:t>12</a:t>
            </a:fld>
            <a:endParaRPr lang="en-US" altLang="zh-CN"/>
          </a:p>
        </p:txBody>
      </p:sp>
      <p:sp>
        <p:nvSpPr>
          <p:cNvPr id="541698" name="Rectangle 2"/>
          <p:cNvSpPr>
            <a:spLocks noGrp="1" noChangeArrowheads="1"/>
          </p:cNvSpPr>
          <p:nvPr>
            <p:ph type="title"/>
          </p:nvPr>
        </p:nvSpPr>
        <p:spPr>
          <a:xfrm>
            <a:off x="457200" y="274638"/>
            <a:ext cx="8229600" cy="608012"/>
          </a:xfrm>
        </p:spPr>
        <p:txBody>
          <a:bodyPr/>
          <a:lstStyle/>
          <a:p>
            <a:r>
              <a:rPr lang="zh-CN" altLang="en-US" sz="2400" b="1">
                <a:solidFill>
                  <a:schemeClr val="hlink"/>
                </a:solidFill>
              </a:rPr>
              <a:t>单纯形算法计算步骤</a:t>
            </a:r>
            <a:r>
              <a:rPr lang="zh-CN" altLang="en-US"/>
              <a:t> </a:t>
            </a:r>
          </a:p>
        </p:txBody>
      </p:sp>
      <p:sp>
        <p:nvSpPr>
          <p:cNvPr id="541699" name="Rectangle 3"/>
          <p:cNvSpPr>
            <a:spLocks noGrp="1" noChangeArrowheads="1"/>
          </p:cNvSpPr>
          <p:nvPr>
            <p:ph type="body" idx="1"/>
          </p:nvPr>
        </p:nvSpPr>
        <p:spPr>
          <a:xfrm>
            <a:off x="301625" y="981075"/>
            <a:ext cx="8540750" cy="1727200"/>
          </a:xfrm>
        </p:spPr>
        <p:txBody>
          <a:bodyPr/>
          <a:lstStyle/>
          <a:p>
            <a:pPr>
              <a:lnSpc>
                <a:spcPct val="130000"/>
              </a:lnSpc>
            </a:pPr>
            <a:r>
              <a:rPr lang="zh-CN" altLang="en-US" sz="1600"/>
              <a:t>单纯形算法的计算过程可以用单纯形表的形式归纳为一系列基本矩阵运算。</a:t>
            </a:r>
          </a:p>
          <a:p>
            <a:pPr>
              <a:lnSpc>
                <a:spcPct val="130000"/>
              </a:lnSpc>
            </a:pPr>
            <a:r>
              <a:rPr lang="zh-CN" altLang="en-US" sz="1600"/>
              <a:t>主要运算为转轴变换，该变换类似解线性方程组的高斯消去法中的消元变换。</a:t>
            </a:r>
          </a:p>
          <a:p>
            <a:pPr>
              <a:lnSpc>
                <a:spcPct val="130000"/>
              </a:lnSpc>
            </a:pPr>
            <a:r>
              <a:rPr lang="zh-CN" altLang="en-US" sz="1600" b="1">
                <a:solidFill>
                  <a:schemeClr val="hlink"/>
                </a:solidFill>
              </a:rPr>
              <a:t>单纯形表：</a:t>
            </a:r>
          </a:p>
          <a:p>
            <a:pPr>
              <a:lnSpc>
                <a:spcPct val="130000"/>
              </a:lnSpc>
            </a:pPr>
            <a:r>
              <a:rPr lang="zh-CN" altLang="en-US" sz="1600"/>
              <a:t>                      为基本变量，                         为非基本变量。</a:t>
            </a:r>
          </a:p>
          <a:p>
            <a:pPr>
              <a:lnSpc>
                <a:spcPct val="130000"/>
              </a:lnSpc>
            </a:pPr>
            <a:r>
              <a:rPr lang="zh-CN" altLang="en-US" sz="1600"/>
              <a:t>基本变量下标集为</a:t>
            </a:r>
            <a:r>
              <a:rPr lang="en-US" altLang="zh-CN" sz="1600"/>
              <a:t>B={1,2,…,m}</a:t>
            </a:r>
            <a:r>
              <a:rPr lang="zh-CN" altLang="en-US" sz="1600"/>
              <a:t>； 非基本变量下标集为</a:t>
            </a:r>
            <a:r>
              <a:rPr lang="en-US" altLang="zh-CN" sz="1600"/>
              <a:t>N={m+1,m+2,…,n}</a:t>
            </a:r>
            <a:r>
              <a:rPr lang="zh-CN" altLang="en-US" sz="1600"/>
              <a:t>；</a:t>
            </a:r>
          </a:p>
          <a:p>
            <a:pPr>
              <a:lnSpc>
                <a:spcPct val="130000"/>
              </a:lnSpc>
            </a:pPr>
            <a:r>
              <a:rPr lang="zh-CN" altLang="en-US" sz="1600"/>
              <a:t>当前基本可行解为（                            ）。</a:t>
            </a:r>
          </a:p>
        </p:txBody>
      </p:sp>
      <p:sp>
        <p:nvSpPr>
          <p:cNvPr id="541727" name="Rectangle 31"/>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29" name="Rectangle 33"/>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32" name="Rectangle 36"/>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sp>
        <p:nvSpPr>
          <p:cNvPr id="541734" name="Rectangle 38"/>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36" name="Rectangle 40"/>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38" name="Rectangle 42"/>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40" name="Rectangle 44"/>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43" name="Rectangle 47"/>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sp>
        <p:nvSpPr>
          <p:cNvPr id="541745" name="Rectangle 49"/>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47" name="Rectangle 51"/>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49" name="Rectangle 53"/>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51" name="Rectangle 55"/>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54" name="Rectangle 58"/>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sp>
        <p:nvSpPr>
          <p:cNvPr id="541756" name="Rectangle 60"/>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58" name="Rectangle 62"/>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60" name="Rectangle 64"/>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62" name="Rectangle 66"/>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65" name="Rectangle 69"/>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sp>
        <p:nvSpPr>
          <p:cNvPr id="541767" name="Rectangle 71"/>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69" name="Rectangle 73"/>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75" name="Rectangle 79"/>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77" name="Rectangle 81"/>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79" name="Rectangle 83"/>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81" name="Rectangle 85"/>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1784" name="Rectangle 88"/>
          <p:cNvSpPr>
            <a:spLocks noChangeArrowheads="1"/>
          </p:cNvSpPr>
          <p:nvPr/>
        </p:nvSpPr>
        <p:spPr bwMode="auto">
          <a:xfrm>
            <a:off x="1328738" y="1876425"/>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542135" name="Group 439"/>
          <p:cNvGraphicFramePr>
            <a:graphicFrameLocks noGrp="1"/>
          </p:cNvGraphicFramePr>
          <p:nvPr/>
        </p:nvGraphicFramePr>
        <p:xfrm>
          <a:off x="1619250" y="3644900"/>
          <a:ext cx="5040313" cy="2736850"/>
        </p:xfrm>
        <a:graphic>
          <a:graphicData uri="http://schemas.openxmlformats.org/drawingml/2006/table">
            <a:tbl>
              <a:tblPr/>
              <a:tblGrid>
                <a:gridCol w="841375"/>
                <a:gridCol w="838200"/>
                <a:gridCol w="841375"/>
                <a:gridCol w="839788"/>
                <a:gridCol w="839787"/>
                <a:gridCol w="839788"/>
              </a:tblGrid>
              <a:tr h="406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m+1</a:t>
                      </a:r>
                      <a:endParaRPr kumimoji="0" lang="zh-CN" altLang="en-US" sz="2000" b="0" i="0" u="none" strike="noStrike" cap="none" normalizeH="0" baseline="-2500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m+2</a:t>
                      </a:r>
                      <a:endParaRPr kumimoji="0" lang="zh-CN" altLang="en-US" sz="2000" b="0" i="0" u="none" strike="noStrike" cap="none" normalizeH="0" baseline="-2500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n</a:t>
                      </a:r>
                      <a:endParaRPr kumimoji="0" lang="zh-CN" altLang="en-US" sz="2000" b="0" i="0" u="none" strike="noStrike" cap="none" normalizeH="0" baseline="-2500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z</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c</a:t>
                      </a:r>
                      <a:r>
                        <a:rPr kumimoji="0" lang="en-US" altLang="zh-CN" sz="2000" b="0" i="0" u="none" strike="noStrike" cap="none" normalizeH="0" baseline="-2500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c</a:t>
                      </a:r>
                      <a:r>
                        <a:rPr kumimoji="0" lang="en-US" altLang="zh-CN" sz="2000" b="0" i="0" u="none" strike="noStrike" cap="none" normalizeH="0" baseline="-25000" smtClean="0">
                          <a:ln>
                            <a:noFill/>
                          </a:ln>
                          <a:solidFill>
                            <a:schemeClr val="tx1"/>
                          </a:solidFill>
                          <a:effectLst/>
                          <a:latin typeface="Arial" charset="0"/>
                          <a:ea typeface="宋体" pitchFamily="2" charset="-122"/>
                        </a:rPr>
                        <a:t>m+1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c</a:t>
                      </a:r>
                      <a:r>
                        <a:rPr kumimoji="0" lang="en-US" altLang="zh-CN" sz="2000" b="0" i="0" u="none" strike="noStrike" cap="none" normalizeH="0" baseline="-25000" smtClean="0">
                          <a:ln>
                            <a:noFill/>
                          </a:ln>
                          <a:solidFill>
                            <a:schemeClr val="tx1"/>
                          </a:solidFill>
                          <a:effectLst/>
                          <a:latin typeface="Arial" charset="0"/>
                          <a:ea typeface="宋体" pitchFamily="2" charset="-122"/>
                        </a:rPr>
                        <a:t>m+2</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c</a:t>
                      </a:r>
                      <a:r>
                        <a:rPr kumimoji="0" lang="en-US" altLang="zh-CN" sz="2000" b="0" i="0" u="none" strike="noStrike" cap="none" normalizeH="0" baseline="-25000" smtClean="0">
                          <a:ln>
                            <a:noFill/>
                          </a:ln>
                          <a:solidFill>
                            <a:schemeClr val="tx1"/>
                          </a:solidFill>
                          <a:effectLst/>
                          <a:latin typeface="Arial" charset="0"/>
                          <a:ea typeface="宋体" pitchFamily="2" charset="-122"/>
                        </a:rPr>
                        <a:t>n</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noFill/>
                  </a:tcPr>
                </a:tc>
              </a:tr>
              <a:tr h="6096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b</a:t>
                      </a:r>
                      <a:r>
                        <a:rPr kumimoji="0" lang="en-US" altLang="zh-CN" sz="2000" b="0"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5715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1m+1</a:t>
                      </a:r>
                    </a:p>
                  </a:txBody>
                  <a:tcPr marL="90000" marR="90000" marT="46800" marB="46800" anchor="ctr" anchorCtr="1" horzOverflow="overflow">
                    <a:lnL w="57150" cap="flat" cmpd="sng" algn="ctr">
                      <a:solidFill>
                        <a:srgbClr val="00CC99"/>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1m+2</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1n</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57150" cap="flat" cmpd="sng" algn="ctr">
                      <a:solidFill>
                        <a:srgbClr val="00CC99"/>
                      </a:solidFill>
                      <a:prstDash val="solid"/>
                      <a:round/>
                      <a:headEnd type="none" w="med" len="med"/>
                      <a:tailEnd type="none" w="med" len="med"/>
                    </a:lnR>
                    <a:lnT w="5715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406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2</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b</a:t>
                      </a:r>
                      <a:r>
                        <a:rPr kumimoji="0" lang="en-US" altLang="zh-CN" sz="2000" b="0" i="0" u="none" strike="noStrike" cap="none" normalizeH="0" baseline="-25000" smtClean="0">
                          <a:ln>
                            <a:noFill/>
                          </a:ln>
                          <a:solidFill>
                            <a:schemeClr val="tx1"/>
                          </a:solidFill>
                          <a:effectLst/>
                          <a:latin typeface="Arial" charset="0"/>
                          <a:ea typeface="宋体" pitchFamily="2" charset="-122"/>
                        </a:rPr>
                        <a:t>2</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5715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2m+1</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57150" cap="flat" cmpd="sng" algn="ctr">
                      <a:solidFill>
                        <a:srgbClr val="00CC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2m+2</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2n</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5715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406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sym typeface="MT Extra" pitchFamily="18" charset="2"/>
                        </a:rPr>
                        <a:t></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sym typeface="MT Extra" pitchFamily="18" charset="2"/>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5715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 </a:t>
                      </a:r>
                    </a:p>
                  </a:txBody>
                  <a:tcPr marL="90000" marR="90000" marT="46800" marB="46800" anchor="ctr" anchorCtr="1" horzOverflow="overflow">
                    <a:lnL w="57150" cap="flat" cmpd="sng" algn="ctr">
                      <a:solidFill>
                        <a:srgbClr val="00CC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5715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406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m</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b</a:t>
                      </a:r>
                      <a:r>
                        <a:rPr kumimoji="0" lang="en-US" altLang="zh-CN" sz="2000" b="0" i="0" u="none" strike="noStrike" cap="none" normalizeH="0" baseline="-25000" smtClean="0">
                          <a:ln>
                            <a:noFill/>
                          </a:ln>
                          <a:solidFill>
                            <a:schemeClr val="tx1"/>
                          </a:solidFill>
                          <a:effectLst/>
                          <a:latin typeface="Arial" charset="0"/>
                          <a:ea typeface="宋体" pitchFamily="2" charset="-122"/>
                        </a:rPr>
                        <a:t>m</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5715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mm+1</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57150" cap="flat" cmpd="sng" algn="ctr">
                      <a:solidFill>
                        <a:srgbClr val="00CC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mm+2</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a</a:t>
                      </a:r>
                      <a:r>
                        <a:rPr kumimoji="0" lang="en-US" altLang="zh-CN" sz="2000" b="0" i="0" u="none" strike="noStrike" cap="none" normalizeH="0" baseline="-25000" smtClean="0">
                          <a:ln>
                            <a:noFill/>
                          </a:ln>
                          <a:solidFill>
                            <a:schemeClr val="tx1"/>
                          </a:solidFill>
                          <a:effectLst/>
                          <a:latin typeface="Arial" charset="0"/>
                          <a:ea typeface="宋体" pitchFamily="2" charset="-122"/>
                        </a:rPr>
                        <a:t>mn</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5715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rgbClr val="00CC99"/>
                      </a:solidFill>
                      <a:prstDash val="solid"/>
                      <a:round/>
                      <a:headEnd type="none" w="med" len="med"/>
                      <a:tailEnd type="none" w="med" len="med"/>
                    </a:lnB>
                    <a:lnTlToBr>
                      <a:noFill/>
                    </a:lnTlToBr>
                    <a:lnBlToTr>
                      <a:noFill/>
                    </a:lnBlToTr>
                    <a:solidFill>
                      <a:srgbClr val="9900FF"/>
                    </a:solidFill>
                  </a:tcPr>
                </a:tc>
              </a:tr>
            </a:tbl>
          </a:graphicData>
        </a:graphic>
      </p:graphicFrame>
      <p:sp>
        <p:nvSpPr>
          <p:cNvPr id="542137" name="Rectangle 4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2136" name="Object 440"/>
          <p:cNvGraphicFramePr>
            <a:graphicFrameLocks noChangeAspect="1"/>
          </p:cNvGraphicFramePr>
          <p:nvPr/>
        </p:nvGraphicFramePr>
        <p:xfrm>
          <a:off x="757238" y="2133600"/>
          <a:ext cx="1150937" cy="333375"/>
        </p:xfrm>
        <a:graphic>
          <a:graphicData uri="http://schemas.openxmlformats.org/presentationml/2006/ole">
            <mc:AlternateContent xmlns:mc="http://schemas.openxmlformats.org/markup-compatibility/2006">
              <mc:Choice xmlns:v="urn:schemas-microsoft-com:vml" Requires="v">
                <p:oleObj spid="_x0000_s542145" name="公式" r:id="rId3" imgW="787400" imgH="228600" progId="Equation.3">
                  <p:embed/>
                </p:oleObj>
              </mc:Choice>
              <mc:Fallback>
                <p:oleObj name="公式" r:id="rId3" imgW="787400" imgH="228600" progId="Equation.3">
                  <p:embed/>
                  <p:pic>
                    <p:nvPicPr>
                      <p:cNvPr id="0" name="Object 4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2133600"/>
                        <a:ext cx="115093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139" name="Rectangle 4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2138" name="Object 442"/>
          <p:cNvGraphicFramePr>
            <a:graphicFrameLocks noChangeAspect="1"/>
          </p:cNvGraphicFramePr>
          <p:nvPr/>
        </p:nvGraphicFramePr>
        <p:xfrm>
          <a:off x="3132138" y="2133600"/>
          <a:ext cx="1439862" cy="322263"/>
        </p:xfrm>
        <a:graphic>
          <a:graphicData uri="http://schemas.openxmlformats.org/presentationml/2006/ole">
            <mc:AlternateContent xmlns:mc="http://schemas.openxmlformats.org/markup-compatibility/2006">
              <mc:Choice xmlns:v="urn:schemas-microsoft-com:vml" Requires="v">
                <p:oleObj spid="_x0000_s542146" name="公式" r:id="rId5" imgW="1016000" imgH="228600" progId="Equation.3">
                  <p:embed/>
                </p:oleObj>
              </mc:Choice>
              <mc:Fallback>
                <p:oleObj name="公式" r:id="rId5" imgW="1016000" imgH="228600" progId="Equation.3">
                  <p:embed/>
                  <p:pic>
                    <p:nvPicPr>
                      <p:cNvPr id="0" name="Object 4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133600"/>
                        <a:ext cx="1439862"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141" name="Rectangle 4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2140" name="Object 444"/>
          <p:cNvGraphicFramePr>
            <a:graphicFrameLocks noChangeAspect="1"/>
          </p:cNvGraphicFramePr>
          <p:nvPr/>
        </p:nvGraphicFramePr>
        <p:xfrm>
          <a:off x="2555875" y="2908300"/>
          <a:ext cx="1584325" cy="304800"/>
        </p:xfrm>
        <a:graphic>
          <a:graphicData uri="http://schemas.openxmlformats.org/presentationml/2006/ole">
            <mc:AlternateContent xmlns:mc="http://schemas.openxmlformats.org/markup-compatibility/2006">
              <mc:Choice xmlns:v="urn:schemas-microsoft-com:vml" Requires="v">
                <p:oleObj spid="_x0000_s542147" name="公式" r:id="rId7" imgW="1193800" imgH="228600" progId="Equation.3">
                  <p:embed/>
                </p:oleObj>
              </mc:Choice>
              <mc:Fallback>
                <p:oleObj name="公式" r:id="rId7" imgW="1193800" imgH="228600" progId="Equation.3">
                  <p:embed/>
                  <p:pic>
                    <p:nvPicPr>
                      <p:cNvPr id="0" name="Object 4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908300"/>
                        <a:ext cx="15843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CB1E0CC6-D3D1-474C-BCC5-4C177AFD7956}" type="slidenum">
              <a:rPr lang="zh-CN" altLang="en-US"/>
              <a:pPr/>
              <a:t>13</a:t>
            </a:fld>
            <a:endParaRPr lang="en-US" altLang="zh-CN"/>
          </a:p>
        </p:txBody>
      </p:sp>
      <p:sp>
        <p:nvSpPr>
          <p:cNvPr id="542723" name="Rectangle 3"/>
          <p:cNvSpPr>
            <a:spLocks noGrp="1" noChangeArrowheads="1"/>
          </p:cNvSpPr>
          <p:nvPr>
            <p:ph type="body" idx="1"/>
          </p:nvPr>
        </p:nvSpPr>
        <p:spPr>
          <a:xfrm>
            <a:off x="301625" y="333375"/>
            <a:ext cx="8540750" cy="5765800"/>
          </a:xfrm>
        </p:spPr>
        <p:txBody>
          <a:bodyPr/>
          <a:lstStyle/>
          <a:p>
            <a:pPr>
              <a:lnSpc>
                <a:spcPct val="130000"/>
              </a:lnSpc>
            </a:pPr>
            <a:r>
              <a:rPr lang="zh-CN" altLang="en-US" sz="1600" b="1">
                <a:solidFill>
                  <a:schemeClr val="hlink"/>
                </a:solidFill>
              </a:rPr>
              <a:t>单纯形算法计算步骤</a:t>
            </a:r>
            <a:r>
              <a:rPr lang="zh-CN" altLang="en-US" sz="1600"/>
              <a:t>如下：</a:t>
            </a:r>
            <a:endParaRPr lang="zh-CN" altLang="en-US" sz="1600" b="1"/>
          </a:p>
          <a:p>
            <a:pPr>
              <a:lnSpc>
                <a:spcPct val="130000"/>
              </a:lnSpc>
            </a:pPr>
            <a:r>
              <a:rPr lang="zh-CN" altLang="en-US" sz="1600" b="1">
                <a:solidFill>
                  <a:schemeClr val="hlink"/>
                </a:solidFill>
              </a:rPr>
              <a:t>步骤</a:t>
            </a:r>
            <a:r>
              <a:rPr lang="en-US" altLang="zh-CN" sz="1600" b="1">
                <a:solidFill>
                  <a:schemeClr val="hlink"/>
                </a:solidFill>
              </a:rPr>
              <a:t>1</a:t>
            </a:r>
            <a:r>
              <a:rPr lang="zh-CN" altLang="en-US" sz="1600" b="1">
                <a:solidFill>
                  <a:schemeClr val="hlink"/>
                </a:solidFill>
              </a:rPr>
              <a:t>：</a:t>
            </a:r>
            <a:r>
              <a:rPr lang="zh-CN" altLang="en-US" sz="1600" b="1">
                <a:solidFill>
                  <a:srgbClr val="FF3300"/>
                </a:solidFill>
              </a:rPr>
              <a:t>选入基变量</a:t>
            </a:r>
            <a:r>
              <a:rPr lang="zh-CN" altLang="en-US" sz="1600"/>
              <a:t>。</a:t>
            </a:r>
          </a:p>
          <a:p>
            <a:pPr>
              <a:lnSpc>
                <a:spcPct val="130000"/>
              </a:lnSpc>
            </a:pPr>
            <a:r>
              <a:rPr lang="zh-CN" altLang="en-US" sz="1600"/>
              <a:t>如果所有</a:t>
            </a:r>
            <a:r>
              <a:rPr lang="en-US" altLang="zh-CN" sz="1600" i="1"/>
              <a:t>c</a:t>
            </a:r>
            <a:r>
              <a:rPr lang="en-US" altLang="zh-CN" sz="1600" baseline="-25000"/>
              <a:t>j</a:t>
            </a:r>
            <a:r>
              <a:rPr lang="en-US" altLang="zh-CN" sz="1600">
                <a:sym typeface="Symbol" pitchFamily="18" charset="2"/>
              </a:rPr>
              <a:t>0</a:t>
            </a:r>
            <a:r>
              <a:rPr lang="zh-CN" altLang="en-US" sz="1600"/>
              <a:t>，则当前基本可行解为最优解，计算结束。</a:t>
            </a:r>
          </a:p>
          <a:p>
            <a:pPr>
              <a:lnSpc>
                <a:spcPct val="130000"/>
              </a:lnSpc>
            </a:pPr>
            <a:r>
              <a:rPr lang="zh-CN" altLang="en-US" sz="1600"/>
              <a:t>否则取</a:t>
            </a:r>
            <a:r>
              <a:rPr lang="en-US" altLang="zh-CN" sz="1600" i="1"/>
              <a:t>c</a:t>
            </a:r>
            <a:r>
              <a:rPr lang="en-US" altLang="zh-CN" sz="1600" baseline="-25000"/>
              <a:t>e</a:t>
            </a:r>
            <a:r>
              <a:rPr lang="en-US" altLang="zh-CN" sz="1600"/>
              <a:t>&gt;0</a:t>
            </a:r>
            <a:r>
              <a:rPr lang="zh-CN" altLang="en-US" sz="1600"/>
              <a:t>相应的非基本变量</a:t>
            </a:r>
            <a:r>
              <a:rPr lang="en-US" altLang="zh-CN" sz="1600" i="1"/>
              <a:t>x</a:t>
            </a:r>
            <a:r>
              <a:rPr lang="en-US" altLang="zh-CN" sz="1600" baseline="-25000"/>
              <a:t>e</a:t>
            </a:r>
            <a:r>
              <a:rPr lang="zh-CN" altLang="en-US" sz="1600"/>
              <a:t>为入基变量。</a:t>
            </a:r>
            <a:endParaRPr lang="zh-CN" altLang="en-US" sz="1600" b="1"/>
          </a:p>
          <a:p>
            <a:pPr>
              <a:lnSpc>
                <a:spcPct val="130000"/>
              </a:lnSpc>
            </a:pPr>
            <a:r>
              <a:rPr lang="zh-CN" altLang="en-US" sz="1600" b="1">
                <a:solidFill>
                  <a:schemeClr val="hlink"/>
                </a:solidFill>
              </a:rPr>
              <a:t>步骤</a:t>
            </a:r>
            <a:r>
              <a:rPr lang="en-US" altLang="zh-CN" sz="1600" b="1">
                <a:solidFill>
                  <a:schemeClr val="hlink"/>
                </a:solidFill>
              </a:rPr>
              <a:t>2</a:t>
            </a:r>
            <a:r>
              <a:rPr lang="zh-CN" altLang="en-US" sz="1600" b="1">
                <a:solidFill>
                  <a:schemeClr val="hlink"/>
                </a:solidFill>
              </a:rPr>
              <a:t>：</a:t>
            </a:r>
            <a:r>
              <a:rPr lang="zh-CN" altLang="en-US" sz="1600" b="1">
                <a:solidFill>
                  <a:srgbClr val="FF3300"/>
                </a:solidFill>
              </a:rPr>
              <a:t>选离基变量</a:t>
            </a:r>
            <a:r>
              <a:rPr lang="zh-CN" altLang="en-US" sz="1600"/>
              <a:t>。</a:t>
            </a:r>
          </a:p>
          <a:p>
            <a:pPr>
              <a:lnSpc>
                <a:spcPct val="130000"/>
              </a:lnSpc>
            </a:pPr>
            <a:r>
              <a:rPr lang="zh-CN" altLang="en-US" sz="1600"/>
              <a:t>对于步骤</a:t>
            </a:r>
            <a:r>
              <a:rPr lang="en-US" altLang="zh-CN" sz="1600"/>
              <a:t>1</a:t>
            </a:r>
            <a:r>
              <a:rPr lang="zh-CN" altLang="en-US" sz="1600"/>
              <a:t>选出的入基变量</a:t>
            </a:r>
            <a:r>
              <a:rPr lang="en-US" altLang="zh-CN" sz="1600" i="1"/>
              <a:t>x</a:t>
            </a:r>
            <a:r>
              <a:rPr lang="en-US" altLang="zh-CN" sz="1600" baseline="-25000"/>
              <a:t>e</a:t>
            </a:r>
            <a:r>
              <a:rPr lang="zh-CN" altLang="en-US" sz="1600"/>
              <a:t> ，如果所有</a:t>
            </a:r>
            <a:r>
              <a:rPr lang="en-US" altLang="zh-CN" sz="1600" i="1"/>
              <a:t>a</a:t>
            </a:r>
            <a:r>
              <a:rPr lang="en-US" altLang="zh-CN" sz="1600" baseline="-25000"/>
              <a:t>ie</a:t>
            </a:r>
            <a:r>
              <a:rPr lang="en-US" altLang="zh-CN" sz="1600">
                <a:sym typeface="Symbol" pitchFamily="18" charset="2"/>
              </a:rPr>
              <a:t>0</a:t>
            </a:r>
            <a:r>
              <a:rPr lang="en-US" altLang="zh-CN" sz="1600"/>
              <a:t> </a:t>
            </a:r>
            <a:r>
              <a:rPr lang="zh-CN" altLang="en-US" sz="1600"/>
              <a:t>，则最优解无界，计算结束。</a:t>
            </a:r>
          </a:p>
          <a:p>
            <a:pPr>
              <a:lnSpc>
                <a:spcPct val="130000"/>
              </a:lnSpc>
            </a:pPr>
            <a:r>
              <a:rPr lang="zh-CN" altLang="en-US" sz="1600"/>
              <a:t>否则计算</a:t>
            </a:r>
          </a:p>
          <a:p>
            <a:pPr>
              <a:lnSpc>
                <a:spcPct val="130000"/>
              </a:lnSpc>
            </a:pPr>
            <a:endParaRPr lang="zh-CN" altLang="en-US" sz="1600"/>
          </a:p>
          <a:p>
            <a:pPr>
              <a:lnSpc>
                <a:spcPct val="130000"/>
              </a:lnSpc>
            </a:pPr>
            <a:endParaRPr lang="zh-CN" altLang="en-US" sz="1600"/>
          </a:p>
          <a:p>
            <a:pPr>
              <a:lnSpc>
                <a:spcPct val="130000"/>
              </a:lnSpc>
            </a:pPr>
            <a:r>
              <a:rPr lang="zh-CN" altLang="en-US" sz="1600"/>
              <a:t>选取基本变量</a:t>
            </a:r>
            <a:r>
              <a:rPr lang="en-US" altLang="zh-CN" sz="1600" i="1"/>
              <a:t>x</a:t>
            </a:r>
            <a:r>
              <a:rPr lang="en-US" altLang="zh-CN" sz="1600" baseline="-25000"/>
              <a:t>k</a:t>
            </a:r>
            <a:r>
              <a:rPr lang="zh-CN" altLang="en-US" sz="1600"/>
              <a:t>为离基变量。</a:t>
            </a:r>
          </a:p>
          <a:p>
            <a:pPr>
              <a:lnSpc>
                <a:spcPct val="130000"/>
              </a:lnSpc>
            </a:pPr>
            <a:r>
              <a:rPr lang="zh-CN" altLang="en-US" sz="1600"/>
              <a:t>新的基本变量下标集为</a:t>
            </a:r>
          </a:p>
          <a:p>
            <a:pPr>
              <a:lnSpc>
                <a:spcPct val="130000"/>
              </a:lnSpc>
            </a:pPr>
            <a:r>
              <a:rPr lang="zh-CN" altLang="en-US" sz="1600"/>
              <a:t>新的非基本变量下标集为</a:t>
            </a:r>
            <a:endParaRPr lang="zh-CN" altLang="en-US" sz="1600" b="1"/>
          </a:p>
          <a:p>
            <a:pPr>
              <a:lnSpc>
                <a:spcPct val="130000"/>
              </a:lnSpc>
            </a:pPr>
            <a:r>
              <a:rPr lang="zh-CN" altLang="en-US" sz="1600" b="1">
                <a:solidFill>
                  <a:schemeClr val="hlink"/>
                </a:solidFill>
              </a:rPr>
              <a:t>步骤</a:t>
            </a:r>
            <a:r>
              <a:rPr lang="en-US" altLang="zh-CN" sz="1600" b="1">
                <a:solidFill>
                  <a:schemeClr val="hlink"/>
                </a:solidFill>
              </a:rPr>
              <a:t>3</a:t>
            </a:r>
            <a:r>
              <a:rPr lang="zh-CN" altLang="en-US" sz="1600" b="1">
                <a:solidFill>
                  <a:schemeClr val="hlink"/>
                </a:solidFill>
              </a:rPr>
              <a:t>：</a:t>
            </a:r>
            <a:r>
              <a:rPr lang="zh-CN" altLang="en-US" sz="1600" b="1">
                <a:solidFill>
                  <a:srgbClr val="FF3300"/>
                </a:solidFill>
              </a:rPr>
              <a:t>作转轴变换</a:t>
            </a:r>
            <a:r>
              <a:rPr lang="zh-CN" altLang="en-US" sz="1600"/>
              <a:t>。</a:t>
            </a:r>
          </a:p>
          <a:p>
            <a:pPr>
              <a:lnSpc>
                <a:spcPct val="130000"/>
              </a:lnSpc>
            </a:pPr>
            <a:r>
              <a:rPr lang="zh-CN" altLang="en-US" sz="1600"/>
              <a:t>新单纯形表中各元素变换如下。</a:t>
            </a:r>
          </a:p>
        </p:txBody>
      </p:sp>
      <p:sp>
        <p:nvSpPr>
          <p:cNvPr id="5427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2724" name="Object 4"/>
          <p:cNvGraphicFramePr>
            <a:graphicFrameLocks noChangeAspect="1"/>
          </p:cNvGraphicFramePr>
          <p:nvPr/>
        </p:nvGraphicFramePr>
        <p:xfrm>
          <a:off x="2555875" y="2708275"/>
          <a:ext cx="2016125" cy="793750"/>
        </p:xfrm>
        <a:graphic>
          <a:graphicData uri="http://schemas.openxmlformats.org/presentationml/2006/ole">
            <mc:AlternateContent xmlns:mc="http://schemas.openxmlformats.org/markup-compatibility/2006">
              <mc:Choice xmlns:v="urn:schemas-microsoft-com:vml" Requires="v">
                <p:oleObj spid="_x0000_s542733" name="公式" r:id="rId3" imgW="1256755" imgH="482391" progId="Equation.3">
                  <p:embed/>
                </p:oleObj>
              </mc:Choice>
              <mc:Fallback>
                <p:oleObj name="公式" r:id="rId3" imgW="1256755" imgH="48239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708275"/>
                        <a:ext cx="201612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2726" name="Object 6"/>
          <p:cNvGraphicFramePr>
            <a:graphicFrameLocks noChangeAspect="1"/>
          </p:cNvGraphicFramePr>
          <p:nvPr/>
        </p:nvGraphicFramePr>
        <p:xfrm>
          <a:off x="2916238" y="4117975"/>
          <a:ext cx="1066800" cy="247650"/>
        </p:xfrm>
        <a:graphic>
          <a:graphicData uri="http://schemas.openxmlformats.org/presentationml/2006/ole">
            <mc:AlternateContent xmlns:mc="http://schemas.openxmlformats.org/markup-compatibility/2006">
              <mc:Choice xmlns:v="urn:schemas-microsoft-com:vml" Requires="v">
                <p:oleObj spid="_x0000_s542734" name="公式" r:id="rId5" imgW="1066800" imgH="241300" progId="Equation.3">
                  <p:embed/>
                </p:oleObj>
              </mc:Choice>
              <mc:Fallback>
                <p:oleObj name="公式" r:id="rId5" imgW="10668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117975"/>
                        <a:ext cx="10668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2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2728" name="Object 8"/>
          <p:cNvGraphicFramePr>
            <a:graphicFrameLocks noChangeAspect="1"/>
          </p:cNvGraphicFramePr>
          <p:nvPr/>
        </p:nvGraphicFramePr>
        <p:xfrm>
          <a:off x="3059113" y="4476750"/>
          <a:ext cx="1114425" cy="247650"/>
        </p:xfrm>
        <a:graphic>
          <a:graphicData uri="http://schemas.openxmlformats.org/presentationml/2006/ole">
            <mc:AlternateContent xmlns:mc="http://schemas.openxmlformats.org/markup-compatibility/2006">
              <mc:Choice xmlns:v="urn:schemas-microsoft-com:vml" Requires="v">
                <p:oleObj spid="_x0000_s542735" name="公式" r:id="rId7" imgW="1117600" imgH="241300" progId="Equation.3">
                  <p:embed/>
                </p:oleObj>
              </mc:Choice>
              <mc:Fallback>
                <p:oleObj name="公式" r:id="rId7" imgW="1117600"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4476750"/>
                        <a:ext cx="111442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0DA9233A-AE99-4150-B854-03B6F481EAC8}" type="slidenum">
              <a:rPr lang="zh-CN" altLang="en-US"/>
              <a:pPr/>
              <a:t>14</a:t>
            </a:fld>
            <a:endParaRPr lang="en-US" altLang="zh-CN"/>
          </a:p>
        </p:txBody>
      </p:sp>
      <p:sp>
        <p:nvSpPr>
          <p:cNvPr id="543747" name="Rectangle 3"/>
          <p:cNvSpPr>
            <a:spLocks noGrp="1" noChangeArrowheads="1"/>
          </p:cNvSpPr>
          <p:nvPr>
            <p:ph type="body" idx="1"/>
          </p:nvPr>
        </p:nvSpPr>
        <p:spPr>
          <a:xfrm>
            <a:off x="301625" y="333375"/>
            <a:ext cx="8540750" cy="6335713"/>
          </a:xfrm>
        </p:spPr>
        <p:txBody>
          <a:bodyPr/>
          <a:lstStyle/>
          <a:p>
            <a:endParaRPr lang="zh-CN" altLang="en-US" sz="1600"/>
          </a:p>
          <a:p>
            <a:endParaRPr lang="zh-CN" altLang="en-US" sz="1600"/>
          </a:p>
          <a:p>
            <a:r>
              <a:rPr lang="zh-CN" altLang="en-US" sz="1600"/>
              <a:t>                                                                                         （</a:t>
            </a:r>
            <a:r>
              <a:rPr lang="en-US" altLang="zh-CN" sz="1600"/>
              <a:t>8.10</a:t>
            </a:r>
            <a:r>
              <a:rPr lang="zh-CN" altLang="en-US" sz="1600"/>
              <a:t>）</a:t>
            </a:r>
            <a:endParaRPr lang="en-US" altLang="zh-CN" sz="1600"/>
          </a:p>
          <a:p>
            <a:endParaRPr lang="zh-CN" altLang="en-US" sz="1600"/>
          </a:p>
          <a:p>
            <a:endParaRPr lang="zh-CN" altLang="en-US" sz="1600"/>
          </a:p>
          <a:p>
            <a:endParaRPr lang="zh-CN" altLang="en-US" sz="1600"/>
          </a:p>
          <a:p>
            <a:r>
              <a:rPr lang="zh-CN" altLang="en-US" sz="1600"/>
              <a:t>                                                                                         （</a:t>
            </a:r>
            <a:r>
              <a:rPr lang="en-US" altLang="zh-CN" sz="1600"/>
              <a:t>8.11</a:t>
            </a:r>
            <a:r>
              <a:rPr lang="zh-CN" altLang="en-US" sz="1600"/>
              <a:t>）</a:t>
            </a:r>
          </a:p>
          <a:p>
            <a:endParaRPr lang="en-US" altLang="zh-CN" sz="1600"/>
          </a:p>
          <a:p>
            <a:endParaRPr lang="en-US" altLang="zh-CN" sz="1600"/>
          </a:p>
          <a:p>
            <a:endParaRPr lang="en-US" altLang="zh-CN" sz="1600"/>
          </a:p>
          <a:p>
            <a:endParaRPr lang="en-US" altLang="zh-CN" sz="1600"/>
          </a:p>
          <a:p>
            <a:r>
              <a:rPr lang="zh-CN" altLang="en-US" sz="1600"/>
              <a:t>                                                                                         （</a:t>
            </a:r>
            <a:r>
              <a:rPr lang="en-US" altLang="zh-CN" sz="1600"/>
              <a:t>8.12</a:t>
            </a:r>
            <a:r>
              <a:rPr lang="zh-CN" altLang="en-US" sz="1600"/>
              <a:t>）</a:t>
            </a:r>
            <a:endParaRPr lang="en-US" altLang="zh-CN" sz="1600"/>
          </a:p>
          <a:p>
            <a:endParaRPr lang="en-US" altLang="zh-CN" sz="1600"/>
          </a:p>
          <a:p>
            <a:endParaRPr lang="zh-CN" altLang="en-US" sz="1600"/>
          </a:p>
          <a:p>
            <a:endParaRPr lang="zh-CN" altLang="en-US" sz="1600"/>
          </a:p>
          <a:p>
            <a:endParaRPr lang="zh-CN" altLang="en-US" sz="1600"/>
          </a:p>
          <a:p>
            <a:r>
              <a:rPr lang="zh-CN" altLang="en-US" sz="1600"/>
              <a:t>                                                                                         （</a:t>
            </a:r>
            <a:r>
              <a:rPr lang="en-US" altLang="zh-CN" sz="1600"/>
              <a:t>8.13</a:t>
            </a:r>
            <a:r>
              <a:rPr lang="zh-CN" altLang="en-US" sz="1600"/>
              <a:t>）</a:t>
            </a:r>
          </a:p>
          <a:p>
            <a:endParaRPr lang="en-US" altLang="zh-CN" sz="1600"/>
          </a:p>
          <a:p>
            <a:endParaRPr lang="en-US" altLang="zh-CN" sz="1600"/>
          </a:p>
          <a:p>
            <a:endParaRPr lang="en-US" altLang="zh-CN" sz="1600"/>
          </a:p>
          <a:p>
            <a:r>
              <a:rPr lang="zh-CN" altLang="en-US" sz="1600" b="1">
                <a:solidFill>
                  <a:schemeClr val="hlink"/>
                </a:solidFill>
              </a:rPr>
              <a:t>步骤</a:t>
            </a:r>
            <a:r>
              <a:rPr lang="en-US" altLang="zh-CN" sz="1600" b="1">
                <a:solidFill>
                  <a:schemeClr val="hlink"/>
                </a:solidFill>
              </a:rPr>
              <a:t>4</a:t>
            </a:r>
            <a:r>
              <a:rPr lang="zh-CN" altLang="en-US" sz="1600" b="1">
                <a:solidFill>
                  <a:schemeClr val="hlink"/>
                </a:solidFill>
              </a:rPr>
              <a:t>：</a:t>
            </a:r>
            <a:r>
              <a:rPr lang="zh-CN" altLang="en-US" sz="1600"/>
              <a:t>转步骤</a:t>
            </a:r>
            <a:r>
              <a:rPr lang="en-US" altLang="zh-CN" sz="1600"/>
              <a:t>1</a:t>
            </a:r>
            <a:r>
              <a:rPr lang="zh-CN" altLang="en-US" sz="1600"/>
              <a:t>。</a:t>
            </a:r>
            <a:endParaRPr lang="en-US" altLang="zh-CN" sz="1600"/>
          </a:p>
          <a:p>
            <a:endParaRPr lang="zh-CN" altLang="en-US" sz="1600"/>
          </a:p>
        </p:txBody>
      </p:sp>
      <p:sp>
        <p:nvSpPr>
          <p:cNvPr id="5437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3748" name="Object 4"/>
          <p:cNvGraphicFramePr>
            <a:graphicFrameLocks noChangeAspect="1"/>
          </p:cNvGraphicFramePr>
          <p:nvPr/>
        </p:nvGraphicFramePr>
        <p:xfrm>
          <a:off x="1908175" y="333375"/>
          <a:ext cx="2087563" cy="1217613"/>
        </p:xfrm>
        <a:graphic>
          <a:graphicData uri="http://schemas.openxmlformats.org/presentationml/2006/ole">
            <mc:AlternateContent xmlns:mc="http://schemas.openxmlformats.org/markup-compatibility/2006">
              <mc:Choice xmlns:v="urn:schemas-microsoft-com:vml" Requires="v">
                <p:oleObj spid="_x0000_s543760" name="公式" r:id="rId3" imgW="1600200" imgH="914400" progId="Equation.3">
                  <p:embed/>
                </p:oleObj>
              </mc:Choice>
              <mc:Fallback>
                <p:oleObj name="公式" r:id="rId3" imgW="16002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33375"/>
                        <a:ext cx="2087563"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751" name="Rectangle 7"/>
          <p:cNvSpPr>
            <a:spLocks noChangeArrowheads="1"/>
          </p:cNvSpPr>
          <p:nvPr/>
        </p:nvSpPr>
        <p:spPr bwMode="auto">
          <a:xfrm>
            <a:off x="0" y="2952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3750" name="Object 6"/>
          <p:cNvGraphicFramePr>
            <a:graphicFrameLocks noChangeAspect="1"/>
          </p:cNvGraphicFramePr>
          <p:nvPr/>
        </p:nvGraphicFramePr>
        <p:xfrm>
          <a:off x="1908175" y="1773238"/>
          <a:ext cx="3101975" cy="1320800"/>
        </p:xfrm>
        <a:graphic>
          <a:graphicData uri="http://schemas.openxmlformats.org/presentationml/2006/ole">
            <mc:AlternateContent xmlns:mc="http://schemas.openxmlformats.org/markup-compatibility/2006">
              <mc:Choice xmlns:v="urn:schemas-microsoft-com:vml" Requires="v">
                <p:oleObj spid="_x0000_s543761" name="公式" r:id="rId5" imgW="2235200" imgH="939800" progId="Equation.3">
                  <p:embed/>
                </p:oleObj>
              </mc:Choice>
              <mc:Fallback>
                <p:oleObj name="公式" r:id="rId5" imgW="2235200" imgH="93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773238"/>
                        <a:ext cx="3101975" cy="132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753" name="Rectangle 9"/>
          <p:cNvSpPr>
            <a:spLocks noChangeArrowheads="1"/>
          </p:cNvSpPr>
          <p:nvPr/>
        </p:nvSpPr>
        <p:spPr bwMode="auto">
          <a:xfrm>
            <a:off x="0" y="2952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3752" name="Object 8"/>
          <p:cNvGraphicFramePr>
            <a:graphicFrameLocks noChangeAspect="1"/>
          </p:cNvGraphicFramePr>
          <p:nvPr/>
        </p:nvGraphicFramePr>
        <p:xfrm>
          <a:off x="1908175" y="3213100"/>
          <a:ext cx="1727200" cy="1298575"/>
        </p:xfrm>
        <a:graphic>
          <a:graphicData uri="http://schemas.openxmlformats.org/presentationml/2006/ole">
            <mc:AlternateContent xmlns:mc="http://schemas.openxmlformats.org/markup-compatibility/2006">
              <mc:Choice xmlns:v="urn:schemas-microsoft-com:vml" Requires="v">
                <p:oleObj spid="_x0000_s543762" name="公式" r:id="rId7" imgW="1269449" imgH="939392" progId="Equation.3">
                  <p:embed/>
                </p:oleObj>
              </mc:Choice>
              <mc:Fallback>
                <p:oleObj name="公式" r:id="rId7" imgW="1269449" imgH="93939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3213100"/>
                        <a:ext cx="1727200"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755" name="Rectangle 11"/>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3754" name="Object 10"/>
          <p:cNvGraphicFramePr>
            <a:graphicFrameLocks noChangeAspect="1"/>
          </p:cNvGraphicFramePr>
          <p:nvPr/>
        </p:nvGraphicFramePr>
        <p:xfrm>
          <a:off x="1908175" y="4724400"/>
          <a:ext cx="2087563" cy="1225550"/>
        </p:xfrm>
        <a:graphic>
          <a:graphicData uri="http://schemas.openxmlformats.org/presentationml/2006/ole">
            <mc:AlternateContent xmlns:mc="http://schemas.openxmlformats.org/markup-compatibility/2006">
              <mc:Choice xmlns:v="urn:schemas-microsoft-com:vml" Requires="v">
                <p:oleObj spid="_x0000_s543763" name="公式" r:id="rId9" imgW="1587500" imgH="914400" progId="Equation.3">
                  <p:embed/>
                </p:oleObj>
              </mc:Choice>
              <mc:Fallback>
                <p:oleObj name="公式" r:id="rId9" imgW="1587500" imgH="914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724400"/>
                        <a:ext cx="2087563"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6E88EAD-34F8-409C-88B3-97B2B6E555CF}" type="slidenum">
              <a:rPr lang="zh-CN" altLang="en-US"/>
              <a:pPr/>
              <a:t>15</a:t>
            </a:fld>
            <a:endParaRPr lang="en-US" altLang="zh-CN"/>
          </a:p>
        </p:txBody>
      </p:sp>
      <p:sp>
        <p:nvSpPr>
          <p:cNvPr id="544770" name="Rectangle 2"/>
          <p:cNvSpPr>
            <a:spLocks noGrp="1" noChangeArrowheads="1"/>
          </p:cNvSpPr>
          <p:nvPr>
            <p:ph type="title"/>
          </p:nvPr>
        </p:nvSpPr>
        <p:spPr>
          <a:xfrm>
            <a:off x="457200" y="274638"/>
            <a:ext cx="8229600" cy="463550"/>
          </a:xfrm>
        </p:spPr>
        <p:txBody>
          <a:bodyPr/>
          <a:lstStyle/>
          <a:p>
            <a:r>
              <a:rPr lang="zh-CN" altLang="en-US" sz="2400" b="1">
                <a:solidFill>
                  <a:schemeClr val="hlink"/>
                </a:solidFill>
              </a:rPr>
              <a:t>将一般问题转化为约束标准型</a:t>
            </a:r>
            <a:r>
              <a:rPr lang="zh-CN" altLang="en-US"/>
              <a:t> </a:t>
            </a:r>
          </a:p>
        </p:txBody>
      </p:sp>
      <p:sp>
        <p:nvSpPr>
          <p:cNvPr id="544771" name="Rectangle 3"/>
          <p:cNvSpPr>
            <a:spLocks noGrp="1" noChangeArrowheads="1"/>
          </p:cNvSpPr>
          <p:nvPr>
            <p:ph type="body" idx="1"/>
          </p:nvPr>
        </p:nvSpPr>
        <p:spPr>
          <a:xfrm>
            <a:off x="301625" y="1125538"/>
            <a:ext cx="8540750" cy="2447925"/>
          </a:xfrm>
        </p:spPr>
        <p:txBody>
          <a:bodyPr/>
          <a:lstStyle/>
          <a:p>
            <a:pPr>
              <a:lnSpc>
                <a:spcPct val="130000"/>
              </a:lnSpc>
            </a:pPr>
            <a:r>
              <a:rPr lang="zh-CN" altLang="en-US" sz="1600"/>
              <a:t>有几种巧妙的办法可以将一般的线性规划问题转换为约束标准型线性规划问题。</a:t>
            </a:r>
          </a:p>
          <a:p>
            <a:pPr>
              <a:lnSpc>
                <a:spcPct val="130000"/>
              </a:lnSpc>
            </a:pPr>
            <a:r>
              <a:rPr lang="zh-CN" altLang="en-US" sz="1600"/>
              <a:t>首先，需要把</a:t>
            </a:r>
            <a:r>
              <a:rPr lang="en-US" altLang="zh-CN" sz="1600"/>
              <a:t>(8.2)</a:t>
            </a:r>
            <a:r>
              <a:rPr lang="zh-CN" altLang="en-US" sz="1600"/>
              <a:t>或</a:t>
            </a:r>
            <a:r>
              <a:rPr lang="en-US" altLang="zh-CN" sz="1600"/>
              <a:t>(8.4)</a:t>
            </a:r>
            <a:r>
              <a:rPr lang="zh-CN" altLang="en-US" sz="1600"/>
              <a:t>形式的不等式约束转换为等式约束。</a:t>
            </a:r>
          </a:p>
          <a:p>
            <a:pPr>
              <a:lnSpc>
                <a:spcPct val="130000"/>
              </a:lnSpc>
            </a:pPr>
            <a:r>
              <a:rPr lang="zh-CN" altLang="en-US" sz="1600"/>
              <a:t>具体做法是，引入</a:t>
            </a:r>
            <a:r>
              <a:rPr lang="zh-CN" altLang="en-US" sz="1600" b="1">
                <a:solidFill>
                  <a:schemeClr val="hlink"/>
                </a:solidFill>
              </a:rPr>
              <a:t>松弛变量</a:t>
            </a:r>
            <a:r>
              <a:rPr lang="zh-CN" altLang="en-US" sz="1600"/>
              <a:t>，利用松弛变量的非负性，将不等式转化为等式。</a:t>
            </a:r>
          </a:p>
          <a:p>
            <a:pPr>
              <a:lnSpc>
                <a:spcPct val="130000"/>
              </a:lnSpc>
            </a:pPr>
            <a:r>
              <a:rPr lang="zh-CN" altLang="en-US" sz="1600"/>
              <a:t>松驰变量记为</a:t>
            </a:r>
            <a:r>
              <a:rPr lang="en-US" altLang="zh-CN" sz="1600"/>
              <a:t>y</a:t>
            </a:r>
            <a:r>
              <a:rPr lang="en-US" altLang="zh-CN" sz="1600" baseline="-25000"/>
              <a:t>i</a:t>
            </a:r>
            <a:r>
              <a:rPr lang="zh-CN" altLang="en-US" sz="1600"/>
              <a:t>，共有</a:t>
            </a:r>
            <a:r>
              <a:rPr lang="en-US" altLang="zh-CN" sz="1600"/>
              <a:t>m</a:t>
            </a:r>
            <a:r>
              <a:rPr lang="en-US" altLang="zh-CN" sz="1600" baseline="-25000"/>
              <a:t>1</a:t>
            </a:r>
            <a:r>
              <a:rPr lang="en-US" altLang="zh-CN" sz="1600"/>
              <a:t>+m</a:t>
            </a:r>
            <a:r>
              <a:rPr lang="en-US" altLang="zh-CN" sz="1600" baseline="-25000"/>
              <a:t>3</a:t>
            </a:r>
            <a:r>
              <a:rPr lang="zh-CN" altLang="en-US" sz="1600"/>
              <a:t>个。</a:t>
            </a:r>
          </a:p>
          <a:p>
            <a:pPr>
              <a:lnSpc>
                <a:spcPct val="130000"/>
              </a:lnSpc>
            </a:pPr>
            <a:r>
              <a:rPr lang="zh-CN" altLang="en-US" sz="1600"/>
              <a:t>在求解过程中，应当将松弛变量与原来变量同样对待。求解结束后，抛弃松弛变量。</a:t>
            </a:r>
          </a:p>
          <a:p>
            <a:pPr>
              <a:lnSpc>
                <a:spcPct val="130000"/>
              </a:lnSpc>
            </a:pPr>
            <a:r>
              <a:rPr lang="zh-CN" altLang="en-US" sz="1600"/>
              <a:t>注意松弛变量前的符号由相应的原不等式的方向所确定。</a:t>
            </a:r>
          </a:p>
        </p:txBody>
      </p:sp>
      <p:graphicFrame>
        <p:nvGraphicFramePr>
          <p:cNvPr id="544772" name="Object 4"/>
          <p:cNvGraphicFramePr>
            <a:graphicFrameLocks noChangeAspect="1"/>
          </p:cNvGraphicFramePr>
          <p:nvPr/>
        </p:nvGraphicFramePr>
        <p:xfrm>
          <a:off x="468313" y="4076700"/>
          <a:ext cx="3168650" cy="1328738"/>
        </p:xfrm>
        <a:graphic>
          <a:graphicData uri="http://schemas.openxmlformats.org/presentationml/2006/ole">
            <mc:AlternateContent xmlns:mc="http://schemas.openxmlformats.org/markup-compatibility/2006">
              <mc:Choice xmlns:v="urn:schemas-microsoft-com:vml" Requires="v">
                <p:oleObj spid="_x0000_s544777" name="公式" r:id="rId3" imgW="2184400" imgH="914400" progId="Equation.3">
                  <p:embed/>
                </p:oleObj>
              </mc:Choice>
              <mc:Fallback>
                <p:oleObj name="公式" r:id="rId3" imgW="21844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076700"/>
                        <a:ext cx="3168650" cy="132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4774" name="Rectangle 6"/>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4773" name="Object 5"/>
          <p:cNvGraphicFramePr>
            <a:graphicFrameLocks noChangeAspect="1"/>
          </p:cNvGraphicFramePr>
          <p:nvPr/>
        </p:nvGraphicFramePr>
        <p:xfrm>
          <a:off x="4572000" y="4016375"/>
          <a:ext cx="2447925" cy="1357313"/>
        </p:xfrm>
        <a:graphic>
          <a:graphicData uri="http://schemas.openxmlformats.org/presentationml/2006/ole">
            <mc:AlternateContent xmlns:mc="http://schemas.openxmlformats.org/markup-compatibility/2006">
              <mc:Choice xmlns:v="urn:schemas-microsoft-com:vml" Requires="v">
                <p:oleObj spid="_x0000_s544778" name="公式" r:id="rId5" imgW="1651000" imgH="914400" progId="Equation.3">
                  <p:embed/>
                </p:oleObj>
              </mc:Choice>
              <mc:Fallback>
                <p:oleObj name="公式" r:id="rId5" imgW="165100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016375"/>
                        <a:ext cx="2447925" cy="1357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D3310E1-36C7-4F7B-992D-39EE6A3283B5}" type="slidenum">
              <a:rPr lang="zh-CN" altLang="en-US"/>
              <a:pPr/>
              <a:t>16</a:t>
            </a:fld>
            <a:endParaRPr lang="en-US" altLang="zh-CN"/>
          </a:p>
        </p:txBody>
      </p:sp>
      <p:sp>
        <p:nvSpPr>
          <p:cNvPr id="545795" name="Rectangle 3"/>
          <p:cNvSpPr>
            <a:spLocks noGrp="1" noChangeArrowheads="1"/>
          </p:cNvSpPr>
          <p:nvPr>
            <p:ph type="body" idx="1"/>
          </p:nvPr>
        </p:nvSpPr>
        <p:spPr>
          <a:xfrm>
            <a:off x="301625" y="549275"/>
            <a:ext cx="8540750" cy="1223963"/>
          </a:xfrm>
        </p:spPr>
        <p:txBody>
          <a:bodyPr/>
          <a:lstStyle/>
          <a:p>
            <a:pPr>
              <a:lnSpc>
                <a:spcPct val="130000"/>
              </a:lnSpc>
            </a:pPr>
            <a:r>
              <a:rPr lang="zh-CN" altLang="en-US" sz="1600"/>
              <a:t>为了进一步构造标准型约束，还需要引入</a:t>
            </a:r>
            <a:r>
              <a:rPr lang="en-US" altLang="zh-CN" sz="1600"/>
              <a:t>m</a:t>
            </a:r>
            <a:r>
              <a:rPr lang="zh-CN" altLang="en-US" sz="1600"/>
              <a:t>个</a:t>
            </a:r>
            <a:r>
              <a:rPr lang="zh-CN" altLang="en-US" sz="1600" b="1">
                <a:solidFill>
                  <a:schemeClr val="hlink"/>
                </a:solidFill>
              </a:rPr>
              <a:t>人工变量</a:t>
            </a:r>
            <a:r>
              <a:rPr lang="zh-CN" altLang="en-US" sz="1600"/>
              <a:t>，记为</a:t>
            </a:r>
            <a:r>
              <a:rPr lang="en-US" altLang="zh-CN" sz="1600"/>
              <a:t>z</a:t>
            </a:r>
            <a:r>
              <a:rPr lang="en-US" altLang="zh-CN" sz="1600" baseline="-25000"/>
              <a:t>i</a:t>
            </a:r>
            <a:r>
              <a:rPr lang="zh-CN" altLang="en-US" sz="1600"/>
              <a:t>。</a:t>
            </a:r>
          </a:p>
          <a:p>
            <a:pPr>
              <a:lnSpc>
                <a:spcPct val="130000"/>
              </a:lnSpc>
            </a:pPr>
            <a:r>
              <a:rPr lang="zh-CN" altLang="en-US" sz="1600"/>
              <a:t>至此，原问题已经变换为等价的约束标准型线性规划问题。</a:t>
            </a:r>
          </a:p>
          <a:p>
            <a:pPr>
              <a:lnSpc>
                <a:spcPct val="130000"/>
              </a:lnSpc>
            </a:pPr>
            <a:r>
              <a:rPr lang="zh-CN" altLang="en-US" sz="1600"/>
              <a:t>对极小化线性规划问题，只要将目标函数乘以</a:t>
            </a:r>
            <a:r>
              <a:rPr lang="en-US" altLang="zh-CN" sz="1600"/>
              <a:t>-1</a:t>
            </a:r>
            <a:r>
              <a:rPr lang="zh-CN" altLang="en-US" sz="1600"/>
              <a:t>即可化为等价的极大化线性规划问题。</a:t>
            </a:r>
          </a:p>
        </p:txBody>
      </p:sp>
      <p:sp>
        <p:nvSpPr>
          <p:cNvPr id="545797"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45796" name="Object 4"/>
          <p:cNvGraphicFramePr>
            <a:graphicFrameLocks noChangeAspect="1"/>
          </p:cNvGraphicFramePr>
          <p:nvPr/>
        </p:nvGraphicFramePr>
        <p:xfrm>
          <a:off x="2925763" y="2514600"/>
          <a:ext cx="3302000" cy="1560513"/>
        </p:xfrm>
        <a:graphic>
          <a:graphicData uri="http://schemas.openxmlformats.org/presentationml/2006/ole">
            <mc:AlternateContent xmlns:mc="http://schemas.openxmlformats.org/markup-compatibility/2006">
              <mc:Choice xmlns:v="urn:schemas-microsoft-com:vml" Requires="v">
                <p:oleObj spid="_x0000_s545799" name="公式" r:id="rId3" imgW="1930400" imgH="914400" progId="Equation.3">
                  <p:embed/>
                </p:oleObj>
              </mc:Choice>
              <mc:Fallback>
                <p:oleObj name="公式" r:id="rId3" imgW="19304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63" y="2514600"/>
                        <a:ext cx="3302000" cy="156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C14E265-A253-4D0D-B43B-E5D36E019011}" type="slidenum">
              <a:rPr lang="zh-CN" altLang="en-US"/>
              <a:pPr/>
              <a:t>17</a:t>
            </a:fld>
            <a:endParaRPr lang="en-US" altLang="zh-CN"/>
          </a:p>
        </p:txBody>
      </p:sp>
      <p:sp>
        <p:nvSpPr>
          <p:cNvPr id="547842" name="Rectangle 2"/>
          <p:cNvSpPr>
            <a:spLocks noGrp="1" noChangeArrowheads="1"/>
          </p:cNvSpPr>
          <p:nvPr>
            <p:ph type="title"/>
          </p:nvPr>
        </p:nvSpPr>
        <p:spPr/>
        <p:txBody>
          <a:bodyPr/>
          <a:lstStyle/>
          <a:p>
            <a:r>
              <a:rPr lang="zh-CN" altLang="en-US" sz="2400" b="1">
                <a:solidFill>
                  <a:schemeClr val="hlink"/>
                </a:solidFill>
              </a:rPr>
              <a:t>一般线性规划问题的</a:t>
            </a:r>
            <a:r>
              <a:rPr lang="en-US" altLang="zh-CN" sz="2400" b="1">
                <a:solidFill>
                  <a:schemeClr val="hlink"/>
                </a:solidFill>
              </a:rPr>
              <a:t>2</a:t>
            </a:r>
            <a:r>
              <a:rPr lang="zh-CN" altLang="en-US" sz="2400" b="1">
                <a:solidFill>
                  <a:schemeClr val="hlink"/>
                </a:solidFill>
              </a:rPr>
              <a:t>阶段单纯形算法</a:t>
            </a:r>
            <a:r>
              <a:rPr lang="zh-CN" altLang="en-US"/>
              <a:t> </a:t>
            </a:r>
          </a:p>
        </p:txBody>
      </p:sp>
      <p:sp>
        <p:nvSpPr>
          <p:cNvPr id="547843" name="Rectangle 3"/>
          <p:cNvSpPr>
            <a:spLocks noGrp="1" noChangeArrowheads="1"/>
          </p:cNvSpPr>
          <p:nvPr>
            <p:ph type="body" idx="4294967295"/>
          </p:nvPr>
        </p:nvSpPr>
        <p:spPr>
          <a:xfrm>
            <a:off x="279400" y="1263650"/>
            <a:ext cx="8540750" cy="5405438"/>
          </a:xfrm>
        </p:spPr>
        <p:txBody>
          <a:bodyPr/>
          <a:lstStyle/>
          <a:p>
            <a:pPr>
              <a:lnSpc>
                <a:spcPct val="130000"/>
              </a:lnSpc>
            </a:pPr>
            <a:r>
              <a:rPr lang="zh-CN" altLang="en-US" sz="1600"/>
              <a:t>引入人工变量后的线性规划问题与原问题并不等价，除非所有</a:t>
            </a:r>
            <a:r>
              <a:rPr lang="en-US" altLang="zh-CN" sz="1600"/>
              <a:t>z</a:t>
            </a:r>
            <a:r>
              <a:rPr lang="en-US" altLang="zh-CN" sz="1600" baseline="-25000"/>
              <a:t>i</a:t>
            </a:r>
            <a:r>
              <a:rPr lang="zh-CN" altLang="en-US" sz="1600"/>
              <a:t>都是</a:t>
            </a:r>
            <a:r>
              <a:rPr lang="en-US" altLang="zh-CN" sz="1600"/>
              <a:t>0</a:t>
            </a:r>
            <a:r>
              <a:rPr lang="zh-CN" altLang="en-US" sz="1600"/>
              <a:t> 。</a:t>
            </a:r>
          </a:p>
          <a:p>
            <a:pPr>
              <a:lnSpc>
                <a:spcPct val="160000"/>
              </a:lnSpc>
            </a:pPr>
            <a:r>
              <a:rPr lang="zh-CN" altLang="en-US" sz="1600"/>
              <a:t>为了解决这个问题，在求解时必须分</a:t>
            </a:r>
            <a:r>
              <a:rPr lang="en-US" altLang="zh-CN" sz="1600"/>
              <a:t>2</a:t>
            </a:r>
            <a:r>
              <a:rPr lang="zh-CN" altLang="en-US" sz="1600"/>
              <a:t>个阶段进行。</a:t>
            </a:r>
          </a:p>
          <a:p>
            <a:pPr>
              <a:lnSpc>
                <a:spcPct val="160000"/>
              </a:lnSpc>
            </a:pPr>
            <a:r>
              <a:rPr lang="zh-CN" altLang="en-US" sz="1600"/>
              <a:t>第一阶段用一个辅助目标函数                      替代原来的目标函数。</a:t>
            </a:r>
          </a:p>
          <a:p>
            <a:pPr>
              <a:lnSpc>
                <a:spcPct val="160000"/>
              </a:lnSpc>
            </a:pPr>
            <a:r>
              <a:rPr lang="zh-CN" altLang="en-US" sz="1600"/>
              <a:t>这个线性规划问题称为原线性规划问题所相应的辅助线性规划问题。</a:t>
            </a:r>
          </a:p>
          <a:p>
            <a:pPr>
              <a:lnSpc>
                <a:spcPct val="130000"/>
              </a:lnSpc>
            </a:pPr>
            <a:r>
              <a:rPr lang="zh-CN" altLang="en-US" sz="1600"/>
              <a:t>对辅助线性规划问题用单纯形算法求解。</a:t>
            </a:r>
          </a:p>
          <a:p>
            <a:pPr>
              <a:lnSpc>
                <a:spcPct val="130000"/>
              </a:lnSpc>
            </a:pPr>
            <a:r>
              <a:rPr lang="zh-CN" altLang="en-US" sz="1600"/>
              <a:t>如果原线性规划问题有可行解，则辅助线性规划问题就有最优解，且其最优值为</a:t>
            </a:r>
            <a:r>
              <a:rPr lang="en-US" altLang="zh-CN" sz="1600"/>
              <a:t>0</a:t>
            </a:r>
            <a:r>
              <a:rPr lang="zh-CN" altLang="en-US" sz="1600"/>
              <a:t>，即所有</a:t>
            </a:r>
            <a:r>
              <a:rPr lang="en-US" altLang="zh-CN" sz="1600"/>
              <a:t>z</a:t>
            </a:r>
            <a:r>
              <a:rPr lang="en-US" altLang="zh-CN" sz="1600" baseline="-25000"/>
              <a:t>i</a:t>
            </a:r>
            <a:r>
              <a:rPr lang="zh-CN" altLang="en-US" sz="1600"/>
              <a:t>都为</a:t>
            </a:r>
            <a:r>
              <a:rPr lang="en-US" altLang="zh-CN" sz="1600"/>
              <a:t>0</a:t>
            </a:r>
            <a:r>
              <a:rPr lang="zh-CN" altLang="en-US" sz="1600"/>
              <a:t>。</a:t>
            </a:r>
          </a:p>
          <a:p>
            <a:pPr>
              <a:lnSpc>
                <a:spcPct val="130000"/>
              </a:lnSpc>
            </a:pPr>
            <a:r>
              <a:rPr lang="zh-CN" altLang="en-US" sz="1600"/>
              <a:t>在辅助线性规划问题最后的单纯形表中，所有</a:t>
            </a:r>
            <a:r>
              <a:rPr lang="en-US" altLang="zh-CN" sz="1600"/>
              <a:t>z</a:t>
            </a:r>
            <a:r>
              <a:rPr lang="en-US" altLang="zh-CN" sz="1600" baseline="-25000"/>
              <a:t>i</a:t>
            </a:r>
            <a:r>
              <a:rPr lang="zh-CN" altLang="en-US" sz="1600"/>
              <a:t>均为非基本变量。</a:t>
            </a:r>
          </a:p>
          <a:p>
            <a:pPr>
              <a:lnSpc>
                <a:spcPct val="130000"/>
              </a:lnSpc>
            </a:pPr>
            <a:r>
              <a:rPr lang="zh-CN" altLang="en-US" sz="1600"/>
              <a:t>划掉所有</a:t>
            </a:r>
            <a:r>
              <a:rPr lang="en-US" altLang="zh-CN" sz="1600"/>
              <a:t>z</a:t>
            </a:r>
            <a:r>
              <a:rPr lang="en-US" altLang="zh-CN" sz="1600" baseline="-25000"/>
              <a:t>i</a:t>
            </a:r>
            <a:r>
              <a:rPr lang="zh-CN" altLang="en-US" sz="1600"/>
              <a:t>相应的列，剩下的就是只含</a:t>
            </a:r>
            <a:r>
              <a:rPr lang="en-US" altLang="zh-CN" sz="1600"/>
              <a:t>x</a:t>
            </a:r>
            <a:r>
              <a:rPr lang="en-US" altLang="zh-CN" sz="1600" baseline="-25000"/>
              <a:t>i</a:t>
            </a:r>
            <a:r>
              <a:rPr lang="zh-CN" altLang="en-US" sz="1600"/>
              <a:t>和</a:t>
            </a:r>
            <a:r>
              <a:rPr lang="en-US" altLang="zh-CN" sz="1600"/>
              <a:t>y</a:t>
            </a:r>
            <a:r>
              <a:rPr lang="en-US" altLang="zh-CN" sz="1600" baseline="-25000"/>
              <a:t>i</a:t>
            </a:r>
            <a:r>
              <a:rPr lang="zh-CN" altLang="en-US" sz="1600"/>
              <a:t>的约束标准型线性规划问题了。</a:t>
            </a:r>
          </a:p>
          <a:p>
            <a:pPr>
              <a:lnSpc>
                <a:spcPct val="130000"/>
              </a:lnSpc>
            </a:pPr>
            <a:r>
              <a:rPr lang="zh-CN" altLang="en-US" sz="1600"/>
              <a:t>单纯形算法第一阶段的任务就是构造一个初始基本可行解。</a:t>
            </a:r>
          </a:p>
          <a:p>
            <a:pPr>
              <a:lnSpc>
                <a:spcPct val="130000"/>
              </a:lnSpc>
            </a:pPr>
            <a:r>
              <a:rPr lang="zh-CN" altLang="en-US" sz="1600"/>
              <a:t>单纯形算法第二阶段的目标是求解由第一阶段导出的问题。</a:t>
            </a:r>
          </a:p>
          <a:p>
            <a:pPr>
              <a:lnSpc>
                <a:spcPct val="130000"/>
              </a:lnSpc>
            </a:pPr>
            <a:r>
              <a:rPr lang="zh-CN" altLang="en-US" sz="1600"/>
              <a:t>此时要用原来的目标函数进行求解。</a:t>
            </a:r>
          </a:p>
          <a:p>
            <a:pPr>
              <a:lnSpc>
                <a:spcPct val="130000"/>
              </a:lnSpc>
            </a:pPr>
            <a:r>
              <a:rPr lang="zh-CN" altLang="en-US" sz="1600"/>
              <a:t>如果在辅助线性规划问题最后的单纯形表中， </a:t>
            </a:r>
            <a:r>
              <a:rPr lang="en-US" altLang="zh-CN" sz="1600"/>
              <a:t>z</a:t>
            </a:r>
            <a:r>
              <a:rPr lang="en-US" altLang="zh-CN" sz="1600" baseline="-25000"/>
              <a:t>i</a:t>
            </a:r>
            <a:r>
              <a:rPr lang="zh-CN" altLang="en-US" sz="1600"/>
              <a:t>不全为</a:t>
            </a:r>
            <a:r>
              <a:rPr lang="en-US" altLang="zh-CN" sz="1600"/>
              <a:t>0</a:t>
            </a:r>
            <a:r>
              <a:rPr lang="zh-CN" altLang="en-US" sz="1600"/>
              <a:t>，则原线性规划问题没有可行解，从而原线性规划问题无解。</a:t>
            </a:r>
          </a:p>
        </p:txBody>
      </p:sp>
      <p:graphicFrame>
        <p:nvGraphicFramePr>
          <p:cNvPr id="547845" name="Object 5"/>
          <p:cNvGraphicFramePr>
            <a:graphicFrameLocks noChangeAspect="1"/>
          </p:cNvGraphicFramePr>
          <p:nvPr/>
        </p:nvGraphicFramePr>
        <p:xfrm>
          <a:off x="3348038" y="1971675"/>
          <a:ext cx="1173162" cy="736600"/>
        </p:xfrm>
        <a:graphic>
          <a:graphicData uri="http://schemas.openxmlformats.org/presentationml/2006/ole">
            <mc:AlternateContent xmlns:mc="http://schemas.openxmlformats.org/markup-compatibility/2006">
              <mc:Choice xmlns:v="urn:schemas-microsoft-com:vml" Requires="v">
                <p:oleObj spid="_x0000_s547847" name="公式" r:id="rId3" imgW="685800" imgH="431640" progId="Equation.3">
                  <p:embed/>
                </p:oleObj>
              </mc:Choice>
              <mc:Fallback>
                <p:oleObj name="公式" r:id="rId3" imgW="68580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971675"/>
                        <a:ext cx="1173162"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8904A8F6-5FA6-4F07-A0CC-8E3A962465BB}" type="slidenum">
              <a:rPr lang="zh-CN" altLang="en-US"/>
              <a:pPr/>
              <a:t>18</a:t>
            </a:fld>
            <a:endParaRPr lang="en-US" altLang="zh-CN"/>
          </a:p>
        </p:txBody>
      </p:sp>
      <p:sp>
        <p:nvSpPr>
          <p:cNvPr id="562178" name="Rectangle 2"/>
          <p:cNvSpPr>
            <a:spLocks noGrp="1" noChangeArrowheads="1"/>
          </p:cNvSpPr>
          <p:nvPr>
            <p:ph type="title"/>
          </p:nvPr>
        </p:nvSpPr>
        <p:spPr>
          <a:xfrm>
            <a:off x="457200" y="274638"/>
            <a:ext cx="8229600" cy="679450"/>
          </a:xfrm>
        </p:spPr>
        <p:txBody>
          <a:bodyPr/>
          <a:lstStyle/>
          <a:p>
            <a:r>
              <a:rPr lang="zh-CN" altLang="en-US" sz="2400" b="1">
                <a:solidFill>
                  <a:schemeClr val="hlink"/>
                </a:solidFill>
              </a:rPr>
              <a:t>退化情形的处理</a:t>
            </a:r>
            <a:r>
              <a:rPr lang="zh-CN" altLang="en-US"/>
              <a:t> </a:t>
            </a:r>
          </a:p>
        </p:txBody>
      </p:sp>
      <p:sp>
        <p:nvSpPr>
          <p:cNvPr id="562179" name="Rectangle 3"/>
          <p:cNvSpPr>
            <a:spLocks noGrp="1" noChangeArrowheads="1"/>
          </p:cNvSpPr>
          <p:nvPr>
            <p:ph type="body" idx="1"/>
          </p:nvPr>
        </p:nvSpPr>
        <p:spPr>
          <a:xfrm>
            <a:off x="301625" y="1196975"/>
            <a:ext cx="8540750" cy="2016125"/>
          </a:xfrm>
        </p:spPr>
        <p:txBody>
          <a:bodyPr/>
          <a:lstStyle/>
          <a:p>
            <a:pPr>
              <a:lnSpc>
                <a:spcPct val="130000"/>
              </a:lnSpc>
            </a:pPr>
            <a:r>
              <a:rPr lang="zh-CN" altLang="en-US" sz="1600"/>
              <a:t>用单纯形算法解一般的线性规划问题时，可能会遇到退化的情形，即在迭代计算的某一步中，常数列中的某个元素的值变成</a:t>
            </a:r>
            <a:r>
              <a:rPr lang="en-US" altLang="zh-CN" sz="1600"/>
              <a:t>0</a:t>
            </a:r>
            <a:r>
              <a:rPr lang="zh-CN" altLang="en-US" sz="1600"/>
              <a:t>，使得相应的基本变量取值为</a:t>
            </a:r>
            <a:r>
              <a:rPr lang="en-US" altLang="zh-CN" sz="1600"/>
              <a:t>0</a:t>
            </a:r>
            <a:r>
              <a:rPr lang="zh-CN" altLang="en-US" sz="1600"/>
              <a:t>。</a:t>
            </a:r>
          </a:p>
          <a:p>
            <a:pPr>
              <a:lnSpc>
                <a:spcPct val="130000"/>
              </a:lnSpc>
            </a:pPr>
            <a:r>
              <a:rPr lang="zh-CN" altLang="en-US" sz="1600"/>
              <a:t>如果选取退化的基本变量为离基变量，则作转轴变换前后的目标函数值不变。在这种情况下，算法不能保证目标函数值严格递增，因此，可能出现无限循环。</a:t>
            </a:r>
          </a:p>
          <a:p>
            <a:pPr>
              <a:lnSpc>
                <a:spcPct val="130000"/>
              </a:lnSpc>
            </a:pPr>
            <a:r>
              <a:rPr lang="zh-CN" altLang="en-US" sz="1600"/>
              <a:t>考察下面的由</a:t>
            </a:r>
            <a:r>
              <a:rPr lang="en-US" altLang="zh-CN" sz="1600"/>
              <a:t>Beale</a:t>
            </a:r>
            <a:r>
              <a:rPr lang="zh-CN" altLang="en-US" sz="1600"/>
              <a:t>在</a:t>
            </a:r>
            <a:r>
              <a:rPr lang="en-US" altLang="zh-CN" sz="1600"/>
              <a:t>1955</a:t>
            </a:r>
            <a:r>
              <a:rPr lang="zh-CN" altLang="en-US" sz="1600"/>
              <a:t>年提出的退化问题的例子。</a:t>
            </a:r>
          </a:p>
          <a:p>
            <a:pPr>
              <a:lnSpc>
                <a:spcPct val="130000"/>
              </a:lnSpc>
            </a:pPr>
            <a:r>
              <a:rPr lang="zh-CN" altLang="en-US" sz="1600"/>
              <a:t>按照</a:t>
            </a:r>
            <a:r>
              <a:rPr lang="en-US" altLang="zh-CN" sz="1600"/>
              <a:t>2</a:t>
            </a:r>
            <a:r>
              <a:rPr lang="zh-CN" altLang="en-US" sz="1600"/>
              <a:t>阶段单纯形算法求解该问题将出现无限循环。</a:t>
            </a:r>
          </a:p>
        </p:txBody>
      </p:sp>
      <p:sp>
        <p:nvSpPr>
          <p:cNvPr id="5621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2180" name="Object 4"/>
          <p:cNvGraphicFramePr>
            <a:graphicFrameLocks noChangeAspect="1"/>
          </p:cNvGraphicFramePr>
          <p:nvPr/>
        </p:nvGraphicFramePr>
        <p:xfrm>
          <a:off x="2600325" y="3644900"/>
          <a:ext cx="2692400" cy="473075"/>
        </p:xfrm>
        <a:graphic>
          <a:graphicData uri="http://schemas.openxmlformats.org/presentationml/2006/ole">
            <mc:AlternateContent xmlns:mc="http://schemas.openxmlformats.org/markup-compatibility/2006">
              <mc:Choice xmlns:v="urn:schemas-microsoft-com:vml" Requires="v">
                <p:oleObj spid="_x0000_s562189" name="公式" r:id="rId3" imgW="2222280" imgH="393480" progId="Equation.3">
                  <p:embed/>
                </p:oleObj>
              </mc:Choice>
              <mc:Fallback>
                <p:oleObj name="公式" r:id="rId3" imgW="22222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325" y="3644900"/>
                        <a:ext cx="26924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2183" name="Rectangle 7"/>
          <p:cNvSpPr>
            <a:spLocks noChangeArrowheads="1"/>
          </p:cNvSpPr>
          <p:nvPr/>
        </p:nvSpPr>
        <p:spPr bwMode="auto">
          <a:xfrm>
            <a:off x="0"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2182" name="Object 6"/>
          <p:cNvGraphicFramePr>
            <a:graphicFrameLocks noChangeAspect="1"/>
          </p:cNvGraphicFramePr>
          <p:nvPr/>
        </p:nvGraphicFramePr>
        <p:xfrm>
          <a:off x="2638425" y="4149725"/>
          <a:ext cx="2220913" cy="1060450"/>
        </p:xfrm>
        <a:graphic>
          <a:graphicData uri="http://schemas.openxmlformats.org/presentationml/2006/ole">
            <mc:AlternateContent xmlns:mc="http://schemas.openxmlformats.org/markup-compatibility/2006">
              <mc:Choice xmlns:v="urn:schemas-microsoft-com:vml" Requires="v">
                <p:oleObj spid="_x0000_s562190" name="公式" r:id="rId5" imgW="1930400" imgH="927100" progId="Equation.3">
                  <p:embed/>
                </p:oleObj>
              </mc:Choice>
              <mc:Fallback>
                <p:oleObj name="公式" r:id="rId5" imgW="1930400" imgH="927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8425" y="4149725"/>
                        <a:ext cx="2220913"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2185"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2184" name="Object 8"/>
          <p:cNvGraphicFramePr>
            <a:graphicFrameLocks noChangeAspect="1"/>
          </p:cNvGraphicFramePr>
          <p:nvPr/>
        </p:nvGraphicFramePr>
        <p:xfrm>
          <a:off x="2627313" y="5300663"/>
          <a:ext cx="1944687" cy="327025"/>
        </p:xfrm>
        <a:graphic>
          <a:graphicData uri="http://schemas.openxmlformats.org/presentationml/2006/ole">
            <mc:AlternateContent xmlns:mc="http://schemas.openxmlformats.org/markup-compatibility/2006">
              <mc:Choice xmlns:v="urn:schemas-microsoft-com:vml" Requires="v">
                <p:oleObj spid="_x0000_s562191" name="公式" r:id="rId7" imgW="1358900" imgH="228600" progId="Equation.3">
                  <p:embed/>
                </p:oleObj>
              </mc:Choice>
              <mc:Fallback>
                <p:oleObj name="公式" r:id="rId7" imgW="13589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5300663"/>
                        <a:ext cx="19446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9590BC5-BAEF-447A-AF7F-ACCC91C7F5BF}" type="slidenum">
              <a:rPr lang="zh-CN" altLang="en-US"/>
              <a:pPr/>
              <a:t>19</a:t>
            </a:fld>
            <a:endParaRPr lang="en-US" altLang="zh-CN"/>
          </a:p>
        </p:txBody>
      </p:sp>
      <p:sp>
        <p:nvSpPr>
          <p:cNvPr id="563203" name="Rectangle 3"/>
          <p:cNvSpPr>
            <a:spLocks noGrp="1" noChangeArrowheads="1"/>
          </p:cNvSpPr>
          <p:nvPr>
            <p:ph type="body" idx="1"/>
          </p:nvPr>
        </p:nvSpPr>
        <p:spPr>
          <a:xfrm>
            <a:off x="301625" y="549275"/>
            <a:ext cx="8540750" cy="5549900"/>
          </a:xfrm>
        </p:spPr>
        <p:txBody>
          <a:bodyPr/>
          <a:lstStyle/>
          <a:p>
            <a:pPr>
              <a:lnSpc>
                <a:spcPct val="130000"/>
              </a:lnSpc>
            </a:pPr>
            <a:r>
              <a:rPr lang="en-US" altLang="zh-CN" sz="1600"/>
              <a:t>Bland</a:t>
            </a:r>
            <a:r>
              <a:rPr lang="zh-CN" altLang="en-US" sz="1600"/>
              <a:t>提出避免循环的一个简单易行的方法。</a:t>
            </a:r>
          </a:p>
          <a:p>
            <a:pPr>
              <a:lnSpc>
                <a:spcPct val="130000"/>
              </a:lnSpc>
            </a:pPr>
            <a:r>
              <a:rPr lang="en-US" altLang="zh-CN" sz="1600"/>
              <a:t>Bland</a:t>
            </a:r>
            <a:r>
              <a:rPr lang="zh-CN" altLang="en-US" sz="1600"/>
              <a:t>提出在单纯形算法迭代中，按照下面的</a:t>
            </a:r>
            <a:r>
              <a:rPr lang="en-US" altLang="zh-CN" sz="1600"/>
              <a:t>2</a:t>
            </a:r>
            <a:r>
              <a:rPr lang="zh-CN" altLang="en-US" sz="1600"/>
              <a:t>个简单规则就可以避免循环。</a:t>
            </a:r>
          </a:p>
          <a:p>
            <a:pPr>
              <a:lnSpc>
                <a:spcPct val="130000"/>
              </a:lnSpc>
            </a:pPr>
            <a:endParaRPr lang="zh-CN" altLang="en-US" sz="1600"/>
          </a:p>
          <a:p>
            <a:pPr>
              <a:lnSpc>
                <a:spcPct val="130000"/>
              </a:lnSpc>
            </a:pPr>
            <a:r>
              <a:rPr lang="zh-CN" altLang="en-US" sz="1600"/>
              <a:t>规则</a:t>
            </a:r>
            <a:r>
              <a:rPr lang="en-US" altLang="zh-CN" sz="1600"/>
              <a:t>1</a:t>
            </a:r>
            <a:r>
              <a:rPr lang="zh-CN" altLang="en-US" sz="1600"/>
              <a:t>：设                      ，取</a:t>
            </a:r>
            <a:r>
              <a:rPr lang="en-US" altLang="zh-CN" sz="1600"/>
              <a:t>x</a:t>
            </a:r>
            <a:r>
              <a:rPr lang="en-US" altLang="zh-CN" sz="1600" baseline="-25000"/>
              <a:t>e</a:t>
            </a:r>
            <a:r>
              <a:rPr lang="zh-CN" altLang="en-US" sz="1600"/>
              <a:t>为入基变量。</a:t>
            </a:r>
          </a:p>
          <a:p>
            <a:pPr>
              <a:lnSpc>
                <a:spcPct val="130000"/>
              </a:lnSpc>
            </a:pPr>
            <a:endParaRPr lang="zh-CN" altLang="en-US" sz="1600"/>
          </a:p>
          <a:p>
            <a:pPr>
              <a:lnSpc>
                <a:spcPct val="130000"/>
              </a:lnSpc>
            </a:pPr>
            <a:r>
              <a:rPr lang="zh-CN" altLang="en-US" sz="1600"/>
              <a:t>规则</a:t>
            </a:r>
            <a:r>
              <a:rPr lang="en-US" altLang="zh-CN" sz="1600"/>
              <a:t>2</a:t>
            </a:r>
            <a:r>
              <a:rPr lang="zh-CN" altLang="en-US" sz="1600"/>
              <a:t>：设 </a:t>
            </a:r>
          </a:p>
          <a:p>
            <a:pPr>
              <a:lnSpc>
                <a:spcPct val="130000"/>
              </a:lnSpc>
            </a:pPr>
            <a:endParaRPr lang="zh-CN" altLang="en-US" sz="1600"/>
          </a:p>
          <a:p>
            <a:pPr>
              <a:lnSpc>
                <a:spcPct val="130000"/>
              </a:lnSpc>
            </a:pPr>
            <a:r>
              <a:rPr lang="zh-CN" altLang="en-US" sz="1600"/>
              <a:t>取</a:t>
            </a:r>
            <a:r>
              <a:rPr lang="en-US" altLang="zh-CN" sz="1600"/>
              <a:t>x</a:t>
            </a:r>
            <a:r>
              <a:rPr lang="en-US" altLang="zh-CN" sz="1600" baseline="-25000"/>
              <a:t>k</a:t>
            </a:r>
            <a:r>
              <a:rPr lang="zh-CN" altLang="en-US" sz="1600"/>
              <a:t>为离基变量。</a:t>
            </a:r>
          </a:p>
          <a:p>
            <a:pPr>
              <a:lnSpc>
                <a:spcPct val="130000"/>
              </a:lnSpc>
            </a:pPr>
            <a:endParaRPr lang="zh-CN" altLang="en-US" sz="1600"/>
          </a:p>
          <a:p>
            <a:pPr>
              <a:lnSpc>
                <a:spcPct val="130000"/>
              </a:lnSpc>
            </a:pPr>
            <a:r>
              <a:rPr lang="zh-CN" altLang="en-US" sz="1600"/>
              <a:t>算法</a:t>
            </a:r>
            <a:r>
              <a:rPr lang="en-US" altLang="zh-CN" sz="1600"/>
              <a:t>leave(col)</a:t>
            </a:r>
            <a:r>
              <a:rPr lang="zh-CN" altLang="en-US" sz="1600"/>
              <a:t>已经按照规则</a:t>
            </a:r>
            <a:r>
              <a:rPr lang="en-US" altLang="zh-CN" sz="1600"/>
              <a:t>2</a:t>
            </a:r>
            <a:r>
              <a:rPr lang="zh-CN" altLang="en-US" sz="1600"/>
              <a:t>选取离基变量。</a:t>
            </a:r>
          </a:p>
          <a:p>
            <a:pPr>
              <a:lnSpc>
                <a:spcPct val="130000"/>
              </a:lnSpc>
            </a:pPr>
            <a:r>
              <a:rPr lang="zh-CN" altLang="en-US" sz="1600"/>
              <a:t>选取入基变量的算法</a:t>
            </a:r>
            <a:r>
              <a:rPr lang="en-US" altLang="zh-CN" sz="1600"/>
              <a:t>enter(objrow) </a:t>
            </a:r>
            <a:r>
              <a:rPr lang="zh-CN" altLang="en-US" sz="1600"/>
              <a:t>中只要加一个</a:t>
            </a:r>
            <a:r>
              <a:rPr lang="en-US" altLang="zh-CN" sz="1600"/>
              <a:t>break</a:t>
            </a:r>
            <a:r>
              <a:rPr lang="zh-CN" altLang="en-US" sz="1600"/>
              <a:t>语句即可。</a:t>
            </a:r>
          </a:p>
        </p:txBody>
      </p:sp>
      <p:sp>
        <p:nvSpPr>
          <p:cNvPr id="5632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3204" name="Object 4"/>
          <p:cNvGraphicFramePr>
            <a:graphicFrameLocks noChangeAspect="1"/>
          </p:cNvGraphicFramePr>
          <p:nvPr/>
        </p:nvGraphicFramePr>
        <p:xfrm>
          <a:off x="1692275" y="1765300"/>
          <a:ext cx="1143000" cy="295275"/>
        </p:xfrm>
        <a:graphic>
          <a:graphicData uri="http://schemas.openxmlformats.org/presentationml/2006/ole">
            <mc:AlternateContent xmlns:mc="http://schemas.openxmlformats.org/markup-compatibility/2006">
              <mc:Choice xmlns:v="urn:schemas-microsoft-com:vml" Requires="v">
                <p:oleObj spid="_x0000_s563210" name="公式" r:id="rId3" imgW="1143000" imgH="292100" progId="Equation.3">
                  <p:embed/>
                </p:oleObj>
              </mc:Choice>
              <mc:Fallback>
                <p:oleObj name="公式" r:id="rId3" imgW="1143000" imgH="292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65300"/>
                        <a:ext cx="11430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0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3206" name="Object 6"/>
          <p:cNvGraphicFramePr>
            <a:graphicFrameLocks noChangeAspect="1"/>
          </p:cNvGraphicFramePr>
          <p:nvPr/>
        </p:nvGraphicFramePr>
        <p:xfrm>
          <a:off x="1908175" y="2349500"/>
          <a:ext cx="1781175" cy="514350"/>
        </p:xfrm>
        <a:graphic>
          <a:graphicData uri="http://schemas.openxmlformats.org/presentationml/2006/ole">
            <mc:AlternateContent xmlns:mc="http://schemas.openxmlformats.org/markup-compatibility/2006">
              <mc:Choice xmlns:v="urn:schemas-microsoft-com:vml" Requires="v">
                <p:oleObj spid="_x0000_s563211" name="公式" r:id="rId5" imgW="1778000" imgH="508000" progId="Equation.3">
                  <p:embed/>
                </p:oleObj>
              </mc:Choice>
              <mc:Fallback>
                <p:oleObj name="公式" r:id="rId5" imgW="17780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349500"/>
                        <a:ext cx="178117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F610A43-D6D7-40F2-ACF0-6FE7F15A6740}" type="slidenum">
              <a:rPr lang="zh-CN" altLang="en-US"/>
              <a:pPr/>
              <a:t>2</a:t>
            </a:fld>
            <a:endParaRPr lang="en-US" altLang="zh-CN"/>
          </a:p>
        </p:txBody>
      </p:sp>
      <p:sp>
        <p:nvSpPr>
          <p:cNvPr id="282626" name="Rectangle 2"/>
          <p:cNvSpPr>
            <a:spLocks noGrp="1" noChangeArrowheads="1"/>
          </p:cNvSpPr>
          <p:nvPr>
            <p:ph type="title"/>
          </p:nvPr>
        </p:nvSpPr>
        <p:spPr>
          <a:xfrm>
            <a:off x="457200" y="274638"/>
            <a:ext cx="8229600" cy="917575"/>
          </a:xfrm>
        </p:spPr>
        <p:txBody>
          <a:bodyPr/>
          <a:lstStyle/>
          <a:p>
            <a:r>
              <a:rPr lang="en-US" altLang="zh-CN" sz="2400" b="1">
                <a:solidFill>
                  <a:schemeClr val="hlink"/>
                </a:solidFill>
              </a:rPr>
              <a:t>8.1  </a:t>
            </a:r>
            <a:r>
              <a:rPr lang="zh-CN" altLang="en-US" sz="2400" b="1">
                <a:solidFill>
                  <a:schemeClr val="hlink"/>
                </a:solidFill>
              </a:rPr>
              <a:t>线性规划问题和单纯形算法</a:t>
            </a:r>
          </a:p>
        </p:txBody>
      </p:sp>
      <p:sp>
        <p:nvSpPr>
          <p:cNvPr id="282627" name="Rectangle 3"/>
          <p:cNvSpPr>
            <a:spLocks noGrp="1" noChangeArrowheads="1"/>
          </p:cNvSpPr>
          <p:nvPr>
            <p:ph type="body" idx="1"/>
          </p:nvPr>
        </p:nvSpPr>
        <p:spPr>
          <a:xfrm>
            <a:off x="457200" y="1981200"/>
            <a:ext cx="8229600" cy="4149725"/>
          </a:xfrm>
        </p:spPr>
        <p:txBody>
          <a:bodyPr/>
          <a:lstStyle/>
          <a:p>
            <a:pPr>
              <a:lnSpc>
                <a:spcPct val="130000"/>
              </a:lnSpc>
            </a:pPr>
            <a:r>
              <a:rPr lang="zh-CN" altLang="en-US" sz="1600" b="1">
                <a:solidFill>
                  <a:schemeClr val="hlink"/>
                </a:solidFill>
              </a:rPr>
              <a:t>线性规划问题及其表示</a:t>
            </a:r>
            <a:endParaRPr lang="zh-CN" altLang="en-US" sz="1600">
              <a:solidFill>
                <a:schemeClr val="hlink"/>
              </a:solidFill>
            </a:endParaRPr>
          </a:p>
          <a:p>
            <a:pPr>
              <a:lnSpc>
                <a:spcPct val="130000"/>
              </a:lnSpc>
            </a:pPr>
            <a:r>
              <a:rPr lang="zh-CN" altLang="en-US" sz="1600"/>
              <a:t>线性规划问题可表示为如下形式：</a:t>
            </a:r>
          </a:p>
          <a:p>
            <a:pPr>
              <a:lnSpc>
                <a:spcPct val="130000"/>
              </a:lnSpc>
            </a:pPr>
            <a:endParaRPr lang="zh-CN" altLang="en-US" sz="1600"/>
          </a:p>
          <a:p>
            <a:pPr>
              <a:lnSpc>
                <a:spcPct val="130000"/>
              </a:lnSpc>
            </a:pPr>
            <a:endParaRPr lang="zh-CN" altLang="en-US" sz="1600"/>
          </a:p>
          <a:p>
            <a:pPr>
              <a:lnSpc>
                <a:spcPct val="130000"/>
              </a:lnSpc>
              <a:buFontTx/>
              <a:buNone/>
            </a:pPr>
            <a:r>
              <a:rPr lang="zh-CN" altLang="en-US" sz="1600"/>
              <a:t>                                                                                             </a:t>
            </a:r>
            <a:endParaRPr lang="zh-CN" altLang="en-US" sz="1600">
              <a:solidFill>
                <a:srgbClr val="080808"/>
              </a:solidFill>
            </a:endParaRPr>
          </a:p>
          <a:p>
            <a:pPr>
              <a:lnSpc>
                <a:spcPct val="130000"/>
              </a:lnSpc>
              <a:buFontTx/>
              <a:buNone/>
            </a:pPr>
            <a:r>
              <a:rPr lang="en-US" altLang="zh-CN" sz="1600"/>
              <a:t>                 s.t.</a:t>
            </a:r>
          </a:p>
        </p:txBody>
      </p:sp>
      <p:sp>
        <p:nvSpPr>
          <p:cNvPr id="282629"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2628" name="Object 4"/>
          <p:cNvGraphicFramePr>
            <a:graphicFrameLocks noChangeAspect="1"/>
          </p:cNvGraphicFramePr>
          <p:nvPr/>
        </p:nvGraphicFramePr>
        <p:xfrm>
          <a:off x="1979613" y="2852738"/>
          <a:ext cx="4443412" cy="677862"/>
        </p:xfrm>
        <a:graphic>
          <a:graphicData uri="http://schemas.openxmlformats.org/presentationml/2006/ole">
            <mc:AlternateContent xmlns:mc="http://schemas.openxmlformats.org/markup-compatibility/2006">
              <mc:Choice xmlns:v="urn:schemas-microsoft-com:vml" Requires="v">
                <p:oleObj spid="_x0000_s282634" name="公式" r:id="rId3" imgW="2946240" imgH="444240" progId="Equation.3">
                  <p:embed/>
                </p:oleObj>
              </mc:Choice>
              <mc:Fallback>
                <p:oleObj name="公式" r:id="rId3" imgW="294624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852738"/>
                        <a:ext cx="4443412"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1" name="Rectangle 7"/>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2630" name="Object 6"/>
          <p:cNvGraphicFramePr>
            <a:graphicFrameLocks noChangeAspect="1"/>
          </p:cNvGraphicFramePr>
          <p:nvPr/>
        </p:nvGraphicFramePr>
        <p:xfrm>
          <a:off x="1835150" y="3600450"/>
          <a:ext cx="4392613" cy="1916113"/>
        </p:xfrm>
        <a:graphic>
          <a:graphicData uri="http://schemas.openxmlformats.org/presentationml/2006/ole">
            <mc:AlternateContent xmlns:mc="http://schemas.openxmlformats.org/markup-compatibility/2006">
              <mc:Choice xmlns:v="urn:schemas-microsoft-com:vml" Requires="v">
                <p:oleObj spid="_x0000_s282635" name="公式" r:id="rId5" imgW="3213100" imgH="1397000" progId="Equation.3">
                  <p:embed/>
                </p:oleObj>
              </mc:Choice>
              <mc:Fallback>
                <p:oleObj name="公式" r:id="rId5" imgW="3213100" imgH="1397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600450"/>
                        <a:ext cx="4392613" cy="191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DF883AAF-49D6-4C4F-BB14-D1EB54B4FE97}" type="slidenum">
              <a:rPr lang="zh-CN" altLang="en-US"/>
              <a:pPr/>
              <a:t>20</a:t>
            </a:fld>
            <a:endParaRPr lang="en-US" altLang="zh-CN"/>
          </a:p>
        </p:txBody>
      </p:sp>
      <p:sp>
        <p:nvSpPr>
          <p:cNvPr id="564226" name="Rectangle 2"/>
          <p:cNvSpPr>
            <a:spLocks noGrp="1" noChangeArrowheads="1"/>
          </p:cNvSpPr>
          <p:nvPr>
            <p:ph type="title"/>
          </p:nvPr>
        </p:nvSpPr>
        <p:spPr>
          <a:xfrm>
            <a:off x="457200" y="274638"/>
            <a:ext cx="8229600" cy="608012"/>
          </a:xfrm>
        </p:spPr>
        <p:txBody>
          <a:bodyPr/>
          <a:lstStyle/>
          <a:p>
            <a:r>
              <a:rPr lang="zh-CN" altLang="en-US" sz="2400" b="1">
                <a:solidFill>
                  <a:schemeClr val="hlink"/>
                </a:solidFill>
              </a:rPr>
              <a:t>仓库租赁问题</a:t>
            </a:r>
            <a:r>
              <a:rPr lang="zh-CN" altLang="en-US"/>
              <a:t> </a:t>
            </a:r>
          </a:p>
        </p:txBody>
      </p:sp>
      <p:sp>
        <p:nvSpPr>
          <p:cNvPr id="564227" name="Rectangle 3"/>
          <p:cNvSpPr>
            <a:spLocks noGrp="1" noChangeArrowheads="1"/>
          </p:cNvSpPr>
          <p:nvPr>
            <p:ph type="body" idx="1"/>
          </p:nvPr>
        </p:nvSpPr>
        <p:spPr>
          <a:xfrm>
            <a:off x="301625" y="1268413"/>
            <a:ext cx="8540750" cy="2160587"/>
          </a:xfrm>
        </p:spPr>
        <p:txBody>
          <a:bodyPr/>
          <a:lstStyle/>
          <a:p>
            <a:pPr>
              <a:lnSpc>
                <a:spcPct val="130000"/>
              </a:lnSpc>
            </a:pPr>
            <a:r>
              <a:rPr lang="zh-CN" altLang="en-US" sz="1600"/>
              <a:t>某企业计划为流通的货物租赁一批仓库。必须保证在时间段</a:t>
            </a:r>
            <a:r>
              <a:rPr lang="en-US" altLang="zh-CN" sz="1600"/>
              <a:t>i=1,2,…,n</a:t>
            </a:r>
            <a:r>
              <a:rPr lang="zh-CN" altLang="en-US" sz="1600"/>
              <a:t>，有</a:t>
            </a:r>
            <a:r>
              <a:rPr lang="en-US" altLang="zh-CN" sz="1600"/>
              <a:t>b</a:t>
            </a:r>
            <a:r>
              <a:rPr lang="en-US" altLang="zh-CN" sz="1600" baseline="-25000"/>
              <a:t>i</a:t>
            </a:r>
            <a:r>
              <a:rPr lang="zh-CN" altLang="en-US" sz="1600"/>
              <a:t>的仓库容量可用。现有若干仓库源可供选择。设</a:t>
            </a:r>
            <a:r>
              <a:rPr lang="en-US" altLang="zh-CN" sz="1600"/>
              <a:t>c</a:t>
            </a:r>
            <a:r>
              <a:rPr lang="en-US" altLang="zh-CN" sz="1600" baseline="-25000"/>
              <a:t>ij</a:t>
            </a:r>
            <a:r>
              <a:rPr lang="zh-CN" altLang="en-US" sz="1600"/>
              <a:t>是从时间段</a:t>
            </a:r>
            <a:r>
              <a:rPr lang="en-US" altLang="zh-CN" sz="1600"/>
              <a:t>i</a:t>
            </a:r>
            <a:r>
              <a:rPr lang="zh-CN" altLang="en-US" sz="1600"/>
              <a:t>到时间段</a:t>
            </a:r>
            <a:r>
              <a:rPr lang="en-US" altLang="zh-CN" sz="1600"/>
              <a:t>j</a:t>
            </a:r>
            <a:r>
              <a:rPr lang="zh-CN" altLang="en-US" sz="1600"/>
              <a:t>租用</a:t>
            </a:r>
            <a:r>
              <a:rPr lang="en-US" altLang="zh-CN" sz="1600"/>
              <a:t>1</a:t>
            </a:r>
            <a:r>
              <a:rPr lang="zh-CN" altLang="en-US" sz="1600"/>
              <a:t>个单位仓库容量的价格，</a:t>
            </a:r>
            <a:r>
              <a:rPr lang="en-US" altLang="zh-CN" sz="1600"/>
              <a:t>1</a:t>
            </a:r>
            <a:r>
              <a:rPr lang="en-US" altLang="zh-CN" sz="1600">
                <a:sym typeface="Symbol" pitchFamily="18" charset="2"/>
              </a:rPr>
              <a:t></a:t>
            </a:r>
            <a:r>
              <a:rPr lang="en-US" altLang="zh-CN" sz="1600"/>
              <a:t>i</a:t>
            </a:r>
            <a:r>
              <a:rPr lang="en-US" altLang="zh-CN" sz="1600">
                <a:sym typeface="Symbol" pitchFamily="18" charset="2"/>
              </a:rPr>
              <a:t></a:t>
            </a:r>
            <a:r>
              <a:rPr lang="en-US" altLang="zh-CN" sz="1600"/>
              <a:t>j</a:t>
            </a:r>
            <a:r>
              <a:rPr lang="en-US" altLang="zh-CN" sz="1600">
                <a:sym typeface="Symbol" pitchFamily="18" charset="2"/>
              </a:rPr>
              <a:t></a:t>
            </a:r>
            <a:r>
              <a:rPr lang="en-US" altLang="zh-CN" sz="1600"/>
              <a:t>n</a:t>
            </a:r>
            <a:r>
              <a:rPr lang="zh-CN" altLang="en-US" sz="1600"/>
              <a:t>。应如何安排仓库租赁计划才能满足各时间段的仓库需求，且使租赁费用最少。</a:t>
            </a:r>
          </a:p>
          <a:p>
            <a:pPr>
              <a:lnSpc>
                <a:spcPct val="130000"/>
              </a:lnSpc>
            </a:pPr>
            <a:r>
              <a:rPr lang="zh-CN" altLang="en-US" sz="1600"/>
              <a:t>设租用时间段</a:t>
            </a:r>
            <a:r>
              <a:rPr lang="en-US" altLang="zh-CN" sz="1600"/>
              <a:t>i</a:t>
            </a:r>
            <a:r>
              <a:rPr lang="zh-CN" altLang="en-US" sz="1600"/>
              <a:t>到时间段</a:t>
            </a:r>
            <a:r>
              <a:rPr lang="en-US" altLang="zh-CN" sz="1600"/>
              <a:t>j</a:t>
            </a:r>
            <a:r>
              <a:rPr lang="zh-CN" altLang="en-US" sz="1600"/>
              <a:t>的仓库容量为</a:t>
            </a:r>
            <a:r>
              <a:rPr lang="en-US" altLang="zh-CN" sz="1600"/>
              <a:t>y</a:t>
            </a:r>
            <a:r>
              <a:rPr lang="en-US" altLang="zh-CN" sz="1600" baseline="-25000"/>
              <a:t>ij</a:t>
            </a:r>
            <a:r>
              <a:rPr lang="zh-CN" altLang="en-US" sz="1600"/>
              <a:t>，</a:t>
            </a:r>
            <a:r>
              <a:rPr lang="en-US" altLang="zh-CN" sz="1600"/>
              <a:t>1</a:t>
            </a:r>
            <a:r>
              <a:rPr lang="en-US" altLang="zh-CN" sz="1600">
                <a:sym typeface="Symbol" pitchFamily="18" charset="2"/>
              </a:rPr>
              <a:t></a:t>
            </a:r>
            <a:r>
              <a:rPr lang="en-US" altLang="zh-CN" sz="1600"/>
              <a:t>i</a:t>
            </a:r>
            <a:r>
              <a:rPr lang="en-US" altLang="zh-CN" sz="1600">
                <a:sym typeface="Symbol" pitchFamily="18" charset="2"/>
              </a:rPr>
              <a:t></a:t>
            </a:r>
            <a:r>
              <a:rPr lang="en-US" altLang="zh-CN" sz="1600"/>
              <a:t>j</a:t>
            </a:r>
            <a:r>
              <a:rPr lang="en-US" altLang="zh-CN" sz="1600">
                <a:sym typeface="Symbol" pitchFamily="18" charset="2"/>
              </a:rPr>
              <a:t></a:t>
            </a:r>
            <a:r>
              <a:rPr lang="en-US" altLang="zh-CN" sz="1600"/>
              <a:t>n</a:t>
            </a:r>
            <a:r>
              <a:rPr lang="zh-CN" altLang="en-US" sz="1600"/>
              <a:t>。则租用仓库的总费用为：</a:t>
            </a:r>
          </a:p>
          <a:p>
            <a:pPr>
              <a:lnSpc>
                <a:spcPct val="130000"/>
              </a:lnSpc>
            </a:pPr>
            <a:r>
              <a:rPr lang="zh-CN" altLang="en-US" sz="1600"/>
              <a:t>在时间段</a:t>
            </a:r>
            <a:r>
              <a:rPr lang="en-US" altLang="zh-CN" sz="1600"/>
              <a:t>k</a:t>
            </a:r>
            <a:r>
              <a:rPr lang="zh-CN" altLang="en-US" sz="1600"/>
              <a:t>可用的仓库容量为：</a:t>
            </a:r>
          </a:p>
          <a:p>
            <a:pPr>
              <a:lnSpc>
                <a:spcPct val="130000"/>
              </a:lnSpc>
            </a:pPr>
            <a:r>
              <a:rPr lang="zh-CN" altLang="en-US" sz="1600"/>
              <a:t>仓库租赁问题可表述为下面的线性规划问题：</a:t>
            </a:r>
          </a:p>
        </p:txBody>
      </p:sp>
      <p:sp>
        <p:nvSpPr>
          <p:cNvPr id="564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4228" name="Object 4"/>
          <p:cNvGraphicFramePr>
            <a:graphicFrameLocks noChangeAspect="1"/>
          </p:cNvGraphicFramePr>
          <p:nvPr/>
        </p:nvGraphicFramePr>
        <p:xfrm>
          <a:off x="7451725" y="2260600"/>
          <a:ext cx="685800" cy="447675"/>
        </p:xfrm>
        <a:graphic>
          <a:graphicData uri="http://schemas.openxmlformats.org/presentationml/2006/ole">
            <mc:AlternateContent xmlns:mc="http://schemas.openxmlformats.org/markup-compatibility/2006">
              <mc:Choice xmlns:v="urn:schemas-microsoft-com:vml" Requires="v">
                <p:oleObj spid="_x0000_s564243" name="公式" r:id="rId3" imgW="685502" imgH="444307" progId="Equation.3">
                  <p:embed/>
                </p:oleObj>
              </mc:Choice>
              <mc:Fallback>
                <p:oleObj name="公式" r:id="rId3" imgW="685502"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2260600"/>
                        <a:ext cx="6858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4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4230" name="Object 6"/>
          <p:cNvGraphicFramePr>
            <a:graphicFrameLocks noChangeAspect="1"/>
          </p:cNvGraphicFramePr>
          <p:nvPr/>
        </p:nvGraphicFramePr>
        <p:xfrm>
          <a:off x="3419475" y="2636838"/>
          <a:ext cx="571500" cy="447675"/>
        </p:xfrm>
        <a:graphic>
          <a:graphicData uri="http://schemas.openxmlformats.org/presentationml/2006/ole">
            <mc:AlternateContent xmlns:mc="http://schemas.openxmlformats.org/markup-compatibility/2006">
              <mc:Choice xmlns:v="urn:schemas-microsoft-com:vml" Requires="v">
                <p:oleObj spid="_x0000_s564244" name="公式" r:id="rId5" imgW="571252" imgH="444307" progId="Equation.3">
                  <p:embed/>
                </p:oleObj>
              </mc:Choice>
              <mc:Fallback>
                <p:oleObj name="公式" r:id="rId5" imgW="571252" imgH="4443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636838"/>
                        <a:ext cx="5715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4233" name="Rectangle 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4232" name="Object 8"/>
          <p:cNvGraphicFramePr>
            <a:graphicFrameLocks noChangeAspect="1"/>
          </p:cNvGraphicFramePr>
          <p:nvPr/>
        </p:nvGraphicFramePr>
        <p:xfrm>
          <a:off x="3986213" y="3789363"/>
          <a:ext cx="1665287" cy="636587"/>
        </p:xfrm>
        <a:graphic>
          <a:graphicData uri="http://schemas.openxmlformats.org/presentationml/2006/ole">
            <mc:AlternateContent xmlns:mc="http://schemas.openxmlformats.org/markup-compatibility/2006">
              <mc:Choice xmlns:v="urn:schemas-microsoft-com:vml" Requires="v">
                <p:oleObj spid="_x0000_s564245" name="公式" r:id="rId7" imgW="1167893" imgH="444307" progId="Equation.3">
                  <p:embed/>
                </p:oleObj>
              </mc:Choice>
              <mc:Fallback>
                <p:oleObj name="公式" r:id="rId7" imgW="1167893" imgH="44430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3789363"/>
                        <a:ext cx="1665287"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4235" name="Rectangle 1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4234" name="Object 10"/>
          <p:cNvGraphicFramePr>
            <a:graphicFrameLocks noChangeAspect="1"/>
          </p:cNvGraphicFramePr>
          <p:nvPr/>
        </p:nvGraphicFramePr>
        <p:xfrm>
          <a:off x="4067175" y="4508500"/>
          <a:ext cx="1158875" cy="590550"/>
        </p:xfrm>
        <a:graphic>
          <a:graphicData uri="http://schemas.openxmlformats.org/presentationml/2006/ole">
            <mc:AlternateContent xmlns:mc="http://schemas.openxmlformats.org/markup-compatibility/2006">
              <mc:Choice xmlns:v="urn:schemas-microsoft-com:vml" Requires="v">
                <p:oleObj spid="_x0000_s564246" name="公式" r:id="rId9" imgW="875920" imgH="444307" progId="Equation.3">
                  <p:embed/>
                </p:oleObj>
              </mc:Choice>
              <mc:Fallback>
                <p:oleObj name="公式" r:id="rId9" imgW="875920" imgH="444307"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4508500"/>
                        <a:ext cx="11588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4237"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4236" name="Object 12"/>
          <p:cNvGraphicFramePr>
            <a:graphicFrameLocks noChangeAspect="1"/>
          </p:cNvGraphicFramePr>
          <p:nvPr/>
        </p:nvGraphicFramePr>
        <p:xfrm>
          <a:off x="4067175" y="5373688"/>
          <a:ext cx="663575" cy="352425"/>
        </p:xfrm>
        <a:graphic>
          <a:graphicData uri="http://schemas.openxmlformats.org/presentationml/2006/ole">
            <mc:AlternateContent xmlns:mc="http://schemas.openxmlformats.org/markup-compatibility/2006">
              <mc:Choice xmlns:v="urn:schemas-microsoft-com:vml" Requires="v">
                <p:oleObj spid="_x0000_s564247" name="公式" r:id="rId11" imgW="444307" imgH="241195" progId="Equation.3">
                  <p:embed/>
                </p:oleObj>
              </mc:Choice>
              <mc:Fallback>
                <p:oleObj name="公式" r:id="rId11" imgW="444307" imgH="241195"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5373688"/>
                        <a:ext cx="6635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F477E9D1-ADBF-441C-B1CD-507062AA9BF0}" type="slidenum">
              <a:rPr lang="zh-CN" altLang="en-US"/>
              <a:pPr/>
              <a:t>21</a:t>
            </a:fld>
            <a:endParaRPr lang="en-US" altLang="zh-CN"/>
          </a:p>
        </p:txBody>
      </p:sp>
      <p:sp>
        <p:nvSpPr>
          <p:cNvPr id="565251" name="Rectangle 3"/>
          <p:cNvSpPr>
            <a:spLocks noGrp="1" noChangeArrowheads="1"/>
          </p:cNvSpPr>
          <p:nvPr>
            <p:ph type="body" idx="1"/>
          </p:nvPr>
        </p:nvSpPr>
        <p:spPr>
          <a:xfrm>
            <a:off x="301625" y="549275"/>
            <a:ext cx="8540750" cy="5549900"/>
          </a:xfrm>
        </p:spPr>
        <p:txBody>
          <a:bodyPr/>
          <a:lstStyle/>
          <a:p>
            <a:pPr>
              <a:lnSpc>
                <a:spcPct val="130000"/>
              </a:lnSpc>
            </a:pPr>
            <a:r>
              <a:rPr lang="zh-CN" altLang="en-US" sz="1600"/>
              <a:t>设 </a:t>
            </a:r>
            <a:r>
              <a:rPr lang="en-US" altLang="zh-CN" sz="1600"/>
              <a:t>m=n(n+1)/2</a:t>
            </a:r>
            <a:r>
              <a:rPr lang="zh-CN" altLang="en-US" sz="1600"/>
              <a:t>；</a:t>
            </a:r>
          </a:p>
          <a:p>
            <a:pPr>
              <a:lnSpc>
                <a:spcPct val="130000"/>
              </a:lnSpc>
            </a:pPr>
            <a:r>
              <a:rPr lang="zh-CN" altLang="en-US" sz="1600"/>
              <a:t>（                                               ）</a:t>
            </a:r>
            <a:r>
              <a:rPr lang="en-US" altLang="zh-CN" sz="1600"/>
              <a:t>=</a:t>
            </a:r>
            <a:r>
              <a:rPr lang="zh-CN" altLang="en-US" sz="1600"/>
              <a:t>（                 ）；</a:t>
            </a:r>
          </a:p>
          <a:p>
            <a:pPr>
              <a:lnSpc>
                <a:spcPct val="130000"/>
              </a:lnSpc>
            </a:pPr>
            <a:r>
              <a:rPr lang="zh-CN" altLang="en-US" sz="1600"/>
              <a:t>（                                               ）</a:t>
            </a:r>
            <a:r>
              <a:rPr lang="en-US" altLang="zh-CN" sz="1600"/>
              <a:t>=</a:t>
            </a:r>
            <a:r>
              <a:rPr lang="zh-CN" altLang="en-US" sz="1600"/>
              <a:t>（                 ）；</a:t>
            </a:r>
          </a:p>
          <a:p>
            <a:pPr>
              <a:lnSpc>
                <a:spcPct val="130000"/>
              </a:lnSpc>
            </a:pPr>
            <a:r>
              <a:rPr lang="zh-CN" altLang="en-US" sz="1600"/>
              <a:t>上述线性规划问题可表述为</a:t>
            </a:r>
            <a:r>
              <a:rPr lang="en-US" altLang="zh-CN" sz="1600"/>
              <a:t>n</a:t>
            </a:r>
            <a:r>
              <a:rPr lang="zh-CN" altLang="en-US" sz="1600"/>
              <a:t>个约束和</a:t>
            </a:r>
            <a:r>
              <a:rPr lang="en-US" altLang="zh-CN" sz="1600"/>
              <a:t>m</a:t>
            </a:r>
            <a:r>
              <a:rPr lang="zh-CN" altLang="en-US" sz="1600"/>
              <a:t>个变量的标准线性规划问题如下。</a:t>
            </a:r>
          </a:p>
        </p:txBody>
      </p:sp>
      <p:sp>
        <p:nvSpPr>
          <p:cNvPr id="5652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52" name="Object 4"/>
          <p:cNvGraphicFramePr>
            <a:graphicFrameLocks noChangeAspect="1"/>
          </p:cNvGraphicFramePr>
          <p:nvPr/>
        </p:nvGraphicFramePr>
        <p:xfrm>
          <a:off x="971550" y="1039813"/>
          <a:ext cx="2622550" cy="257175"/>
        </p:xfrm>
        <a:graphic>
          <a:graphicData uri="http://schemas.openxmlformats.org/presentationml/2006/ole">
            <mc:AlternateContent xmlns:mc="http://schemas.openxmlformats.org/markup-compatibility/2006">
              <mc:Choice xmlns:v="urn:schemas-microsoft-com:vml" Requires="v">
                <p:oleObj spid="_x0000_s565276" name="公式" r:id="rId3" imgW="2336800" imgH="228600" progId="Equation.3">
                  <p:embed/>
                </p:oleObj>
              </mc:Choice>
              <mc:Fallback>
                <p:oleObj name="公式" r:id="rId3" imgW="2336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039813"/>
                        <a:ext cx="26225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54" name="Object 6"/>
          <p:cNvGraphicFramePr>
            <a:graphicFrameLocks noChangeAspect="1"/>
          </p:cNvGraphicFramePr>
          <p:nvPr/>
        </p:nvGraphicFramePr>
        <p:xfrm>
          <a:off x="4140200" y="981075"/>
          <a:ext cx="936625" cy="271463"/>
        </p:xfrm>
        <a:graphic>
          <a:graphicData uri="http://schemas.openxmlformats.org/presentationml/2006/ole">
            <mc:AlternateContent xmlns:mc="http://schemas.openxmlformats.org/markup-compatibility/2006">
              <mc:Choice xmlns:v="urn:schemas-microsoft-com:vml" Requires="v">
                <p:oleObj spid="_x0000_s565277" name="公式" r:id="rId5" imgW="787400" imgH="228600" progId="Equation.3">
                  <p:embed/>
                </p:oleObj>
              </mc:Choice>
              <mc:Fallback>
                <p:oleObj name="公式" r:id="rId5" imgW="787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981075"/>
                        <a:ext cx="936625"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57"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56" name="Object 8"/>
          <p:cNvGraphicFramePr>
            <a:graphicFrameLocks noChangeAspect="1"/>
          </p:cNvGraphicFramePr>
          <p:nvPr/>
        </p:nvGraphicFramePr>
        <p:xfrm>
          <a:off x="1042988" y="1341438"/>
          <a:ext cx="2560637" cy="266700"/>
        </p:xfrm>
        <a:graphic>
          <a:graphicData uri="http://schemas.openxmlformats.org/presentationml/2006/ole">
            <mc:AlternateContent xmlns:mc="http://schemas.openxmlformats.org/markup-compatibility/2006">
              <mc:Choice xmlns:v="urn:schemas-microsoft-com:vml" Requires="v">
                <p:oleObj spid="_x0000_s565278" name="公式" r:id="rId7" imgW="2197100" imgH="228600" progId="Equation.3">
                  <p:embed/>
                </p:oleObj>
              </mc:Choice>
              <mc:Fallback>
                <p:oleObj name="公式" r:id="rId7" imgW="21971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341438"/>
                        <a:ext cx="2560637"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59"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58" name="Object 10"/>
          <p:cNvGraphicFramePr>
            <a:graphicFrameLocks noChangeAspect="1"/>
          </p:cNvGraphicFramePr>
          <p:nvPr/>
        </p:nvGraphicFramePr>
        <p:xfrm>
          <a:off x="4140200" y="1341438"/>
          <a:ext cx="981075" cy="276225"/>
        </p:xfrm>
        <a:graphic>
          <a:graphicData uri="http://schemas.openxmlformats.org/presentationml/2006/ole">
            <mc:AlternateContent xmlns:mc="http://schemas.openxmlformats.org/markup-compatibility/2006">
              <mc:Choice xmlns:v="urn:schemas-microsoft-com:vml" Requires="v">
                <p:oleObj spid="_x0000_s565279" name="公式" r:id="rId9" imgW="812447" imgH="228501" progId="Equation.3">
                  <p:embed/>
                </p:oleObj>
              </mc:Choice>
              <mc:Fallback>
                <p:oleObj name="公式" r:id="rId9" imgW="812447"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1341438"/>
                        <a:ext cx="981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6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60" name="Object 12"/>
          <p:cNvGraphicFramePr>
            <a:graphicFrameLocks noChangeAspect="1"/>
          </p:cNvGraphicFramePr>
          <p:nvPr/>
        </p:nvGraphicFramePr>
        <p:xfrm>
          <a:off x="3800475" y="2060575"/>
          <a:ext cx="1276350" cy="379413"/>
        </p:xfrm>
        <a:graphic>
          <a:graphicData uri="http://schemas.openxmlformats.org/presentationml/2006/ole">
            <mc:AlternateContent xmlns:mc="http://schemas.openxmlformats.org/markup-compatibility/2006">
              <mc:Choice xmlns:v="urn:schemas-microsoft-com:vml" Requires="v">
                <p:oleObj spid="_x0000_s565280" name="公式" r:id="rId11" imgW="774364" imgH="228501" progId="Equation.3">
                  <p:embed/>
                </p:oleObj>
              </mc:Choice>
              <mc:Fallback>
                <p:oleObj name="公式" r:id="rId11" imgW="774364" imgH="228501"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0475" y="2060575"/>
                        <a:ext cx="12763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63" name="Rectangle 15"/>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62" name="Object 14"/>
          <p:cNvGraphicFramePr>
            <a:graphicFrameLocks noChangeAspect="1"/>
          </p:cNvGraphicFramePr>
          <p:nvPr/>
        </p:nvGraphicFramePr>
        <p:xfrm>
          <a:off x="4500563" y="2565400"/>
          <a:ext cx="792162" cy="314325"/>
        </p:xfrm>
        <a:graphic>
          <a:graphicData uri="http://schemas.openxmlformats.org/presentationml/2006/ole">
            <mc:AlternateContent xmlns:mc="http://schemas.openxmlformats.org/markup-compatibility/2006">
              <mc:Choice xmlns:v="urn:schemas-microsoft-com:vml" Requires="v">
                <p:oleObj spid="_x0000_s565281" name="公式" r:id="rId13" imgW="457002" imgH="177723" progId="Equation.3">
                  <p:embed/>
                </p:oleObj>
              </mc:Choice>
              <mc:Fallback>
                <p:oleObj name="公式" r:id="rId13" imgW="457002" imgH="17772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0563" y="2565400"/>
                        <a:ext cx="792162"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65" name="Rectangle 1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64" name="Object 16"/>
          <p:cNvGraphicFramePr>
            <a:graphicFrameLocks noChangeAspect="1"/>
          </p:cNvGraphicFramePr>
          <p:nvPr/>
        </p:nvGraphicFramePr>
        <p:xfrm>
          <a:off x="4643438" y="2997200"/>
          <a:ext cx="649287" cy="333375"/>
        </p:xfrm>
        <a:graphic>
          <a:graphicData uri="http://schemas.openxmlformats.org/presentationml/2006/ole">
            <mc:AlternateContent xmlns:mc="http://schemas.openxmlformats.org/markup-compatibility/2006">
              <mc:Choice xmlns:v="urn:schemas-microsoft-com:vml" Requires="v">
                <p:oleObj spid="_x0000_s565282" name="公式" r:id="rId15" imgW="355138" imgH="177569" progId="Equation.3">
                  <p:embed/>
                </p:oleObj>
              </mc:Choice>
              <mc:Fallback>
                <p:oleObj name="公式" r:id="rId15" imgW="355138" imgH="177569"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3438" y="2997200"/>
                        <a:ext cx="64928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67" name="Rectangle 19"/>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65266" name="Object 18"/>
          <p:cNvGraphicFramePr>
            <a:graphicFrameLocks noChangeAspect="1"/>
          </p:cNvGraphicFramePr>
          <p:nvPr/>
        </p:nvGraphicFramePr>
        <p:xfrm>
          <a:off x="1979613" y="3860800"/>
          <a:ext cx="5040312" cy="1690688"/>
        </p:xfrm>
        <a:graphic>
          <a:graphicData uri="http://schemas.openxmlformats.org/presentationml/2006/ole">
            <mc:AlternateContent xmlns:mc="http://schemas.openxmlformats.org/markup-compatibility/2006">
              <mc:Choice xmlns:v="urn:schemas-microsoft-com:vml" Requires="v">
                <p:oleObj spid="_x0000_s565283" name="公式" r:id="rId17" imgW="3403440" imgH="1143000" progId="Equation.3">
                  <p:embed/>
                </p:oleObj>
              </mc:Choice>
              <mc:Fallback>
                <p:oleObj name="公式" r:id="rId17" imgW="3403440" imgH="11430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3860800"/>
                        <a:ext cx="5040312"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98CBD37-A4C9-4BBB-A8CC-C6272E28F480}" type="slidenum">
              <a:rPr lang="zh-CN" altLang="en-US"/>
              <a:pPr/>
              <a:t>22</a:t>
            </a:fld>
            <a:endParaRPr lang="en-US" altLang="zh-CN"/>
          </a:p>
        </p:txBody>
      </p:sp>
      <p:sp>
        <p:nvSpPr>
          <p:cNvPr id="573442" name="Rectangle 2"/>
          <p:cNvSpPr>
            <a:spLocks noGrp="1" noChangeArrowheads="1"/>
          </p:cNvSpPr>
          <p:nvPr>
            <p:ph type="title"/>
          </p:nvPr>
        </p:nvSpPr>
        <p:spPr>
          <a:xfrm>
            <a:off x="457200" y="274638"/>
            <a:ext cx="8229600" cy="752475"/>
          </a:xfrm>
        </p:spPr>
        <p:txBody>
          <a:bodyPr/>
          <a:lstStyle/>
          <a:p>
            <a:r>
              <a:rPr lang="en-US" altLang="zh-CN" sz="2400" b="1">
                <a:solidFill>
                  <a:schemeClr val="hlink"/>
                </a:solidFill>
              </a:rPr>
              <a:t>8.2  </a:t>
            </a:r>
            <a:r>
              <a:rPr lang="zh-CN" altLang="en-US" sz="2400" b="1">
                <a:solidFill>
                  <a:schemeClr val="hlink"/>
                </a:solidFill>
              </a:rPr>
              <a:t>最大网络流问题</a:t>
            </a:r>
          </a:p>
        </p:txBody>
      </p:sp>
      <p:sp>
        <p:nvSpPr>
          <p:cNvPr id="573443" name="Rectangle 3"/>
          <p:cNvSpPr>
            <a:spLocks noGrp="1" noChangeArrowheads="1"/>
          </p:cNvSpPr>
          <p:nvPr>
            <p:ph type="body" idx="1"/>
          </p:nvPr>
        </p:nvSpPr>
        <p:spPr>
          <a:xfrm>
            <a:off x="301625" y="1196975"/>
            <a:ext cx="8540750" cy="4902200"/>
          </a:xfrm>
        </p:spPr>
        <p:txBody>
          <a:bodyPr/>
          <a:lstStyle/>
          <a:p>
            <a:pPr>
              <a:lnSpc>
                <a:spcPct val="150000"/>
              </a:lnSpc>
            </a:pPr>
            <a:r>
              <a:rPr lang="en-US" altLang="zh-CN" sz="1600" b="1">
                <a:solidFill>
                  <a:schemeClr val="hlink"/>
                </a:solidFill>
              </a:rPr>
              <a:t>1 </a:t>
            </a:r>
            <a:r>
              <a:rPr lang="zh-CN" altLang="en-US" sz="1600" b="1">
                <a:solidFill>
                  <a:schemeClr val="hlink"/>
                </a:solidFill>
              </a:rPr>
              <a:t>基本概念和术语</a:t>
            </a:r>
          </a:p>
          <a:p>
            <a:pPr>
              <a:lnSpc>
                <a:spcPct val="150000"/>
              </a:lnSpc>
            </a:pPr>
            <a:r>
              <a:rPr lang="zh-CN" altLang="en-US" sz="1600">
                <a:solidFill>
                  <a:schemeClr val="hlink"/>
                </a:solidFill>
              </a:rPr>
              <a:t>  </a:t>
            </a:r>
          </a:p>
          <a:p>
            <a:pPr>
              <a:lnSpc>
                <a:spcPct val="150000"/>
              </a:lnSpc>
            </a:pPr>
            <a:r>
              <a:rPr lang="zh-CN" altLang="en-US" sz="1600" b="1">
                <a:solidFill>
                  <a:schemeClr val="hlink"/>
                </a:solidFill>
              </a:rPr>
              <a:t>（</a:t>
            </a:r>
            <a:r>
              <a:rPr lang="en-US" altLang="zh-CN" sz="1600" b="1">
                <a:solidFill>
                  <a:schemeClr val="hlink"/>
                </a:solidFill>
              </a:rPr>
              <a:t>1</a:t>
            </a:r>
            <a:r>
              <a:rPr lang="zh-CN" altLang="en-US" sz="1600" b="1">
                <a:solidFill>
                  <a:schemeClr val="hlink"/>
                </a:solidFill>
              </a:rPr>
              <a:t>） 网络</a:t>
            </a:r>
            <a:endParaRPr lang="zh-CN" altLang="en-US" sz="1600">
              <a:solidFill>
                <a:schemeClr val="hlink"/>
              </a:solidFill>
            </a:endParaRPr>
          </a:p>
          <a:p>
            <a:pPr>
              <a:lnSpc>
                <a:spcPct val="150000"/>
              </a:lnSpc>
            </a:pPr>
            <a:r>
              <a:rPr lang="en-US" altLang="zh-CN" sz="1600"/>
              <a:t>G</a:t>
            </a:r>
            <a:r>
              <a:rPr lang="zh-CN" altLang="en-US" sz="1600"/>
              <a:t>是一个简单有向图，</a:t>
            </a:r>
            <a:r>
              <a:rPr lang="en-US" altLang="zh-CN" sz="1600"/>
              <a:t>G=(V,E)</a:t>
            </a:r>
            <a:r>
              <a:rPr lang="zh-CN" altLang="en-US" sz="1600"/>
              <a:t>，</a:t>
            </a:r>
            <a:r>
              <a:rPr lang="en-US" altLang="zh-CN" sz="1600"/>
              <a:t>V={1</a:t>
            </a:r>
            <a:r>
              <a:rPr lang="zh-CN" altLang="en-US" sz="1600"/>
              <a:t>，</a:t>
            </a:r>
            <a:r>
              <a:rPr lang="en-US" altLang="zh-CN" sz="1600"/>
              <a:t>2</a:t>
            </a:r>
            <a:r>
              <a:rPr lang="zh-CN" altLang="en-US" sz="1600"/>
              <a:t>，</a:t>
            </a:r>
            <a:r>
              <a:rPr lang="en-US" altLang="zh-CN" sz="1600"/>
              <a:t>…</a:t>
            </a:r>
            <a:r>
              <a:rPr lang="zh-CN" altLang="en-US" sz="1600"/>
              <a:t>，</a:t>
            </a:r>
            <a:r>
              <a:rPr lang="en-US" altLang="zh-CN" sz="1600"/>
              <a:t>n}</a:t>
            </a:r>
            <a:r>
              <a:rPr lang="zh-CN" altLang="en-US" sz="1600"/>
              <a:t>。</a:t>
            </a:r>
          </a:p>
          <a:p>
            <a:pPr>
              <a:lnSpc>
                <a:spcPct val="150000"/>
              </a:lnSpc>
            </a:pPr>
            <a:r>
              <a:rPr lang="zh-CN" altLang="en-US" sz="1600"/>
              <a:t>在</a:t>
            </a:r>
            <a:r>
              <a:rPr lang="en-US" altLang="zh-CN" sz="1600"/>
              <a:t>V</a:t>
            </a:r>
            <a:r>
              <a:rPr lang="zh-CN" altLang="en-US" sz="1600"/>
              <a:t>中指定一个顶点</a:t>
            </a:r>
            <a:r>
              <a:rPr lang="en-US" altLang="zh-CN" sz="1600"/>
              <a:t>s</a:t>
            </a:r>
            <a:r>
              <a:rPr lang="zh-CN" altLang="en-US" sz="1600"/>
              <a:t>，称为</a:t>
            </a:r>
            <a:r>
              <a:rPr lang="zh-CN" altLang="en-US" sz="1600" b="1">
                <a:solidFill>
                  <a:schemeClr val="hlink"/>
                </a:solidFill>
              </a:rPr>
              <a:t>源</a:t>
            </a:r>
            <a:r>
              <a:rPr lang="zh-CN" altLang="en-US" sz="1600"/>
              <a:t>和另一个顶点</a:t>
            </a:r>
            <a:r>
              <a:rPr lang="en-US" altLang="zh-CN" sz="1600"/>
              <a:t>t</a:t>
            </a:r>
            <a:r>
              <a:rPr lang="zh-CN" altLang="en-US" sz="1600"/>
              <a:t>，称为</a:t>
            </a:r>
            <a:r>
              <a:rPr lang="zh-CN" altLang="en-US" sz="1600" b="1">
                <a:solidFill>
                  <a:schemeClr val="hlink"/>
                </a:solidFill>
              </a:rPr>
              <a:t>汇</a:t>
            </a:r>
            <a:r>
              <a:rPr lang="zh-CN" altLang="en-US" sz="1600"/>
              <a:t>。</a:t>
            </a:r>
          </a:p>
          <a:p>
            <a:pPr>
              <a:lnSpc>
                <a:spcPct val="150000"/>
              </a:lnSpc>
            </a:pPr>
            <a:r>
              <a:rPr lang="zh-CN" altLang="en-US" sz="1600"/>
              <a:t>有向图</a:t>
            </a:r>
            <a:r>
              <a:rPr lang="en-US" altLang="zh-CN" sz="1600"/>
              <a:t>G</a:t>
            </a:r>
            <a:r>
              <a:rPr lang="zh-CN" altLang="en-US" sz="1600"/>
              <a:t>的每一条边</a:t>
            </a:r>
            <a:r>
              <a:rPr lang="en-US" altLang="zh-CN" sz="1600"/>
              <a:t>(v,w)∈E</a:t>
            </a:r>
            <a:r>
              <a:rPr lang="zh-CN" altLang="en-US" sz="1600"/>
              <a:t>，对应有一个值</a:t>
            </a:r>
            <a:r>
              <a:rPr lang="en-US" altLang="zh-CN" sz="1600"/>
              <a:t>cap(v,w)≥0</a:t>
            </a:r>
            <a:r>
              <a:rPr lang="zh-CN" altLang="en-US" sz="1600"/>
              <a:t>，称为边的</a:t>
            </a:r>
            <a:r>
              <a:rPr lang="zh-CN" altLang="en-US" sz="1600" b="1">
                <a:solidFill>
                  <a:schemeClr val="hlink"/>
                </a:solidFill>
              </a:rPr>
              <a:t>容量</a:t>
            </a:r>
            <a:r>
              <a:rPr lang="zh-CN" altLang="en-US" sz="1600"/>
              <a:t>。</a:t>
            </a:r>
          </a:p>
          <a:p>
            <a:pPr>
              <a:lnSpc>
                <a:spcPct val="150000"/>
              </a:lnSpc>
            </a:pPr>
            <a:r>
              <a:rPr lang="zh-CN" altLang="en-US" sz="1600"/>
              <a:t>这样的有向图</a:t>
            </a:r>
            <a:r>
              <a:rPr lang="en-US" altLang="zh-CN" sz="1600"/>
              <a:t>G</a:t>
            </a:r>
            <a:r>
              <a:rPr lang="zh-CN" altLang="en-US" sz="1600"/>
              <a:t>称作一个</a:t>
            </a:r>
            <a:r>
              <a:rPr lang="zh-CN" altLang="en-US" sz="1600" b="1">
                <a:solidFill>
                  <a:schemeClr val="hlink"/>
                </a:solidFill>
              </a:rPr>
              <a:t>网络</a:t>
            </a:r>
            <a:r>
              <a:rPr lang="zh-CN" altLang="en-US" sz="1600"/>
              <a:t>。</a:t>
            </a:r>
          </a:p>
          <a:p>
            <a:pPr>
              <a:lnSpc>
                <a:spcPct val="150000"/>
              </a:lnSpc>
            </a:pPr>
            <a:endParaRPr lang="zh-CN" altLang="en-US" sz="1600" b="1"/>
          </a:p>
          <a:p>
            <a:pPr>
              <a:lnSpc>
                <a:spcPct val="150000"/>
              </a:lnSpc>
            </a:pPr>
            <a:r>
              <a:rPr lang="zh-CN" altLang="en-US" sz="1600" b="1">
                <a:solidFill>
                  <a:schemeClr val="hlink"/>
                </a:solidFill>
              </a:rPr>
              <a:t>（</a:t>
            </a:r>
            <a:r>
              <a:rPr lang="en-US" altLang="zh-CN" sz="1600" b="1">
                <a:solidFill>
                  <a:schemeClr val="hlink"/>
                </a:solidFill>
              </a:rPr>
              <a:t>2</a:t>
            </a:r>
            <a:r>
              <a:rPr lang="zh-CN" altLang="en-US" sz="1600" b="1">
                <a:solidFill>
                  <a:schemeClr val="hlink"/>
                </a:solidFill>
              </a:rPr>
              <a:t>） 网络流</a:t>
            </a:r>
          </a:p>
          <a:p>
            <a:pPr>
              <a:lnSpc>
                <a:spcPct val="150000"/>
              </a:lnSpc>
            </a:pPr>
            <a:r>
              <a:rPr lang="zh-CN" altLang="en-US" sz="1600"/>
              <a:t>网络上的</a:t>
            </a:r>
            <a:r>
              <a:rPr lang="zh-CN" altLang="en-US" sz="1600" b="1">
                <a:solidFill>
                  <a:schemeClr val="hlink"/>
                </a:solidFill>
              </a:rPr>
              <a:t>流</a:t>
            </a:r>
            <a:r>
              <a:rPr lang="zh-CN" altLang="en-US" sz="1600"/>
              <a:t>是定义在网络的边集合</a:t>
            </a:r>
            <a:r>
              <a:rPr lang="en-US" altLang="zh-CN" sz="1600"/>
              <a:t>E</a:t>
            </a:r>
            <a:r>
              <a:rPr lang="zh-CN" altLang="en-US" sz="1600"/>
              <a:t>上的一个非负函数</a:t>
            </a:r>
            <a:r>
              <a:rPr lang="en-US" altLang="zh-CN" sz="1600"/>
              <a:t>flow={flow(v,w)}</a:t>
            </a:r>
            <a:r>
              <a:rPr lang="zh-CN" altLang="en-US" sz="1600"/>
              <a:t>，并称</a:t>
            </a:r>
            <a:r>
              <a:rPr lang="en-US" altLang="zh-CN" sz="1600"/>
              <a:t>flow(v,w)</a:t>
            </a:r>
            <a:r>
              <a:rPr lang="zh-CN" altLang="en-US" sz="1600"/>
              <a:t>为边</a:t>
            </a:r>
            <a:r>
              <a:rPr lang="en-US" altLang="zh-CN" sz="1600"/>
              <a:t>(v,w)</a:t>
            </a:r>
            <a:r>
              <a:rPr lang="zh-CN" altLang="en-US" sz="1600"/>
              <a:t>上的</a:t>
            </a:r>
            <a:r>
              <a:rPr lang="zh-CN" altLang="en-US" sz="1600" b="1">
                <a:solidFill>
                  <a:schemeClr val="hlink"/>
                </a:solidFill>
              </a:rPr>
              <a:t>流量</a:t>
            </a:r>
            <a:r>
              <a:rPr lang="zh-CN" altLang="en-US" sz="1600"/>
              <a:t>。</a:t>
            </a:r>
            <a:endParaRPr lang="zh-CN" altLang="en-US" sz="1600" b="1"/>
          </a:p>
        </p:txBody>
      </p:sp>
      <p:sp>
        <p:nvSpPr>
          <p:cNvPr id="5734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A4163C2-7A6B-4786-9158-C1C3C9794475}" type="slidenum">
              <a:rPr lang="zh-CN" altLang="en-US"/>
              <a:pPr/>
              <a:t>23</a:t>
            </a:fld>
            <a:endParaRPr lang="en-US" altLang="zh-CN"/>
          </a:p>
        </p:txBody>
      </p:sp>
      <p:sp>
        <p:nvSpPr>
          <p:cNvPr id="574466" name="Rectangle 2"/>
          <p:cNvSpPr>
            <a:spLocks noGrp="1" noChangeArrowheads="1"/>
          </p:cNvSpPr>
          <p:nvPr>
            <p:ph type="body" idx="1"/>
          </p:nvPr>
        </p:nvSpPr>
        <p:spPr>
          <a:xfrm>
            <a:off x="301625" y="404813"/>
            <a:ext cx="8540750" cy="6264275"/>
          </a:xfrm>
        </p:spPr>
        <p:txBody>
          <a:bodyPr/>
          <a:lstStyle/>
          <a:p>
            <a:pPr>
              <a:lnSpc>
                <a:spcPct val="130000"/>
              </a:lnSpc>
            </a:pPr>
            <a:r>
              <a:rPr lang="zh-CN" altLang="en-US" sz="1600" b="1">
                <a:solidFill>
                  <a:schemeClr val="hlink"/>
                </a:solidFill>
              </a:rPr>
              <a:t>（</a:t>
            </a:r>
            <a:r>
              <a:rPr lang="en-US" altLang="zh-CN" sz="1600" b="1">
                <a:solidFill>
                  <a:schemeClr val="hlink"/>
                </a:solidFill>
              </a:rPr>
              <a:t>3</a:t>
            </a:r>
            <a:r>
              <a:rPr lang="zh-CN" altLang="en-US" sz="1600" b="1">
                <a:solidFill>
                  <a:schemeClr val="hlink"/>
                </a:solidFill>
              </a:rPr>
              <a:t>） 可行流</a:t>
            </a:r>
            <a:endParaRPr lang="zh-CN" altLang="en-US" sz="1600">
              <a:solidFill>
                <a:schemeClr val="hlink"/>
              </a:solidFill>
            </a:endParaRPr>
          </a:p>
          <a:p>
            <a:pPr>
              <a:lnSpc>
                <a:spcPct val="130000"/>
              </a:lnSpc>
            </a:pPr>
            <a:r>
              <a:rPr lang="zh-CN" altLang="en-US" sz="1600"/>
              <a:t>满足下述条件的流</a:t>
            </a:r>
            <a:r>
              <a:rPr lang="en-US" altLang="zh-CN" sz="1600"/>
              <a:t>flow</a:t>
            </a:r>
            <a:r>
              <a:rPr lang="zh-CN" altLang="en-US" sz="1600"/>
              <a:t>称为</a:t>
            </a:r>
            <a:r>
              <a:rPr lang="zh-CN" altLang="en-US" sz="1600" b="1">
                <a:solidFill>
                  <a:schemeClr val="hlink"/>
                </a:solidFill>
              </a:rPr>
              <a:t>可行流</a:t>
            </a:r>
            <a:r>
              <a:rPr lang="zh-CN" altLang="en-US" sz="1600"/>
              <a:t>：</a:t>
            </a:r>
            <a:endParaRPr lang="zh-CN" altLang="en-US" sz="1600" b="1"/>
          </a:p>
          <a:p>
            <a:pPr>
              <a:lnSpc>
                <a:spcPct val="130000"/>
              </a:lnSpc>
            </a:pPr>
            <a:r>
              <a:rPr lang="en-US" altLang="zh-CN" sz="1600" b="1">
                <a:solidFill>
                  <a:schemeClr val="hlink"/>
                </a:solidFill>
              </a:rPr>
              <a:t>(3.1)</a:t>
            </a:r>
            <a:r>
              <a:rPr lang="zh-CN" altLang="en-US" sz="1600" b="1">
                <a:solidFill>
                  <a:schemeClr val="hlink"/>
                </a:solidFill>
              </a:rPr>
              <a:t>容量约束：</a:t>
            </a:r>
            <a:r>
              <a:rPr lang="zh-CN" altLang="en-US" sz="1600"/>
              <a:t>对每一条边</a:t>
            </a:r>
            <a:r>
              <a:rPr lang="en-US" altLang="zh-CN" sz="1600"/>
              <a:t>(v,w)∈E</a:t>
            </a:r>
            <a:r>
              <a:rPr lang="zh-CN" altLang="en-US" sz="1600"/>
              <a:t>，</a:t>
            </a:r>
            <a:r>
              <a:rPr lang="en-US" altLang="zh-CN" sz="1600"/>
              <a:t>0≤flow(v,w)≤cap(v,w)</a:t>
            </a:r>
            <a:r>
              <a:rPr lang="zh-CN" altLang="en-US" sz="1600"/>
              <a:t>。</a:t>
            </a:r>
            <a:endParaRPr lang="zh-CN" altLang="en-US" sz="1600" b="1"/>
          </a:p>
          <a:p>
            <a:pPr>
              <a:lnSpc>
                <a:spcPct val="130000"/>
              </a:lnSpc>
            </a:pPr>
            <a:r>
              <a:rPr lang="en-US" altLang="zh-CN" sz="1600" b="1">
                <a:solidFill>
                  <a:schemeClr val="hlink"/>
                </a:solidFill>
              </a:rPr>
              <a:t>(3.2)</a:t>
            </a:r>
            <a:r>
              <a:rPr lang="zh-CN" altLang="en-US" sz="1600" b="1">
                <a:solidFill>
                  <a:schemeClr val="hlink"/>
                </a:solidFill>
              </a:rPr>
              <a:t>平衡约束：</a:t>
            </a:r>
          </a:p>
          <a:p>
            <a:pPr>
              <a:lnSpc>
                <a:spcPct val="130000"/>
              </a:lnSpc>
            </a:pPr>
            <a:r>
              <a:rPr lang="zh-CN" altLang="en-US" sz="1600"/>
              <a:t>对于中间顶点：流出量</a:t>
            </a:r>
            <a:r>
              <a:rPr lang="en-US" altLang="zh-CN" sz="1600"/>
              <a:t>=</a:t>
            </a:r>
            <a:r>
              <a:rPr lang="zh-CN" altLang="en-US" sz="1600"/>
              <a:t>流入量。</a:t>
            </a:r>
          </a:p>
          <a:p>
            <a:pPr>
              <a:lnSpc>
                <a:spcPct val="130000"/>
              </a:lnSpc>
            </a:pPr>
            <a:r>
              <a:rPr lang="zh-CN" altLang="en-US" sz="1600"/>
              <a:t>即对每个</a:t>
            </a:r>
            <a:r>
              <a:rPr lang="en-US" altLang="zh-CN" sz="1600"/>
              <a:t>v∈V(v≠s,t)</a:t>
            </a:r>
            <a:r>
              <a:rPr lang="zh-CN" altLang="en-US" sz="1600"/>
              <a:t>有：顶点</a:t>
            </a:r>
            <a:r>
              <a:rPr lang="en-US" altLang="zh-CN" sz="1600"/>
              <a:t>v</a:t>
            </a:r>
            <a:r>
              <a:rPr lang="zh-CN" altLang="en-US" sz="1600"/>
              <a:t>的流出量－顶点</a:t>
            </a:r>
            <a:r>
              <a:rPr lang="en-US" altLang="zh-CN" sz="1600"/>
              <a:t>v</a:t>
            </a:r>
            <a:r>
              <a:rPr lang="zh-CN" altLang="en-US" sz="1600"/>
              <a:t>的流入量</a:t>
            </a:r>
            <a:r>
              <a:rPr lang="en-US" altLang="zh-CN" sz="1600"/>
              <a:t>=0</a:t>
            </a:r>
            <a:r>
              <a:rPr lang="zh-CN" altLang="en-US" sz="1600"/>
              <a:t>，即</a:t>
            </a:r>
          </a:p>
          <a:p>
            <a:pPr>
              <a:lnSpc>
                <a:spcPct val="200000"/>
              </a:lnSpc>
            </a:pPr>
            <a:endParaRPr lang="zh-CN" altLang="en-US" sz="1600"/>
          </a:p>
          <a:p>
            <a:pPr>
              <a:lnSpc>
                <a:spcPct val="200000"/>
              </a:lnSpc>
            </a:pPr>
            <a:r>
              <a:rPr lang="zh-CN" altLang="en-US" sz="1600"/>
              <a:t>对于源</a:t>
            </a:r>
            <a:r>
              <a:rPr lang="en-US" altLang="zh-CN" sz="1600"/>
              <a:t>s</a:t>
            </a:r>
            <a:r>
              <a:rPr lang="zh-CN" altLang="en-US" sz="1600"/>
              <a:t>：</a:t>
            </a:r>
            <a:r>
              <a:rPr lang="en-US" altLang="zh-CN" sz="1600"/>
              <a:t>s</a:t>
            </a:r>
            <a:r>
              <a:rPr lang="zh-CN" altLang="en-US" sz="1600"/>
              <a:t>的流出量－</a:t>
            </a:r>
            <a:r>
              <a:rPr lang="en-US" altLang="zh-CN" sz="1600"/>
              <a:t>s</a:t>
            </a:r>
            <a:r>
              <a:rPr lang="zh-CN" altLang="en-US" sz="1600"/>
              <a:t>的流入量</a:t>
            </a:r>
            <a:r>
              <a:rPr lang="en-US" altLang="zh-CN" sz="1600"/>
              <a:t>=</a:t>
            </a:r>
            <a:r>
              <a:rPr lang="zh-CN" altLang="en-US" sz="1600"/>
              <a:t>源的净输出量</a:t>
            </a:r>
            <a:r>
              <a:rPr lang="en-US" altLang="zh-CN" sz="1600"/>
              <a:t>f</a:t>
            </a:r>
            <a:r>
              <a:rPr lang="zh-CN" altLang="en-US" sz="1600"/>
              <a:t>，即</a:t>
            </a:r>
          </a:p>
          <a:p>
            <a:pPr>
              <a:lnSpc>
                <a:spcPct val="200000"/>
              </a:lnSpc>
            </a:pPr>
            <a:endParaRPr lang="zh-CN" altLang="en-US" sz="1600"/>
          </a:p>
          <a:p>
            <a:pPr>
              <a:lnSpc>
                <a:spcPct val="200000"/>
              </a:lnSpc>
            </a:pPr>
            <a:r>
              <a:rPr lang="zh-CN" altLang="en-US" sz="1600"/>
              <a:t>对于汇</a:t>
            </a:r>
            <a:r>
              <a:rPr lang="en-US" altLang="zh-CN" sz="1600"/>
              <a:t>t</a:t>
            </a:r>
            <a:r>
              <a:rPr lang="zh-CN" altLang="en-US" sz="1600"/>
              <a:t>：</a:t>
            </a:r>
            <a:r>
              <a:rPr lang="en-US" altLang="zh-CN" sz="1600"/>
              <a:t>t</a:t>
            </a:r>
            <a:r>
              <a:rPr lang="zh-CN" altLang="en-US" sz="1600"/>
              <a:t>的流入量－</a:t>
            </a:r>
            <a:r>
              <a:rPr lang="en-US" altLang="zh-CN" sz="1600"/>
              <a:t>t</a:t>
            </a:r>
            <a:r>
              <a:rPr lang="zh-CN" altLang="en-US" sz="1600"/>
              <a:t>的流出量的</a:t>
            </a:r>
            <a:r>
              <a:rPr lang="en-US" altLang="zh-CN" sz="1600"/>
              <a:t>=</a:t>
            </a:r>
            <a:r>
              <a:rPr lang="zh-CN" altLang="en-US" sz="1600"/>
              <a:t>汇的净输入量</a:t>
            </a:r>
            <a:r>
              <a:rPr lang="en-US" altLang="zh-CN" sz="1600"/>
              <a:t>f</a:t>
            </a:r>
            <a:r>
              <a:rPr lang="zh-CN" altLang="en-US" sz="1600"/>
              <a:t>，即</a:t>
            </a:r>
          </a:p>
          <a:p>
            <a:pPr>
              <a:lnSpc>
                <a:spcPct val="200000"/>
              </a:lnSpc>
            </a:pPr>
            <a:endParaRPr lang="zh-CN" altLang="en-US" sz="1600"/>
          </a:p>
          <a:p>
            <a:pPr>
              <a:lnSpc>
                <a:spcPct val="200000"/>
              </a:lnSpc>
            </a:pPr>
            <a:r>
              <a:rPr lang="zh-CN" altLang="en-US" sz="1600"/>
              <a:t>式中</a:t>
            </a:r>
            <a:r>
              <a:rPr lang="en-US" altLang="zh-CN" sz="1600"/>
              <a:t>f </a:t>
            </a:r>
            <a:r>
              <a:rPr lang="zh-CN" altLang="en-US" sz="1600"/>
              <a:t>称为这个可行流的流量，即源的净输出量</a:t>
            </a:r>
            <a:r>
              <a:rPr lang="en-US" altLang="zh-CN" sz="1600"/>
              <a:t>(</a:t>
            </a:r>
            <a:r>
              <a:rPr lang="zh-CN" altLang="en-US" sz="1600"/>
              <a:t>或汇的净输入量</a:t>
            </a:r>
            <a:r>
              <a:rPr lang="en-US" altLang="zh-CN" sz="1600"/>
              <a:t>)</a:t>
            </a:r>
            <a:r>
              <a:rPr lang="zh-CN" altLang="en-US" sz="1600"/>
              <a:t>。</a:t>
            </a:r>
          </a:p>
          <a:p>
            <a:pPr>
              <a:lnSpc>
                <a:spcPct val="130000"/>
              </a:lnSpc>
            </a:pPr>
            <a:r>
              <a:rPr lang="zh-CN" altLang="en-US" sz="1600"/>
              <a:t>可行流总是存在的。</a:t>
            </a:r>
          </a:p>
          <a:p>
            <a:pPr>
              <a:lnSpc>
                <a:spcPct val="130000"/>
              </a:lnSpc>
            </a:pPr>
            <a:r>
              <a:rPr lang="zh-CN" altLang="en-US" sz="1600"/>
              <a:t>例如，让所有边的流量</a:t>
            </a:r>
            <a:r>
              <a:rPr lang="en-US" altLang="zh-CN" sz="1600"/>
              <a:t>flow(v,w)=0</a:t>
            </a:r>
            <a:r>
              <a:rPr lang="zh-CN" altLang="en-US" sz="1600"/>
              <a:t>，就得到一个其流量</a:t>
            </a:r>
            <a:r>
              <a:rPr lang="en-US" altLang="zh-CN" sz="1600"/>
              <a:t>f=0</a:t>
            </a:r>
            <a:r>
              <a:rPr lang="zh-CN" altLang="en-US" sz="1600"/>
              <a:t>的可行流</a:t>
            </a:r>
            <a:r>
              <a:rPr lang="en-US" altLang="zh-CN" sz="1600"/>
              <a:t>(</a:t>
            </a:r>
            <a:r>
              <a:rPr lang="zh-CN" altLang="en-US" sz="1600"/>
              <a:t>称为</a:t>
            </a:r>
            <a:r>
              <a:rPr lang="en-US" altLang="zh-CN" sz="1600"/>
              <a:t>0</a:t>
            </a:r>
            <a:r>
              <a:rPr lang="zh-CN" altLang="en-US" sz="1600"/>
              <a:t>流</a:t>
            </a:r>
            <a:r>
              <a:rPr lang="en-US" altLang="zh-CN" sz="1600"/>
              <a:t>)</a:t>
            </a:r>
            <a:r>
              <a:rPr lang="zh-CN" altLang="en-US" sz="1600"/>
              <a:t>。</a:t>
            </a:r>
            <a:endParaRPr lang="zh-CN" altLang="en-US"/>
          </a:p>
        </p:txBody>
      </p:sp>
      <p:graphicFrame>
        <p:nvGraphicFramePr>
          <p:cNvPr id="574467" name="Object 3"/>
          <p:cNvGraphicFramePr>
            <a:graphicFrameLocks noChangeAspect="1"/>
          </p:cNvGraphicFramePr>
          <p:nvPr/>
        </p:nvGraphicFramePr>
        <p:xfrm>
          <a:off x="2268538" y="2743200"/>
          <a:ext cx="3384550" cy="541338"/>
        </p:xfrm>
        <a:graphic>
          <a:graphicData uri="http://schemas.openxmlformats.org/presentationml/2006/ole">
            <mc:AlternateContent xmlns:mc="http://schemas.openxmlformats.org/markup-compatibility/2006">
              <mc:Choice xmlns:v="urn:schemas-microsoft-com:vml" Requires="v">
                <p:oleObj spid="_x0000_s574475" name="公式" r:id="rId3" imgW="2197100" imgH="355600" progId="Equation.3">
                  <p:embed/>
                </p:oleObj>
              </mc:Choice>
              <mc:Fallback>
                <p:oleObj name="公式" r:id="rId3" imgW="2197100" imgH="355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743200"/>
                        <a:ext cx="338455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68" name="Rectangle 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74469" name="Object 5"/>
          <p:cNvGraphicFramePr>
            <a:graphicFrameLocks noChangeAspect="1"/>
          </p:cNvGraphicFramePr>
          <p:nvPr/>
        </p:nvGraphicFramePr>
        <p:xfrm>
          <a:off x="2339975" y="3783013"/>
          <a:ext cx="3095625" cy="509587"/>
        </p:xfrm>
        <a:graphic>
          <a:graphicData uri="http://schemas.openxmlformats.org/presentationml/2006/ole">
            <mc:AlternateContent xmlns:mc="http://schemas.openxmlformats.org/markup-compatibility/2006">
              <mc:Choice xmlns:v="urn:schemas-microsoft-com:vml" Requires="v">
                <p:oleObj spid="_x0000_s574476" name="公式" r:id="rId5" imgW="2133600" imgH="355600" progId="Equation.3">
                  <p:embed/>
                </p:oleObj>
              </mc:Choice>
              <mc:Fallback>
                <p:oleObj name="公式" r:id="rId5" imgW="2133600" imgH="355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783013"/>
                        <a:ext cx="3095625"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70" name="Rectangle 6"/>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74471" name="Object 7"/>
          <p:cNvGraphicFramePr>
            <a:graphicFrameLocks noChangeAspect="1"/>
          </p:cNvGraphicFramePr>
          <p:nvPr/>
        </p:nvGraphicFramePr>
        <p:xfrm>
          <a:off x="2339975" y="4868863"/>
          <a:ext cx="3095625" cy="522287"/>
        </p:xfrm>
        <a:graphic>
          <a:graphicData uri="http://schemas.openxmlformats.org/presentationml/2006/ole">
            <mc:AlternateContent xmlns:mc="http://schemas.openxmlformats.org/markup-compatibility/2006">
              <mc:Choice xmlns:v="urn:schemas-microsoft-com:vml" Requires="v">
                <p:oleObj spid="_x0000_s574477" name="公式" r:id="rId7" imgW="2082800" imgH="355600" progId="Equation.3">
                  <p:embed/>
                </p:oleObj>
              </mc:Choice>
              <mc:Fallback>
                <p:oleObj name="公式" r:id="rId7" imgW="2082800" imgH="355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4868863"/>
                        <a:ext cx="3095625"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E874C9D-EAC1-494B-8EBC-F1834D65BEB8}" type="slidenum">
              <a:rPr lang="zh-CN" altLang="en-US"/>
              <a:pPr/>
              <a:t>24</a:t>
            </a:fld>
            <a:endParaRPr lang="en-US" altLang="zh-CN"/>
          </a:p>
        </p:txBody>
      </p:sp>
      <p:sp>
        <p:nvSpPr>
          <p:cNvPr id="575490" name="Rectangle 2"/>
          <p:cNvSpPr>
            <a:spLocks noGrp="1" noChangeArrowheads="1"/>
          </p:cNvSpPr>
          <p:nvPr>
            <p:ph type="body" idx="1"/>
          </p:nvPr>
        </p:nvSpPr>
        <p:spPr>
          <a:xfrm>
            <a:off x="301625" y="404813"/>
            <a:ext cx="8540750" cy="5694362"/>
          </a:xfrm>
        </p:spPr>
        <p:txBody>
          <a:bodyPr/>
          <a:lstStyle/>
          <a:p>
            <a:pPr>
              <a:lnSpc>
                <a:spcPct val="130000"/>
              </a:lnSpc>
            </a:pPr>
            <a:r>
              <a:rPr lang="zh-CN" altLang="en-US" sz="1600" b="1">
                <a:solidFill>
                  <a:schemeClr val="hlink"/>
                </a:solidFill>
              </a:rPr>
              <a:t>（</a:t>
            </a:r>
            <a:r>
              <a:rPr lang="en-US" altLang="zh-CN" sz="1600" b="1">
                <a:solidFill>
                  <a:schemeClr val="hlink"/>
                </a:solidFill>
              </a:rPr>
              <a:t>4</a:t>
            </a:r>
            <a:r>
              <a:rPr lang="zh-CN" altLang="en-US" sz="1600" b="1">
                <a:solidFill>
                  <a:schemeClr val="hlink"/>
                </a:solidFill>
              </a:rPr>
              <a:t>） 边流</a:t>
            </a:r>
            <a:endParaRPr lang="zh-CN" altLang="en-US" sz="1600">
              <a:solidFill>
                <a:schemeClr val="hlink"/>
              </a:solidFill>
            </a:endParaRPr>
          </a:p>
          <a:p>
            <a:pPr>
              <a:lnSpc>
                <a:spcPct val="130000"/>
              </a:lnSpc>
            </a:pPr>
            <a:r>
              <a:rPr lang="zh-CN" altLang="en-US" sz="1600"/>
              <a:t>对于网络</a:t>
            </a:r>
            <a:r>
              <a:rPr lang="en-US" altLang="zh-CN" sz="1600"/>
              <a:t>G</a:t>
            </a:r>
            <a:r>
              <a:rPr lang="zh-CN" altLang="en-US" sz="1600"/>
              <a:t>的一个给定的可行流</a:t>
            </a:r>
            <a:r>
              <a:rPr lang="en-US" altLang="zh-CN" sz="1600"/>
              <a:t>flow</a:t>
            </a:r>
            <a:r>
              <a:rPr lang="zh-CN" altLang="en-US" sz="1600"/>
              <a:t>，将网络中满足</a:t>
            </a:r>
            <a:r>
              <a:rPr lang="en-US" altLang="zh-CN" sz="1600"/>
              <a:t>flow(v,w)=cap(v,w)</a:t>
            </a:r>
            <a:r>
              <a:rPr lang="zh-CN" altLang="en-US" sz="1600"/>
              <a:t>的边称为</a:t>
            </a:r>
            <a:r>
              <a:rPr lang="zh-CN" altLang="en-US" sz="1600" b="1">
                <a:solidFill>
                  <a:schemeClr val="hlink"/>
                </a:solidFill>
              </a:rPr>
              <a:t>饱和边</a:t>
            </a:r>
            <a:r>
              <a:rPr lang="zh-CN" altLang="en-US" sz="1600"/>
              <a:t>；</a:t>
            </a:r>
            <a:r>
              <a:rPr lang="en-US" altLang="zh-CN" sz="1600"/>
              <a:t>flow(v,w)&lt;cap(v,w)</a:t>
            </a:r>
            <a:r>
              <a:rPr lang="zh-CN" altLang="en-US" sz="1600"/>
              <a:t>的边称为</a:t>
            </a:r>
            <a:r>
              <a:rPr lang="zh-CN" altLang="en-US" sz="1600" b="1">
                <a:solidFill>
                  <a:schemeClr val="hlink"/>
                </a:solidFill>
              </a:rPr>
              <a:t>非饱和边</a:t>
            </a:r>
            <a:r>
              <a:rPr lang="zh-CN" altLang="en-US" sz="1600"/>
              <a:t>；</a:t>
            </a:r>
            <a:r>
              <a:rPr lang="en-US" altLang="zh-CN" sz="1600"/>
              <a:t>flow(v,w)=0</a:t>
            </a:r>
            <a:r>
              <a:rPr lang="zh-CN" altLang="en-US" sz="1600"/>
              <a:t>的边称为</a:t>
            </a:r>
            <a:r>
              <a:rPr lang="zh-CN" altLang="en-US" sz="1600" b="1">
                <a:solidFill>
                  <a:schemeClr val="hlink"/>
                </a:solidFill>
              </a:rPr>
              <a:t>零流边</a:t>
            </a:r>
            <a:r>
              <a:rPr lang="zh-CN" altLang="en-US" sz="1600"/>
              <a:t>；</a:t>
            </a:r>
            <a:r>
              <a:rPr lang="en-US" altLang="zh-CN" sz="1600"/>
              <a:t>flow(v,w)&gt;0</a:t>
            </a:r>
            <a:r>
              <a:rPr lang="zh-CN" altLang="en-US" sz="1600"/>
              <a:t>的边称为</a:t>
            </a:r>
            <a:r>
              <a:rPr lang="zh-CN" altLang="en-US" sz="1600" b="1">
                <a:solidFill>
                  <a:schemeClr val="hlink"/>
                </a:solidFill>
              </a:rPr>
              <a:t>非零流边</a:t>
            </a:r>
            <a:r>
              <a:rPr lang="zh-CN" altLang="en-US" sz="1600"/>
              <a:t>。当边</a:t>
            </a:r>
            <a:r>
              <a:rPr lang="en-US" altLang="zh-CN" sz="1600"/>
              <a:t>(v,w)</a:t>
            </a:r>
            <a:r>
              <a:rPr lang="zh-CN" altLang="en-US" sz="1600"/>
              <a:t>既不是一条零流边也不是一条饱和边时，称为</a:t>
            </a:r>
            <a:r>
              <a:rPr lang="zh-CN" altLang="en-US" sz="1600" b="1">
                <a:solidFill>
                  <a:schemeClr val="hlink"/>
                </a:solidFill>
              </a:rPr>
              <a:t>弱流边</a:t>
            </a:r>
            <a:r>
              <a:rPr lang="zh-CN" altLang="en-US" sz="1600"/>
              <a:t>。</a:t>
            </a:r>
            <a:endParaRPr lang="zh-CN" altLang="en-US" sz="1600" b="1"/>
          </a:p>
          <a:p>
            <a:pPr>
              <a:lnSpc>
                <a:spcPct val="130000"/>
              </a:lnSpc>
            </a:pPr>
            <a:r>
              <a:rPr lang="zh-CN" altLang="en-US" sz="1600" b="1">
                <a:solidFill>
                  <a:schemeClr val="hlink"/>
                </a:solidFill>
              </a:rPr>
              <a:t>（</a:t>
            </a:r>
            <a:r>
              <a:rPr lang="en-US" altLang="zh-CN" sz="1600" b="1">
                <a:solidFill>
                  <a:schemeClr val="hlink"/>
                </a:solidFill>
              </a:rPr>
              <a:t>5</a:t>
            </a:r>
            <a:r>
              <a:rPr lang="zh-CN" altLang="en-US" sz="1600" b="1">
                <a:solidFill>
                  <a:schemeClr val="hlink"/>
                </a:solidFill>
              </a:rPr>
              <a:t>） 最大流</a:t>
            </a:r>
          </a:p>
          <a:p>
            <a:pPr>
              <a:lnSpc>
                <a:spcPct val="130000"/>
              </a:lnSpc>
            </a:pPr>
            <a:r>
              <a:rPr lang="zh-CN" altLang="en-US" sz="1600"/>
              <a:t>最大流问题即求网络</a:t>
            </a:r>
            <a:r>
              <a:rPr lang="en-US" altLang="zh-CN" sz="1600"/>
              <a:t>G</a:t>
            </a:r>
            <a:r>
              <a:rPr lang="zh-CN" altLang="en-US" sz="1600"/>
              <a:t>的一个可行流</a:t>
            </a:r>
            <a:r>
              <a:rPr lang="en-US" altLang="zh-CN" sz="1600"/>
              <a:t>flow</a:t>
            </a:r>
            <a:r>
              <a:rPr lang="zh-CN" altLang="en-US" sz="1600"/>
              <a:t>，使其流量</a:t>
            </a:r>
            <a:r>
              <a:rPr lang="en-US" altLang="zh-CN" sz="1600"/>
              <a:t>f</a:t>
            </a:r>
            <a:r>
              <a:rPr lang="zh-CN" altLang="en-US" sz="1600"/>
              <a:t>达到最大。即</a:t>
            </a:r>
            <a:r>
              <a:rPr lang="en-US" altLang="zh-CN" sz="1600"/>
              <a:t>flow</a:t>
            </a:r>
            <a:r>
              <a:rPr lang="zh-CN" altLang="en-US" sz="1600"/>
              <a:t>满足：</a:t>
            </a:r>
          </a:p>
          <a:p>
            <a:pPr>
              <a:lnSpc>
                <a:spcPct val="130000"/>
              </a:lnSpc>
            </a:pPr>
            <a:r>
              <a:rPr lang="en-US" altLang="zh-CN" sz="1600"/>
              <a:t>0≤flow(v,w)≤cap(v,w)</a:t>
            </a:r>
            <a:r>
              <a:rPr lang="zh-CN" altLang="en-US" sz="1600"/>
              <a:t>，</a:t>
            </a:r>
            <a:r>
              <a:rPr lang="en-US" altLang="zh-CN" sz="1600"/>
              <a:t>(v,w)∈E</a:t>
            </a:r>
            <a:r>
              <a:rPr lang="zh-CN" altLang="en-US" sz="1600"/>
              <a:t>；且</a:t>
            </a:r>
          </a:p>
          <a:p>
            <a:pPr>
              <a:lnSpc>
                <a:spcPct val="130000"/>
              </a:lnSpc>
            </a:pPr>
            <a:endParaRPr lang="zh-CN" altLang="en-US" sz="1600"/>
          </a:p>
          <a:p>
            <a:pPr>
              <a:lnSpc>
                <a:spcPct val="130000"/>
              </a:lnSpc>
            </a:pPr>
            <a:endParaRPr lang="zh-CN" altLang="en-US" sz="1600"/>
          </a:p>
          <a:p>
            <a:pPr>
              <a:lnSpc>
                <a:spcPct val="130000"/>
              </a:lnSpc>
            </a:pPr>
            <a:endParaRPr lang="zh-CN" altLang="en-US" sz="1600" b="1"/>
          </a:p>
          <a:p>
            <a:pPr>
              <a:lnSpc>
                <a:spcPct val="130000"/>
              </a:lnSpc>
            </a:pPr>
            <a:r>
              <a:rPr lang="zh-CN" altLang="en-US" sz="1600" b="1">
                <a:solidFill>
                  <a:schemeClr val="hlink"/>
                </a:solidFill>
              </a:rPr>
              <a:t>（</a:t>
            </a:r>
            <a:r>
              <a:rPr lang="en-US" altLang="zh-CN" sz="1600" b="1">
                <a:solidFill>
                  <a:schemeClr val="hlink"/>
                </a:solidFill>
              </a:rPr>
              <a:t>6</a:t>
            </a:r>
            <a:r>
              <a:rPr lang="zh-CN" altLang="en-US" sz="1600" b="1">
                <a:solidFill>
                  <a:schemeClr val="hlink"/>
                </a:solidFill>
              </a:rPr>
              <a:t>） 流的费用</a:t>
            </a:r>
          </a:p>
          <a:p>
            <a:pPr>
              <a:lnSpc>
                <a:spcPct val="130000"/>
              </a:lnSpc>
            </a:pPr>
            <a:r>
              <a:rPr lang="zh-CN" altLang="en-US" sz="1600"/>
              <a:t>在实际应用中，与网络流有关的问题，不仅涉及流量，而且还有费用的因素。此时网络的每一条边</a:t>
            </a:r>
            <a:r>
              <a:rPr lang="en-US" altLang="zh-CN" sz="1600"/>
              <a:t>(v,w)</a:t>
            </a:r>
            <a:r>
              <a:rPr lang="zh-CN" altLang="en-US" sz="1600"/>
              <a:t>除了给定容量</a:t>
            </a:r>
            <a:r>
              <a:rPr lang="en-US" altLang="zh-CN" sz="1600"/>
              <a:t>cap(v,w)</a:t>
            </a:r>
            <a:r>
              <a:rPr lang="zh-CN" altLang="en-US" sz="1600"/>
              <a:t>外，还定义了一个单位流量费用</a:t>
            </a:r>
            <a:r>
              <a:rPr lang="en-US" altLang="zh-CN" sz="1600"/>
              <a:t>cost(v,w)</a:t>
            </a:r>
            <a:r>
              <a:rPr lang="zh-CN" altLang="en-US" sz="1600"/>
              <a:t>。对于网络中一个给定的流</a:t>
            </a:r>
            <a:r>
              <a:rPr lang="en-US" altLang="zh-CN" sz="1600"/>
              <a:t>flow</a:t>
            </a:r>
            <a:r>
              <a:rPr lang="zh-CN" altLang="en-US" sz="1600"/>
              <a:t>，其费用定义为：</a:t>
            </a:r>
          </a:p>
        </p:txBody>
      </p:sp>
      <p:sp>
        <p:nvSpPr>
          <p:cNvPr id="57549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75492" name="Object 4"/>
          <p:cNvGraphicFramePr>
            <a:graphicFrameLocks noChangeAspect="1"/>
          </p:cNvGraphicFramePr>
          <p:nvPr/>
        </p:nvGraphicFramePr>
        <p:xfrm>
          <a:off x="2555875" y="3071813"/>
          <a:ext cx="4103688" cy="949325"/>
        </p:xfrm>
        <a:graphic>
          <a:graphicData uri="http://schemas.openxmlformats.org/presentationml/2006/ole">
            <mc:AlternateContent xmlns:mc="http://schemas.openxmlformats.org/markup-compatibility/2006">
              <mc:Choice xmlns:v="urn:schemas-microsoft-com:vml" Requires="v">
                <p:oleObj spid="_x0000_s575497" name="公式" r:id="rId3" imgW="3086100" imgH="711200" progId="Equation.3">
                  <p:embed/>
                </p:oleObj>
              </mc:Choice>
              <mc:Fallback>
                <p:oleObj name="公式" r:id="rId3" imgW="30861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071813"/>
                        <a:ext cx="410368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49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75494" name="Object 6"/>
          <p:cNvGraphicFramePr>
            <a:graphicFrameLocks noChangeAspect="1"/>
          </p:cNvGraphicFramePr>
          <p:nvPr/>
        </p:nvGraphicFramePr>
        <p:xfrm>
          <a:off x="2627313" y="5589588"/>
          <a:ext cx="3457575" cy="490537"/>
        </p:xfrm>
        <a:graphic>
          <a:graphicData uri="http://schemas.openxmlformats.org/presentationml/2006/ole">
            <mc:AlternateContent xmlns:mc="http://schemas.openxmlformats.org/markup-compatibility/2006">
              <mc:Choice xmlns:v="urn:schemas-microsoft-com:vml" Requires="v">
                <p:oleObj spid="_x0000_s575498" name="公式" r:id="rId5" imgW="2489200" imgH="355600" progId="Equation.3">
                  <p:embed/>
                </p:oleObj>
              </mc:Choice>
              <mc:Fallback>
                <p:oleObj name="公式" r:id="rId5" imgW="2489200" imgH="355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5589588"/>
                        <a:ext cx="345757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25CD8F3-4C2C-4969-8BD0-A3775F80A4F9}" type="slidenum">
              <a:rPr lang="zh-CN" altLang="en-US"/>
              <a:pPr/>
              <a:t>25</a:t>
            </a:fld>
            <a:endParaRPr lang="en-US" altLang="zh-CN"/>
          </a:p>
        </p:txBody>
      </p:sp>
      <p:sp>
        <p:nvSpPr>
          <p:cNvPr id="576514" name="Rectangle 2"/>
          <p:cNvSpPr>
            <a:spLocks noGrp="1" noChangeArrowheads="1"/>
          </p:cNvSpPr>
          <p:nvPr>
            <p:ph type="body" idx="1"/>
          </p:nvPr>
        </p:nvSpPr>
        <p:spPr>
          <a:xfrm>
            <a:off x="301625" y="333375"/>
            <a:ext cx="8540750" cy="5975350"/>
          </a:xfrm>
        </p:spPr>
        <p:txBody>
          <a:bodyPr/>
          <a:lstStyle/>
          <a:p>
            <a:pPr>
              <a:lnSpc>
                <a:spcPct val="150000"/>
              </a:lnSpc>
            </a:pPr>
            <a:r>
              <a:rPr lang="zh-CN" altLang="en-US" sz="1600" b="1">
                <a:solidFill>
                  <a:schemeClr val="hlink"/>
                </a:solidFill>
              </a:rPr>
              <a:t>（</a:t>
            </a:r>
            <a:r>
              <a:rPr lang="en-US" altLang="zh-CN" sz="1600" b="1">
                <a:solidFill>
                  <a:schemeClr val="hlink"/>
                </a:solidFill>
              </a:rPr>
              <a:t>7</a:t>
            </a:r>
            <a:r>
              <a:rPr lang="zh-CN" altLang="en-US" sz="1600" b="1">
                <a:solidFill>
                  <a:schemeClr val="hlink"/>
                </a:solidFill>
              </a:rPr>
              <a:t>） 残流网络</a:t>
            </a:r>
            <a:endParaRPr lang="zh-CN" altLang="en-US" sz="1600">
              <a:solidFill>
                <a:schemeClr val="hlink"/>
              </a:solidFill>
            </a:endParaRPr>
          </a:p>
          <a:p>
            <a:pPr>
              <a:lnSpc>
                <a:spcPct val="150000"/>
              </a:lnSpc>
            </a:pPr>
            <a:r>
              <a:rPr lang="zh-CN" altLang="en-US" sz="1600"/>
              <a:t>对于给定的一个流网络</a:t>
            </a:r>
            <a:r>
              <a:rPr lang="en-US" altLang="zh-CN" sz="1600"/>
              <a:t>G</a:t>
            </a:r>
            <a:r>
              <a:rPr lang="zh-CN" altLang="en-US" sz="1600"/>
              <a:t>及其上的一个流</a:t>
            </a:r>
            <a:r>
              <a:rPr lang="en-US" altLang="zh-CN" sz="1600"/>
              <a:t>flow</a:t>
            </a:r>
            <a:r>
              <a:rPr lang="zh-CN" altLang="en-US" sz="1600"/>
              <a:t>，网络</a:t>
            </a:r>
            <a:r>
              <a:rPr lang="en-US" altLang="zh-CN" sz="1600"/>
              <a:t>G</a:t>
            </a:r>
            <a:r>
              <a:rPr lang="zh-CN" altLang="en-US" sz="1600"/>
              <a:t>关于流</a:t>
            </a:r>
            <a:r>
              <a:rPr lang="en-US" altLang="zh-CN" sz="1600"/>
              <a:t>flow</a:t>
            </a:r>
            <a:r>
              <a:rPr lang="zh-CN" altLang="en-US" sz="1600"/>
              <a:t>的残流网络</a:t>
            </a:r>
            <a:r>
              <a:rPr lang="en-US" altLang="zh-CN" sz="1600"/>
              <a:t>G*</a:t>
            </a:r>
            <a:r>
              <a:rPr lang="zh-CN" altLang="en-US" sz="1600"/>
              <a:t>与</a:t>
            </a:r>
            <a:r>
              <a:rPr lang="en-US" altLang="zh-CN" sz="1600"/>
              <a:t>G</a:t>
            </a:r>
            <a:r>
              <a:rPr lang="zh-CN" altLang="en-US" sz="1600"/>
              <a:t>有相同的顶点集</a:t>
            </a:r>
            <a:r>
              <a:rPr lang="en-US" altLang="zh-CN" sz="1600"/>
              <a:t>V</a:t>
            </a:r>
            <a:r>
              <a:rPr lang="zh-CN" altLang="en-US" sz="1600"/>
              <a:t>，而网络</a:t>
            </a:r>
            <a:r>
              <a:rPr lang="en-US" altLang="zh-CN" sz="1600"/>
              <a:t>G</a:t>
            </a:r>
            <a:r>
              <a:rPr lang="zh-CN" altLang="en-US" sz="1600"/>
              <a:t>中的每一条边对应于</a:t>
            </a:r>
            <a:r>
              <a:rPr lang="en-US" altLang="zh-CN" sz="1600"/>
              <a:t>G*</a:t>
            </a:r>
            <a:r>
              <a:rPr lang="zh-CN" altLang="en-US" sz="1600"/>
              <a:t>中的</a:t>
            </a:r>
            <a:r>
              <a:rPr lang="en-US" altLang="zh-CN" sz="1600"/>
              <a:t>1</a:t>
            </a:r>
            <a:r>
              <a:rPr lang="zh-CN" altLang="en-US" sz="1600"/>
              <a:t>条边或</a:t>
            </a:r>
            <a:r>
              <a:rPr lang="en-US" altLang="zh-CN" sz="1600"/>
              <a:t>2</a:t>
            </a:r>
            <a:r>
              <a:rPr lang="zh-CN" altLang="en-US" sz="1600"/>
              <a:t>条边。</a:t>
            </a:r>
          </a:p>
          <a:p>
            <a:pPr>
              <a:lnSpc>
                <a:spcPct val="150000"/>
              </a:lnSpc>
            </a:pPr>
            <a:r>
              <a:rPr lang="zh-CN" altLang="en-US" sz="1600"/>
              <a:t>设</a:t>
            </a:r>
            <a:r>
              <a:rPr lang="en-US" altLang="zh-CN" sz="1600"/>
              <a:t>(v,w)</a:t>
            </a:r>
            <a:r>
              <a:rPr lang="zh-CN" altLang="en-US" sz="1600"/>
              <a:t>是</a:t>
            </a:r>
            <a:r>
              <a:rPr lang="en-US" altLang="zh-CN" sz="1600"/>
              <a:t>G</a:t>
            </a:r>
            <a:r>
              <a:rPr lang="zh-CN" altLang="en-US" sz="1600"/>
              <a:t>的一条边。</a:t>
            </a:r>
          </a:p>
          <a:p>
            <a:pPr>
              <a:lnSpc>
                <a:spcPct val="150000"/>
              </a:lnSpc>
            </a:pPr>
            <a:r>
              <a:rPr lang="zh-CN" altLang="en-US" sz="1600"/>
              <a:t>当</a:t>
            </a:r>
            <a:r>
              <a:rPr lang="en-US" altLang="zh-CN" sz="1600"/>
              <a:t>flow(v,w)&gt;0</a:t>
            </a:r>
            <a:r>
              <a:rPr lang="zh-CN" altLang="en-US" sz="1600"/>
              <a:t>时，（</a:t>
            </a:r>
            <a:r>
              <a:rPr lang="en-US" altLang="zh-CN" sz="1600"/>
              <a:t>w,v</a:t>
            </a:r>
            <a:r>
              <a:rPr lang="zh-CN" altLang="en-US" sz="1600"/>
              <a:t>）是</a:t>
            </a:r>
            <a:r>
              <a:rPr lang="en-US" altLang="zh-CN" sz="1600"/>
              <a:t>G*</a:t>
            </a:r>
            <a:r>
              <a:rPr lang="zh-CN" altLang="en-US" sz="1600"/>
              <a:t>中的一条边，该边的容量为</a:t>
            </a:r>
            <a:r>
              <a:rPr lang="en-US" altLang="zh-CN" sz="1600"/>
              <a:t>cap*(w,v)=flow(v,w)</a:t>
            </a:r>
            <a:r>
              <a:rPr lang="zh-CN" altLang="en-US" sz="1600"/>
              <a:t>；</a:t>
            </a:r>
          </a:p>
          <a:p>
            <a:pPr>
              <a:lnSpc>
                <a:spcPct val="150000"/>
              </a:lnSpc>
            </a:pPr>
            <a:r>
              <a:rPr lang="zh-CN" altLang="en-US" sz="1600"/>
              <a:t>当</a:t>
            </a:r>
            <a:r>
              <a:rPr lang="en-US" altLang="zh-CN" sz="1600"/>
              <a:t>flow(v,w)&lt;cap(v,w)</a:t>
            </a:r>
            <a:r>
              <a:rPr lang="zh-CN" altLang="en-US" sz="1600"/>
              <a:t>时，</a:t>
            </a:r>
            <a:r>
              <a:rPr lang="en-US" altLang="zh-CN" sz="1600"/>
              <a:t>(v,w)</a:t>
            </a:r>
            <a:r>
              <a:rPr lang="zh-CN" altLang="en-US" sz="1600"/>
              <a:t>是</a:t>
            </a:r>
            <a:r>
              <a:rPr lang="en-US" altLang="zh-CN" sz="1600"/>
              <a:t>G*</a:t>
            </a:r>
            <a:r>
              <a:rPr lang="zh-CN" altLang="en-US" sz="1600"/>
              <a:t>中的一条边，该边的容量为</a:t>
            </a:r>
          </a:p>
          <a:p>
            <a:pPr>
              <a:lnSpc>
                <a:spcPct val="150000"/>
              </a:lnSpc>
            </a:pPr>
            <a:r>
              <a:rPr lang="en-US" altLang="zh-CN" sz="1600"/>
              <a:t>cap*(v,w)=cap(v,w)-flow(v,w)</a:t>
            </a:r>
            <a:r>
              <a:rPr lang="zh-CN" altLang="en-US" sz="1600"/>
              <a:t>。</a:t>
            </a:r>
          </a:p>
          <a:p>
            <a:pPr>
              <a:lnSpc>
                <a:spcPct val="150000"/>
              </a:lnSpc>
            </a:pPr>
            <a:r>
              <a:rPr lang="zh-CN" altLang="en-US" sz="1600"/>
              <a:t>按照残流网络的定义，当原网络</a:t>
            </a:r>
            <a:r>
              <a:rPr lang="en-US" altLang="zh-CN" sz="1600"/>
              <a:t>G</a:t>
            </a:r>
            <a:r>
              <a:rPr lang="zh-CN" altLang="en-US" sz="1600"/>
              <a:t>中的边</a:t>
            </a:r>
            <a:r>
              <a:rPr lang="en-US" altLang="zh-CN" sz="1600"/>
              <a:t>(v,w)</a:t>
            </a:r>
            <a:r>
              <a:rPr lang="zh-CN" altLang="en-US" sz="1600"/>
              <a:t>是一条零流边时，残流网络</a:t>
            </a:r>
            <a:r>
              <a:rPr lang="en-US" altLang="zh-CN" sz="1600"/>
              <a:t>G*</a:t>
            </a:r>
            <a:r>
              <a:rPr lang="zh-CN" altLang="en-US" sz="1600"/>
              <a:t>中有唯一的一条边</a:t>
            </a:r>
            <a:r>
              <a:rPr lang="en-US" altLang="zh-CN" sz="1600"/>
              <a:t>(v,w)</a:t>
            </a:r>
            <a:r>
              <a:rPr lang="zh-CN" altLang="en-US" sz="1600"/>
              <a:t>与之对应，且该边的容量为</a:t>
            </a:r>
            <a:r>
              <a:rPr lang="en-US" altLang="zh-CN" sz="1600"/>
              <a:t>cap(v,w)</a:t>
            </a:r>
            <a:r>
              <a:rPr lang="zh-CN" altLang="en-US" sz="1600"/>
              <a:t>。</a:t>
            </a:r>
          </a:p>
          <a:p>
            <a:pPr>
              <a:lnSpc>
                <a:spcPct val="150000"/>
              </a:lnSpc>
            </a:pPr>
            <a:r>
              <a:rPr lang="zh-CN" altLang="en-US" sz="1600"/>
              <a:t>当原网络</a:t>
            </a:r>
            <a:r>
              <a:rPr lang="en-US" altLang="zh-CN" sz="1600"/>
              <a:t>G</a:t>
            </a:r>
            <a:r>
              <a:rPr lang="zh-CN" altLang="en-US" sz="1600"/>
              <a:t>中的边</a:t>
            </a:r>
            <a:r>
              <a:rPr lang="en-US" altLang="zh-CN" sz="1600"/>
              <a:t>(v,w)</a:t>
            </a:r>
            <a:r>
              <a:rPr lang="zh-CN" altLang="en-US" sz="1600"/>
              <a:t>是一条饱和边时，残流网络</a:t>
            </a:r>
            <a:r>
              <a:rPr lang="en-US" altLang="zh-CN" sz="1600"/>
              <a:t>G*</a:t>
            </a:r>
            <a:r>
              <a:rPr lang="zh-CN" altLang="en-US" sz="1600"/>
              <a:t>中有唯一的一条边</a:t>
            </a:r>
            <a:r>
              <a:rPr lang="en-US" altLang="zh-CN" sz="1600"/>
              <a:t>(w,v)</a:t>
            </a:r>
            <a:r>
              <a:rPr lang="zh-CN" altLang="en-US" sz="1600"/>
              <a:t>与之对应，且该边的容量为</a:t>
            </a:r>
            <a:r>
              <a:rPr lang="en-US" altLang="zh-CN" sz="1600"/>
              <a:t>cap(v,w)</a:t>
            </a:r>
            <a:r>
              <a:rPr lang="zh-CN" altLang="en-US" sz="1600"/>
              <a:t>。</a:t>
            </a:r>
          </a:p>
          <a:p>
            <a:pPr>
              <a:lnSpc>
                <a:spcPct val="150000"/>
              </a:lnSpc>
            </a:pPr>
            <a:r>
              <a:rPr lang="zh-CN" altLang="en-US" sz="1600"/>
              <a:t>当原网络</a:t>
            </a:r>
            <a:r>
              <a:rPr lang="en-US" altLang="zh-CN" sz="1600"/>
              <a:t>G</a:t>
            </a:r>
            <a:r>
              <a:rPr lang="zh-CN" altLang="en-US" sz="1600"/>
              <a:t>中的边</a:t>
            </a:r>
            <a:r>
              <a:rPr lang="en-US" altLang="zh-CN" sz="1600"/>
              <a:t>(v,w)</a:t>
            </a:r>
            <a:r>
              <a:rPr lang="zh-CN" altLang="en-US" sz="1600"/>
              <a:t>是一条弱流边时，残流网络</a:t>
            </a:r>
            <a:r>
              <a:rPr lang="en-US" altLang="zh-CN" sz="1600"/>
              <a:t>G*</a:t>
            </a:r>
            <a:r>
              <a:rPr lang="zh-CN" altLang="en-US" sz="1600"/>
              <a:t>中有</a:t>
            </a:r>
            <a:r>
              <a:rPr lang="en-US" altLang="zh-CN" sz="1600"/>
              <a:t>2</a:t>
            </a:r>
            <a:r>
              <a:rPr lang="zh-CN" altLang="en-US" sz="1600"/>
              <a:t>条边</a:t>
            </a:r>
            <a:r>
              <a:rPr lang="en-US" altLang="zh-CN" sz="1600"/>
              <a:t>(v,w)</a:t>
            </a:r>
            <a:r>
              <a:rPr lang="zh-CN" altLang="en-US" sz="1600"/>
              <a:t>和</a:t>
            </a:r>
            <a:r>
              <a:rPr lang="en-US" altLang="zh-CN" sz="1600"/>
              <a:t>(w,v)</a:t>
            </a:r>
            <a:r>
              <a:rPr lang="zh-CN" altLang="en-US" sz="1600"/>
              <a:t>与之对应，这</a:t>
            </a:r>
            <a:r>
              <a:rPr lang="en-US" altLang="zh-CN" sz="1600"/>
              <a:t>2</a:t>
            </a:r>
            <a:r>
              <a:rPr lang="zh-CN" altLang="en-US" sz="1600"/>
              <a:t>条边的容量分别为</a:t>
            </a:r>
            <a:r>
              <a:rPr lang="en-US" altLang="zh-CN" sz="1600"/>
              <a:t>cap(v,w) -flow(v,w)</a:t>
            </a:r>
            <a:r>
              <a:rPr lang="zh-CN" altLang="en-US" sz="1600"/>
              <a:t>和</a:t>
            </a:r>
            <a:r>
              <a:rPr lang="en-US" altLang="zh-CN" sz="1600"/>
              <a:t>flow(v,w)</a:t>
            </a:r>
            <a:r>
              <a:rPr lang="zh-CN" altLang="en-US" sz="1600"/>
              <a:t>。</a:t>
            </a:r>
          </a:p>
          <a:p>
            <a:pPr>
              <a:lnSpc>
                <a:spcPct val="150000"/>
              </a:lnSpc>
            </a:pPr>
            <a:r>
              <a:rPr lang="zh-CN" altLang="en-US" sz="1600"/>
              <a:t>残流网络是设计与网络流有关算法的重要工具。</a:t>
            </a: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D8A261B-251E-49FC-AA25-9450B9E021BF}" type="slidenum">
              <a:rPr lang="zh-CN" altLang="en-US"/>
              <a:pPr/>
              <a:t>26</a:t>
            </a:fld>
            <a:endParaRPr lang="en-US" altLang="zh-CN"/>
          </a:p>
        </p:txBody>
      </p:sp>
      <p:sp>
        <p:nvSpPr>
          <p:cNvPr id="583682" name="Rectangle 2"/>
          <p:cNvSpPr>
            <a:spLocks noGrp="1" noChangeArrowheads="1"/>
          </p:cNvSpPr>
          <p:nvPr>
            <p:ph type="title"/>
          </p:nvPr>
        </p:nvSpPr>
        <p:spPr>
          <a:xfrm>
            <a:off x="457200" y="274638"/>
            <a:ext cx="8229600" cy="536575"/>
          </a:xfrm>
        </p:spPr>
        <p:txBody>
          <a:bodyPr/>
          <a:lstStyle/>
          <a:p>
            <a:r>
              <a:rPr lang="zh-CN" altLang="en-US" sz="2000" b="1">
                <a:solidFill>
                  <a:schemeClr val="hlink"/>
                </a:solidFill>
              </a:rPr>
              <a:t>增广路算法</a:t>
            </a:r>
            <a:r>
              <a:rPr lang="zh-CN" altLang="en-US"/>
              <a:t> </a:t>
            </a:r>
          </a:p>
        </p:txBody>
      </p:sp>
      <p:sp>
        <p:nvSpPr>
          <p:cNvPr id="583683" name="Rectangle 3"/>
          <p:cNvSpPr>
            <a:spLocks noGrp="1" noChangeArrowheads="1"/>
          </p:cNvSpPr>
          <p:nvPr>
            <p:ph type="body" idx="1"/>
          </p:nvPr>
        </p:nvSpPr>
        <p:spPr>
          <a:xfrm>
            <a:off x="301625" y="1052513"/>
            <a:ext cx="8540750" cy="5046662"/>
          </a:xfrm>
        </p:spPr>
        <p:txBody>
          <a:bodyPr/>
          <a:lstStyle/>
          <a:p>
            <a:pPr>
              <a:lnSpc>
                <a:spcPct val="150000"/>
              </a:lnSpc>
            </a:pPr>
            <a:r>
              <a:rPr lang="en-US" altLang="zh-CN" sz="1600" b="1">
                <a:solidFill>
                  <a:schemeClr val="hlink"/>
                </a:solidFill>
              </a:rPr>
              <a:t>1 </a:t>
            </a:r>
            <a:r>
              <a:rPr lang="zh-CN" altLang="en-US" sz="1600" b="1">
                <a:solidFill>
                  <a:schemeClr val="hlink"/>
                </a:solidFill>
              </a:rPr>
              <a:t>算法基本思想</a:t>
            </a:r>
            <a:endParaRPr lang="zh-CN" altLang="en-US" sz="1600">
              <a:solidFill>
                <a:schemeClr val="hlink"/>
              </a:solidFill>
            </a:endParaRPr>
          </a:p>
          <a:p>
            <a:pPr>
              <a:lnSpc>
                <a:spcPct val="150000"/>
              </a:lnSpc>
            </a:pPr>
            <a:r>
              <a:rPr lang="zh-CN" altLang="en-US" sz="1600"/>
              <a:t>设</a:t>
            </a:r>
            <a:r>
              <a:rPr lang="en-US" altLang="zh-CN" sz="1600"/>
              <a:t>P</a:t>
            </a:r>
            <a:r>
              <a:rPr lang="zh-CN" altLang="en-US" sz="1600"/>
              <a:t>是网络</a:t>
            </a:r>
            <a:r>
              <a:rPr lang="en-US" altLang="zh-CN" sz="1600"/>
              <a:t>G</a:t>
            </a:r>
            <a:r>
              <a:rPr lang="zh-CN" altLang="en-US" sz="1600"/>
              <a:t>中联结源</a:t>
            </a:r>
            <a:r>
              <a:rPr lang="en-US" altLang="zh-CN" sz="1600"/>
              <a:t>s</a:t>
            </a:r>
            <a:r>
              <a:rPr lang="zh-CN" altLang="en-US" sz="1600"/>
              <a:t>和汇</a:t>
            </a:r>
            <a:r>
              <a:rPr lang="en-US" altLang="zh-CN" sz="1600"/>
              <a:t>t</a:t>
            </a:r>
            <a:r>
              <a:rPr lang="zh-CN" altLang="en-US" sz="1600"/>
              <a:t>的一条路。定义路的方向是从</a:t>
            </a:r>
            <a:r>
              <a:rPr lang="en-US" altLang="zh-CN" sz="1600"/>
              <a:t>s</a:t>
            </a:r>
            <a:r>
              <a:rPr lang="zh-CN" altLang="en-US" sz="1600"/>
              <a:t>到</a:t>
            </a:r>
            <a:r>
              <a:rPr lang="en-US" altLang="zh-CN" sz="1600"/>
              <a:t>t</a:t>
            </a:r>
            <a:r>
              <a:rPr lang="zh-CN" altLang="en-US" sz="1600"/>
              <a:t>。</a:t>
            </a:r>
          </a:p>
          <a:p>
            <a:pPr>
              <a:lnSpc>
                <a:spcPct val="150000"/>
              </a:lnSpc>
            </a:pPr>
            <a:r>
              <a:rPr lang="zh-CN" altLang="en-US" sz="1600"/>
              <a:t>将路</a:t>
            </a:r>
            <a:r>
              <a:rPr lang="en-US" altLang="zh-CN" sz="1600"/>
              <a:t>P</a:t>
            </a:r>
            <a:r>
              <a:rPr lang="zh-CN" altLang="en-US" sz="1600"/>
              <a:t>上的边分成</a:t>
            </a:r>
            <a:r>
              <a:rPr lang="en-US" altLang="zh-CN" sz="1600"/>
              <a:t>2</a:t>
            </a:r>
            <a:r>
              <a:rPr lang="zh-CN" altLang="en-US" sz="1600"/>
              <a:t>类：</a:t>
            </a:r>
          </a:p>
          <a:p>
            <a:pPr>
              <a:lnSpc>
                <a:spcPct val="150000"/>
              </a:lnSpc>
            </a:pPr>
            <a:r>
              <a:rPr lang="zh-CN" altLang="en-US" sz="1600"/>
              <a:t>一类边的方向与路的方向一致，称为</a:t>
            </a:r>
            <a:r>
              <a:rPr lang="zh-CN" altLang="en-US" sz="1600" b="1">
                <a:solidFill>
                  <a:schemeClr val="hlink"/>
                </a:solidFill>
              </a:rPr>
              <a:t>向前边</a:t>
            </a:r>
            <a:r>
              <a:rPr lang="zh-CN" altLang="en-US" sz="1600"/>
              <a:t>。向前边的全体记为</a:t>
            </a:r>
            <a:r>
              <a:rPr lang="en-US" altLang="zh-CN" sz="1600"/>
              <a:t>P+</a:t>
            </a:r>
            <a:r>
              <a:rPr lang="zh-CN" altLang="en-US" sz="1600"/>
              <a:t>。</a:t>
            </a:r>
          </a:p>
          <a:p>
            <a:pPr>
              <a:lnSpc>
                <a:spcPct val="150000"/>
              </a:lnSpc>
            </a:pPr>
            <a:r>
              <a:rPr lang="zh-CN" altLang="en-US" sz="1600"/>
              <a:t>另一类边的方向与路的方向相反，称为</a:t>
            </a:r>
            <a:r>
              <a:rPr lang="zh-CN" altLang="en-US" sz="1600" b="1">
                <a:solidFill>
                  <a:schemeClr val="hlink"/>
                </a:solidFill>
              </a:rPr>
              <a:t>向后边</a:t>
            </a:r>
            <a:r>
              <a:rPr lang="zh-CN" altLang="en-US" sz="1600"/>
              <a:t>。向后边的全体记为</a:t>
            </a:r>
            <a:r>
              <a:rPr lang="en-US" altLang="zh-CN" sz="1600"/>
              <a:t>P-</a:t>
            </a:r>
            <a:r>
              <a:rPr lang="zh-CN" altLang="en-US" sz="1600"/>
              <a:t>。</a:t>
            </a:r>
          </a:p>
          <a:p>
            <a:pPr>
              <a:lnSpc>
                <a:spcPct val="150000"/>
              </a:lnSpc>
            </a:pPr>
            <a:r>
              <a:rPr lang="zh-CN" altLang="en-US" sz="1600"/>
              <a:t>设</a:t>
            </a:r>
            <a:r>
              <a:rPr lang="en-US" altLang="zh-CN" sz="1600"/>
              <a:t>flow</a:t>
            </a:r>
            <a:r>
              <a:rPr lang="zh-CN" altLang="en-US" sz="1600"/>
              <a:t>是一个可行流，</a:t>
            </a:r>
            <a:r>
              <a:rPr lang="en-US" altLang="zh-CN" sz="1600"/>
              <a:t>P</a:t>
            </a:r>
            <a:r>
              <a:rPr lang="zh-CN" altLang="en-US" sz="1600"/>
              <a:t>是从</a:t>
            </a:r>
            <a:r>
              <a:rPr lang="en-US" altLang="zh-CN" sz="1600"/>
              <a:t>s</a:t>
            </a:r>
            <a:r>
              <a:rPr lang="zh-CN" altLang="en-US" sz="1600"/>
              <a:t>到</a:t>
            </a:r>
            <a:r>
              <a:rPr lang="en-US" altLang="zh-CN" sz="1600"/>
              <a:t>t</a:t>
            </a:r>
            <a:r>
              <a:rPr lang="zh-CN" altLang="en-US" sz="1600"/>
              <a:t>的一条路，若</a:t>
            </a:r>
            <a:r>
              <a:rPr lang="en-US" altLang="zh-CN" sz="1600"/>
              <a:t>P</a:t>
            </a:r>
            <a:r>
              <a:rPr lang="zh-CN" altLang="en-US" sz="1600"/>
              <a:t>满足下列条件：</a:t>
            </a:r>
          </a:p>
          <a:p>
            <a:pPr>
              <a:lnSpc>
                <a:spcPct val="150000"/>
              </a:lnSpc>
            </a:pPr>
            <a:r>
              <a:rPr lang="zh-CN" altLang="en-US" sz="1600"/>
              <a:t>（</a:t>
            </a:r>
            <a:r>
              <a:rPr lang="en-US" altLang="zh-CN" sz="1600"/>
              <a:t>1</a:t>
            </a:r>
            <a:r>
              <a:rPr lang="zh-CN" altLang="en-US" sz="1600"/>
              <a:t>）在</a:t>
            </a:r>
            <a:r>
              <a:rPr lang="en-US" altLang="zh-CN" sz="1600"/>
              <a:t>P</a:t>
            </a:r>
            <a:r>
              <a:rPr lang="zh-CN" altLang="en-US" sz="1600"/>
              <a:t>的所有向前边</a:t>
            </a:r>
            <a:r>
              <a:rPr lang="en-US" altLang="zh-CN" sz="1600"/>
              <a:t>(v,w)</a:t>
            </a:r>
            <a:r>
              <a:rPr lang="zh-CN" altLang="en-US" sz="1600"/>
              <a:t>上，</a:t>
            </a:r>
            <a:r>
              <a:rPr lang="en-US" altLang="zh-CN" sz="1600"/>
              <a:t>flow(v,w)&lt;cap(v,w)</a:t>
            </a:r>
            <a:r>
              <a:rPr lang="zh-CN" altLang="en-US" sz="1600"/>
              <a:t>，即</a:t>
            </a:r>
            <a:r>
              <a:rPr lang="en-US" altLang="zh-CN" sz="1600"/>
              <a:t>P+</a:t>
            </a:r>
            <a:r>
              <a:rPr lang="zh-CN" altLang="en-US" sz="1600"/>
              <a:t>中的每一条边都是非饱和边；</a:t>
            </a:r>
          </a:p>
          <a:p>
            <a:pPr>
              <a:lnSpc>
                <a:spcPct val="150000"/>
              </a:lnSpc>
            </a:pPr>
            <a:r>
              <a:rPr lang="zh-CN" altLang="en-US" sz="1600"/>
              <a:t>（</a:t>
            </a:r>
            <a:r>
              <a:rPr lang="en-US" altLang="zh-CN" sz="1600"/>
              <a:t>2</a:t>
            </a:r>
            <a:r>
              <a:rPr lang="zh-CN" altLang="en-US" sz="1600"/>
              <a:t>）在</a:t>
            </a:r>
            <a:r>
              <a:rPr lang="en-US" altLang="zh-CN" sz="1600"/>
              <a:t>P</a:t>
            </a:r>
            <a:r>
              <a:rPr lang="zh-CN" altLang="en-US" sz="1600"/>
              <a:t>的所有向后边</a:t>
            </a:r>
            <a:r>
              <a:rPr lang="en-US" altLang="zh-CN" sz="1600"/>
              <a:t>(v,w)</a:t>
            </a:r>
            <a:r>
              <a:rPr lang="zh-CN" altLang="en-US" sz="1600"/>
              <a:t>上，</a:t>
            </a:r>
            <a:r>
              <a:rPr lang="en-US" altLang="zh-CN" sz="1600"/>
              <a:t>flow(v,w)&gt;0</a:t>
            </a:r>
            <a:r>
              <a:rPr lang="zh-CN" altLang="en-US" sz="1600"/>
              <a:t>，即</a:t>
            </a:r>
            <a:r>
              <a:rPr lang="en-US" altLang="zh-CN" sz="1600"/>
              <a:t>P-</a:t>
            </a:r>
            <a:r>
              <a:rPr lang="zh-CN" altLang="en-US" sz="1600"/>
              <a:t>中的每一条边都是非零流边。</a:t>
            </a:r>
          </a:p>
          <a:p>
            <a:pPr>
              <a:lnSpc>
                <a:spcPct val="150000"/>
              </a:lnSpc>
            </a:pPr>
            <a:r>
              <a:rPr lang="zh-CN" altLang="en-US" sz="1600"/>
              <a:t>则称</a:t>
            </a:r>
            <a:r>
              <a:rPr lang="en-US" altLang="zh-CN" sz="1600"/>
              <a:t>P</a:t>
            </a:r>
            <a:r>
              <a:rPr lang="zh-CN" altLang="en-US" sz="1600"/>
              <a:t>为关于可行流</a:t>
            </a:r>
            <a:r>
              <a:rPr lang="en-US" altLang="zh-CN" sz="1600"/>
              <a:t>flow</a:t>
            </a:r>
            <a:r>
              <a:rPr lang="zh-CN" altLang="en-US" sz="1600"/>
              <a:t>的一条可增广路。</a:t>
            </a:r>
          </a:p>
          <a:p>
            <a:pPr>
              <a:lnSpc>
                <a:spcPct val="150000"/>
              </a:lnSpc>
            </a:pPr>
            <a:r>
              <a:rPr lang="zh-CN" altLang="en-US" sz="1600"/>
              <a:t>可增广路是残流网络中一条容量大于</a:t>
            </a:r>
            <a:r>
              <a:rPr lang="en-US" altLang="zh-CN" sz="1600"/>
              <a:t>0</a:t>
            </a:r>
            <a:r>
              <a:rPr lang="zh-CN" altLang="en-US" sz="1600"/>
              <a:t>的路。</a:t>
            </a:r>
          </a:p>
          <a:p>
            <a:pPr>
              <a:lnSpc>
                <a:spcPct val="150000"/>
              </a:lnSpc>
            </a:pPr>
            <a:r>
              <a:rPr lang="zh-CN" altLang="en-US" sz="1600"/>
              <a:t>将具有上述特征的路</a:t>
            </a:r>
            <a:r>
              <a:rPr lang="en-US" altLang="zh-CN" sz="1600"/>
              <a:t>P</a:t>
            </a:r>
            <a:r>
              <a:rPr lang="zh-CN" altLang="en-US" sz="1600"/>
              <a:t>称为可增广路是因为可以通过修正路</a:t>
            </a:r>
            <a:r>
              <a:rPr lang="en-US" altLang="zh-CN" sz="1600"/>
              <a:t>P</a:t>
            </a:r>
            <a:r>
              <a:rPr lang="zh-CN" altLang="en-US" sz="1600"/>
              <a:t>上所有边流量</a:t>
            </a:r>
            <a:r>
              <a:rPr lang="en-US" altLang="zh-CN" sz="1600"/>
              <a:t>flow(v,w)</a:t>
            </a:r>
            <a:r>
              <a:rPr lang="zh-CN" altLang="en-US" sz="1600"/>
              <a:t>将当前可行流改进成一个流值更大的可行流。</a:t>
            </a:r>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72E7F32-C5BB-434C-97A7-E78B51087861}" type="slidenum">
              <a:rPr lang="zh-CN" altLang="en-US"/>
              <a:pPr/>
              <a:t>27</a:t>
            </a:fld>
            <a:endParaRPr lang="en-US" altLang="zh-CN"/>
          </a:p>
        </p:txBody>
      </p:sp>
      <p:sp>
        <p:nvSpPr>
          <p:cNvPr id="585730" name="Rectangle 2"/>
          <p:cNvSpPr>
            <a:spLocks noGrp="1" noChangeArrowheads="1"/>
          </p:cNvSpPr>
          <p:nvPr>
            <p:ph type="body" idx="1"/>
          </p:nvPr>
        </p:nvSpPr>
        <p:spPr>
          <a:xfrm>
            <a:off x="301625" y="476250"/>
            <a:ext cx="8540750" cy="5905500"/>
          </a:xfrm>
        </p:spPr>
        <p:txBody>
          <a:bodyPr/>
          <a:lstStyle/>
          <a:p>
            <a:pPr>
              <a:lnSpc>
                <a:spcPct val="120000"/>
              </a:lnSpc>
            </a:pPr>
            <a:r>
              <a:rPr lang="zh-CN" altLang="en-US" sz="1600"/>
              <a:t>增流的具体做法是：</a:t>
            </a:r>
          </a:p>
          <a:p>
            <a:pPr>
              <a:lnSpc>
                <a:spcPct val="120000"/>
              </a:lnSpc>
            </a:pPr>
            <a:r>
              <a:rPr lang="zh-CN" altLang="en-US" sz="1600"/>
              <a:t>（</a:t>
            </a:r>
            <a:r>
              <a:rPr lang="en-US" altLang="zh-CN" sz="1600"/>
              <a:t>1</a:t>
            </a:r>
            <a:r>
              <a:rPr lang="zh-CN" altLang="en-US" sz="1600"/>
              <a:t>）不属于可增广路</a:t>
            </a:r>
            <a:r>
              <a:rPr lang="en-US" altLang="zh-CN" sz="1600"/>
              <a:t>P</a:t>
            </a:r>
            <a:r>
              <a:rPr lang="zh-CN" altLang="en-US" sz="1600"/>
              <a:t>的边</a:t>
            </a:r>
            <a:r>
              <a:rPr lang="en-US" altLang="zh-CN" sz="1600"/>
              <a:t>(v,w)</a:t>
            </a:r>
            <a:r>
              <a:rPr lang="zh-CN" altLang="en-US" sz="1600"/>
              <a:t>上的流量保持不变；</a:t>
            </a:r>
          </a:p>
          <a:p>
            <a:pPr>
              <a:lnSpc>
                <a:spcPct val="120000"/>
              </a:lnSpc>
            </a:pPr>
            <a:r>
              <a:rPr lang="zh-CN" altLang="en-US" sz="1600"/>
              <a:t>（</a:t>
            </a:r>
            <a:r>
              <a:rPr lang="en-US" altLang="zh-CN" sz="1600"/>
              <a:t>2</a:t>
            </a:r>
            <a:r>
              <a:rPr lang="zh-CN" altLang="en-US" sz="1600"/>
              <a:t>）可增广路</a:t>
            </a:r>
            <a:r>
              <a:rPr lang="en-US" altLang="zh-CN" sz="1600"/>
              <a:t>P</a:t>
            </a:r>
            <a:r>
              <a:rPr lang="zh-CN" altLang="en-US" sz="1600"/>
              <a:t>上的所有边</a:t>
            </a:r>
            <a:r>
              <a:rPr lang="en-US" altLang="zh-CN" sz="1600"/>
              <a:t>(v,w)</a:t>
            </a:r>
            <a:r>
              <a:rPr lang="zh-CN" altLang="en-US" sz="1600"/>
              <a:t>上的流量按下述规则变化：</a:t>
            </a:r>
          </a:p>
          <a:p>
            <a:pPr>
              <a:lnSpc>
                <a:spcPct val="120000"/>
              </a:lnSpc>
            </a:pPr>
            <a:r>
              <a:rPr lang="zh-CN" altLang="en-US" sz="1600"/>
              <a:t>在向前边</a:t>
            </a:r>
            <a:r>
              <a:rPr lang="en-US" altLang="zh-CN" sz="1600"/>
              <a:t>(v,w)</a:t>
            </a:r>
            <a:r>
              <a:rPr lang="zh-CN" altLang="en-US" sz="1600"/>
              <a:t>上，</a:t>
            </a:r>
            <a:r>
              <a:rPr lang="en-US" altLang="zh-CN" sz="1600"/>
              <a:t>flow(v,w)+d</a:t>
            </a:r>
            <a:r>
              <a:rPr lang="zh-CN" altLang="en-US" sz="1600"/>
              <a:t>；</a:t>
            </a:r>
          </a:p>
          <a:p>
            <a:pPr>
              <a:lnSpc>
                <a:spcPct val="120000"/>
              </a:lnSpc>
            </a:pPr>
            <a:r>
              <a:rPr lang="zh-CN" altLang="en-US" sz="1600"/>
              <a:t>在向后边</a:t>
            </a:r>
            <a:r>
              <a:rPr lang="en-US" altLang="zh-CN" sz="1600"/>
              <a:t>(v,w)</a:t>
            </a:r>
            <a:r>
              <a:rPr lang="zh-CN" altLang="en-US" sz="1600"/>
              <a:t>上，</a:t>
            </a:r>
            <a:r>
              <a:rPr lang="en-US" altLang="zh-CN" sz="1600"/>
              <a:t>flow(v,w)-d</a:t>
            </a:r>
            <a:r>
              <a:rPr lang="zh-CN" altLang="en-US" sz="1600"/>
              <a:t>。</a:t>
            </a:r>
          </a:p>
          <a:p>
            <a:pPr>
              <a:lnSpc>
                <a:spcPct val="120000"/>
              </a:lnSpc>
            </a:pPr>
            <a:r>
              <a:rPr lang="zh-CN" altLang="en-US" sz="1600"/>
              <a:t>按下面的公式修改当前的流。</a:t>
            </a:r>
          </a:p>
          <a:p>
            <a:pPr>
              <a:lnSpc>
                <a:spcPct val="120000"/>
              </a:lnSpc>
            </a:pPr>
            <a:endParaRPr lang="zh-CN" altLang="en-US" sz="1600"/>
          </a:p>
          <a:p>
            <a:pPr>
              <a:lnSpc>
                <a:spcPct val="120000"/>
              </a:lnSpc>
            </a:pPr>
            <a:endParaRPr lang="zh-CN" altLang="en-US" sz="1600"/>
          </a:p>
          <a:p>
            <a:pPr>
              <a:lnSpc>
                <a:spcPct val="120000"/>
              </a:lnSpc>
            </a:pPr>
            <a:endParaRPr lang="zh-CN" altLang="en-US" sz="1600"/>
          </a:p>
          <a:p>
            <a:pPr>
              <a:lnSpc>
                <a:spcPct val="120000"/>
              </a:lnSpc>
            </a:pPr>
            <a:endParaRPr lang="zh-CN" altLang="en-US" sz="1600"/>
          </a:p>
          <a:p>
            <a:pPr>
              <a:lnSpc>
                <a:spcPct val="120000"/>
              </a:lnSpc>
            </a:pPr>
            <a:r>
              <a:rPr lang="zh-CN" altLang="en-US" sz="1600"/>
              <a:t>其中</a:t>
            </a:r>
            <a:r>
              <a:rPr lang="en-US" altLang="zh-CN" sz="1600"/>
              <a:t>d</a:t>
            </a:r>
            <a:r>
              <a:rPr lang="zh-CN" altLang="en-US" sz="1600"/>
              <a:t>称为可增广量，可按下述原则确定：</a:t>
            </a:r>
            <a:r>
              <a:rPr lang="en-US" altLang="zh-CN" sz="1600"/>
              <a:t>d</a:t>
            </a:r>
            <a:r>
              <a:rPr lang="zh-CN" altLang="en-US" sz="1600"/>
              <a:t>取得尽量大，又要使变化后的流仍为可行流。</a:t>
            </a:r>
          </a:p>
          <a:p>
            <a:pPr>
              <a:lnSpc>
                <a:spcPct val="120000"/>
              </a:lnSpc>
            </a:pPr>
            <a:r>
              <a:rPr lang="zh-CN" altLang="en-US" sz="1600"/>
              <a:t>按照这个原则，</a:t>
            </a:r>
            <a:r>
              <a:rPr lang="en-US" altLang="zh-CN" sz="1600"/>
              <a:t>d</a:t>
            </a:r>
            <a:r>
              <a:rPr lang="zh-CN" altLang="en-US" sz="1600"/>
              <a:t>既不能超过每条向前边</a:t>
            </a:r>
            <a:r>
              <a:rPr lang="en-US" altLang="zh-CN" sz="1600"/>
              <a:t>(v,w)</a:t>
            </a:r>
            <a:r>
              <a:rPr lang="zh-CN" altLang="en-US" sz="1600"/>
              <a:t>的</a:t>
            </a:r>
            <a:r>
              <a:rPr lang="en-US" altLang="zh-CN" sz="1600"/>
              <a:t>cap(v,w)-flow(v,w)</a:t>
            </a:r>
            <a:r>
              <a:rPr lang="zh-CN" altLang="en-US" sz="1600"/>
              <a:t>，也不能超过每条向后边</a:t>
            </a:r>
            <a:r>
              <a:rPr lang="en-US" altLang="zh-CN" sz="1600"/>
              <a:t>(v,w)</a:t>
            </a:r>
            <a:r>
              <a:rPr lang="zh-CN" altLang="en-US" sz="1600"/>
              <a:t>的</a:t>
            </a:r>
            <a:r>
              <a:rPr lang="en-US" altLang="zh-CN" sz="1600"/>
              <a:t>flow(v,w)</a:t>
            </a:r>
            <a:r>
              <a:rPr lang="zh-CN" altLang="en-US" sz="1600"/>
              <a:t>。</a:t>
            </a:r>
          </a:p>
          <a:p>
            <a:pPr>
              <a:lnSpc>
                <a:spcPct val="120000"/>
              </a:lnSpc>
            </a:pPr>
            <a:r>
              <a:rPr lang="zh-CN" altLang="en-US" sz="1600"/>
              <a:t>因此</a:t>
            </a:r>
            <a:r>
              <a:rPr lang="en-US" altLang="zh-CN" sz="1600"/>
              <a:t>d</a:t>
            </a:r>
            <a:r>
              <a:rPr lang="zh-CN" altLang="en-US" sz="1600"/>
              <a:t>应该等于向前边上的</a:t>
            </a:r>
            <a:r>
              <a:rPr lang="en-US" altLang="zh-CN" sz="1600"/>
              <a:t>cap(v,w)-flow(v,w)</a:t>
            </a:r>
            <a:r>
              <a:rPr lang="zh-CN" altLang="en-US" sz="1600"/>
              <a:t>与向后边上的</a:t>
            </a:r>
            <a:r>
              <a:rPr lang="en-US" altLang="zh-CN" sz="1600"/>
              <a:t>flow(v,w)</a:t>
            </a:r>
            <a:r>
              <a:rPr lang="zh-CN" altLang="en-US" sz="1600"/>
              <a:t>的最小值。也就是残流网络中</a:t>
            </a:r>
            <a:r>
              <a:rPr lang="en-US" altLang="zh-CN" sz="1600"/>
              <a:t>P</a:t>
            </a:r>
            <a:r>
              <a:rPr lang="zh-CN" altLang="en-US" sz="1600"/>
              <a:t>的最大容量。</a:t>
            </a:r>
          </a:p>
          <a:p>
            <a:pPr>
              <a:lnSpc>
                <a:spcPct val="120000"/>
              </a:lnSpc>
            </a:pPr>
            <a:r>
              <a:rPr lang="zh-CN" altLang="en-US" sz="1600" b="1">
                <a:solidFill>
                  <a:schemeClr val="hlink"/>
                </a:solidFill>
              </a:rPr>
              <a:t>增广路定理：</a:t>
            </a:r>
            <a:r>
              <a:rPr lang="zh-CN" altLang="en-US" sz="1600"/>
              <a:t>设</a:t>
            </a:r>
            <a:r>
              <a:rPr lang="en-US" altLang="zh-CN" sz="1600"/>
              <a:t>flow</a:t>
            </a:r>
            <a:r>
              <a:rPr lang="zh-CN" altLang="en-US" sz="1600"/>
              <a:t>是网络</a:t>
            </a:r>
            <a:r>
              <a:rPr lang="en-US" altLang="zh-CN" sz="1600"/>
              <a:t>G</a:t>
            </a:r>
            <a:r>
              <a:rPr lang="zh-CN" altLang="en-US" sz="1600"/>
              <a:t>的一个可行流，如果不存在从</a:t>
            </a:r>
            <a:r>
              <a:rPr lang="en-US" altLang="zh-CN" sz="1600"/>
              <a:t>s</a:t>
            </a:r>
            <a:r>
              <a:rPr lang="zh-CN" altLang="en-US" sz="1600"/>
              <a:t>到</a:t>
            </a:r>
            <a:r>
              <a:rPr lang="en-US" altLang="zh-CN" sz="1600"/>
              <a:t>t</a:t>
            </a:r>
            <a:r>
              <a:rPr lang="zh-CN" altLang="en-US" sz="1600"/>
              <a:t>关于</a:t>
            </a:r>
            <a:r>
              <a:rPr lang="en-US" altLang="zh-CN" sz="1600"/>
              <a:t>flow</a:t>
            </a:r>
            <a:r>
              <a:rPr lang="zh-CN" altLang="en-US" sz="1600"/>
              <a:t>的可增广路</a:t>
            </a:r>
            <a:r>
              <a:rPr lang="en-US" altLang="zh-CN" sz="1600"/>
              <a:t>P</a:t>
            </a:r>
            <a:r>
              <a:rPr lang="zh-CN" altLang="en-US" sz="1600"/>
              <a:t>，则</a:t>
            </a:r>
            <a:r>
              <a:rPr lang="en-US" altLang="zh-CN" sz="1600"/>
              <a:t>flow</a:t>
            </a:r>
            <a:r>
              <a:rPr lang="zh-CN" altLang="en-US" sz="1600"/>
              <a:t>是</a:t>
            </a:r>
            <a:r>
              <a:rPr lang="en-US" altLang="zh-CN" sz="1600"/>
              <a:t>G</a:t>
            </a:r>
            <a:r>
              <a:rPr lang="zh-CN" altLang="en-US" sz="1600"/>
              <a:t>的一个最大流。</a:t>
            </a:r>
          </a:p>
        </p:txBody>
      </p:sp>
      <p:sp>
        <p:nvSpPr>
          <p:cNvPr id="585731" name="Rectangle 3"/>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85732" name="Object 4"/>
          <p:cNvGraphicFramePr>
            <a:graphicFrameLocks noChangeAspect="1"/>
          </p:cNvGraphicFramePr>
          <p:nvPr/>
        </p:nvGraphicFramePr>
        <p:xfrm>
          <a:off x="2627313" y="2636838"/>
          <a:ext cx="3681412" cy="1057275"/>
        </p:xfrm>
        <a:graphic>
          <a:graphicData uri="http://schemas.openxmlformats.org/presentationml/2006/ole">
            <mc:AlternateContent xmlns:mc="http://schemas.openxmlformats.org/markup-compatibility/2006">
              <mc:Choice xmlns:v="urn:schemas-microsoft-com:vml" Requires="v">
                <p:oleObj spid="_x0000_s585734" name="公式" r:id="rId3" imgW="2755900" imgH="787400" progId="Equation.3">
                  <p:embed/>
                </p:oleObj>
              </mc:Choice>
              <mc:Fallback>
                <p:oleObj name="公式" r:id="rId3" imgW="2755900" imgH="787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636838"/>
                        <a:ext cx="3681412"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DCB0211-C80E-49A4-881E-BF29171D05FA}" type="slidenum">
              <a:rPr lang="zh-CN" altLang="en-US"/>
              <a:pPr/>
              <a:t>28</a:t>
            </a:fld>
            <a:endParaRPr lang="en-US" altLang="zh-CN"/>
          </a:p>
        </p:txBody>
      </p:sp>
      <p:sp>
        <p:nvSpPr>
          <p:cNvPr id="586754" name="Rectangle 2"/>
          <p:cNvSpPr>
            <a:spLocks noGrp="1" noChangeArrowheads="1"/>
          </p:cNvSpPr>
          <p:nvPr>
            <p:ph type="body" idx="1"/>
          </p:nvPr>
        </p:nvSpPr>
        <p:spPr>
          <a:xfrm>
            <a:off x="301625" y="188913"/>
            <a:ext cx="8540750" cy="792162"/>
          </a:xfrm>
        </p:spPr>
        <p:txBody>
          <a:bodyPr/>
          <a:lstStyle/>
          <a:p>
            <a:pPr>
              <a:lnSpc>
                <a:spcPct val="130000"/>
              </a:lnSpc>
            </a:pPr>
            <a:r>
              <a:rPr lang="en-US" altLang="zh-CN" sz="1600" b="1">
                <a:solidFill>
                  <a:schemeClr val="hlink"/>
                </a:solidFill>
              </a:rPr>
              <a:t>2 </a:t>
            </a:r>
            <a:r>
              <a:rPr lang="zh-CN" altLang="en-US" sz="1600" b="1">
                <a:solidFill>
                  <a:schemeClr val="hlink"/>
                </a:solidFill>
              </a:rPr>
              <a:t>算法描述</a:t>
            </a:r>
            <a:endParaRPr lang="zh-CN" altLang="en-US" sz="1600">
              <a:solidFill>
                <a:schemeClr val="hlink"/>
              </a:solidFill>
            </a:endParaRPr>
          </a:p>
          <a:p>
            <a:pPr>
              <a:lnSpc>
                <a:spcPct val="130000"/>
              </a:lnSpc>
            </a:pPr>
            <a:r>
              <a:rPr lang="zh-CN" altLang="en-US" sz="1600"/>
              <a:t>最大流的增广路算法如下。该算法也常称作</a:t>
            </a:r>
            <a:r>
              <a:rPr lang="en-US" altLang="zh-CN" sz="1600"/>
              <a:t>Ford Fulkerson</a:t>
            </a:r>
            <a:r>
              <a:rPr lang="zh-CN" altLang="en-US" sz="1600"/>
              <a:t>算法。</a:t>
            </a:r>
          </a:p>
        </p:txBody>
      </p:sp>
      <p:sp>
        <p:nvSpPr>
          <p:cNvPr id="586755" name="AutoShape 3"/>
          <p:cNvSpPr>
            <a:spLocks noChangeArrowheads="1"/>
          </p:cNvSpPr>
          <p:nvPr/>
        </p:nvSpPr>
        <p:spPr bwMode="auto">
          <a:xfrm>
            <a:off x="1174750" y="1174750"/>
            <a:ext cx="6269038" cy="5518150"/>
          </a:xfrm>
          <a:prstGeom prst="roundRect">
            <a:avLst>
              <a:gd name="adj" fmla="val 16667"/>
            </a:avLst>
          </a:prstGeom>
          <a:solidFill>
            <a:schemeClr val="folHlink"/>
          </a:solidFill>
          <a:ln w="6350">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lang="en-US" altLang="zh-CN" sz="1600"/>
              <a:t>template &lt;class Graph, class Edge&gt; class MAXFLOW</a:t>
            </a:r>
          </a:p>
          <a:p>
            <a:r>
              <a:rPr lang="en-US" altLang="zh-CN" sz="1600"/>
              <a:t>{   const Graph &amp;G;</a:t>
            </a:r>
          </a:p>
          <a:p>
            <a:r>
              <a:rPr lang="en-US" altLang="zh-CN" sz="1600"/>
              <a:t>    int s, t,maxf;</a:t>
            </a:r>
          </a:p>
          <a:p>
            <a:r>
              <a:rPr lang="en-US" altLang="zh-CN" sz="1600"/>
              <a:t>    vector&lt;int&gt; wt;</a:t>
            </a:r>
          </a:p>
          <a:p>
            <a:r>
              <a:rPr lang="en-US" altLang="zh-CN" sz="1600"/>
              <a:t>    vector&lt;Edge *&gt; st;</a:t>
            </a:r>
          </a:p>
          <a:p>
            <a:r>
              <a:rPr lang="en-US" altLang="zh-CN" sz="1600"/>
              <a:t>    int ST(int v) const { return st[v]-&gt;other(v); }</a:t>
            </a:r>
          </a:p>
          <a:p>
            <a:r>
              <a:rPr lang="en-US" altLang="zh-CN" sz="1600"/>
              <a:t>    void augment(int s, int t)</a:t>
            </a:r>
          </a:p>
          <a:p>
            <a:r>
              <a:rPr lang="en-US" altLang="zh-CN" sz="1600"/>
              <a:t>    {   int d = st[t]-&gt;capRto(t);</a:t>
            </a:r>
          </a:p>
          <a:p>
            <a:r>
              <a:rPr lang="en-US" altLang="zh-CN" sz="1600"/>
              <a:t>        for (int v = ST(t); v != s; v = ST(v))</a:t>
            </a:r>
          </a:p>
          <a:p>
            <a:r>
              <a:rPr lang="en-US" altLang="zh-CN" sz="1600"/>
              <a:t>          if (st[v]-&gt;capRto(v) &lt; d)  d = st[v]-&gt;capRto(v);</a:t>
            </a:r>
          </a:p>
          <a:p>
            <a:r>
              <a:rPr lang="en-US" altLang="zh-CN" sz="1600"/>
              <a:t>        st[t]-&gt;addflowRto(t, d);</a:t>
            </a:r>
          </a:p>
          <a:p>
            <a:r>
              <a:rPr lang="en-US" altLang="zh-CN" sz="1600"/>
              <a:t>        maxf+=d;</a:t>
            </a:r>
          </a:p>
          <a:p>
            <a:r>
              <a:rPr lang="en-US" altLang="zh-CN" sz="1600"/>
              <a:t>        for ( v = ST(t); v != s; v = ST(v))  st[v]-&gt;addflowRto(v, d); </a:t>
            </a:r>
          </a:p>
          <a:p>
            <a:r>
              <a:rPr lang="en-US" altLang="zh-CN" sz="1600"/>
              <a:t>    }</a:t>
            </a:r>
          </a:p>
          <a:p>
            <a:r>
              <a:rPr lang="en-US" altLang="zh-CN" sz="1600"/>
              <a:t>    bool pfs();</a:t>
            </a:r>
          </a:p>
          <a:p>
            <a:r>
              <a:rPr lang="en-US" altLang="zh-CN" sz="1600"/>
              <a:t>public:</a:t>
            </a:r>
          </a:p>
          <a:p>
            <a:r>
              <a:rPr lang="en-US" altLang="zh-CN" sz="1600"/>
              <a:t>      MAXFLOW(const Graph &amp;G, int s, int t,int &amp;maxflow) : </a:t>
            </a:r>
          </a:p>
          <a:p>
            <a:r>
              <a:rPr lang="en-US" altLang="zh-CN" sz="1600"/>
              <a:t>          G(G), s(s), t(t), st(G.V()), wt(G.V()),maxf(0)</a:t>
            </a:r>
          </a:p>
          <a:p>
            <a:r>
              <a:rPr lang="en-US" altLang="zh-CN" sz="1600"/>
              <a:t>      {   while (pfs()) augment(s, t); maxflow+=maxf;}</a:t>
            </a:r>
          </a:p>
          <a:p>
            <a:r>
              <a:rPr lang="en-US" altLang="zh-CN" sz="1600"/>
              <a:t>}; </a:t>
            </a:r>
            <a:endParaRPr lang="zh-CN" altLang="en-US" sz="1600"/>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A6D58F8-DE9E-4C07-8CF5-AD730028B91D}" type="slidenum">
              <a:rPr lang="zh-CN" altLang="en-US"/>
              <a:pPr/>
              <a:t>29</a:t>
            </a:fld>
            <a:endParaRPr lang="en-US" altLang="zh-CN"/>
          </a:p>
        </p:txBody>
      </p:sp>
      <p:sp>
        <p:nvSpPr>
          <p:cNvPr id="592898" name="Rectangle 2"/>
          <p:cNvSpPr>
            <a:spLocks noGrp="1" noChangeArrowheads="1"/>
          </p:cNvSpPr>
          <p:nvPr>
            <p:ph type="body" idx="1"/>
          </p:nvPr>
        </p:nvSpPr>
        <p:spPr>
          <a:xfrm>
            <a:off x="457200" y="333375"/>
            <a:ext cx="8229600" cy="5792788"/>
          </a:xfrm>
        </p:spPr>
        <p:txBody>
          <a:bodyPr/>
          <a:lstStyle/>
          <a:p>
            <a:pPr>
              <a:lnSpc>
                <a:spcPct val="130000"/>
              </a:lnSpc>
            </a:pPr>
            <a:r>
              <a:rPr lang="en-US" altLang="zh-CN" sz="1600" b="1">
                <a:solidFill>
                  <a:srgbClr val="0000FF"/>
                </a:solidFill>
              </a:rPr>
              <a:t>3 </a:t>
            </a:r>
            <a:r>
              <a:rPr lang="zh-CN" altLang="en-US" sz="1600" b="1">
                <a:solidFill>
                  <a:srgbClr val="0000FF"/>
                </a:solidFill>
              </a:rPr>
              <a:t>算法的计算复杂性</a:t>
            </a:r>
            <a:endParaRPr lang="zh-CN" altLang="en-US" sz="1600">
              <a:solidFill>
                <a:srgbClr val="0000FF"/>
              </a:solidFill>
            </a:endParaRPr>
          </a:p>
          <a:p>
            <a:pPr>
              <a:lnSpc>
                <a:spcPct val="130000"/>
              </a:lnSpc>
            </a:pPr>
            <a:r>
              <a:rPr lang="zh-CN" altLang="en-US" sz="1600"/>
              <a:t>增广路算法的效率由下面</a:t>
            </a:r>
            <a:r>
              <a:rPr lang="en-US" altLang="zh-CN" sz="1600"/>
              <a:t>2</a:t>
            </a:r>
            <a:r>
              <a:rPr lang="zh-CN" altLang="en-US" sz="1600"/>
              <a:t>个因素所确定。</a:t>
            </a:r>
          </a:p>
          <a:p>
            <a:pPr>
              <a:lnSpc>
                <a:spcPct val="130000"/>
              </a:lnSpc>
            </a:pPr>
            <a:r>
              <a:rPr lang="zh-CN" altLang="en-US" sz="1600"/>
              <a:t>（</a:t>
            </a:r>
            <a:r>
              <a:rPr lang="en-US" altLang="zh-CN" sz="1600"/>
              <a:t>1</a:t>
            </a:r>
            <a:r>
              <a:rPr lang="zh-CN" altLang="en-US" sz="1600"/>
              <a:t>）整个算法找增广路的次数；</a:t>
            </a:r>
          </a:p>
          <a:p>
            <a:pPr>
              <a:lnSpc>
                <a:spcPct val="130000"/>
              </a:lnSpc>
            </a:pPr>
            <a:r>
              <a:rPr lang="zh-CN" altLang="en-US" sz="1600"/>
              <a:t>（</a:t>
            </a:r>
            <a:r>
              <a:rPr lang="en-US" altLang="zh-CN" sz="1600"/>
              <a:t>2</a:t>
            </a:r>
            <a:r>
              <a:rPr lang="zh-CN" altLang="en-US" sz="1600"/>
              <a:t>）每次找增广路所需的时间。</a:t>
            </a:r>
          </a:p>
          <a:p>
            <a:pPr>
              <a:lnSpc>
                <a:spcPct val="130000"/>
              </a:lnSpc>
            </a:pPr>
            <a:r>
              <a:rPr lang="zh-CN" altLang="en-US" sz="1600"/>
              <a:t>给定的网络中有</a:t>
            </a:r>
            <a:r>
              <a:rPr lang="en-US" altLang="zh-CN" sz="1600"/>
              <a:t>n</a:t>
            </a:r>
            <a:r>
              <a:rPr lang="zh-CN" altLang="en-US" sz="1600"/>
              <a:t>个顶点和</a:t>
            </a:r>
            <a:r>
              <a:rPr lang="en-US" altLang="zh-CN" sz="1600"/>
              <a:t>m</a:t>
            </a:r>
            <a:r>
              <a:rPr lang="zh-CN" altLang="en-US" sz="1600"/>
              <a:t>条边，且每条边的容量不超过</a:t>
            </a:r>
            <a:r>
              <a:rPr lang="en-US" altLang="zh-CN" sz="1600"/>
              <a:t>M</a:t>
            </a:r>
            <a:r>
              <a:rPr lang="zh-CN" altLang="en-US" sz="1600"/>
              <a:t>。</a:t>
            </a:r>
          </a:p>
          <a:p>
            <a:pPr>
              <a:lnSpc>
                <a:spcPct val="130000"/>
              </a:lnSpc>
            </a:pPr>
            <a:r>
              <a:rPr lang="zh-CN" altLang="en-US" sz="1600"/>
              <a:t>可以证明，在一般情况下，增广路算法中找增广路的次数不超过</a:t>
            </a:r>
            <a:r>
              <a:rPr lang="en-US" altLang="zh-CN" sz="1600"/>
              <a:t>nM</a:t>
            </a:r>
            <a:r>
              <a:rPr lang="zh-CN" altLang="en-US" sz="1600"/>
              <a:t>次。</a:t>
            </a:r>
          </a:p>
          <a:p>
            <a:pPr>
              <a:lnSpc>
                <a:spcPct val="130000"/>
              </a:lnSpc>
            </a:pPr>
            <a:r>
              <a:rPr lang="zh-CN" altLang="en-US" sz="1600"/>
              <a:t>最短增广路算法在最坏情况下找增广路的次数不超过</a:t>
            </a:r>
            <a:r>
              <a:rPr lang="en-US" altLang="zh-CN" sz="1600"/>
              <a:t>nm/2</a:t>
            </a:r>
            <a:r>
              <a:rPr lang="zh-CN" altLang="en-US" sz="1600"/>
              <a:t>次。</a:t>
            </a:r>
          </a:p>
          <a:p>
            <a:pPr>
              <a:lnSpc>
                <a:spcPct val="130000"/>
              </a:lnSpc>
            </a:pPr>
            <a:r>
              <a:rPr lang="zh-CN" altLang="en-US" sz="1600"/>
              <a:t>找</a:t>
            </a:r>
            <a:r>
              <a:rPr lang="en-US" altLang="zh-CN" sz="1600"/>
              <a:t>1</a:t>
            </a:r>
            <a:r>
              <a:rPr lang="zh-CN" altLang="en-US" sz="1600"/>
              <a:t>次增广路最多需要</a:t>
            </a:r>
            <a:r>
              <a:rPr lang="en-US" altLang="zh-CN" sz="1600" i="1"/>
              <a:t>O</a:t>
            </a:r>
            <a:r>
              <a:rPr lang="en-US" altLang="zh-CN" sz="1600"/>
              <a:t>(m)</a:t>
            </a:r>
            <a:r>
              <a:rPr lang="zh-CN" altLang="en-US" sz="1600"/>
              <a:t>计算时间。</a:t>
            </a:r>
          </a:p>
          <a:p>
            <a:pPr>
              <a:lnSpc>
                <a:spcPct val="130000"/>
              </a:lnSpc>
            </a:pPr>
            <a:r>
              <a:rPr lang="zh-CN" altLang="en-US" sz="1600"/>
              <a:t>因此，在最坏情况下最短增广路算法所需的计算时间为</a:t>
            </a:r>
            <a:r>
              <a:rPr lang="en-US" altLang="zh-CN" sz="1600" i="1"/>
              <a:t>O</a:t>
            </a:r>
            <a:r>
              <a:rPr lang="en-US" altLang="zh-CN" sz="1600"/>
              <a:t>(nm</a:t>
            </a:r>
            <a:r>
              <a:rPr lang="en-US" altLang="zh-CN" sz="1600" baseline="30000"/>
              <a:t>2</a:t>
            </a:r>
            <a:r>
              <a:rPr lang="en-US" altLang="zh-CN" sz="1600"/>
              <a:t>)</a:t>
            </a:r>
            <a:r>
              <a:rPr lang="zh-CN" altLang="en-US" sz="1600"/>
              <a:t> 。</a:t>
            </a:r>
          </a:p>
          <a:p>
            <a:pPr>
              <a:lnSpc>
                <a:spcPct val="130000"/>
              </a:lnSpc>
            </a:pPr>
            <a:r>
              <a:rPr lang="zh-CN" altLang="en-US" sz="1600"/>
              <a:t>当给定的网络是稀疏网络，即</a:t>
            </a:r>
            <a:r>
              <a:rPr lang="en-US" altLang="zh-CN" sz="1600"/>
              <a:t>m=</a:t>
            </a:r>
            <a:r>
              <a:rPr lang="en-US" altLang="zh-CN" sz="1600" i="1"/>
              <a:t>O</a:t>
            </a:r>
            <a:r>
              <a:rPr lang="en-US" altLang="zh-CN" sz="1600"/>
              <a:t>(n)</a:t>
            </a:r>
            <a:r>
              <a:rPr lang="zh-CN" altLang="en-US" sz="1600"/>
              <a:t>时，最短增广路算法所需的计算时间为</a:t>
            </a:r>
            <a:r>
              <a:rPr lang="en-US" altLang="zh-CN" sz="1600"/>
              <a:t>O(n</a:t>
            </a:r>
            <a:r>
              <a:rPr lang="en-US" altLang="zh-CN" sz="1600" baseline="30000"/>
              <a:t>3</a:t>
            </a:r>
            <a:r>
              <a:rPr lang="en-US" altLang="zh-CN" sz="1600"/>
              <a:t>)</a:t>
            </a:r>
            <a:r>
              <a:rPr lang="zh-CN" altLang="en-US" sz="1600"/>
              <a:t>。</a:t>
            </a:r>
          </a:p>
          <a:p>
            <a:pPr>
              <a:lnSpc>
                <a:spcPct val="130000"/>
              </a:lnSpc>
            </a:pPr>
            <a:r>
              <a:rPr lang="zh-CN" altLang="en-US" sz="1600"/>
              <a:t>最大容量增广路算法在最坏情况下找增广路的次数不超过</a:t>
            </a:r>
            <a:r>
              <a:rPr lang="en-US" altLang="zh-CN" sz="1600"/>
              <a:t>2mlogM</a:t>
            </a:r>
            <a:r>
              <a:rPr lang="zh-CN" altLang="en-US" sz="1600"/>
              <a:t>次。</a:t>
            </a:r>
          </a:p>
          <a:p>
            <a:pPr>
              <a:lnSpc>
                <a:spcPct val="130000"/>
              </a:lnSpc>
            </a:pPr>
            <a:r>
              <a:rPr lang="zh-CN" altLang="en-US" sz="1600"/>
              <a:t>由于使用堆来存储优先队列，找</a:t>
            </a:r>
            <a:r>
              <a:rPr lang="en-US" altLang="zh-CN" sz="1600"/>
              <a:t>1</a:t>
            </a:r>
            <a:r>
              <a:rPr lang="zh-CN" altLang="en-US" sz="1600"/>
              <a:t>次增广路最多需要</a:t>
            </a:r>
            <a:r>
              <a:rPr lang="en-US" altLang="zh-CN" sz="1600"/>
              <a:t>O(nlogn)</a:t>
            </a:r>
            <a:r>
              <a:rPr lang="zh-CN" altLang="en-US" sz="1600"/>
              <a:t>计算时间。</a:t>
            </a:r>
          </a:p>
          <a:p>
            <a:pPr>
              <a:lnSpc>
                <a:spcPct val="130000"/>
              </a:lnSpc>
            </a:pPr>
            <a:r>
              <a:rPr lang="zh-CN" altLang="en-US" sz="1600"/>
              <a:t>因此，在最坏情况下最大容量增广路算法所需的计算时间为</a:t>
            </a:r>
          </a:p>
          <a:p>
            <a:pPr>
              <a:lnSpc>
                <a:spcPct val="130000"/>
              </a:lnSpc>
            </a:pPr>
            <a:r>
              <a:rPr lang="zh-CN" altLang="en-US" sz="1600"/>
              <a:t>当给定的网络是稀疏网络时，最大容量增广路算法所需的计算时间为</a:t>
            </a:r>
          </a:p>
        </p:txBody>
      </p:sp>
      <p:sp>
        <p:nvSpPr>
          <p:cNvPr id="592899" name="Rectangle 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92900" name="Object 4"/>
          <p:cNvGraphicFramePr>
            <a:graphicFrameLocks noChangeAspect="1"/>
          </p:cNvGraphicFramePr>
          <p:nvPr/>
        </p:nvGraphicFramePr>
        <p:xfrm>
          <a:off x="6227763" y="4884738"/>
          <a:ext cx="1152525" cy="200025"/>
        </p:xfrm>
        <a:graphic>
          <a:graphicData uri="http://schemas.openxmlformats.org/presentationml/2006/ole">
            <mc:AlternateContent xmlns:mc="http://schemas.openxmlformats.org/markup-compatibility/2006">
              <mc:Choice xmlns:v="urn:schemas-microsoft-com:vml" Requires="v">
                <p:oleObj spid="_x0000_s592905" name="公式" r:id="rId3" imgW="1155700" imgH="203200" progId="Equation.3">
                  <p:embed/>
                </p:oleObj>
              </mc:Choice>
              <mc:Fallback>
                <p:oleObj name="公式" r:id="rId3" imgW="11557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4884738"/>
                        <a:ext cx="11525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29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92902" name="Object 6"/>
          <p:cNvGraphicFramePr>
            <a:graphicFrameLocks noChangeAspect="1"/>
          </p:cNvGraphicFramePr>
          <p:nvPr/>
        </p:nvGraphicFramePr>
        <p:xfrm>
          <a:off x="7019925" y="5229225"/>
          <a:ext cx="1114425" cy="228600"/>
        </p:xfrm>
        <a:graphic>
          <a:graphicData uri="http://schemas.openxmlformats.org/presentationml/2006/ole">
            <mc:AlternateContent xmlns:mc="http://schemas.openxmlformats.org/markup-compatibility/2006">
              <mc:Choice xmlns:v="urn:schemas-microsoft-com:vml" Requires="v">
                <p:oleObj spid="_x0000_s592906" name="公式" r:id="rId5" imgW="1117600" imgH="228600" progId="Equation.3">
                  <p:embed/>
                </p:oleObj>
              </mc:Choice>
              <mc:Fallback>
                <p:oleObj name="公式" r:id="rId5" imgW="11176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925" y="5229225"/>
                        <a:ext cx="11144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71494F5-839B-4DC5-AA99-6E5B862A2DA5}" type="slidenum">
              <a:rPr lang="zh-CN" altLang="en-US"/>
              <a:pPr/>
              <a:t>3</a:t>
            </a:fld>
            <a:endParaRPr lang="en-US" altLang="zh-CN"/>
          </a:p>
        </p:txBody>
      </p:sp>
      <p:sp>
        <p:nvSpPr>
          <p:cNvPr id="330755" name="Rectangle 3"/>
          <p:cNvSpPr>
            <a:spLocks noGrp="1" noChangeArrowheads="1"/>
          </p:cNvSpPr>
          <p:nvPr>
            <p:ph type="body" idx="1"/>
          </p:nvPr>
        </p:nvSpPr>
        <p:spPr>
          <a:xfrm>
            <a:off x="457200" y="549275"/>
            <a:ext cx="8229600" cy="5581650"/>
          </a:xfrm>
        </p:spPr>
        <p:txBody>
          <a:bodyPr/>
          <a:lstStyle/>
          <a:p>
            <a:pPr>
              <a:lnSpc>
                <a:spcPct val="200000"/>
              </a:lnSpc>
            </a:pPr>
            <a:r>
              <a:rPr lang="zh-CN" altLang="en-US" sz="1600"/>
              <a:t>变量满足约束条件</a:t>
            </a:r>
            <a:r>
              <a:rPr lang="en-US" altLang="zh-CN" sz="1600"/>
              <a:t>(8.2)-(8.5)</a:t>
            </a:r>
            <a:r>
              <a:rPr lang="zh-CN" altLang="en-US" sz="1600"/>
              <a:t>式的一组值称为线性规划问题的一个</a:t>
            </a:r>
            <a:r>
              <a:rPr lang="zh-CN" altLang="en-US" sz="1600" b="1">
                <a:solidFill>
                  <a:schemeClr val="hlink"/>
                </a:solidFill>
              </a:rPr>
              <a:t>可行解</a:t>
            </a:r>
            <a:r>
              <a:rPr lang="zh-CN" altLang="en-US" sz="1600"/>
              <a:t>。</a:t>
            </a:r>
          </a:p>
          <a:p>
            <a:pPr>
              <a:lnSpc>
                <a:spcPct val="200000"/>
              </a:lnSpc>
            </a:pPr>
            <a:r>
              <a:rPr lang="zh-CN" altLang="en-US" sz="1600"/>
              <a:t>所有可行解构成的集合称为线性规划问题的</a:t>
            </a:r>
            <a:r>
              <a:rPr lang="zh-CN" altLang="en-US" sz="1600" b="1">
                <a:solidFill>
                  <a:schemeClr val="hlink"/>
                </a:solidFill>
              </a:rPr>
              <a:t>可行区域</a:t>
            </a:r>
            <a:r>
              <a:rPr lang="zh-CN" altLang="en-US" sz="1600"/>
              <a:t>。</a:t>
            </a:r>
          </a:p>
          <a:p>
            <a:pPr>
              <a:lnSpc>
                <a:spcPct val="200000"/>
              </a:lnSpc>
            </a:pPr>
            <a:r>
              <a:rPr lang="zh-CN" altLang="en-US" sz="1600"/>
              <a:t>使目标函数取得极值的可行解称为</a:t>
            </a:r>
            <a:r>
              <a:rPr lang="zh-CN" altLang="en-US" sz="1600" b="1">
                <a:solidFill>
                  <a:schemeClr val="hlink"/>
                </a:solidFill>
              </a:rPr>
              <a:t>最优解</a:t>
            </a:r>
            <a:r>
              <a:rPr lang="zh-CN" altLang="en-US" sz="1600"/>
              <a:t>。</a:t>
            </a:r>
          </a:p>
          <a:p>
            <a:pPr>
              <a:lnSpc>
                <a:spcPct val="200000"/>
              </a:lnSpc>
            </a:pPr>
            <a:r>
              <a:rPr lang="zh-CN" altLang="en-US" sz="1600"/>
              <a:t>在最优解处目标函数的值称为</a:t>
            </a:r>
            <a:r>
              <a:rPr lang="zh-CN" altLang="en-US" sz="1600" b="1">
                <a:solidFill>
                  <a:schemeClr val="hlink"/>
                </a:solidFill>
              </a:rPr>
              <a:t>最优值</a:t>
            </a:r>
            <a:r>
              <a:rPr lang="zh-CN" altLang="en-US" sz="1600"/>
              <a:t>。</a:t>
            </a:r>
          </a:p>
          <a:p>
            <a:pPr>
              <a:lnSpc>
                <a:spcPct val="200000"/>
              </a:lnSpc>
            </a:pPr>
            <a:r>
              <a:rPr lang="zh-CN" altLang="en-US" sz="1600"/>
              <a:t>有些情况下可能不存在最优解。</a:t>
            </a:r>
          </a:p>
          <a:p>
            <a:pPr>
              <a:lnSpc>
                <a:spcPct val="200000"/>
              </a:lnSpc>
            </a:pPr>
            <a:r>
              <a:rPr lang="zh-CN" altLang="en-US" sz="1600"/>
              <a:t>通常有两种情况：</a:t>
            </a:r>
          </a:p>
          <a:p>
            <a:pPr>
              <a:lnSpc>
                <a:spcPct val="200000"/>
              </a:lnSpc>
            </a:pPr>
            <a:r>
              <a:rPr lang="en-US" altLang="zh-CN" sz="1600"/>
              <a:t>(1)</a:t>
            </a:r>
            <a:r>
              <a:rPr lang="zh-CN" altLang="en-US" sz="1600"/>
              <a:t>根本没有可行解，即给定的约束条件之间是相互排斥的，可行区域为空集；</a:t>
            </a:r>
          </a:p>
          <a:p>
            <a:pPr>
              <a:lnSpc>
                <a:spcPct val="200000"/>
              </a:lnSpc>
            </a:pPr>
            <a:r>
              <a:rPr lang="en-US" altLang="zh-CN" sz="1600"/>
              <a:t>(2)</a:t>
            </a:r>
            <a:r>
              <a:rPr lang="zh-CN" altLang="en-US" sz="1600"/>
              <a:t>目标函数没有极值，也就是说在</a:t>
            </a:r>
            <a:r>
              <a:rPr lang="en-US" altLang="zh-CN" sz="1600" i="1"/>
              <a:t>n </a:t>
            </a:r>
            <a:r>
              <a:rPr lang="zh-CN" altLang="en-US" sz="1600"/>
              <a:t>维空间中的某个方向上，目标函数值可以无限增大，而仍满足约束条件，此时目标函数值无界。</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0BC84C7-36C2-4DDA-B03F-99583607B214}" type="slidenum">
              <a:rPr lang="zh-CN" altLang="en-US"/>
              <a:pPr/>
              <a:t>30</a:t>
            </a:fld>
            <a:endParaRPr lang="en-US" altLang="zh-CN"/>
          </a:p>
        </p:txBody>
      </p:sp>
      <p:sp>
        <p:nvSpPr>
          <p:cNvPr id="593922" name="Rectangle 2"/>
          <p:cNvSpPr>
            <a:spLocks noGrp="1" noChangeArrowheads="1"/>
          </p:cNvSpPr>
          <p:nvPr>
            <p:ph type="title"/>
          </p:nvPr>
        </p:nvSpPr>
        <p:spPr>
          <a:xfrm>
            <a:off x="457200" y="274638"/>
            <a:ext cx="8229600" cy="561975"/>
          </a:xfrm>
        </p:spPr>
        <p:txBody>
          <a:bodyPr/>
          <a:lstStyle/>
          <a:p>
            <a:r>
              <a:rPr lang="zh-CN" altLang="en-US" sz="2400" b="1">
                <a:solidFill>
                  <a:srgbClr val="0000FF"/>
                </a:solidFill>
              </a:rPr>
              <a:t>预流推进算法</a:t>
            </a:r>
            <a:r>
              <a:rPr lang="zh-CN" altLang="en-US"/>
              <a:t> </a:t>
            </a:r>
          </a:p>
        </p:txBody>
      </p:sp>
      <p:sp>
        <p:nvSpPr>
          <p:cNvPr id="593923" name="Rectangle 3"/>
          <p:cNvSpPr>
            <a:spLocks noGrp="1" noChangeArrowheads="1"/>
          </p:cNvSpPr>
          <p:nvPr>
            <p:ph type="body" idx="1"/>
          </p:nvPr>
        </p:nvSpPr>
        <p:spPr>
          <a:xfrm>
            <a:off x="457200" y="1196975"/>
            <a:ext cx="8229600" cy="2232025"/>
          </a:xfrm>
        </p:spPr>
        <p:txBody>
          <a:bodyPr/>
          <a:lstStyle/>
          <a:p>
            <a:pPr>
              <a:lnSpc>
                <a:spcPct val="130000"/>
              </a:lnSpc>
            </a:pPr>
            <a:r>
              <a:rPr lang="en-US" altLang="zh-CN" sz="1600" b="1">
                <a:solidFill>
                  <a:srgbClr val="0000FF"/>
                </a:solidFill>
              </a:rPr>
              <a:t>1 </a:t>
            </a:r>
            <a:r>
              <a:rPr lang="zh-CN" altLang="en-US" sz="1600" b="1">
                <a:solidFill>
                  <a:srgbClr val="0000FF"/>
                </a:solidFill>
              </a:rPr>
              <a:t>算法基本思想</a:t>
            </a:r>
            <a:endParaRPr lang="zh-CN" altLang="en-US" sz="1600">
              <a:solidFill>
                <a:srgbClr val="0000FF"/>
              </a:solidFill>
            </a:endParaRPr>
          </a:p>
          <a:p>
            <a:pPr>
              <a:lnSpc>
                <a:spcPct val="130000"/>
              </a:lnSpc>
            </a:pPr>
            <a:r>
              <a:rPr lang="zh-CN" altLang="en-US" sz="1600"/>
              <a:t>增广路算法的特点是找到增广路后，立即沿增广路对网络流进行增广。</a:t>
            </a:r>
          </a:p>
          <a:p>
            <a:pPr>
              <a:lnSpc>
                <a:spcPct val="130000"/>
              </a:lnSpc>
            </a:pPr>
            <a:r>
              <a:rPr lang="zh-CN" altLang="en-US" sz="1600"/>
              <a:t>每一次增广可能需要对最多</a:t>
            </a:r>
            <a:r>
              <a:rPr lang="en-US" altLang="zh-CN" sz="1600"/>
              <a:t>n-1</a:t>
            </a:r>
            <a:r>
              <a:rPr lang="zh-CN" altLang="en-US" sz="1600"/>
              <a:t>条边进行操作。</a:t>
            </a:r>
          </a:p>
          <a:p>
            <a:pPr>
              <a:lnSpc>
                <a:spcPct val="130000"/>
              </a:lnSpc>
            </a:pPr>
            <a:r>
              <a:rPr lang="zh-CN" altLang="en-US" sz="1600"/>
              <a:t>最坏情况下，每一次增广需要</a:t>
            </a:r>
            <a:r>
              <a:rPr lang="en-US" altLang="zh-CN" sz="1600" i="1"/>
              <a:t>O</a:t>
            </a:r>
            <a:r>
              <a:rPr lang="en-US" altLang="zh-CN" sz="1600"/>
              <a:t>(n)</a:t>
            </a:r>
            <a:r>
              <a:rPr lang="zh-CN" altLang="en-US" sz="1600"/>
              <a:t>计算时间。</a:t>
            </a:r>
          </a:p>
          <a:p>
            <a:pPr>
              <a:lnSpc>
                <a:spcPct val="130000"/>
              </a:lnSpc>
            </a:pPr>
            <a:r>
              <a:rPr lang="zh-CN" altLang="en-US" sz="1600"/>
              <a:t>有些情况下，这个代价是很高的。下面是一个极端的例子。</a:t>
            </a:r>
          </a:p>
        </p:txBody>
      </p:sp>
      <p:pic>
        <p:nvPicPr>
          <p:cNvPr id="593924" name="Picture 4" descr="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429000"/>
            <a:ext cx="453707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DE56C4F-82AC-4DB6-8108-C88D8B88168E}" type="slidenum">
              <a:rPr lang="zh-CN" altLang="en-US"/>
              <a:pPr/>
              <a:t>31</a:t>
            </a:fld>
            <a:endParaRPr lang="en-US" altLang="zh-CN"/>
          </a:p>
        </p:txBody>
      </p:sp>
      <p:sp>
        <p:nvSpPr>
          <p:cNvPr id="594946" name="Rectangle 2"/>
          <p:cNvSpPr>
            <a:spLocks noGrp="1" noChangeArrowheads="1"/>
          </p:cNvSpPr>
          <p:nvPr>
            <p:ph type="body" idx="1"/>
          </p:nvPr>
        </p:nvSpPr>
        <p:spPr>
          <a:xfrm>
            <a:off x="457200" y="404813"/>
            <a:ext cx="8229600" cy="5903912"/>
          </a:xfrm>
        </p:spPr>
        <p:txBody>
          <a:bodyPr/>
          <a:lstStyle/>
          <a:p>
            <a:pPr>
              <a:lnSpc>
                <a:spcPct val="150000"/>
              </a:lnSpc>
            </a:pPr>
            <a:r>
              <a:rPr lang="zh-CN" altLang="en-US" sz="1600"/>
              <a:t>无论用哪种增广路算法，都会找到</a:t>
            </a:r>
            <a:r>
              <a:rPr lang="en-US" altLang="zh-CN" sz="1600"/>
              <a:t>10</a:t>
            </a:r>
            <a:r>
              <a:rPr lang="zh-CN" altLang="en-US" sz="1600"/>
              <a:t>条增广路，每条路长为</a:t>
            </a:r>
            <a:r>
              <a:rPr lang="en-US" altLang="zh-CN" sz="1600"/>
              <a:t>10</a:t>
            </a:r>
            <a:r>
              <a:rPr lang="zh-CN" altLang="en-US" sz="1600"/>
              <a:t>，容量为</a:t>
            </a:r>
            <a:r>
              <a:rPr lang="en-US" altLang="zh-CN" sz="1600"/>
              <a:t>1</a:t>
            </a:r>
            <a:r>
              <a:rPr lang="zh-CN" altLang="en-US" sz="1600"/>
              <a:t>。</a:t>
            </a:r>
          </a:p>
          <a:p>
            <a:pPr>
              <a:lnSpc>
                <a:spcPct val="150000"/>
              </a:lnSpc>
            </a:pPr>
            <a:r>
              <a:rPr lang="zh-CN" altLang="en-US" sz="1600"/>
              <a:t>共需要</a:t>
            </a:r>
            <a:r>
              <a:rPr lang="en-US" altLang="zh-CN" sz="1600"/>
              <a:t>10</a:t>
            </a:r>
            <a:r>
              <a:rPr lang="zh-CN" altLang="en-US" sz="1600"/>
              <a:t>次增广，每次增广需要对</a:t>
            </a:r>
            <a:r>
              <a:rPr lang="en-US" altLang="zh-CN" sz="1600"/>
              <a:t>10</a:t>
            </a:r>
            <a:r>
              <a:rPr lang="zh-CN" altLang="en-US" sz="1600"/>
              <a:t>条边进行操作，每条边增广</a:t>
            </a:r>
            <a:r>
              <a:rPr lang="en-US" altLang="zh-CN" sz="1600"/>
              <a:t>1</a:t>
            </a:r>
            <a:r>
              <a:rPr lang="zh-CN" altLang="en-US" sz="1600"/>
              <a:t>个单位流量。</a:t>
            </a:r>
          </a:p>
          <a:p>
            <a:pPr>
              <a:lnSpc>
                <a:spcPct val="150000"/>
              </a:lnSpc>
            </a:pPr>
            <a:r>
              <a:rPr lang="en-US" altLang="zh-CN" sz="1600"/>
              <a:t>10</a:t>
            </a:r>
            <a:r>
              <a:rPr lang="zh-CN" altLang="en-US" sz="1600"/>
              <a:t>条增广路中的前</a:t>
            </a:r>
            <a:r>
              <a:rPr lang="en-US" altLang="zh-CN" sz="1600"/>
              <a:t>9</a:t>
            </a:r>
            <a:r>
              <a:rPr lang="zh-CN" altLang="en-US" sz="1600"/>
              <a:t>个顶点（前</a:t>
            </a:r>
            <a:r>
              <a:rPr lang="en-US" altLang="zh-CN" sz="1600"/>
              <a:t>8</a:t>
            </a:r>
            <a:r>
              <a:rPr lang="zh-CN" altLang="en-US" sz="1600"/>
              <a:t>条边）是完全一样的。</a:t>
            </a:r>
          </a:p>
          <a:p>
            <a:pPr>
              <a:lnSpc>
                <a:spcPct val="150000"/>
              </a:lnSpc>
            </a:pPr>
            <a:r>
              <a:rPr lang="zh-CN" altLang="en-US" sz="1600"/>
              <a:t>如果直接将前</a:t>
            </a:r>
            <a:r>
              <a:rPr lang="en-US" altLang="zh-CN" sz="1600"/>
              <a:t>8</a:t>
            </a:r>
            <a:r>
              <a:rPr lang="zh-CN" altLang="en-US" sz="1600"/>
              <a:t>条边的流量增广</a:t>
            </a:r>
            <a:r>
              <a:rPr lang="en-US" altLang="zh-CN" sz="1600"/>
              <a:t>10</a:t>
            </a:r>
            <a:r>
              <a:rPr lang="zh-CN" altLang="en-US" sz="1600"/>
              <a:t>个单位，而只对后面长为</a:t>
            </a:r>
            <a:r>
              <a:rPr lang="en-US" altLang="zh-CN" sz="1600"/>
              <a:t>2</a:t>
            </a:r>
            <a:r>
              <a:rPr lang="zh-CN" altLang="en-US" sz="1600"/>
              <a:t>的不同的有向路单独操作，就可以节省许多计算时间。</a:t>
            </a:r>
          </a:p>
          <a:p>
            <a:pPr>
              <a:lnSpc>
                <a:spcPct val="150000"/>
              </a:lnSpc>
            </a:pPr>
            <a:r>
              <a:rPr lang="zh-CN" altLang="en-US" sz="1600"/>
              <a:t>这就是预流推进（</a:t>
            </a:r>
            <a:r>
              <a:rPr lang="en-US" altLang="zh-CN" sz="1600"/>
              <a:t>preflow push )</a:t>
            </a:r>
            <a:r>
              <a:rPr lang="zh-CN" altLang="en-US" sz="1600"/>
              <a:t>算法的基本思想。</a:t>
            </a:r>
          </a:p>
          <a:p>
            <a:pPr>
              <a:lnSpc>
                <a:spcPct val="150000"/>
              </a:lnSpc>
            </a:pPr>
            <a:r>
              <a:rPr lang="zh-CN" altLang="en-US" sz="1600"/>
              <a:t>预流推进算法注重对每一条边的增流，而不必每次一定对一条增广路增流。</a:t>
            </a:r>
          </a:p>
          <a:p>
            <a:pPr>
              <a:lnSpc>
                <a:spcPct val="150000"/>
              </a:lnSpc>
            </a:pPr>
            <a:r>
              <a:rPr lang="zh-CN" altLang="en-US" sz="1600"/>
              <a:t>通常将沿一条边增流的运算称为一次推进（</a:t>
            </a:r>
            <a:r>
              <a:rPr lang="en-US" altLang="zh-CN" sz="1600"/>
              <a:t>push</a:t>
            </a:r>
            <a:r>
              <a:rPr lang="zh-CN" altLang="en-US" sz="1600"/>
              <a:t>）。</a:t>
            </a:r>
          </a:p>
          <a:p>
            <a:pPr>
              <a:lnSpc>
                <a:spcPct val="150000"/>
              </a:lnSpc>
            </a:pPr>
            <a:r>
              <a:rPr lang="zh-CN" altLang="en-US" sz="1600"/>
              <a:t>在算法的推进过程中，网络流满足容量约束，但一般不满足流量平衡约束。</a:t>
            </a:r>
          </a:p>
          <a:p>
            <a:pPr>
              <a:lnSpc>
                <a:spcPct val="150000"/>
              </a:lnSpc>
            </a:pPr>
            <a:r>
              <a:rPr lang="zh-CN" altLang="en-US" sz="1600"/>
              <a:t>从每个顶点（除</a:t>
            </a:r>
            <a:r>
              <a:rPr lang="en-US" altLang="zh-CN" sz="1600"/>
              <a:t>s</a:t>
            </a:r>
            <a:r>
              <a:rPr lang="zh-CN" altLang="en-US" sz="1600"/>
              <a:t>和</a:t>
            </a:r>
            <a:r>
              <a:rPr lang="en-US" altLang="zh-CN" sz="1600"/>
              <a:t>t</a:t>
            </a:r>
            <a:r>
              <a:rPr lang="zh-CN" altLang="en-US" sz="1600"/>
              <a:t>外）流出的流量之和总是小于等于流入该顶点的流量之和。</a:t>
            </a:r>
          </a:p>
          <a:p>
            <a:pPr>
              <a:lnSpc>
                <a:spcPct val="150000"/>
              </a:lnSpc>
            </a:pPr>
            <a:r>
              <a:rPr lang="zh-CN" altLang="en-US" sz="1600"/>
              <a:t>这种流称为预流（</a:t>
            </a:r>
            <a:r>
              <a:rPr lang="en-US" altLang="zh-CN" sz="1600"/>
              <a:t>preflow</a:t>
            </a:r>
            <a:r>
              <a:rPr lang="zh-CN" altLang="en-US" sz="1600"/>
              <a:t>）。这也是这类算法被称为预流推进算法的原因。</a:t>
            </a:r>
          </a:p>
          <a:p>
            <a:pPr>
              <a:lnSpc>
                <a:spcPct val="150000"/>
              </a:lnSpc>
            </a:pPr>
            <a:r>
              <a:rPr lang="zh-CN" altLang="en-US" sz="1600"/>
              <a:t>下面先给出预流的严格定义。</a:t>
            </a:r>
          </a:p>
          <a:p>
            <a:pPr>
              <a:lnSpc>
                <a:spcPct val="150000"/>
              </a:lnSpc>
            </a:pPr>
            <a:r>
              <a:rPr lang="zh-CN" altLang="en-US" sz="1600"/>
              <a:t>给定网络</a:t>
            </a:r>
            <a:r>
              <a:rPr lang="en-US" altLang="zh-CN" sz="1600"/>
              <a:t>G=(V,E)</a:t>
            </a:r>
            <a:r>
              <a:rPr lang="zh-CN" altLang="en-US" sz="1600"/>
              <a:t>一个</a:t>
            </a:r>
            <a:r>
              <a:rPr lang="zh-CN" altLang="en-US" sz="1600" b="1">
                <a:solidFill>
                  <a:srgbClr val="0000FF"/>
                </a:solidFill>
              </a:rPr>
              <a:t>预流</a:t>
            </a:r>
            <a:r>
              <a:rPr lang="zh-CN" altLang="en-US" sz="1600"/>
              <a:t>是定义在</a:t>
            </a:r>
            <a:r>
              <a:rPr lang="en-US" altLang="zh-CN" sz="1600"/>
              <a:t>G</a:t>
            </a:r>
            <a:r>
              <a:rPr lang="zh-CN" altLang="en-US" sz="1600"/>
              <a:t>的边集</a:t>
            </a:r>
            <a:r>
              <a:rPr lang="en-US" altLang="zh-CN" sz="1600"/>
              <a:t>E</a:t>
            </a:r>
            <a:r>
              <a:rPr lang="zh-CN" altLang="en-US" sz="1600"/>
              <a:t>上的一个正边流函数。</a:t>
            </a:r>
          </a:p>
          <a:p>
            <a:pPr>
              <a:lnSpc>
                <a:spcPct val="150000"/>
              </a:lnSpc>
            </a:pPr>
            <a:r>
              <a:rPr lang="zh-CN" altLang="en-US" sz="1600"/>
              <a:t>该函数满足容量约束，即对</a:t>
            </a:r>
            <a:r>
              <a:rPr lang="en-US" altLang="zh-CN" sz="1600"/>
              <a:t>G</a:t>
            </a:r>
            <a:r>
              <a:rPr lang="zh-CN" altLang="en-US" sz="1600"/>
              <a:t>的每一条边</a:t>
            </a:r>
            <a:r>
              <a:rPr lang="en-US" altLang="zh-CN" sz="1600"/>
              <a:t>(v,w)∈E</a:t>
            </a:r>
            <a:r>
              <a:rPr lang="zh-CN" altLang="en-US" sz="1600"/>
              <a:t>，满足</a:t>
            </a:r>
            <a:r>
              <a:rPr lang="en-US" altLang="zh-CN" sz="1600"/>
              <a:t>0≤flow(v,w)≤cap(v,w)</a:t>
            </a:r>
            <a:r>
              <a:rPr lang="zh-CN" altLang="en-US" sz="1600"/>
              <a:t>。</a:t>
            </a: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6852CA4B-58F5-46A1-A747-9A823F05D7CB}" type="slidenum">
              <a:rPr lang="zh-CN" altLang="en-US"/>
              <a:pPr/>
              <a:t>32</a:t>
            </a:fld>
            <a:endParaRPr lang="en-US" altLang="zh-CN"/>
          </a:p>
        </p:txBody>
      </p:sp>
      <p:sp>
        <p:nvSpPr>
          <p:cNvPr id="595970" name="Rectangle 2"/>
          <p:cNvSpPr>
            <a:spLocks noGrp="1" noChangeArrowheads="1"/>
          </p:cNvSpPr>
          <p:nvPr>
            <p:ph type="body" idx="1"/>
          </p:nvPr>
        </p:nvSpPr>
        <p:spPr>
          <a:xfrm>
            <a:off x="457200" y="333375"/>
            <a:ext cx="8229600" cy="6191250"/>
          </a:xfrm>
        </p:spPr>
        <p:txBody>
          <a:bodyPr/>
          <a:lstStyle/>
          <a:p>
            <a:pPr>
              <a:lnSpc>
                <a:spcPct val="130000"/>
              </a:lnSpc>
            </a:pPr>
            <a:r>
              <a:rPr lang="en-US" altLang="zh-CN" sz="1600"/>
              <a:t>G</a:t>
            </a:r>
            <a:r>
              <a:rPr lang="zh-CN" altLang="en-US" sz="1600"/>
              <a:t>的每一中间顶点满足流出量小于或等于流入量。</a:t>
            </a:r>
          </a:p>
          <a:p>
            <a:pPr>
              <a:lnSpc>
                <a:spcPct val="130000"/>
              </a:lnSpc>
            </a:pPr>
            <a:r>
              <a:rPr lang="zh-CN" altLang="en-US" sz="1600"/>
              <a:t>即对每个</a:t>
            </a:r>
            <a:r>
              <a:rPr lang="en-US" altLang="zh-CN" sz="1600"/>
              <a:t>v∈V(v≠s,t)</a:t>
            </a:r>
            <a:r>
              <a:rPr lang="zh-CN" altLang="en-US" sz="1600"/>
              <a:t>有</a:t>
            </a:r>
          </a:p>
          <a:p>
            <a:pPr>
              <a:lnSpc>
                <a:spcPct val="130000"/>
              </a:lnSpc>
            </a:pPr>
            <a:r>
              <a:rPr lang="zh-CN" altLang="en-US" sz="1600"/>
              <a:t>满足条件                                     的中间顶点</a:t>
            </a:r>
            <a:r>
              <a:rPr lang="en-US" altLang="zh-CN" sz="1600"/>
              <a:t>v</a:t>
            </a:r>
            <a:r>
              <a:rPr lang="zh-CN" altLang="en-US" sz="1600"/>
              <a:t>称为</a:t>
            </a:r>
            <a:r>
              <a:rPr lang="zh-CN" altLang="en-US" sz="1600" b="1">
                <a:solidFill>
                  <a:srgbClr val="0000FF"/>
                </a:solidFill>
              </a:rPr>
              <a:t>活顶点</a:t>
            </a:r>
            <a:r>
              <a:rPr lang="zh-CN" altLang="en-US" sz="1600"/>
              <a:t>。</a:t>
            </a:r>
          </a:p>
          <a:p>
            <a:pPr>
              <a:lnSpc>
                <a:spcPct val="130000"/>
              </a:lnSpc>
            </a:pPr>
            <a:r>
              <a:rPr lang="zh-CN" altLang="en-US" sz="1600"/>
              <a:t>量                                    称为顶点</a:t>
            </a:r>
            <a:r>
              <a:rPr lang="en-US" altLang="zh-CN" sz="1600"/>
              <a:t>v</a:t>
            </a:r>
            <a:r>
              <a:rPr lang="zh-CN" altLang="en-US" sz="1600"/>
              <a:t>的存流。</a:t>
            </a:r>
          </a:p>
          <a:p>
            <a:pPr>
              <a:lnSpc>
                <a:spcPct val="130000"/>
              </a:lnSpc>
            </a:pPr>
            <a:r>
              <a:rPr lang="zh-CN" altLang="en-US" sz="1600"/>
              <a:t>按此定义，源</a:t>
            </a:r>
            <a:r>
              <a:rPr lang="en-US" altLang="zh-CN" sz="1600"/>
              <a:t>s</a:t>
            </a:r>
            <a:r>
              <a:rPr lang="zh-CN" altLang="en-US" sz="1600"/>
              <a:t>和汇</a:t>
            </a:r>
            <a:r>
              <a:rPr lang="en-US" altLang="zh-CN" sz="1600"/>
              <a:t>t</a:t>
            </a:r>
            <a:r>
              <a:rPr lang="zh-CN" altLang="en-US" sz="1600"/>
              <a:t>不可能成为活顶点。</a:t>
            </a:r>
          </a:p>
          <a:p>
            <a:pPr>
              <a:lnSpc>
                <a:spcPct val="130000"/>
              </a:lnSpc>
            </a:pPr>
            <a:r>
              <a:rPr lang="zh-CN" altLang="en-US" sz="1600"/>
              <a:t>对网络</a:t>
            </a:r>
            <a:r>
              <a:rPr lang="en-US" altLang="zh-CN" sz="1600"/>
              <a:t>G</a:t>
            </a:r>
            <a:r>
              <a:rPr lang="zh-CN" altLang="en-US" sz="1600"/>
              <a:t>上的一个预流，如果存在活顶点，则说明该预流不是可行流。</a:t>
            </a:r>
          </a:p>
          <a:p>
            <a:pPr>
              <a:lnSpc>
                <a:spcPct val="130000"/>
              </a:lnSpc>
            </a:pPr>
            <a:r>
              <a:rPr lang="zh-CN" altLang="en-US" sz="1600"/>
              <a:t>预流推进算法就是要选择活顶点，并通过把一定的流量推进到它的邻点，尽可能地将当前活顶点处正的存流减少为</a:t>
            </a:r>
            <a:r>
              <a:rPr lang="en-US" altLang="zh-CN" sz="1600"/>
              <a:t>0</a:t>
            </a:r>
            <a:r>
              <a:rPr lang="zh-CN" altLang="en-US" sz="1600"/>
              <a:t>，直至网络中不再有活顶点，从而使预流成为可行流。</a:t>
            </a:r>
          </a:p>
          <a:p>
            <a:pPr>
              <a:lnSpc>
                <a:spcPct val="130000"/>
              </a:lnSpc>
            </a:pPr>
            <a:r>
              <a:rPr lang="zh-CN" altLang="en-US" sz="1600"/>
              <a:t>如果当前活顶点有多个邻点，那么首先推进到哪个邻点呢</a:t>
            </a:r>
            <a:r>
              <a:rPr lang="en-US" altLang="zh-CN" sz="1600"/>
              <a:t>?</a:t>
            </a:r>
          </a:p>
          <a:p>
            <a:pPr>
              <a:lnSpc>
                <a:spcPct val="130000"/>
              </a:lnSpc>
            </a:pPr>
            <a:r>
              <a:rPr lang="zh-CN" altLang="en-US" sz="1600"/>
              <a:t>由于算法最后的目的是尽可能将流推进到汇点</a:t>
            </a:r>
            <a:r>
              <a:rPr lang="en-US" altLang="zh-CN" sz="1600"/>
              <a:t>t</a:t>
            </a:r>
            <a:r>
              <a:rPr lang="zh-CN" altLang="en-US" sz="1600"/>
              <a:t>，因此算法应寻求把流量推进到它的邻点中距顶点</a:t>
            </a:r>
            <a:r>
              <a:rPr lang="en-US" altLang="zh-CN" sz="1600"/>
              <a:t>t</a:t>
            </a:r>
            <a:r>
              <a:rPr lang="zh-CN" altLang="en-US" sz="1600"/>
              <a:t>最近的顶点。</a:t>
            </a:r>
          </a:p>
          <a:p>
            <a:pPr>
              <a:lnSpc>
                <a:spcPct val="130000"/>
              </a:lnSpc>
            </a:pPr>
            <a:r>
              <a:rPr lang="zh-CN" altLang="en-US" sz="1600"/>
              <a:t>预流推进算法中用到一个高度函数</a:t>
            </a:r>
            <a:r>
              <a:rPr lang="en-US" altLang="zh-CN" sz="1600"/>
              <a:t>h</a:t>
            </a:r>
            <a:r>
              <a:rPr lang="zh-CN" altLang="en-US" sz="1600"/>
              <a:t>来确定推流边。</a:t>
            </a:r>
          </a:p>
          <a:p>
            <a:pPr>
              <a:lnSpc>
                <a:spcPct val="130000"/>
              </a:lnSpc>
            </a:pPr>
            <a:r>
              <a:rPr lang="zh-CN" altLang="en-US" sz="1600"/>
              <a:t>对于给定网络</a:t>
            </a:r>
            <a:r>
              <a:rPr lang="en-US" altLang="zh-CN" sz="1600"/>
              <a:t>G=(V,E)</a:t>
            </a:r>
            <a:r>
              <a:rPr lang="zh-CN" altLang="en-US" sz="1600"/>
              <a:t>的一个流，其高度函数</a:t>
            </a:r>
            <a:r>
              <a:rPr lang="en-US" altLang="zh-CN" sz="1600"/>
              <a:t>h</a:t>
            </a:r>
            <a:r>
              <a:rPr lang="zh-CN" altLang="en-US" sz="1600"/>
              <a:t>是定义在</a:t>
            </a:r>
            <a:r>
              <a:rPr lang="en-US" altLang="zh-CN" sz="1600"/>
              <a:t>G</a:t>
            </a:r>
            <a:r>
              <a:rPr lang="zh-CN" altLang="en-US" sz="1600"/>
              <a:t>的顶点集</a:t>
            </a:r>
            <a:r>
              <a:rPr lang="en-US" altLang="zh-CN" sz="1600"/>
              <a:t>V</a:t>
            </a:r>
            <a:r>
              <a:rPr lang="zh-CN" altLang="en-US" sz="1600"/>
              <a:t>上的一个非负函数。该函数满足：</a:t>
            </a:r>
          </a:p>
          <a:p>
            <a:pPr>
              <a:lnSpc>
                <a:spcPct val="130000"/>
              </a:lnSpc>
            </a:pPr>
            <a:r>
              <a:rPr lang="zh-CN" altLang="en-US" sz="1600"/>
              <a:t>（</a:t>
            </a:r>
            <a:r>
              <a:rPr lang="en-US" altLang="zh-CN" sz="1600"/>
              <a:t>1</a:t>
            </a:r>
            <a:r>
              <a:rPr lang="zh-CN" altLang="en-US" sz="1600"/>
              <a:t>）对于</a:t>
            </a:r>
            <a:r>
              <a:rPr lang="en-US" altLang="zh-CN" sz="1600"/>
              <a:t>G</a:t>
            </a:r>
            <a:r>
              <a:rPr lang="zh-CN" altLang="en-US" sz="1600"/>
              <a:t>的残流网络中的每一条边</a:t>
            </a:r>
            <a:r>
              <a:rPr lang="en-US" altLang="zh-CN" sz="1600"/>
              <a:t>(u,v)</a:t>
            </a:r>
            <a:r>
              <a:rPr lang="zh-CN" altLang="en-US" sz="1600"/>
              <a:t>有，</a:t>
            </a:r>
            <a:r>
              <a:rPr lang="en-US" altLang="zh-CN" sz="1600"/>
              <a:t>h(u) </a:t>
            </a:r>
            <a:r>
              <a:rPr lang="en-US" altLang="zh-CN" sz="1600">
                <a:sym typeface="Symbol" pitchFamily="18" charset="2"/>
              </a:rPr>
              <a:t></a:t>
            </a:r>
            <a:r>
              <a:rPr lang="en-US" altLang="zh-CN" sz="1600"/>
              <a:t> h(v)+1</a:t>
            </a:r>
            <a:r>
              <a:rPr lang="zh-CN" altLang="en-US" sz="1600"/>
              <a:t>；</a:t>
            </a:r>
          </a:p>
          <a:p>
            <a:pPr>
              <a:lnSpc>
                <a:spcPct val="130000"/>
              </a:lnSpc>
            </a:pPr>
            <a:r>
              <a:rPr lang="zh-CN" altLang="en-US" sz="1600"/>
              <a:t>（</a:t>
            </a:r>
            <a:r>
              <a:rPr lang="en-US" altLang="zh-CN" sz="1600"/>
              <a:t>2</a:t>
            </a:r>
            <a:r>
              <a:rPr lang="zh-CN" altLang="en-US" sz="1600"/>
              <a:t>）</a:t>
            </a:r>
            <a:r>
              <a:rPr lang="en-US" altLang="zh-CN" sz="1600"/>
              <a:t>h(t)=0</a:t>
            </a:r>
            <a:r>
              <a:rPr lang="zh-CN" altLang="en-US" sz="1600"/>
              <a:t>。</a:t>
            </a:r>
          </a:p>
          <a:p>
            <a:pPr>
              <a:lnSpc>
                <a:spcPct val="130000"/>
              </a:lnSpc>
            </a:pPr>
            <a:r>
              <a:rPr lang="en-US" altLang="zh-CN" sz="1600"/>
              <a:t>G</a:t>
            </a:r>
            <a:r>
              <a:rPr lang="zh-CN" altLang="en-US" sz="1600"/>
              <a:t>的残流网络中满足</a:t>
            </a:r>
            <a:r>
              <a:rPr lang="en-US" altLang="zh-CN" sz="1600"/>
              <a:t>h(u) = h(v)+1</a:t>
            </a:r>
            <a:r>
              <a:rPr lang="zh-CN" altLang="en-US" sz="1600"/>
              <a:t>的边</a:t>
            </a:r>
            <a:r>
              <a:rPr lang="en-US" altLang="zh-CN" sz="1600"/>
              <a:t>(u,v)</a:t>
            </a:r>
            <a:r>
              <a:rPr lang="zh-CN" altLang="en-US" sz="1600"/>
              <a:t>称为</a:t>
            </a:r>
            <a:r>
              <a:rPr lang="en-US" altLang="zh-CN" sz="1600"/>
              <a:t>G</a:t>
            </a:r>
            <a:r>
              <a:rPr lang="zh-CN" altLang="en-US" sz="1600"/>
              <a:t>的</a:t>
            </a:r>
            <a:r>
              <a:rPr lang="zh-CN" altLang="en-US" sz="1600" b="1">
                <a:solidFill>
                  <a:srgbClr val="0000FF"/>
                </a:solidFill>
              </a:rPr>
              <a:t>可推流边</a:t>
            </a:r>
            <a:r>
              <a:rPr lang="zh-CN" altLang="en-US" sz="1600"/>
              <a:t>。</a:t>
            </a:r>
          </a:p>
        </p:txBody>
      </p:sp>
      <p:sp>
        <p:nvSpPr>
          <p:cNvPr id="595971" name="Rectangle 3"/>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5972" name="Object 4"/>
          <p:cNvGraphicFramePr>
            <a:graphicFrameLocks noChangeAspect="1"/>
          </p:cNvGraphicFramePr>
          <p:nvPr/>
        </p:nvGraphicFramePr>
        <p:xfrm>
          <a:off x="3059113" y="765175"/>
          <a:ext cx="1981200" cy="352425"/>
        </p:xfrm>
        <a:graphic>
          <a:graphicData uri="http://schemas.openxmlformats.org/presentationml/2006/ole">
            <mc:AlternateContent xmlns:mc="http://schemas.openxmlformats.org/markup-compatibility/2006">
              <mc:Choice xmlns:v="urn:schemas-microsoft-com:vml" Requires="v">
                <p:oleObj spid="_x0000_s595980" name="公式" r:id="rId3" imgW="1981200" imgH="355600" progId="Equation.3">
                  <p:embed/>
                </p:oleObj>
              </mc:Choice>
              <mc:Fallback>
                <p:oleObj name="公式" r:id="rId3" imgW="19812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765175"/>
                        <a:ext cx="19812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5974" name="Object 6"/>
          <p:cNvGraphicFramePr>
            <a:graphicFrameLocks noChangeAspect="1"/>
          </p:cNvGraphicFramePr>
          <p:nvPr/>
        </p:nvGraphicFramePr>
        <p:xfrm>
          <a:off x="1727200" y="1125538"/>
          <a:ext cx="1981200" cy="352425"/>
        </p:xfrm>
        <a:graphic>
          <a:graphicData uri="http://schemas.openxmlformats.org/presentationml/2006/ole">
            <mc:AlternateContent xmlns:mc="http://schemas.openxmlformats.org/markup-compatibility/2006">
              <mc:Choice xmlns:v="urn:schemas-microsoft-com:vml" Requires="v">
                <p:oleObj spid="_x0000_s595981" name="公式" r:id="rId5" imgW="1981200" imgH="355600" progId="Equation.3">
                  <p:embed/>
                </p:oleObj>
              </mc:Choice>
              <mc:Fallback>
                <p:oleObj name="公式" r:id="rId5" imgW="1981200" imgH="355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1125538"/>
                        <a:ext cx="19812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5976" name="Object 8"/>
          <p:cNvGraphicFramePr>
            <a:graphicFrameLocks noChangeAspect="1"/>
          </p:cNvGraphicFramePr>
          <p:nvPr/>
        </p:nvGraphicFramePr>
        <p:xfrm>
          <a:off x="1042988" y="1557338"/>
          <a:ext cx="1952625" cy="352425"/>
        </p:xfrm>
        <a:graphic>
          <a:graphicData uri="http://schemas.openxmlformats.org/presentationml/2006/ole">
            <mc:AlternateContent xmlns:mc="http://schemas.openxmlformats.org/markup-compatibility/2006">
              <mc:Choice xmlns:v="urn:schemas-microsoft-com:vml" Requires="v">
                <p:oleObj spid="_x0000_s595982" name="公式" r:id="rId7" imgW="1954951" imgH="355446" progId="Equation.3">
                  <p:embed/>
                </p:oleObj>
              </mc:Choice>
              <mc:Fallback>
                <p:oleObj name="公式" r:id="rId7" imgW="1954951" imgH="35544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557338"/>
                        <a:ext cx="19526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89BE710-35E6-4FF6-ACFB-D4DF092176CB}" type="slidenum">
              <a:rPr lang="zh-CN" altLang="en-US"/>
              <a:pPr/>
              <a:t>33</a:t>
            </a:fld>
            <a:endParaRPr lang="en-US" altLang="zh-CN"/>
          </a:p>
        </p:txBody>
      </p:sp>
      <p:sp>
        <p:nvSpPr>
          <p:cNvPr id="598018" name="Rectangle 2"/>
          <p:cNvSpPr>
            <a:spLocks noGrp="1" noChangeArrowheads="1"/>
          </p:cNvSpPr>
          <p:nvPr>
            <p:ph type="title"/>
          </p:nvPr>
        </p:nvSpPr>
        <p:spPr>
          <a:xfrm>
            <a:off x="457200" y="274638"/>
            <a:ext cx="8229600" cy="633412"/>
          </a:xfrm>
        </p:spPr>
        <p:txBody>
          <a:bodyPr/>
          <a:lstStyle/>
          <a:p>
            <a:r>
              <a:rPr lang="zh-CN" altLang="en-US" sz="2400" b="1">
                <a:solidFill>
                  <a:srgbClr val="0000FF"/>
                </a:solidFill>
              </a:rPr>
              <a:t>一般的预流推进算法</a:t>
            </a:r>
          </a:p>
        </p:txBody>
      </p:sp>
      <p:sp>
        <p:nvSpPr>
          <p:cNvPr id="598019" name="Rectangle 3"/>
          <p:cNvSpPr>
            <a:spLocks noGrp="1" noChangeArrowheads="1"/>
          </p:cNvSpPr>
          <p:nvPr>
            <p:ph type="body" idx="1"/>
          </p:nvPr>
        </p:nvSpPr>
        <p:spPr>
          <a:xfrm>
            <a:off x="457200" y="4076700"/>
            <a:ext cx="8229600" cy="2376488"/>
          </a:xfrm>
        </p:spPr>
        <p:txBody>
          <a:bodyPr/>
          <a:lstStyle/>
          <a:p>
            <a:pPr>
              <a:lnSpc>
                <a:spcPct val="120000"/>
              </a:lnSpc>
            </a:pPr>
            <a:r>
              <a:rPr lang="zh-CN" altLang="en-US" sz="1600"/>
              <a:t>一般的预流推进算法的每次迭代是一次推进运算或者一次高度重新标号运算。</a:t>
            </a:r>
          </a:p>
          <a:p>
            <a:pPr>
              <a:lnSpc>
                <a:spcPct val="120000"/>
              </a:lnSpc>
            </a:pPr>
            <a:r>
              <a:rPr lang="zh-CN" altLang="en-US" sz="1600"/>
              <a:t>如果推进的流量等于推流边上的残留容量，则称为饱和推进，否则称为非饱和推进。</a:t>
            </a:r>
          </a:p>
          <a:p>
            <a:pPr>
              <a:lnSpc>
                <a:spcPct val="120000"/>
              </a:lnSpc>
            </a:pPr>
            <a:r>
              <a:rPr lang="zh-CN" altLang="en-US" sz="1600"/>
              <a:t>算法终止时，网络中不含有活顶点。此时只有顶点</a:t>
            </a:r>
            <a:r>
              <a:rPr lang="en-US" altLang="zh-CN" sz="1600"/>
              <a:t>s</a:t>
            </a:r>
            <a:r>
              <a:rPr lang="zh-CN" altLang="en-US" sz="1600"/>
              <a:t>和</a:t>
            </a:r>
            <a:r>
              <a:rPr lang="en-US" altLang="zh-CN" sz="1600"/>
              <a:t>t</a:t>
            </a:r>
            <a:r>
              <a:rPr lang="zh-CN" altLang="en-US" sz="1600"/>
              <a:t>的存流非零。此时的预流实际上已经是一个可行流。</a:t>
            </a:r>
          </a:p>
          <a:p>
            <a:pPr>
              <a:lnSpc>
                <a:spcPct val="120000"/>
              </a:lnSpc>
            </a:pPr>
            <a:r>
              <a:rPr lang="zh-CN" altLang="en-US" sz="1600"/>
              <a:t>算法预处理阶段已经令</a:t>
            </a:r>
            <a:r>
              <a:rPr lang="en-US" altLang="zh-CN" sz="1600"/>
              <a:t>h(s)=n</a:t>
            </a:r>
            <a:r>
              <a:rPr lang="zh-CN" altLang="en-US" sz="1600"/>
              <a:t>，而高度函数在计算过程中不会减少，因此算法在计算过程中可以保证网络中不存在增广路。</a:t>
            </a:r>
          </a:p>
          <a:p>
            <a:pPr>
              <a:lnSpc>
                <a:spcPct val="120000"/>
              </a:lnSpc>
            </a:pPr>
            <a:r>
              <a:rPr lang="zh-CN" altLang="en-US" sz="1600"/>
              <a:t>根据增广路定理，算法终止时的可行流是一个最大流。</a:t>
            </a:r>
          </a:p>
        </p:txBody>
      </p:sp>
      <p:sp>
        <p:nvSpPr>
          <p:cNvPr id="598020" name="AutoShape 4"/>
          <p:cNvSpPr>
            <a:spLocks noChangeArrowheads="1"/>
          </p:cNvSpPr>
          <p:nvPr/>
        </p:nvSpPr>
        <p:spPr bwMode="auto">
          <a:xfrm>
            <a:off x="755650" y="981075"/>
            <a:ext cx="7632700" cy="2879725"/>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zh-CN" altLang="en-US" sz="1600" b="1">
                <a:solidFill>
                  <a:srgbClr val="FF9900"/>
                </a:solidFill>
              </a:rPr>
              <a:t>步骤</a:t>
            </a:r>
            <a:r>
              <a:rPr lang="en-US" altLang="zh-CN" sz="1600" b="1">
                <a:solidFill>
                  <a:srgbClr val="FF9900"/>
                </a:solidFill>
              </a:rPr>
              <a:t>0</a:t>
            </a:r>
            <a:r>
              <a:rPr lang="zh-CN" altLang="en-US" sz="1600" b="1">
                <a:solidFill>
                  <a:srgbClr val="FF9900"/>
                </a:solidFill>
              </a:rPr>
              <a:t>：</a:t>
            </a:r>
            <a:r>
              <a:rPr lang="zh-CN" altLang="en-US" sz="1600"/>
              <a:t>构造初始预流</a:t>
            </a:r>
            <a:r>
              <a:rPr lang="en-US" altLang="zh-CN" sz="1600"/>
              <a:t>flow</a:t>
            </a:r>
            <a:r>
              <a:rPr lang="zh-CN" altLang="en-US" sz="1600"/>
              <a:t>：</a:t>
            </a:r>
          </a:p>
          <a:p>
            <a:pPr>
              <a:lnSpc>
                <a:spcPct val="130000"/>
              </a:lnSpc>
            </a:pPr>
            <a:r>
              <a:rPr lang="zh-CN" altLang="en-US" sz="1600"/>
              <a:t>对源顶点</a:t>
            </a:r>
            <a:r>
              <a:rPr lang="en-US" altLang="zh-CN" sz="1600"/>
              <a:t>s</a:t>
            </a:r>
            <a:r>
              <a:rPr lang="zh-CN" altLang="en-US" sz="1600"/>
              <a:t>的每条出边</a:t>
            </a:r>
            <a:r>
              <a:rPr lang="en-US" altLang="zh-CN" sz="1600"/>
              <a:t>(s,v)</a:t>
            </a:r>
            <a:r>
              <a:rPr lang="zh-CN" altLang="en-US" sz="1600"/>
              <a:t>令</a:t>
            </a:r>
            <a:r>
              <a:rPr lang="en-US" altLang="zh-CN" sz="1600"/>
              <a:t>flow(s,v)=cap(s,v)</a:t>
            </a:r>
            <a:r>
              <a:rPr lang="zh-CN" altLang="en-US" sz="1600"/>
              <a:t>；</a:t>
            </a:r>
          </a:p>
          <a:p>
            <a:pPr>
              <a:lnSpc>
                <a:spcPct val="130000"/>
              </a:lnSpc>
            </a:pPr>
            <a:r>
              <a:rPr lang="zh-CN" altLang="en-US" sz="1600"/>
              <a:t>对其余边</a:t>
            </a:r>
            <a:r>
              <a:rPr lang="en-US" altLang="zh-CN" sz="1600"/>
              <a:t>(u,v)</a:t>
            </a:r>
            <a:r>
              <a:rPr lang="zh-CN" altLang="en-US" sz="1600"/>
              <a:t>令</a:t>
            </a:r>
            <a:r>
              <a:rPr lang="en-US" altLang="zh-CN" sz="1600"/>
              <a:t>flow(u,v)=0</a:t>
            </a:r>
            <a:r>
              <a:rPr lang="zh-CN" altLang="en-US" sz="1600"/>
              <a:t>。构造一有效的高度函数</a:t>
            </a:r>
            <a:r>
              <a:rPr lang="en-US" altLang="zh-CN" sz="1600"/>
              <a:t>h</a:t>
            </a:r>
            <a:r>
              <a:rPr lang="zh-CN" altLang="en-US" sz="1600"/>
              <a:t>。</a:t>
            </a:r>
            <a:endParaRPr lang="zh-CN" altLang="en-US" sz="1600" b="1"/>
          </a:p>
          <a:p>
            <a:pPr>
              <a:lnSpc>
                <a:spcPct val="130000"/>
              </a:lnSpc>
            </a:pPr>
            <a:r>
              <a:rPr lang="zh-CN" altLang="en-US" sz="1600" b="1">
                <a:solidFill>
                  <a:srgbClr val="FF9900"/>
                </a:solidFill>
              </a:rPr>
              <a:t>步骤</a:t>
            </a:r>
            <a:r>
              <a:rPr lang="en-US" altLang="zh-CN" sz="1600" b="1">
                <a:solidFill>
                  <a:srgbClr val="FF9900"/>
                </a:solidFill>
              </a:rPr>
              <a:t>1</a:t>
            </a:r>
            <a:r>
              <a:rPr lang="zh-CN" altLang="en-US" sz="1600" b="1">
                <a:solidFill>
                  <a:srgbClr val="FF9900"/>
                </a:solidFill>
              </a:rPr>
              <a:t>：</a:t>
            </a:r>
            <a:r>
              <a:rPr lang="zh-CN" altLang="en-US" sz="1600"/>
              <a:t>如果残量网络中不存在活顶点，则计算结束，已经得到最大流；</a:t>
            </a:r>
          </a:p>
          <a:p>
            <a:pPr>
              <a:lnSpc>
                <a:spcPct val="130000"/>
              </a:lnSpc>
            </a:pPr>
            <a:r>
              <a:rPr lang="zh-CN" altLang="en-US" sz="1600"/>
              <a:t>否则转步骤</a:t>
            </a:r>
            <a:r>
              <a:rPr lang="en-US" altLang="zh-CN" sz="1600"/>
              <a:t>2</a:t>
            </a:r>
            <a:r>
              <a:rPr lang="zh-CN" altLang="en-US" sz="1600"/>
              <a:t>。</a:t>
            </a:r>
            <a:endParaRPr lang="zh-CN" altLang="en-US" sz="1600" b="1"/>
          </a:p>
          <a:p>
            <a:pPr>
              <a:lnSpc>
                <a:spcPct val="130000"/>
              </a:lnSpc>
            </a:pPr>
            <a:r>
              <a:rPr lang="zh-CN" altLang="en-US" sz="1600" b="1">
                <a:solidFill>
                  <a:srgbClr val="FF9900"/>
                </a:solidFill>
              </a:rPr>
              <a:t>步骤</a:t>
            </a:r>
            <a:r>
              <a:rPr lang="en-US" altLang="zh-CN" sz="1600" b="1">
                <a:solidFill>
                  <a:srgbClr val="FF9900"/>
                </a:solidFill>
              </a:rPr>
              <a:t>2</a:t>
            </a:r>
            <a:r>
              <a:rPr lang="zh-CN" altLang="en-US" sz="1600" b="1">
                <a:solidFill>
                  <a:srgbClr val="FF9900"/>
                </a:solidFill>
              </a:rPr>
              <a:t>：</a:t>
            </a:r>
            <a:r>
              <a:rPr lang="zh-CN" altLang="en-US" sz="1600"/>
              <a:t>在网络中选取活顶点</a:t>
            </a:r>
            <a:r>
              <a:rPr lang="en-US" altLang="zh-CN" sz="1600"/>
              <a:t>v</a:t>
            </a:r>
            <a:r>
              <a:rPr lang="zh-CN" altLang="en-US" sz="1600"/>
              <a:t>。</a:t>
            </a:r>
          </a:p>
          <a:p>
            <a:pPr>
              <a:lnSpc>
                <a:spcPct val="130000"/>
              </a:lnSpc>
            </a:pPr>
            <a:r>
              <a:rPr lang="zh-CN" altLang="en-US" sz="1600"/>
              <a:t>如果存在顶点</a:t>
            </a:r>
            <a:r>
              <a:rPr lang="en-US" altLang="zh-CN" sz="1600"/>
              <a:t>v</a:t>
            </a:r>
            <a:r>
              <a:rPr lang="zh-CN" altLang="en-US" sz="1600"/>
              <a:t>的出边为可推流边，则选取一条这样的可推流边，并沿此边推流。</a:t>
            </a:r>
          </a:p>
          <a:p>
            <a:pPr>
              <a:lnSpc>
                <a:spcPct val="130000"/>
              </a:lnSpc>
            </a:pPr>
            <a:r>
              <a:rPr lang="zh-CN" altLang="en-US" sz="1600"/>
              <a:t>否则令</a:t>
            </a:r>
            <a:r>
              <a:rPr lang="en-US" altLang="zh-CN" sz="1600"/>
              <a:t>h(v) = min{h(w)+1 | (v,w)</a:t>
            </a:r>
            <a:r>
              <a:rPr lang="zh-CN" altLang="en-US" sz="1600"/>
              <a:t>是当前残流网络中的边</a:t>
            </a:r>
            <a:r>
              <a:rPr lang="en-US" altLang="zh-CN" sz="1600"/>
              <a:t>}</a:t>
            </a:r>
            <a:r>
              <a:rPr lang="zh-CN" altLang="en-US" sz="1600"/>
              <a:t>，并转步骤</a:t>
            </a:r>
            <a:r>
              <a:rPr lang="en-US" altLang="zh-CN" sz="1600"/>
              <a:t>1</a:t>
            </a:r>
            <a:r>
              <a:rPr lang="zh-CN" altLang="en-US" sz="1600"/>
              <a:t>。</a:t>
            </a: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C36EEB3-20B2-41A8-A8D7-DD48DF981110}" type="slidenum">
              <a:rPr lang="zh-CN" altLang="en-US"/>
              <a:pPr/>
              <a:t>34</a:t>
            </a:fld>
            <a:endParaRPr lang="en-US" altLang="zh-CN"/>
          </a:p>
        </p:txBody>
      </p:sp>
      <p:sp>
        <p:nvSpPr>
          <p:cNvPr id="599042" name="Rectangle 2"/>
          <p:cNvSpPr>
            <a:spLocks noGrp="1" noChangeArrowheads="1"/>
          </p:cNvSpPr>
          <p:nvPr>
            <p:ph type="body" idx="1"/>
          </p:nvPr>
        </p:nvSpPr>
        <p:spPr>
          <a:xfrm>
            <a:off x="457200" y="549275"/>
            <a:ext cx="8229600" cy="5903913"/>
          </a:xfrm>
        </p:spPr>
        <p:txBody>
          <a:bodyPr/>
          <a:lstStyle/>
          <a:p>
            <a:pPr>
              <a:lnSpc>
                <a:spcPct val="130000"/>
              </a:lnSpc>
            </a:pPr>
            <a:r>
              <a:rPr lang="zh-CN" altLang="en-US" sz="1600"/>
              <a:t>一般的预流推进算法并未给出如何选择活顶点和可推流边。</a:t>
            </a:r>
          </a:p>
          <a:p>
            <a:pPr>
              <a:lnSpc>
                <a:spcPct val="130000"/>
              </a:lnSpc>
            </a:pPr>
            <a:r>
              <a:rPr lang="zh-CN" altLang="en-US" sz="1600"/>
              <a:t>不同的选择策略导致不同的预流推进算法。</a:t>
            </a:r>
          </a:p>
          <a:p>
            <a:pPr>
              <a:lnSpc>
                <a:spcPct val="130000"/>
              </a:lnSpc>
            </a:pPr>
            <a:r>
              <a:rPr lang="zh-CN" altLang="en-US" sz="1600"/>
              <a:t>在基于顶点的预流推进算法中，选定一个活顶点后，算法沿该活顶点的所有推流边进行推流运算，直至无可推流边或该顶点的存变成</a:t>
            </a:r>
            <a:r>
              <a:rPr lang="en-US" altLang="zh-CN" sz="1600"/>
              <a:t>0</a:t>
            </a:r>
            <a:r>
              <a:rPr lang="zh-CN" altLang="en-US" sz="1600"/>
              <a:t>时为止。</a:t>
            </a:r>
          </a:p>
          <a:p>
            <a:pPr>
              <a:lnSpc>
                <a:spcPct val="130000"/>
              </a:lnSpc>
            </a:pPr>
            <a:r>
              <a:rPr lang="en-US" altLang="zh-CN" sz="1600" b="1">
                <a:solidFill>
                  <a:srgbClr val="0000FF"/>
                </a:solidFill>
              </a:rPr>
              <a:t>3 </a:t>
            </a:r>
            <a:r>
              <a:rPr lang="zh-CN" altLang="en-US" sz="1600" b="1">
                <a:solidFill>
                  <a:srgbClr val="0000FF"/>
                </a:solidFill>
              </a:rPr>
              <a:t>算法的计算复杂性</a:t>
            </a:r>
            <a:endParaRPr lang="zh-CN" altLang="en-US" sz="1600">
              <a:solidFill>
                <a:srgbClr val="0000FF"/>
              </a:solidFill>
            </a:endParaRPr>
          </a:p>
          <a:p>
            <a:pPr>
              <a:lnSpc>
                <a:spcPct val="130000"/>
              </a:lnSpc>
            </a:pPr>
            <a:r>
              <a:rPr lang="zh-CN" altLang="en-US" sz="1600"/>
              <a:t>基于顶点的预流推进算法用一个广义队列</a:t>
            </a:r>
            <a:r>
              <a:rPr lang="en-US" altLang="zh-CN" sz="1600"/>
              <a:t>gQ</a:t>
            </a:r>
            <a:r>
              <a:rPr lang="zh-CN" altLang="en-US" sz="1600"/>
              <a:t>存储当前活顶点集合。</a:t>
            </a:r>
          </a:p>
          <a:p>
            <a:pPr>
              <a:lnSpc>
                <a:spcPct val="130000"/>
              </a:lnSpc>
            </a:pPr>
            <a:r>
              <a:rPr lang="zh-CN" altLang="en-US" sz="1600"/>
              <a:t>广义队列可以是通常的</a:t>
            </a:r>
            <a:r>
              <a:rPr lang="en-US" altLang="zh-CN" sz="1600"/>
              <a:t>FIFO</a:t>
            </a:r>
            <a:r>
              <a:rPr lang="zh-CN" altLang="en-US" sz="1600"/>
              <a:t>队列，</a:t>
            </a:r>
            <a:r>
              <a:rPr lang="en-US" altLang="zh-CN" sz="1600"/>
              <a:t>LIFO</a:t>
            </a:r>
            <a:r>
              <a:rPr lang="zh-CN" altLang="en-US" sz="1600"/>
              <a:t>栈，随机化队列，随机化栈，或按各种优先级定义的优先队列。</a:t>
            </a:r>
          </a:p>
          <a:p>
            <a:pPr>
              <a:lnSpc>
                <a:spcPct val="130000"/>
              </a:lnSpc>
            </a:pPr>
            <a:r>
              <a:rPr lang="zh-CN" altLang="en-US" sz="1600"/>
              <a:t>算法的效率与广义优先队列的选择密切相关。</a:t>
            </a:r>
          </a:p>
          <a:p>
            <a:pPr>
              <a:lnSpc>
                <a:spcPct val="130000"/>
              </a:lnSpc>
            </a:pPr>
            <a:r>
              <a:rPr lang="zh-CN" altLang="en-US" sz="1600"/>
              <a:t>如果选用通常的</a:t>
            </a:r>
            <a:r>
              <a:rPr lang="en-US" altLang="zh-CN" sz="1600"/>
              <a:t>FIFO</a:t>
            </a:r>
            <a:r>
              <a:rPr lang="zh-CN" altLang="en-US" sz="1600"/>
              <a:t>队列，则在最坏情况下，预流推进算法求最大流所需的计算时间为</a:t>
            </a:r>
            <a:r>
              <a:rPr lang="en-US" altLang="zh-CN" sz="1600" i="1"/>
              <a:t>O</a:t>
            </a:r>
            <a:r>
              <a:rPr lang="en-US" altLang="zh-CN" sz="1600"/>
              <a:t>(mn</a:t>
            </a:r>
            <a:r>
              <a:rPr lang="en-US" altLang="zh-CN" sz="1600" baseline="30000"/>
              <a:t>2</a:t>
            </a:r>
            <a:r>
              <a:rPr lang="en-US" altLang="zh-CN" sz="1600"/>
              <a:t>)</a:t>
            </a:r>
            <a:r>
              <a:rPr lang="zh-CN" altLang="en-US" sz="1600"/>
              <a:t>，其中</a:t>
            </a:r>
            <a:r>
              <a:rPr lang="en-US" altLang="zh-CN" sz="1600"/>
              <a:t>m</a:t>
            </a:r>
            <a:r>
              <a:rPr lang="zh-CN" altLang="en-US" sz="1600"/>
              <a:t>和</a:t>
            </a:r>
            <a:r>
              <a:rPr lang="en-US" altLang="zh-CN" sz="1600"/>
              <a:t>n</a:t>
            </a:r>
            <a:r>
              <a:rPr lang="zh-CN" altLang="en-US" sz="1600"/>
              <a:t>分别为图</a:t>
            </a:r>
            <a:r>
              <a:rPr lang="en-US" altLang="zh-CN" sz="1600"/>
              <a:t>G</a:t>
            </a:r>
            <a:r>
              <a:rPr lang="zh-CN" altLang="en-US" sz="1600"/>
              <a:t>的边数和顶点数。</a:t>
            </a:r>
          </a:p>
          <a:p>
            <a:pPr>
              <a:lnSpc>
                <a:spcPct val="130000"/>
              </a:lnSpc>
            </a:pPr>
            <a:r>
              <a:rPr lang="zh-CN" altLang="en-US" sz="1600"/>
              <a:t>如果以顶点高度值为优先级，选用优先队列实现预流推进算法，则在最坏情况下，求最大流所需的计算时间为</a:t>
            </a:r>
          </a:p>
          <a:p>
            <a:pPr>
              <a:lnSpc>
                <a:spcPct val="130000"/>
              </a:lnSpc>
            </a:pPr>
            <a:r>
              <a:rPr lang="zh-CN" altLang="en-US" sz="1600"/>
              <a:t>这个算法也称为最高顶点标号预流推进算法。</a:t>
            </a:r>
          </a:p>
          <a:p>
            <a:pPr>
              <a:lnSpc>
                <a:spcPct val="130000"/>
              </a:lnSpc>
            </a:pPr>
            <a:r>
              <a:rPr lang="zh-CN" altLang="en-US" sz="1600"/>
              <a:t>近来已提出许多其它预流推进算法的实现策略，在最坏情况下算法所需的计算时间已接近</a:t>
            </a:r>
            <a:r>
              <a:rPr lang="en-US" altLang="zh-CN" sz="1600" i="1"/>
              <a:t>O</a:t>
            </a:r>
            <a:r>
              <a:rPr lang="en-US" altLang="zh-CN" sz="1600"/>
              <a:t>(mn)</a:t>
            </a:r>
            <a:r>
              <a:rPr lang="zh-CN" altLang="en-US" sz="1600"/>
              <a:t>。</a:t>
            </a:r>
          </a:p>
        </p:txBody>
      </p:sp>
      <p:sp>
        <p:nvSpPr>
          <p:cNvPr id="59904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9044" name="Object 4"/>
          <p:cNvGraphicFramePr>
            <a:graphicFrameLocks noChangeAspect="1"/>
          </p:cNvGraphicFramePr>
          <p:nvPr/>
        </p:nvGraphicFramePr>
        <p:xfrm>
          <a:off x="3141663" y="4868863"/>
          <a:ext cx="638175" cy="238125"/>
        </p:xfrm>
        <a:graphic>
          <a:graphicData uri="http://schemas.openxmlformats.org/presentationml/2006/ole">
            <mc:AlternateContent xmlns:mc="http://schemas.openxmlformats.org/markup-compatibility/2006">
              <mc:Choice xmlns:v="urn:schemas-microsoft-com:vml" Requires="v">
                <p:oleObj spid="_x0000_s599046" name="公式" r:id="rId3" imgW="634725" imgH="241195" progId="Equation.3">
                  <p:embed/>
                </p:oleObj>
              </mc:Choice>
              <mc:Fallback>
                <p:oleObj name="公式" r:id="rId3" imgW="634725"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663" y="4868863"/>
                        <a:ext cx="6381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B0EF84D-C29E-4193-AC7B-4964CC6B7A6C}" type="slidenum">
              <a:rPr lang="zh-CN" altLang="en-US"/>
              <a:pPr/>
              <a:t>35</a:t>
            </a:fld>
            <a:endParaRPr lang="en-US" altLang="zh-CN"/>
          </a:p>
        </p:txBody>
      </p:sp>
      <p:sp>
        <p:nvSpPr>
          <p:cNvPr id="605186" name="Rectangle 2"/>
          <p:cNvSpPr>
            <a:spLocks noGrp="1" noChangeArrowheads="1"/>
          </p:cNvSpPr>
          <p:nvPr>
            <p:ph type="title"/>
          </p:nvPr>
        </p:nvSpPr>
        <p:spPr>
          <a:xfrm>
            <a:off x="457200" y="274638"/>
            <a:ext cx="8229600" cy="633412"/>
          </a:xfrm>
        </p:spPr>
        <p:txBody>
          <a:bodyPr/>
          <a:lstStyle/>
          <a:p>
            <a:r>
              <a:rPr lang="zh-CN" altLang="en-US" sz="2400" b="1">
                <a:solidFill>
                  <a:srgbClr val="0000FF"/>
                </a:solidFill>
              </a:rPr>
              <a:t>8.3 最小费用流问题</a:t>
            </a:r>
          </a:p>
        </p:txBody>
      </p:sp>
      <p:sp>
        <p:nvSpPr>
          <p:cNvPr id="605187" name="Rectangle 3"/>
          <p:cNvSpPr>
            <a:spLocks noGrp="1" noChangeArrowheads="1"/>
          </p:cNvSpPr>
          <p:nvPr>
            <p:ph type="body" idx="1"/>
          </p:nvPr>
        </p:nvSpPr>
        <p:spPr>
          <a:xfrm>
            <a:off x="457200" y="1052513"/>
            <a:ext cx="8229600" cy="4897437"/>
          </a:xfrm>
        </p:spPr>
        <p:txBody>
          <a:bodyPr/>
          <a:lstStyle/>
          <a:p>
            <a:pPr>
              <a:lnSpc>
                <a:spcPct val="130000"/>
              </a:lnSpc>
            </a:pPr>
            <a:r>
              <a:rPr lang="zh-CN" altLang="en-US" sz="1600" b="1">
                <a:solidFill>
                  <a:srgbClr val="0000FF"/>
                </a:solidFill>
              </a:rPr>
              <a:t>1 网络流的费用</a:t>
            </a:r>
            <a:endParaRPr lang="zh-CN" altLang="en-US" sz="1600">
              <a:solidFill>
                <a:srgbClr val="0000FF"/>
              </a:solidFill>
            </a:endParaRPr>
          </a:p>
          <a:p>
            <a:pPr>
              <a:lnSpc>
                <a:spcPct val="130000"/>
              </a:lnSpc>
            </a:pPr>
            <a:r>
              <a:rPr lang="zh-CN" altLang="en-US" sz="1600"/>
              <a:t>在实际应用中，与网络流有关的问题，不仅涉及流量，而且还有费用的因素。</a:t>
            </a:r>
          </a:p>
          <a:p>
            <a:pPr>
              <a:lnSpc>
                <a:spcPct val="130000"/>
              </a:lnSpc>
            </a:pPr>
            <a:r>
              <a:rPr lang="zh-CN" altLang="en-US" sz="1600"/>
              <a:t>网络的每一条边(</a:t>
            </a:r>
            <a:r>
              <a:rPr lang="en-US" altLang="zh-CN" sz="1600"/>
              <a:t>v,w)</a:t>
            </a:r>
            <a:r>
              <a:rPr lang="zh-CN" altLang="en-US" sz="1600"/>
              <a:t>除了给定容量</a:t>
            </a:r>
            <a:r>
              <a:rPr lang="en-US" altLang="zh-CN" sz="1600"/>
              <a:t>cap(v,w)</a:t>
            </a:r>
            <a:r>
              <a:rPr lang="zh-CN" altLang="en-US" sz="1600"/>
              <a:t>外，还定义了一个单位流量费用</a:t>
            </a:r>
            <a:r>
              <a:rPr lang="en-US" altLang="zh-CN" sz="1600"/>
              <a:t>cost(v,w)。</a:t>
            </a:r>
            <a:r>
              <a:rPr lang="zh-CN" altLang="en-US" sz="1600"/>
              <a:t>对于网络中一个给定的流</a:t>
            </a:r>
            <a:r>
              <a:rPr lang="en-US" altLang="zh-CN" sz="1600"/>
              <a:t>flow，</a:t>
            </a:r>
            <a:r>
              <a:rPr lang="zh-CN" altLang="en-US" sz="1600"/>
              <a:t>其费用定义为：</a:t>
            </a:r>
          </a:p>
          <a:p>
            <a:pPr>
              <a:lnSpc>
                <a:spcPct val="130000"/>
              </a:lnSpc>
            </a:pPr>
            <a:endParaRPr lang="zh-CN" altLang="en-US" sz="1600"/>
          </a:p>
          <a:p>
            <a:pPr>
              <a:lnSpc>
                <a:spcPct val="130000"/>
              </a:lnSpc>
            </a:pPr>
            <a:endParaRPr lang="zh-CN" altLang="en-US" sz="1600"/>
          </a:p>
          <a:p>
            <a:pPr>
              <a:lnSpc>
                <a:spcPct val="130000"/>
              </a:lnSpc>
            </a:pPr>
            <a:r>
              <a:rPr lang="zh-CN" altLang="en-US" sz="1600" b="1">
                <a:solidFill>
                  <a:srgbClr val="0000FF"/>
                </a:solidFill>
              </a:rPr>
              <a:t>2 最小费用流问题</a:t>
            </a:r>
          </a:p>
          <a:p>
            <a:pPr>
              <a:lnSpc>
                <a:spcPct val="130000"/>
              </a:lnSpc>
            </a:pPr>
            <a:r>
              <a:rPr lang="zh-CN" altLang="en-US" sz="1600"/>
              <a:t>给定网络</a:t>
            </a:r>
            <a:r>
              <a:rPr lang="en-US" altLang="zh-CN" sz="1600"/>
              <a:t>G，</a:t>
            </a:r>
            <a:r>
              <a:rPr lang="zh-CN" altLang="en-US" sz="1600"/>
              <a:t>要求</a:t>
            </a:r>
            <a:r>
              <a:rPr lang="en-US" altLang="zh-CN" sz="1600"/>
              <a:t>G</a:t>
            </a:r>
            <a:r>
              <a:rPr lang="zh-CN" altLang="en-US" sz="1600"/>
              <a:t>的一个最大用流</a:t>
            </a:r>
            <a:r>
              <a:rPr lang="en-US" altLang="zh-CN" sz="1600"/>
              <a:t>flow，</a:t>
            </a:r>
            <a:r>
              <a:rPr lang="zh-CN" altLang="en-US" sz="1600"/>
              <a:t>使流的总费用最小。</a:t>
            </a:r>
          </a:p>
          <a:p>
            <a:pPr>
              <a:lnSpc>
                <a:spcPct val="130000"/>
              </a:lnSpc>
            </a:pPr>
            <a:endParaRPr lang="zh-CN" altLang="en-US" sz="1600" b="1"/>
          </a:p>
          <a:p>
            <a:pPr>
              <a:lnSpc>
                <a:spcPct val="130000"/>
              </a:lnSpc>
            </a:pPr>
            <a:r>
              <a:rPr lang="zh-CN" altLang="en-US" sz="1600" b="1">
                <a:solidFill>
                  <a:srgbClr val="0000FF"/>
                </a:solidFill>
              </a:rPr>
              <a:t>3 最小费用可行流问题</a:t>
            </a:r>
          </a:p>
          <a:p>
            <a:pPr>
              <a:lnSpc>
                <a:spcPct val="130000"/>
              </a:lnSpc>
            </a:pPr>
            <a:r>
              <a:rPr lang="zh-CN" altLang="en-US" sz="1600"/>
              <a:t>给定多源多汇网络</a:t>
            </a:r>
            <a:r>
              <a:rPr lang="en-US" altLang="zh-CN" sz="1600"/>
              <a:t>G，</a:t>
            </a:r>
            <a:r>
              <a:rPr lang="zh-CN" altLang="en-US" sz="1600"/>
              <a:t>要求</a:t>
            </a:r>
            <a:r>
              <a:rPr lang="en-US" altLang="zh-CN" sz="1600"/>
              <a:t>G</a:t>
            </a:r>
            <a:r>
              <a:rPr lang="zh-CN" altLang="en-US" sz="1600"/>
              <a:t>的一个可行流</a:t>
            </a:r>
            <a:r>
              <a:rPr lang="en-US" altLang="zh-CN" sz="1600"/>
              <a:t>flow，</a:t>
            </a:r>
            <a:r>
              <a:rPr lang="zh-CN" altLang="en-US" sz="1600"/>
              <a:t>使可行流的总费用最小。</a:t>
            </a:r>
          </a:p>
          <a:p>
            <a:pPr>
              <a:lnSpc>
                <a:spcPct val="130000"/>
              </a:lnSpc>
            </a:pPr>
            <a:r>
              <a:rPr lang="zh-CN" altLang="en-US" sz="1600"/>
              <a:t>可行流问题等价于最大流问题。最小费用可行流问题也等价于最小费用流问题。</a:t>
            </a:r>
          </a:p>
        </p:txBody>
      </p:sp>
      <p:sp>
        <p:nvSpPr>
          <p:cNvPr id="60518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5189" name="Object 5"/>
          <p:cNvGraphicFramePr>
            <a:graphicFrameLocks noChangeAspect="1"/>
          </p:cNvGraphicFramePr>
          <p:nvPr/>
        </p:nvGraphicFramePr>
        <p:xfrm>
          <a:off x="1692275" y="2630488"/>
          <a:ext cx="3600450" cy="511175"/>
        </p:xfrm>
        <a:graphic>
          <a:graphicData uri="http://schemas.openxmlformats.org/presentationml/2006/ole">
            <mc:AlternateContent xmlns:mc="http://schemas.openxmlformats.org/markup-compatibility/2006">
              <mc:Choice xmlns:v="urn:schemas-microsoft-com:vml" Requires="v">
                <p:oleObj spid="_x0000_s605191" name="公式" r:id="rId3" imgW="2489200" imgH="355600" progId="Equation.3">
                  <p:embed/>
                </p:oleObj>
              </mc:Choice>
              <mc:Fallback>
                <p:oleObj name="公式" r:id="rId3" imgW="2489200" imgH="355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30488"/>
                        <a:ext cx="36004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CC1E504-3507-4347-9F35-DFFDAAF6AF66}" type="slidenum">
              <a:rPr lang="zh-CN" altLang="en-US"/>
              <a:pPr/>
              <a:t>36</a:t>
            </a:fld>
            <a:endParaRPr lang="en-US" altLang="zh-CN"/>
          </a:p>
        </p:txBody>
      </p:sp>
      <p:sp>
        <p:nvSpPr>
          <p:cNvPr id="606210" name="Rectangle 2"/>
          <p:cNvSpPr>
            <a:spLocks noGrp="1" noChangeArrowheads="1"/>
          </p:cNvSpPr>
          <p:nvPr>
            <p:ph type="title"/>
          </p:nvPr>
        </p:nvSpPr>
        <p:spPr>
          <a:xfrm>
            <a:off x="457200" y="274638"/>
            <a:ext cx="8229600" cy="561975"/>
          </a:xfrm>
        </p:spPr>
        <p:txBody>
          <a:bodyPr/>
          <a:lstStyle/>
          <a:p>
            <a:r>
              <a:rPr lang="zh-CN" altLang="en-US" sz="2400" b="1">
                <a:solidFill>
                  <a:srgbClr val="0000FF"/>
                </a:solidFill>
              </a:rPr>
              <a:t>消圈算法</a:t>
            </a:r>
            <a:r>
              <a:rPr lang="zh-CN" altLang="en-US"/>
              <a:t> </a:t>
            </a:r>
          </a:p>
        </p:txBody>
      </p:sp>
      <p:sp>
        <p:nvSpPr>
          <p:cNvPr id="606211" name="Rectangle 3"/>
          <p:cNvSpPr>
            <a:spLocks noGrp="1" noChangeArrowheads="1"/>
          </p:cNvSpPr>
          <p:nvPr>
            <p:ph type="body" idx="1"/>
          </p:nvPr>
        </p:nvSpPr>
        <p:spPr>
          <a:xfrm>
            <a:off x="457200" y="1196975"/>
            <a:ext cx="8229600" cy="4929188"/>
          </a:xfrm>
        </p:spPr>
        <p:txBody>
          <a:bodyPr/>
          <a:lstStyle/>
          <a:p>
            <a:pPr>
              <a:lnSpc>
                <a:spcPct val="130000"/>
              </a:lnSpc>
            </a:pPr>
            <a:r>
              <a:rPr lang="zh-CN" altLang="en-US" sz="1600" b="1">
                <a:solidFill>
                  <a:srgbClr val="0000FF"/>
                </a:solidFill>
              </a:rPr>
              <a:t>1 算法基本思想</a:t>
            </a:r>
            <a:endParaRPr lang="zh-CN" altLang="en-US" sz="1600">
              <a:solidFill>
                <a:srgbClr val="0000FF"/>
              </a:solidFill>
            </a:endParaRPr>
          </a:p>
          <a:p>
            <a:pPr>
              <a:lnSpc>
                <a:spcPct val="130000"/>
              </a:lnSpc>
            </a:pPr>
            <a:r>
              <a:rPr lang="zh-CN" altLang="en-US" sz="1600"/>
              <a:t>最小费用流问题有关的算法中，仍然沿用残流网络的概念。</a:t>
            </a:r>
          </a:p>
          <a:p>
            <a:pPr>
              <a:lnSpc>
                <a:spcPct val="130000"/>
              </a:lnSpc>
            </a:pPr>
            <a:r>
              <a:rPr lang="zh-CN" altLang="en-US" sz="1600"/>
              <a:t>此时，残流网络中边的费用定义为：</a:t>
            </a:r>
            <a:endParaRPr lang="zh-CN" altLang="en-US" sz="1600" b="1"/>
          </a:p>
          <a:p>
            <a:pPr>
              <a:lnSpc>
                <a:spcPct val="130000"/>
              </a:lnSpc>
            </a:pPr>
            <a:r>
              <a:rPr lang="en-US" altLang="zh-CN" sz="1600" b="1"/>
              <a:t>int costRto(int v)  { return from(v) ? -pcost : pcost; }</a:t>
            </a:r>
            <a:endParaRPr lang="en-US" altLang="zh-CN" sz="1600"/>
          </a:p>
          <a:p>
            <a:pPr>
              <a:lnSpc>
                <a:spcPct val="130000"/>
              </a:lnSpc>
            </a:pPr>
            <a:r>
              <a:rPr lang="zh-CN" altLang="en-US" sz="1600"/>
              <a:t>当残流网络中的边是向前边时，其费用不变。</a:t>
            </a:r>
          </a:p>
          <a:p>
            <a:pPr>
              <a:lnSpc>
                <a:spcPct val="130000"/>
              </a:lnSpc>
            </a:pPr>
            <a:r>
              <a:rPr lang="zh-CN" altLang="en-US" sz="1600"/>
              <a:t>当残流网络中的边是向后边时，其费用为原费用的负值。</a:t>
            </a:r>
          </a:p>
          <a:p>
            <a:pPr>
              <a:lnSpc>
                <a:spcPct val="130000"/>
              </a:lnSpc>
            </a:pPr>
            <a:r>
              <a:rPr lang="zh-CN" altLang="en-US" sz="1600"/>
              <a:t>由于残流网络中存在负费用边，因此残流网络中就不可避免地会产生负费用圈。</a:t>
            </a:r>
          </a:p>
          <a:p>
            <a:pPr>
              <a:lnSpc>
                <a:spcPct val="130000"/>
              </a:lnSpc>
            </a:pPr>
            <a:r>
              <a:rPr lang="zh-CN" altLang="en-US" sz="1600"/>
              <a:t>在与最小费用流问题有关的算法中，负费用圈是一个重要概念。</a:t>
            </a:r>
          </a:p>
          <a:p>
            <a:pPr>
              <a:lnSpc>
                <a:spcPct val="130000"/>
              </a:lnSpc>
            </a:pPr>
            <a:endParaRPr lang="zh-CN" altLang="en-US" sz="1600" b="1"/>
          </a:p>
          <a:p>
            <a:pPr>
              <a:lnSpc>
                <a:spcPct val="130000"/>
              </a:lnSpc>
            </a:pPr>
            <a:r>
              <a:rPr lang="zh-CN" altLang="en-US" sz="1600" b="1">
                <a:solidFill>
                  <a:srgbClr val="0000FF"/>
                </a:solidFill>
              </a:rPr>
              <a:t>最小费用流问题的最优性条件</a:t>
            </a:r>
          </a:p>
          <a:p>
            <a:pPr>
              <a:lnSpc>
                <a:spcPct val="130000"/>
              </a:lnSpc>
            </a:pPr>
            <a:r>
              <a:rPr lang="zh-CN" altLang="en-US" sz="1600"/>
              <a:t>网络</a:t>
            </a:r>
            <a:r>
              <a:rPr lang="en-US" altLang="zh-CN" sz="1600"/>
              <a:t>G</a:t>
            </a:r>
            <a:r>
              <a:rPr lang="zh-CN" altLang="en-US" sz="1600"/>
              <a:t>的最大流</a:t>
            </a:r>
            <a:r>
              <a:rPr lang="en-US" altLang="zh-CN" sz="1600"/>
              <a:t>flow</a:t>
            </a:r>
            <a:r>
              <a:rPr lang="zh-CN" altLang="en-US" sz="1600"/>
              <a:t>是</a:t>
            </a:r>
            <a:r>
              <a:rPr lang="en-US" altLang="zh-CN" sz="1600"/>
              <a:t>G</a:t>
            </a:r>
            <a:r>
              <a:rPr lang="zh-CN" altLang="en-US" sz="1600"/>
              <a:t>的一个最小费用流的充分且必要条件是</a:t>
            </a:r>
            <a:r>
              <a:rPr lang="en-US" altLang="zh-CN" sz="1600"/>
              <a:t>flow</a:t>
            </a:r>
            <a:r>
              <a:rPr lang="zh-CN" altLang="en-US" sz="1600"/>
              <a:t>所相应的残流网络中没有负费用圈。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FD4401F-F47C-49B3-9DDF-C42C66C2ACFA}" type="slidenum">
              <a:rPr lang="zh-CN" altLang="en-US"/>
              <a:pPr/>
              <a:t>37</a:t>
            </a:fld>
            <a:endParaRPr lang="en-US" altLang="zh-CN"/>
          </a:p>
        </p:txBody>
      </p:sp>
      <p:sp>
        <p:nvSpPr>
          <p:cNvPr id="607234" name="Rectangle 2"/>
          <p:cNvSpPr>
            <a:spLocks noGrp="1" noChangeArrowheads="1"/>
          </p:cNvSpPr>
          <p:nvPr>
            <p:ph type="body" idx="1"/>
          </p:nvPr>
        </p:nvSpPr>
        <p:spPr>
          <a:xfrm>
            <a:off x="457200" y="476250"/>
            <a:ext cx="8229600" cy="360363"/>
          </a:xfrm>
        </p:spPr>
        <p:txBody>
          <a:bodyPr/>
          <a:lstStyle/>
          <a:p>
            <a:r>
              <a:rPr lang="zh-CN" altLang="en-US" sz="1600" b="1">
                <a:solidFill>
                  <a:srgbClr val="0000FF"/>
                </a:solidFill>
              </a:rPr>
              <a:t>最小费用流的消圈算法 </a:t>
            </a:r>
          </a:p>
        </p:txBody>
      </p:sp>
      <p:sp>
        <p:nvSpPr>
          <p:cNvPr id="607235" name="AutoShape 3"/>
          <p:cNvSpPr>
            <a:spLocks noChangeArrowheads="1"/>
          </p:cNvSpPr>
          <p:nvPr/>
        </p:nvSpPr>
        <p:spPr bwMode="auto">
          <a:xfrm>
            <a:off x="755650" y="1268413"/>
            <a:ext cx="7561263" cy="23764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200000"/>
              </a:lnSpc>
            </a:pPr>
            <a:r>
              <a:rPr lang="zh-CN" altLang="en-US" sz="1600" b="1"/>
              <a:t>步骤0：</a:t>
            </a:r>
            <a:r>
              <a:rPr lang="zh-CN" altLang="en-US" sz="1600"/>
              <a:t>用最大流算法构造最大流</a:t>
            </a:r>
            <a:r>
              <a:rPr lang="en-US" altLang="zh-CN" sz="1600"/>
              <a:t>flow。</a:t>
            </a:r>
            <a:endParaRPr lang="en-US" altLang="zh-CN" sz="1600" b="1"/>
          </a:p>
          <a:p>
            <a:pPr>
              <a:lnSpc>
                <a:spcPct val="200000"/>
              </a:lnSpc>
            </a:pPr>
            <a:r>
              <a:rPr lang="zh-CN" altLang="en-US" sz="1600" b="1"/>
              <a:t>步骤1：</a:t>
            </a:r>
            <a:r>
              <a:rPr lang="zh-CN" altLang="en-US" sz="1600"/>
              <a:t>如果残量网络中不存在负费用圈，则计算结束，已经找到最小费用流；</a:t>
            </a:r>
          </a:p>
          <a:p>
            <a:pPr>
              <a:lnSpc>
                <a:spcPct val="200000"/>
              </a:lnSpc>
            </a:pPr>
            <a:r>
              <a:rPr lang="zh-CN" altLang="en-US" sz="1600"/>
              <a:t>否则转步骤2。</a:t>
            </a:r>
            <a:endParaRPr lang="zh-CN" altLang="en-US" sz="1600" b="1"/>
          </a:p>
          <a:p>
            <a:pPr>
              <a:lnSpc>
                <a:spcPct val="200000"/>
              </a:lnSpc>
            </a:pPr>
            <a:r>
              <a:rPr lang="zh-CN" altLang="en-US" sz="1600" b="1"/>
              <a:t>步骤2：</a:t>
            </a:r>
            <a:r>
              <a:rPr lang="zh-CN" altLang="en-US" sz="1600"/>
              <a:t>沿找到的负费用圈增流，并转步骤1。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C42D310-04FD-4003-912E-F30E834871ED}" type="slidenum">
              <a:rPr lang="zh-CN" altLang="en-US"/>
              <a:pPr/>
              <a:t>38</a:t>
            </a:fld>
            <a:endParaRPr lang="en-US" altLang="zh-CN"/>
          </a:p>
        </p:txBody>
      </p:sp>
      <p:sp>
        <p:nvSpPr>
          <p:cNvPr id="613378" name="Rectangle 2"/>
          <p:cNvSpPr>
            <a:spLocks noGrp="1" noChangeArrowheads="1"/>
          </p:cNvSpPr>
          <p:nvPr>
            <p:ph type="body" idx="1"/>
          </p:nvPr>
        </p:nvSpPr>
        <p:spPr>
          <a:xfrm>
            <a:off x="457200" y="620713"/>
            <a:ext cx="8229600" cy="3095625"/>
          </a:xfrm>
        </p:spPr>
        <p:txBody>
          <a:bodyPr/>
          <a:lstStyle/>
          <a:p>
            <a:pPr>
              <a:lnSpc>
                <a:spcPct val="130000"/>
              </a:lnSpc>
            </a:pPr>
            <a:r>
              <a:rPr lang="zh-CN" altLang="en-US" sz="1600" b="1">
                <a:solidFill>
                  <a:srgbClr val="0000FF"/>
                </a:solidFill>
              </a:rPr>
              <a:t>3  算法的计算复杂性</a:t>
            </a:r>
            <a:endParaRPr lang="zh-CN" altLang="en-US" sz="1600">
              <a:solidFill>
                <a:srgbClr val="0000FF"/>
              </a:solidFill>
            </a:endParaRPr>
          </a:p>
          <a:p>
            <a:pPr>
              <a:lnSpc>
                <a:spcPct val="130000"/>
              </a:lnSpc>
            </a:pPr>
            <a:r>
              <a:rPr lang="zh-CN" altLang="en-US" sz="1600"/>
              <a:t>给定网络中有</a:t>
            </a:r>
            <a:r>
              <a:rPr lang="en-US" altLang="zh-CN" sz="1600"/>
              <a:t>n</a:t>
            </a:r>
            <a:r>
              <a:rPr lang="zh-CN" altLang="en-US" sz="1600"/>
              <a:t>个顶点和</a:t>
            </a:r>
            <a:r>
              <a:rPr lang="en-US" altLang="zh-CN" sz="1600"/>
              <a:t>m</a:t>
            </a:r>
            <a:r>
              <a:rPr lang="zh-CN" altLang="en-US" sz="1600"/>
              <a:t>条边，且每条边的容量不超过</a:t>
            </a:r>
            <a:r>
              <a:rPr lang="en-US" altLang="zh-CN" sz="1600"/>
              <a:t>M，</a:t>
            </a:r>
            <a:r>
              <a:rPr lang="zh-CN" altLang="en-US" sz="1600"/>
              <a:t>每条边的费用不超过</a:t>
            </a:r>
            <a:r>
              <a:rPr lang="en-US" altLang="zh-CN" sz="1600"/>
              <a:t>C。</a:t>
            </a:r>
          </a:p>
          <a:p>
            <a:pPr>
              <a:lnSpc>
                <a:spcPct val="130000"/>
              </a:lnSpc>
            </a:pPr>
            <a:r>
              <a:rPr lang="zh-CN" altLang="en-US" sz="1600"/>
              <a:t>最大流的费用不超过</a:t>
            </a:r>
            <a:r>
              <a:rPr lang="en-US" altLang="zh-CN" sz="1600"/>
              <a:t>mCM，</a:t>
            </a:r>
            <a:r>
              <a:rPr lang="zh-CN" altLang="en-US" sz="1600"/>
              <a:t>而每次消去负费用圈至少使得费用下降1个单位，因此最多执行</a:t>
            </a:r>
            <a:r>
              <a:rPr lang="en-US" altLang="zh-CN" sz="1600"/>
              <a:t>mCM</a:t>
            </a:r>
            <a:r>
              <a:rPr lang="zh-CN" altLang="en-US" sz="1600"/>
              <a:t>次找负费用圈和增流运算。</a:t>
            </a:r>
          </a:p>
          <a:p>
            <a:pPr>
              <a:lnSpc>
                <a:spcPct val="130000"/>
              </a:lnSpc>
            </a:pPr>
            <a:r>
              <a:rPr lang="zh-CN" altLang="en-US" sz="1600"/>
              <a:t>用</a:t>
            </a:r>
            <a:r>
              <a:rPr lang="en-US" altLang="zh-CN" sz="1600"/>
              <a:t>Bellman-Ford</a:t>
            </a:r>
            <a:r>
              <a:rPr lang="zh-CN" altLang="en-US" sz="1600"/>
              <a:t>算法找1次负费用圈需要</a:t>
            </a:r>
            <a:r>
              <a:rPr lang="en-US" altLang="zh-CN" sz="1600" i="1"/>
              <a:t>O</a:t>
            </a:r>
            <a:r>
              <a:rPr lang="en-US" altLang="zh-CN" sz="1600"/>
              <a:t>(mn)</a:t>
            </a:r>
            <a:r>
              <a:rPr lang="zh-CN" altLang="en-US" sz="1600"/>
              <a:t>计算时间。</a:t>
            </a:r>
          </a:p>
          <a:p>
            <a:pPr>
              <a:lnSpc>
                <a:spcPct val="130000"/>
              </a:lnSpc>
            </a:pPr>
            <a:r>
              <a:rPr lang="zh-CN" altLang="en-US" sz="1600"/>
              <a:t>最小费用流的消圈算法在最坏情况下需要计算时间</a:t>
            </a:r>
          </a:p>
        </p:txBody>
      </p:sp>
      <p:sp>
        <p:nvSpPr>
          <p:cNvPr id="61337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3380" name="Object 4"/>
          <p:cNvGraphicFramePr>
            <a:graphicFrameLocks noChangeAspect="1"/>
          </p:cNvGraphicFramePr>
          <p:nvPr/>
        </p:nvGraphicFramePr>
        <p:xfrm>
          <a:off x="5365750" y="2439988"/>
          <a:ext cx="1150938" cy="341312"/>
        </p:xfrm>
        <a:graphic>
          <a:graphicData uri="http://schemas.openxmlformats.org/presentationml/2006/ole">
            <mc:AlternateContent xmlns:mc="http://schemas.openxmlformats.org/markup-compatibility/2006">
              <mc:Choice xmlns:v="urn:schemas-microsoft-com:vml" Requires="v">
                <p:oleObj spid="_x0000_s613382" name="公式" r:id="rId3" imgW="774364" imgH="228501" progId="Equation.3">
                  <p:embed/>
                </p:oleObj>
              </mc:Choice>
              <mc:Fallback>
                <p:oleObj name="公式" r:id="rId3" imgW="774364"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0" y="2439988"/>
                        <a:ext cx="1150938"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36703B6-8C56-47BB-8D0C-A364ABDDA935}" type="slidenum">
              <a:rPr lang="zh-CN" altLang="en-US"/>
              <a:pPr/>
              <a:t>39</a:t>
            </a:fld>
            <a:endParaRPr lang="en-US" altLang="zh-CN"/>
          </a:p>
        </p:txBody>
      </p:sp>
      <p:sp>
        <p:nvSpPr>
          <p:cNvPr id="614402" name="Rectangle 2"/>
          <p:cNvSpPr>
            <a:spLocks noGrp="1" noChangeArrowheads="1"/>
          </p:cNvSpPr>
          <p:nvPr>
            <p:ph type="title"/>
          </p:nvPr>
        </p:nvSpPr>
        <p:spPr>
          <a:xfrm>
            <a:off x="457200" y="274638"/>
            <a:ext cx="8229600" cy="561975"/>
          </a:xfrm>
        </p:spPr>
        <p:txBody>
          <a:bodyPr/>
          <a:lstStyle/>
          <a:p>
            <a:r>
              <a:rPr lang="zh-CN" altLang="en-US" sz="2400" b="1">
                <a:solidFill>
                  <a:srgbClr val="0000FF"/>
                </a:solidFill>
              </a:rPr>
              <a:t>最小费用路算法</a:t>
            </a:r>
          </a:p>
        </p:txBody>
      </p:sp>
      <p:sp>
        <p:nvSpPr>
          <p:cNvPr id="614403" name="Rectangle 3"/>
          <p:cNvSpPr>
            <a:spLocks noGrp="1" noChangeArrowheads="1"/>
          </p:cNvSpPr>
          <p:nvPr>
            <p:ph type="body" idx="1"/>
          </p:nvPr>
        </p:nvSpPr>
        <p:spPr>
          <a:xfrm>
            <a:off x="457200" y="1052513"/>
            <a:ext cx="8229600" cy="5073650"/>
          </a:xfrm>
        </p:spPr>
        <p:txBody>
          <a:bodyPr/>
          <a:lstStyle/>
          <a:p>
            <a:pPr>
              <a:lnSpc>
                <a:spcPct val="130000"/>
              </a:lnSpc>
            </a:pPr>
            <a:r>
              <a:rPr lang="zh-CN" altLang="en-US" sz="1600" b="1">
                <a:solidFill>
                  <a:srgbClr val="0000FF"/>
                </a:solidFill>
              </a:rPr>
              <a:t>1 算法基本思想</a:t>
            </a:r>
            <a:endParaRPr lang="zh-CN" altLang="en-US" sz="1600">
              <a:solidFill>
                <a:srgbClr val="0000FF"/>
              </a:solidFill>
            </a:endParaRPr>
          </a:p>
          <a:p>
            <a:pPr>
              <a:lnSpc>
                <a:spcPct val="130000"/>
              </a:lnSpc>
            </a:pPr>
            <a:r>
              <a:rPr lang="zh-CN" altLang="en-US" sz="1600"/>
              <a:t>消圈算法首先找到网络中的一个最大流，然后通过消去负费用圈使费用降低。</a:t>
            </a:r>
          </a:p>
          <a:p>
            <a:pPr>
              <a:lnSpc>
                <a:spcPct val="130000"/>
              </a:lnSpc>
            </a:pPr>
            <a:r>
              <a:rPr lang="zh-CN" altLang="en-US" sz="1600"/>
              <a:t>最小费用路算法不用先找最大流，而是用类似于求最大流的增广路算法的思想，不断在残流网络中寻找从源</a:t>
            </a:r>
            <a:r>
              <a:rPr lang="en-US" altLang="zh-CN" sz="1600"/>
              <a:t>s</a:t>
            </a:r>
            <a:r>
              <a:rPr lang="zh-CN" altLang="en-US" sz="1600"/>
              <a:t>到汇</a:t>
            </a:r>
            <a:r>
              <a:rPr lang="en-US" altLang="zh-CN" sz="1600"/>
              <a:t>t</a:t>
            </a:r>
            <a:r>
              <a:rPr lang="zh-CN" altLang="en-US" sz="1600"/>
              <a:t>的最小费用路，然后沿最小费用路增流，直至找到最小费用流。</a:t>
            </a:r>
          </a:p>
          <a:p>
            <a:pPr>
              <a:lnSpc>
                <a:spcPct val="130000"/>
              </a:lnSpc>
            </a:pPr>
            <a:r>
              <a:rPr lang="zh-CN" altLang="en-US" sz="1600"/>
              <a:t>残流网络中从源</a:t>
            </a:r>
            <a:r>
              <a:rPr lang="en-US" altLang="zh-CN" sz="1600"/>
              <a:t>s</a:t>
            </a:r>
            <a:r>
              <a:rPr lang="zh-CN" altLang="en-US" sz="1600"/>
              <a:t>到汇</a:t>
            </a:r>
            <a:r>
              <a:rPr lang="en-US" altLang="zh-CN" sz="1600"/>
              <a:t>t</a:t>
            </a:r>
            <a:r>
              <a:rPr lang="zh-CN" altLang="en-US" sz="1600"/>
              <a:t>的最小费用路是残流网络中从</a:t>
            </a:r>
            <a:r>
              <a:rPr lang="en-US" altLang="zh-CN" sz="1600"/>
              <a:t>s</a:t>
            </a:r>
            <a:r>
              <a:rPr lang="zh-CN" altLang="en-US" sz="1600"/>
              <a:t>到</a:t>
            </a:r>
            <a:r>
              <a:rPr lang="en-US" altLang="zh-CN" sz="1600"/>
              <a:t>t</a:t>
            </a:r>
            <a:r>
              <a:rPr lang="zh-CN" altLang="en-US" sz="1600"/>
              <a:t>的以费用为权的最短路。</a:t>
            </a:r>
          </a:p>
          <a:p>
            <a:pPr>
              <a:lnSpc>
                <a:spcPct val="130000"/>
              </a:lnSpc>
            </a:pPr>
            <a:r>
              <a:rPr lang="zh-CN" altLang="en-US" sz="1600"/>
              <a:t>残流网络中边的费用定义为：</a:t>
            </a:r>
          </a:p>
          <a:p>
            <a:pPr>
              <a:lnSpc>
                <a:spcPct val="130000"/>
              </a:lnSpc>
            </a:pPr>
            <a:endParaRPr lang="zh-CN" altLang="en-US" sz="1600"/>
          </a:p>
          <a:p>
            <a:pPr>
              <a:lnSpc>
                <a:spcPct val="130000"/>
              </a:lnSpc>
            </a:pPr>
            <a:endParaRPr lang="zh-CN" altLang="en-US" sz="1600"/>
          </a:p>
          <a:p>
            <a:pPr>
              <a:lnSpc>
                <a:spcPct val="130000"/>
              </a:lnSpc>
            </a:pPr>
            <a:r>
              <a:rPr lang="zh-CN" altLang="en-US" sz="1600"/>
              <a:t>当残流网络中边(</a:t>
            </a:r>
            <a:r>
              <a:rPr lang="en-US" altLang="zh-CN" sz="1600"/>
              <a:t>v,w)</a:t>
            </a:r>
            <a:r>
              <a:rPr lang="zh-CN" altLang="en-US" sz="1600"/>
              <a:t>是向前边时，其费用为</a:t>
            </a:r>
            <a:r>
              <a:rPr lang="en-US" altLang="zh-CN" sz="1600"/>
              <a:t>cost(v,w)；</a:t>
            </a:r>
          </a:p>
          <a:p>
            <a:pPr>
              <a:lnSpc>
                <a:spcPct val="130000"/>
              </a:lnSpc>
            </a:pPr>
            <a:r>
              <a:rPr lang="zh-CN" altLang="en-US" sz="1600"/>
              <a:t>当(</a:t>
            </a:r>
            <a:r>
              <a:rPr lang="en-US" altLang="zh-CN" sz="1600"/>
              <a:t>v,w)</a:t>
            </a:r>
            <a:r>
              <a:rPr lang="zh-CN" altLang="en-US" sz="1600"/>
              <a:t>是向后边时，其费用为-</a:t>
            </a:r>
            <a:r>
              <a:rPr lang="en-US" altLang="zh-CN" sz="1600"/>
              <a:t>cost(w,v)。</a:t>
            </a:r>
          </a:p>
        </p:txBody>
      </p:sp>
      <p:sp>
        <p:nvSpPr>
          <p:cNvPr id="6144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05" name="Object 5"/>
          <p:cNvGraphicFramePr>
            <a:graphicFrameLocks noChangeAspect="1"/>
          </p:cNvGraphicFramePr>
          <p:nvPr/>
        </p:nvGraphicFramePr>
        <p:xfrm>
          <a:off x="2987675" y="3500438"/>
          <a:ext cx="3240088" cy="681037"/>
        </p:xfrm>
        <a:graphic>
          <a:graphicData uri="http://schemas.openxmlformats.org/presentationml/2006/ole">
            <mc:AlternateContent xmlns:mc="http://schemas.openxmlformats.org/markup-compatibility/2006">
              <mc:Choice xmlns:v="urn:schemas-microsoft-com:vml" Requires="v">
                <p:oleObj spid="_x0000_s614407" name="公式" r:id="rId3" imgW="2311400" imgH="482600" progId="Equation.3">
                  <p:embed/>
                </p:oleObj>
              </mc:Choice>
              <mc:Fallback>
                <p:oleObj name="公式" r:id="rId3" imgW="23114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500438"/>
                        <a:ext cx="3240088"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65F68164-E50C-4B20-8EF3-06E6B9F86C1C}" type="slidenum">
              <a:rPr lang="zh-CN" altLang="en-US"/>
              <a:pPr/>
              <a:t>4</a:t>
            </a:fld>
            <a:endParaRPr lang="en-US" altLang="zh-CN"/>
          </a:p>
        </p:txBody>
      </p:sp>
      <p:sp>
        <p:nvSpPr>
          <p:cNvPr id="331779" name="Rectangle 3"/>
          <p:cNvSpPr>
            <a:spLocks noGrp="1" noChangeArrowheads="1"/>
          </p:cNvSpPr>
          <p:nvPr>
            <p:ph type="body" idx="1"/>
          </p:nvPr>
        </p:nvSpPr>
        <p:spPr>
          <a:xfrm>
            <a:off x="457200" y="3946525"/>
            <a:ext cx="8229600" cy="1154113"/>
          </a:xfrm>
        </p:spPr>
        <p:txBody>
          <a:bodyPr/>
          <a:lstStyle/>
          <a:p>
            <a:r>
              <a:rPr lang="zh-CN" altLang="en-US" sz="2000"/>
              <a:t>这个问题的解为 </a:t>
            </a:r>
            <a:r>
              <a:rPr lang="en-US" altLang="zh-CN" sz="2000"/>
              <a:t>(x1,x2,x3,x4) = (0,3.5,4.5,1)</a:t>
            </a:r>
            <a:r>
              <a:rPr lang="zh-CN" altLang="en-US" sz="2000"/>
              <a:t>；最优值为</a:t>
            </a:r>
            <a:r>
              <a:rPr lang="en-US" altLang="zh-CN" sz="2000"/>
              <a:t>16</a:t>
            </a:r>
            <a:r>
              <a:rPr lang="zh-CN" altLang="en-US" sz="2000"/>
              <a:t>。 </a:t>
            </a:r>
          </a:p>
        </p:txBody>
      </p:sp>
      <p:sp>
        <p:nvSpPr>
          <p:cNvPr id="3317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1780" name="Object 4"/>
          <p:cNvGraphicFramePr>
            <a:graphicFrameLocks noChangeAspect="1"/>
          </p:cNvGraphicFramePr>
          <p:nvPr/>
        </p:nvGraphicFramePr>
        <p:xfrm>
          <a:off x="2484438" y="549275"/>
          <a:ext cx="4248150" cy="534988"/>
        </p:xfrm>
        <a:graphic>
          <a:graphicData uri="http://schemas.openxmlformats.org/presentationml/2006/ole">
            <mc:AlternateContent xmlns:mc="http://schemas.openxmlformats.org/markup-compatibility/2006">
              <mc:Choice xmlns:v="urn:schemas-microsoft-com:vml" Requires="v">
                <p:oleObj spid="_x0000_s331789" name="公式" r:id="rId3" imgW="1815840" imgH="228600" progId="Equation.3">
                  <p:embed/>
                </p:oleObj>
              </mc:Choice>
              <mc:Fallback>
                <p:oleObj name="公式" r:id="rId3" imgW="181584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49275"/>
                        <a:ext cx="424815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1783" name="Rectangle 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1782" name="Object 6"/>
          <p:cNvGraphicFramePr>
            <a:graphicFrameLocks noChangeAspect="1"/>
          </p:cNvGraphicFramePr>
          <p:nvPr/>
        </p:nvGraphicFramePr>
        <p:xfrm>
          <a:off x="395288" y="1196975"/>
          <a:ext cx="4537075" cy="1901825"/>
        </p:xfrm>
        <a:graphic>
          <a:graphicData uri="http://schemas.openxmlformats.org/presentationml/2006/ole">
            <mc:AlternateContent xmlns:mc="http://schemas.openxmlformats.org/markup-compatibility/2006">
              <mc:Choice xmlns:v="urn:schemas-microsoft-com:vml" Requires="v">
                <p:oleObj spid="_x0000_s331790" name="公式" r:id="rId5" imgW="2184400" imgH="914400" progId="Equation.3">
                  <p:embed/>
                </p:oleObj>
              </mc:Choice>
              <mc:Fallback>
                <p:oleObj name="公式" r:id="rId5" imgW="218440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196975"/>
                        <a:ext cx="4537075" cy="190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1785"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1784" name="Object 8"/>
          <p:cNvGraphicFramePr>
            <a:graphicFrameLocks noChangeAspect="1"/>
          </p:cNvGraphicFramePr>
          <p:nvPr/>
        </p:nvGraphicFramePr>
        <p:xfrm>
          <a:off x="2268538" y="3141663"/>
          <a:ext cx="2663825" cy="447675"/>
        </p:xfrm>
        <a:graphic>
          <a:graphicData uri="http://schemas.openxmlformats.org/presentationml/2006/ole">
            <mc:AlternateContent xmlns:mc="http://schemas.openxmlformats.org/markup-compatibility/2006">
              <mc:Choice xmlns:v="urn:schemas-microsoft-com:vml" Requires="v">
                <p:oleObj spid="_x0000_s331791" name="公式" r:id="rId7" imgW="1358900" imgH="228600" progId="Equation.3">
                  <p:embed/>
                </p:oleObj>
              </mc:Choice>
              <mc:Fallback>
                <p:oleObj name="公式" r:id="rId7" imgW="13589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141663"/>
                        <a:ext cx="26638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6C49AEEA-D1A4-42F9-9664-CD4ED842C303}" type="slidenum">
              <a:rPr lang="zh-CN" altLang="en-US"/>
              <a:pPr/>
              <a:t>40</a:t>
            </a:fld>
            <a:endParaRPr lang="en-US" altLang="zh-CN"/>
          </a:p>
        </p:txBody>
      </p:sp>
      <p:sp>
        <p:nvSpPr>
          <p:cNvPr id="615426" name="AutoShape 2"/>
          <p:cNvSpPr>
            <a:spLocks noChangeArrowheads="1"/>
          </p:cNvSpPr>
          <p:nvPr/>
        </p:nvSpPr>
        <p:spPr bwMode="auto">
          <a:xfrm>
            <a:off x="971550" y="765175"/>
            <a:ext cx="7345363" cy="47513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200000"/>
              </a:lnSpc>
              <a:spcBef>
                <a:spcPct val="20000"/>
              </a:spcBef>
            </a:pPr>
            <a:r>
              <a:rPr lang="zh-CN" altLang="en-US" sz="1600" b="1">
                <a:solidFill>
                  <a:srgbClr val="0000FF"/>
                </a:solidFill>
              </a:rPr>
              <a:t>最小费用流的最小费用路算法</a:t>
            </a:r>
          </a:p>
          <a:p>
            <a:pPr>
              <a:lnSpc>
                <a:spcPct val="200000"/>
              </a:lnSpc>
            </a:pPr>
            <a:r>
              <a:rPr lang="zh-CN" altLang="en-US" sz="1600" b="1"/>
              <a:t>步骤0：</a:t>
            </a:r>
            <a:r>
              <a:rPr lang="zh-CN" altLang="en-US" sz="1600"/>
              <a:t>初始可行0流。</a:t>
            </a:r>
            <a:endParaRPr lang="zh-CN" altLang="en-US" sz="1600" b="1"/>
          </a:p>
          <a:p>
            <a:pPr>
              <a:lnSpc>
                <a:spcPct val="200000"/>
              </a:lnSpc>
            </a:pPr>
            <a:r>
              <a:rPr lang="zh-CN" altLang="en-US" sz="1600" b="1"/>
              <a:t>步骤1：</a:t>
            </a:r>
            <a:r>
              <a:rPr lang="zh-CN" altLang="en-US" sz="1600"/>
              <a:t>如果不存在最小费用路，则计算结束，已经找到最小费用流；</a:t>
            </a:r>
          </a:p>
          <a:p>
            <a:pPr>
              <a:lnSpc>
                <a:spcPct val="200000"/>
              </a:lnSpc>
            </a:pPr>
            <a:r>
              <a:rPr lang="zh-CN" altLang="en-US" sz="1600"/>
              <a:t>否则用最短路算法在残流网络中找从</a:t>
            </a:r>
            <a:r>
              <a:rPr lang="en-US" altLang="zh-CN" sz="1600"/>
              <a:t>s</a:t>
            </a:r>
            <a:r>
              <a:rPr lang="zh-CN" altLang="en-US" sz="1600"/>
              <a:t>到</a:t>
            </a:r>
            <a:r>
              <a:rPr lang="en-US" altLang="zh-CN" sz="1600"/>
              <a:t>t</a:t>
            </a:r>
            <a:r>
              <a:rPr lang="zh-CN" altLang="en-US" sz="1600"/>
              <a:t>的最小费用可增广路，转步骤2。</a:t>
            </a:r>
            <a:endParaRPr lang="zh-CN" altLang="en-US" sz="1600" b="1"/>
          </a:p>
          <a:p>
            <a:pPr>
              <a:lnSpc>
                <a:spcPct val="200000"/>
              </a:lnSpc>
            </a:pPr>
            <a:r>
              <a:rPr lang="zh-CN" altLang="en-US" sz="1600" b="1"/>
              <a:t>步骤2：</a:t>
            </a:r>
            <a:r>
              <a:rPr lang="zh-CN" altLang="en-US" sz="1600"/>
              <a:t>沿找到的最小费用可增广路增流，并转步骤1。</a:t>
            </a:r>
          </a:p>
          <a:p>
            <a:pPr>
              <a:lnSpc>
                <a:spcPct val="200000"/>
              </a:lnSpc>
            </a:pPr>
            <a:endParaRPr lang="zh-CN" alt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E03B6AF-521B-473A-BF05-86ADE3E12511}" type="slidenum">
              <a:rPr lang="zh-CN" altLang="en-US"/>
              <a:pPr/>
              <a:t>41</a:t>
            </a:fld>
            <a:endParaRPr lang="en-US" altLang="zh-CN"/>
          </a:p>
        </p:txBody>
      </p:sp>
      <p:sp>
        <p:nvSpPr>
          <p:cNvPr id="619522" name="Rectangle 2"/>
          <p:cNvSpPr>
            <a:spLocks noGrp="1" noChangeArrowheads="1"/>
          </p:cNvSpPr>
          <p:nvPr>
            <p:ph type="body" idx="1"/>
          </p:nvPr>
        </p:nvSpPr>
        <p:spPr>
          <a:xfrm>
            <a:off x="457200" y="1052513"/>
            <a:ext cx="8229600" cy="2376487"/>
          </a:xfrm>
        </p:spPr>
        <p:txBody>
          <a:bodyPr/>
          <a:lstStyle/>
          <a:p>
            <a:pPr>
              <a:lnSpc>
                <a:spcPct val="130000"/>
              </a:lnSpc>
            </a:pPr>
            <a:r>
              <a:rPr lang="zh-CN" altLang="en-US" sz="1600" b="1">
                <a:solidFill>
                  <a:srgbClr val="0000FF"/>
                </a:solidFill>
              </a:rPr>
              <a:t>3 算法的计算复杂性</a:t>
            </a:r>
            <a:endParaRPr lang="zh-CN" altLang="en-US" sz="1600">
              <a:solidFill>
                <a:srgbClr val="0000FF"/>
              </a:solidFill>
            </a:endParaRPr>
          </a:p>
          <a:p>
            <a:pPr>
              <a:lnSpc>
                <a:spcPct val="130000"/>
              </a:lnSpc>
            </a:pPr>
            <a:r>
              <a:rPr lang="zh-CN" altLang="en-US" sz="1600"/>
              <a:t>算法的主要计算量在于连续寻找最小费用路并增流。</a:t>
            </a:r>
          </a:p>
          <a:p>
            <a:pPr>
              <a:lnSpc>
                <a:spcPct val="130000"/>
              </a:lnSpc>
            </a:pPr>
            <a:r>
              <a:rPr lang="zh-CN" altLang="en-US" sz="1600"/>
              <a:t>给定网络中有</a:t>
            </a:r>
            <a:r>
              <a:rPr lang="en-US" altLang="zh-CN" sz="1600"/>
              <a:t>n</a:t>
            </a:r>
            <a:r>
              <a:rPr lang="zh-CN" altLang="en-US" sz="1600"/>
              <a:t>个顶点和</a:t>
            </a:r>
            <a:r>
              <a:rPr lang="en-US" altLang="zh-CN" sz="1600"/>
              <a:t>m</a:t>
            </a:r>
            <a:r>
              <a:rPr lang="zh-CN" altLang="en-US" sz="1600"/>
              <a:t>条边，且每条边的容量不超过</a:t>
            </a:r>
            <a:r>
              <a:rPr lang="en-US" altLang="zh-CN" sz="1600"/>
              <a:t>M，</a:t>
            </a:r>
            <a:r>
              <a:rPr lang="zh-CN" altLang="en-US" sz="1600"/>
              <a:t>每条边的费用不超过</a:t>
            </a:r>
            <a:r>
              <a:rPr lang="en-US" altLang="zh-CN" sz="1600"/>
              <a:t>C。</a:t>
            </a:r>
          </a:p>
          <a:p>
            <a:pPr>
              <a:lnSpc>
                <a:spcPct val="130000"/>
              </a:lnSpc>
            </a:pPr>
            <a:r>
              <a:rPr lang="zh-CN" altLang="en-US" sz="1600"/>
              <a:t>每次增流至少使得流值增加1个单位，因此最多执行</a:t>
            </a:r>
            <a:r>
              <a:rPr lang="en-US" altLang="zh-CN" sz="1600"/>
              <a:t>M</a:t>
            </a:r>
            <a:r>
              <a:rPr lang="zh-CN" altLang="en-US" sz="1600"/>
              <a:t>次找最小费用路算法。</a:t>
            </a:r>
          </a:p>
          <a:p>
            <a:pPr>
              <a:lnSpc>
                <a:spcPct val="130000"/>
              </a:lnSpc>
            </a:pPr>
            <a:r>
              <a:rPr lang="zh-CN" altLang="en-US" sz="1600"/>
              <a:t>如果找1次最小费用路需要</a:t>
            </a:r>
            <a:r>
              <a:rPr lang="en-US" altLang="zh-CN" sz="1600"/>
              <a:t>s(m,n,C)</a:t>
            </a:r>
            <a:r>
              <a:rPr lang="zh-CN" altLang="en-US" sz="1600"/>
              <a:t>计算时间，则求最小费用流的最小费用路算法需要</a:t>
            </a:r>
            <a:r>
              <a:rPr lang="en-US" altLang="zh-CN" sz="1600" i="1"/>
              <a:t>O</a:t>
            </a:r>
            <a:r>
              <a:rPr lang="en-US" altLang="zh-CN" sz="1600"/>
              <a:t>(Ms(m,n,C))</a:t>
            </a:r>
            <a:r>
              <a:rPr lang="zh-CN" altLang="en-US" sz="1600"/>
              <a:t>计算时间。</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7EB9598-6EF9-4064-BD59-5A00F257EFD2}" type="slidenum">
              <a:rPr lang="zh-CN" altLang="en-US"/>
              <a:pPr/>
              <a:t>42</a:t>
            </a:fld>
            <a:endParaRPr lang="en-US" altLang="zh-CN"/>
          </a:p>
        </p:txBody>
      </p:sp>
      <p:sp>
        <p:nvSpPr>
          <p:cNvPr id="620546" name="Rectangle 2"/>
          <p:cNvSpPr>
            <a:spLocks noGrp="1" noChangeArrowheads="1"/>
          </p:cNvSpPr>
          <p:nvPr>
            <p:ph type="title"/>
          </p:nvPr>
        </p:nvSpPr>
        <p:spPr>
          <a:xfrm>
            <a:off x="457200" y="274638"/>
            <a:ext cx="8229600" cy="706437"/>
          </a:xfrm>
        </p:spPr>
        <p:txBody>
          <a:bodyPr/>
          <a:lstStyle/>
          <a:p>
            <a:r>
              <a:rPr lang="zh-CN" altLang="en-US" sz="2000" b="1">
                <a:solidFill>
                  <a:srgbClr val="0000FF"/>
                </a:solidFill>
              </a:rPr>
              <a:t>网络单纯形算法</a:t>
            </a:r>
            <a:r>
              <a:rPr lang="zh-CN" altLang="en-US" sz="4000"/>
              <a:t> </a:t>
            </a:r>
          </a:p>
        </p:txBody>
      </p:sp>
      <p:sp>
        <p:nvSpPr>
          <p:cNvPr id="620547" name="Rectangle 3"/>
          <p:cNvSpPr>
            <a:spLocks noGrp="1" noChangeArrowheads="1"/>
          </p:cNvSpPr>
          <p:nvPr>
            <p:ph type="body" idx="1"/>
          </p:nvPr>
        </p:nvSpPr>
        <p:spPr>
          <a:xfrm>
            <a:off x="457200" y="1268413"/>
            <a:ext cx="8229600" cy="5256212"/>
          </a:xfrm>
        </p:spPr>
        <p:txBody>
          <a:bodyPr/>
          <a:lstStyle/>
          <a:p>
            <a:pPr>
              <a:lnSpc>
                <a:spcPct val="130000"/>
              </a:lnSpc>
            </a:pPr>
            <a:r>
              <a:rPr lang="zh-CN" altLang="en-US" sz="1600" b="1">
                <a:solidFill>
                  <a:srgbClr val="0000FF"/>
                </a:solidFill>
              </a:rPr>
              <a:t>1 算法基本思想</a:t>
            </a:r>
            <a:endParaRPr lang="zh-CN" altLang="en-US" sz="1600">
              <a:solidFill>
                <a:srgbClr val="0000FF"/>
              </a:solidFill>
            </a:endParaRPr>
          </a:p>
          <a:p>
            <a:pPr>
              <a:lnSpc>
                <a:spcPct val="130000"/>
              </a:lnSpc>
            </a:pPr>
            <a:r>
              <a:rPr lang="zh-CN" altLang="en-US" sz="1600"/>
              <a:t>消圈算法的计算复杂度不仅与算法找到的负费用圈有关，而且与每次找负费用圈所需的时间有关。</a:t>
            </a:r>
          </a:p>
          <a:p>
            <a:pPr>
              <a:lnSpc>
                <a:spcPct val="130000"/>
              </a:lnSpc>
            </a:pPr>
            <a:r>
              <a:rPr lang="zh-CN" altLang="en-US" sz="1600"/>
              <a:t>网络单纯形算法是从解线性规划问题的单纯形算法演变而来，但从算法的运行机制来看，可以将网络单纯形算法看作另一类消圈算法。</a:t>
            </a:r>
          </a:p>
          <a:p>
            <a:pPr>
              <a:lnSpc>
                <a:spcPct val="130000"/>
              </a:lnSpc>
            </a:pPr>
            <a:r>
              <a:rPr lang="zh-CN" altLang="en-US" sz="1600"/>
              <a:t>其基本思想是用一个可行支撑树结构来加速找负费用圈的过程。</a:t>
            </a:r>
          </a:p>
          <a:p>
            <a:pPr>
              <a:lnSpc>
                <a:spcPct val="130000"/>
              </a:lnSpc>
            </a:pPr>
            <a:r>
              <a:rPr lang="zh-CN" altLang="en-US" sz="1600"/>
              <a:t>对于给定的网络</a:t>
            </a:r>
            <a:r>
              <a:rPr lang="en-US" altLang="zh-CN" sz="1600"/>
              <a:t>G</a:t>
            </a:r>
            <a:r>
              <a:rPr lang="zh-CN" altLang="en-US" sz="1600"/>
              <a:t>和一个可行流，相应的</a:t>
            </a:r>
            <a:r>
              <a:rPr lang="zh-CN" altLang="en-US" sz="1600" b="1">
                <a:solidFill>
                  <a:srgbClr val="0000FF"/>
                </a:solidFill>
              </a:rPr>
              <a:t>可行支撑树</a:t>
            </a:r>
            <a:r>
              <a:rPr lang="zh-CN" altLang="en-US" sz="1600"/>
              <a:t>定义为</a:t>
            </a:r>
            <a:r>
              <a:rPr lang="en-US" altLang="zh-CN" sz="1600"/>
              <a:t>G</a:t>
            </a:r>
            <a:r>
              <a:rPr lang="zh-CN" altLang="en-US" sz="1600"/>
              <a:t>的一棵包含所有弱流边的支撑树。</a:t>
            </a:r>
          </a:p>
          <a:p>
            <a:pPr>
              <a:lnSpc>
                <a:spcPct val="130000"/>
              </a:lnSpc>
            </a:pPr>
            <a:r>
              <a:rPr lang="zh-CN" altLang="en-US" sz="1600"/>
              <a:t>网络单纯形算法的第一步是构造可行支撑树。</a:t>
            </a:r>
          </a:p>
          <a:p>
            <a:pPr>
              <a:lnSpc>
                <a:spcPct val="130000"/>
              </a:lnSpc>
            </a:pPr>
            <a:r>
              <a:rPr lang="zh-CN" altLang="en-US" sz="1600"/>
              <a:t>从一个可行流出发，不断找由弱流边组成的圈，然后沿找到的弱流圈增流，消除所有弱流圈。</a:t>
            </a:r>
          </a:p>
          <a:p>
            <a:pPr>
              <a:lnSpc>
                <a:spcPct val="130000"/>
              </a:lnSpc>
            </a:pPr>
            <a:r>
              <a:rPr lang="zh-CN" altLang="en-US" sz="1600"/>
              <a:t>在剩下的所有弱流边中加入零流边或饱和边构成一棵可行支撑树。</a:t>
            </a:r>
          </a:p>
          <a:p>
            <a:pPr>
              <a:lnSpc>
                <a:spcPct val="130000"/>
              </a:lnSpc>
            </a:pPr>
            <a:r>
              <a:rPr lang="zh-CN" altLang="en-US" sz="1600"/>
              <a:t>在可行支撑树结构的基础上，网络单纯形算法通过顶点的势函数，巧妙地选择非树边，使它与可行支撑树中的边构成负费用圈。然后，沿找到的负费用圈增流。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256EB2B8-4294-4C73-8BEE-EE3FF27D0E92}" type="slidenum">
              <a:rPr lang="zh-CN" altLang="en-US"/>
              <a:pPr/>
              <a:t>43</a:t>
            </a:fld>
            <a:endParaRPr lang="en-US" altLang="zh-CN"/>
          </a:p>
        </p:txBody>
      </p:sp>
      <p:sp>
        <p:nvSpPr>
          <p:cNvPr id="621570" name="Rectangle 2"/>
          <p:cNvSpPr>
            <a:spLocks noGrp="1" noChangeArrowheads="1"/>
          </p:cNvSpPr>
          <p:nvPr>
            <p:ph type="body" idx="1"/>
          </p:nvPr>
        </p:nvSpPr>
        <p:spPr>
          <a:xfrm>
            <a:off x="301625" y="457200"/>
            <a:ext cx="8540750" cy="6019800"/>
          </a:xfrm>
        </p:spPr>
        <p:txBody>
          <a:bodyPr/>
          <a:lstStyle/>
          <a:p>
            <a:pPr algn="just">
              <a:lnSpc>
                <a:spcPct val="130000"/>
              </a:lnSpc>
            </a:pPr>
            <a:r>
              <a:rPr lang="zh-CN" altLang="en-US" sz="1600"/>
              <a:t>定义了顶点的势函数</a:t>
            </a:r>
            <a:r>
              <a:rPr lang="en-US" altLang="zh-CN" sz="1600"/>
              <a:t>Φ</a:t>
            </a:r>
            <a:r>
              <a:rPr lang="zh-CN" altLang="en-US" sz="1600"/>
              <a:t>后，残流网络中各边(</a:t>
            </a:r>
            <a:r>
              <a:rPr lang="en-US" altLang="zh-CN" sz="1600"/>
              <a:t>v,w)</a:t>
            </a:r>
            <a:r>
              <a:rPr lang="zh-CN" altLang="en-US" sz="1600"/>
              <a:t>的势费用定义为：</a:t>
            </a:r>
          </a:p>
          <a:p>
            <a:pPr algn="just">
              <a:lnSpc>
                <a:spcPct val="130000"/>
              </a:lnSpc>
            </a:pPr>
            <a:r>
              <a:rPr lang="en-US" altLang="zh-CN" sz="1600"/>
              <a:t>c*(v,w)=c(v,w)-(Φ(v)- Φ(w))。</a:t>
            </a:r>
          </a:p>
          <a:p>
            <a:pPr algn="just">
              <a:lnSpc>
                <a:spcPct val="130000"/>
              </a:lnSpc>
            </a:pPr>
            <a:r>
              <a:rPr lang="zh-CN" altLang="en-US" sz="1600"/>
              <a:t>其中，</a:t>
            </a:r>
            <a:r>
              <a:rPr lang="en-US" altLang="zh-CN" sz="1600"/>
              <a:t>c(v,w)</a:t>
            </a:r>
            <a:r>
              <a:rPr lang="zh-CN" altLang="en-US" sz="1600"/>
              <a:t>是(</a:t>
            </a:r>
            <a:r>
              <a:rPr lang="en-US" altLang="zh-CN" sz="1600"/>
              <a:t>v,w)</a:t>
            </a:r>
            <a:r>
              <a:rPr lang="zh-CN" altLang="en-US" sz="1600"/>
              <a:t>在残流网络中的费用。</a:t>
            </a:r>
          </a:p>
          <a:p>
            <a:pPr algn="just">
              <a:lnSpc>
                <a:spcPct val="130000"/>
              </a:lnSpc>
            </a:pPr>
            <a:r>
              <a:rPr lang="zh-CN" altLang="en-US" sz="1600"/>
              <a:t>如果对可行支撑树中所有边（</a:t>
            </a:r>
            <a:r>
              <a:rPr lang="en-US" altLang="zh-CN" sz="1600"/>
              <a:t>v,w）</a:t>
            </a:r>
            <a:r>
              <a:rPr lang="zh-CN" altLang="en-US" sz="1600"/>
              <a:t>有</a:t>
            </a:r>
            <a:r>
              <a:rPr lang="en-US" altLang="zh-CN" sz="1600"/>
              <a:t>c*(v,w)=0，</a:t>
            </a:r>
            <a:r>
              <a:rPr lang="zh-CN" altLang="en-US" sz="1600"/>
              <a:t>则相应的势函数</a:t>
            </a:r>
            <a:r>
              <a:rPr lang="en-US" altLang="zh-CN" sz="1600"/>
              <a:t>Φ</a:t>
            </a:r>
            <a:r>
              <a:rPr lang="zh-CN" altLang="en-US" sz="1600"/>
              <a:t>是一个有效势函数。</a:t>
            </a:r>
          </a:p>
          <a:p>
            <a:pPr algn="just">
              <a:lnSpc>
                <a:spcPct val="130000"/>
              </a:lnSpc>
            </a:pPr>
            <a:r>
              <a:rPr lang="zh-CN" altLang="en-US" sz="1600"/>
              <a:t>对于一棵可行支撑树，如果将一条非树边加入可行支撑树，产生残流网络中的一个负费用圈，则称该非树边为一条可用边。</a:t>
            </a:r>
          </a:p>
          <a:p>
            <a:pPr algn="just">
              <a:lnSpc>
                <a:spcPct val="130000"/>
              </a:lnSpc>
            </a:pPr>
            <a:r>
              <a:rPr lang="zh-CN" altLang="en-US" sz="1600" b="1">
                <a:solidFill>
                  <a:schemeClr val="hlink"/>
                </a:solidFill>
              </a:rPr>
              <a:t>可用边定理：</a:t>
            </a:r>
            <a:r>
              <a:rPr lang="zh-CN" altLang="en-US" sz="1600"/>
              <a:t>给定一棵可行支撑树及其上的一个有效势函数，非树边</a:t>
            </a:r>
            <a:r>
              <a:rPr lang="en-US" altLang="zh-CN" sz="1600"/>
              <a:t>e</a:t>
            </a:r>
            <a:r>
              <a:rPr lang="zh-CN" altLang="en-US" sz="1600"/>
              <a:t>是一条可用边的充分必要条件是，</a:t>
            </a:r>
            <a:r>
              <a:rPr lang="en-US" altLang="zh-CN" sz="1600"/>
              <a:t>e</a:t>
            </a:r>
            <a:r>
              <a:rPr lang="zh-CN" altLang="en-US" sz="1600"/>
              <a:t>是一条有正势费用的饱和边，或</a:t>
            </a:r>
            <a:r>
              <a:rPr lang="en-US" altLang="zh-CN" sz="1600"/>
              <a:t>e</a:t>
            </a:r>
            <a:r>
              <a:rPr lang="zh-CN" altLang="en-US" sz="1600"/>
              <a:t>是一条有负势费用的零流边。</a:t>
            </a:r>
          </a:p>
          <a:p>
            <a:pPr algn="just">
              <a:lnSpc>
                <a:spcPct val="130000"/>
              </a:lnSpc>
            </a:pPr>
            <a:r>
              <a:rPr lang="zh-CN" altLang="en-US" sz="1600"/>
              <a:t>事实上，设</a:t>
            </a:r>
            <a:r>
              <a:rPr lang="en-US" altLang="zh-CN" sz="1600"/>
              <a:t>e=(v,w)。</a:t>
            </a:r>
          </a:p>
          <a:p>
            <a:pPr algn="just">
              <a:lnSpc>
                <a:spcPct val="130000"/>
              </a:lnSpc>
            </a:pPr>
            <a:r>
              <a:rPr lang="zh-CN" altLang="en-US" sz="1600"/>
              <a:t>边</a:t>
            </a:r>
            <a:r>
              <a:rPr lang="en-US" altLang="zh-CN" sz="1600"/>
              <a:t>e</a:t>
            </a:r>
            <a:r>
              <a:rPr lang="zh-CN" altLang="en-US" sz="1600"/>
              <a:t>与树边</a:t>
            </a:r>
            <a:r>
              <a:rPr lang="en-US" altLang="zh-CN" sz="1600"/>
              <a:t>t1,t2,</a:t>
            </a:r>
            <a:r>
              <a:rPr lang="en-US" altLang="zh-CN" sz="1600">
                <a:latin typeface="宋体"/>
              </a:rPr>
              <a:t>…</a:t>
            </a:r>
            <a:r>
              <a:rPr lang="en-US" altLang="zh-CN" sz="1600"/>
              <a:t>,td</a:t>
            </a:r>
            <a:r>
              <a:rPr lang="zh-CN" altLang="en-US" sz="1600"/>
              <a:t>构成一个圈</a:t>
            </a:r>
            <a:r>
              <a:rPr lang="en-US" altLang="zh-CN" sz="1600"/>
              <a:t>cycle: t1,t2,</a:t>
            </a:r>
            <a:r>
              <a:rPr lang="en-US" altLang="zh-CN" sz="1600">
                <a:latin typeface="宋体"/>
              </a:rPr>
              <a:t>…</a:t>
            </a:r>
            <a:r>
              <a:rPr lang="en-US" altLang="zh-CN" sz="1600"/>
              <a:t>,t</a:t>
            </a:r>
            <a:r>
              <a:rPr lang="en-US" altLang="zh-CN" sz="1600" baseline="-30000"/>
              <a:t>d</a:t>
            </a:r>
            <a:r>
              <a:rPr lang="en-US" altLang="zh-CN" sz="1600"/>
              <a:t>，t1, </a:t>
            </a:r>
            <a:r>
              <a:rPr lang="zh-CN" altLang="en-US" sz="1600"/>
              <a:t>其中</a:t>
            </a:r>
            <a:r>
              <a:rPr lang="en-US" altLang="zh-CN" sz="1600"/>
              <a:t>v=t1，w=t</a:t>
            </a:r>
            <a:r>
              <a:rPr lang="en-US" altLang="zh-CN" sz="1600" baseline="-30000"/>
              <a:t>d</a:t>
            </a:r>
            <a:r>
              <a:rPr lang="en-US" altLang="zh-CN" sz="1600"/>
              <a:t> 。</a:t>
            </a:r>
          </a:p>
          <a:p>
            <a:pPr algn="just">
              <a:lnSpc>
                <a:spcPct val="130000"/>
              </a:lnSpc>
            </a:pPr>
            <a:r>
              <a:rPr lang="zh-CN" altLang="en-US" sz="1600"/>
              <a:t>按照边的势费用的定义有：</a:t>
            </a:r>
          </a:p>
          <a:p>
            <a:pPr algn="just">
              <a:lnSpc>
                <a:spcPct val="130000"/>
              </a:lnSpc>
            </a:pPr>
            <a:r>
              <a:rPr lang="en-US" altLang="zh-CN" sz="1600"/>
              <a:t>c(w,v)=c*(w,v)+ Φ(t</a:t>
            </a:r>
            <a:r>
              <a:rPr lang="en-US" altLang="zh-CN" sz="1600" baseline="-30000"/>
              <a:t>d</a:t>
            </a:r>
            <a:r>
              <a:rPr lang="en-US" altLang="zh-CN" sz="1600"/>
              <a:t>)- Φ(t</a:t>
            </a:r>
            <a:r>
              <a:rPr lang="en-US" altLang="zh-CN" sz="1600" baseline="-30000"/>
              <a:t>1</a:t>
            </a:r>
            <a:r>
              <a:rPr lang="en-US" altLang="zh-CN" sz="1600"/>
              <a:t>)</a:t>
            </a:r>
          </a:p>
          <a:p>
            <a:pPr algn="just">
              <a:lnSpc>
                <a:spcPct val="130000"/>
              </a:lnSpc>
            </a:pPr>
            <a:r>
              <a:rPr lang="en-US" altLang="zh-CN" sz="1600"/>
              <a:t>c(t1,t2)= Φ(t1)- Φ(t2)</a:t>
            </a:r>
          </a:p>
          <a:p>
            <a:pPr algn="just">
              <a:lnSpc>
                <a:spcPct val="130000"/>
              </a:lnSpc>
            </a:pPr>
            <a:r>
              <a:rPr lang="en-US" altLang="zh-CN" sz="1600"/>
              <a:t>c(t2,t3)= Φ(t2)- Φ(t3)</a:t>
            </a:r>
          </a:p>
          <a:p>
            <a:pPr algn="just">
              <a:lnSpc>
                <a:spcPct val="130000"/>
              </a:lnSpc>
            </a:pPr>
            <a:r>
              <a:rPr lang="en-US" altLang="zh-CN" sz="1600">
                <a:latin typeface="Courier New"/>
              </a:rPr>
              <a:t>…</a:t>
            </a:r>
            <a:endParaRPr lang="en-US" altLang="zh-CN" sz="1600"/>
          </a:p>
          <a:p>
            <a:pPr algn="just">
              <a:lnSpc>
                <a:spcPct val="130000"/>
              </a:lnSpc>
            </a:pPr>
            <a:r>
              <a:rPr lang="en-US" altLang="zh-CN" sz="1600"/>
              <a:t>c(t</a:t>
            </a:r>
            <a:r>
              <a:rPr lang="en-US" altLang="zh-CN" sz="1600" baseline="-30000"/>
              <a:t>d-1</a:t>
            </a:r>
            <a:r>
              <a:rPr lang="en-US" altLang="zh-CN" sz="1600"/>
              <a:t>, t</a:t>
            </a:r>
            <a:r>
              <a:rPr lang="en-US" altLang="zh-CN" sz="1600" baseline="-30000"/>
              <a:t>d</a:t>
            </a:r>
            <a:r>
              <a:rPr lang="en-US" altLang="zh-CN" sz="1600"/>
              <a:t>)= Φ(t</a:t>
            </a:r>
            <a:r>
              <a:rPr lang="en-US" altLang="zh-CN" sz="1600" baseline="-30000"/>
              <a:t>d-1</a:t>
            </a:r>
            <a:r>
              <a:rPr lang="en-US" altLang="zh-CN" sz="1600"/>
              <a:t>)- Φ(t</a:t>
            </a:r>
            <a:r>
              <a:rPr lang="en-US" altLang="zh-CN" sz="1600" baseline="-30000"/>
              <a:t>d</a:t>
            </a:r>
            <a:r>
              <a:rPr lang="en-US" altLang="zh-CN" sz="1600"/>
              <a:t>)</a:t>
            </a: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5BAE541-E466-42B2-8390-568BC9DA1F1A}" type="slidenum">
              <a:rPr lang="zh-CN" altLang="en-US"/>
              <a:pPr/>
              <a:t>44</a:t>
            </a:fld>
            <a:endParaRPr lang="en-US" altLang="zh-CN"/>
          </a:p>
        </p:txBody>
      </p:sp>
      <p:sp>
        <p:nvSpPr>
          <p:cNvPr id="622594" name="Rectangle 2"/>
          <p:cNvSpPr>
            <a:spLocks noGrp="1" noChangeArrowheads="1"/>
          </p:cNvSpPr>
          <p:nvPr>
            <p:ph type="body" idx="1"/>
          </p:nvPr>
        </p:nvSpPr>
        <p:spPr>
          <a:xfrm>
            <a:off x="301625" y="457200"/>
            <a:ext cx="8540750" cy="2971800"/>
          </a:xfrm>
        </p:spPr>
        <p:txBody>
          <a:bodyPr/>
          <a:lstStyle/>
          <a:p>
            <a:pPr algn="just">
              <a:lnSpc>
                <a:spcPct val="130000"/>
              </a:lnSpc>
            </a:pPr>
            <a:r>
              <a:rPr lang="zh-CN" altLang="en-US" sz="1600"/>
              <a:t>各式相加得：</a:t>
            </a:r>
            <a:r>
              <a:rPr lang="en-US" altLang="zh-CN" sz="1600"/>
              <a:t>cost(cycle)=c*(w,v)。</a:t>
            </a:r>
          </a:p>
          <a:p>
            <a:pPr algn="just">
              <a:lnSpc>
                <a:spcPct val="130000"/>
              </a:lnSpc>
            </a:pPr>
            <a:r>
              <a:rPr lang="zh-CN" altLang="en-US" sz="1600"/>
              <a:t>由此可见，</a:t>
            </a:r>
            <a:r>
              <a:rPr lang="en-US" altLang="zh-CN" sz="1600"/>
              <a:t>e</a:t>
            </a:r>
            <a:r>
              <a:rPr lang="zh-CN" altLang="en-US" sz="1600"/>
              <a:t>是一条可用边当且仅当</a:t>
            </a:r>
            <a:r>
              <a:rPr lang="en-US" altLang="zh-CN" sz="1600"/>
              <a:t>cost(cycle)&lt;0；</a:t>
            </a:r>
          </a:p>
          <a:p>
            <a:pPr algn="just">
              <a:lnSpc>
                <a:spcPct val="130000"/>
              </a:lnSpc>
            </a:pPr>
            <a:r>
              <a:rPr lang="zh-CN" altLang="en-US" sz="1600"/>
              <a:t>当且仅当</a:t>
            </a:r>
            <a:r>
              <a:rPr lang="en-US" altLang="zh-CN" sz="1600"/>
              <a:t>c*(w,v)&lt;0；</a:t>
            </a:r>
          </a:p>
          <a:p>
            <a:pPr algn="just">
              <a:lnSpc>
                <a:spcPct val="130000"/>
              </a:lnSpc>
            </a:pPr>
            <a:r>
              <a:rPr lang="zh-CN" altLang="en-US" sz="1600"/>
              <a:t>当且仅当</a:t>
            </a:r>
            <a:r>
              <a:rPr lang="en-US" altLang="zh-CN" sz="1600"/>
              <a:t>e</a:t>
            </a:r>
            <a:r>
              <a:rPr lang="zh-CN" altLang="en-US" sz="1600"/>
              <a:t>是一条有正势费用的饱和边或</a:t>
            </a:r>
            <a:r>
              <a:rPr lang="en-US" altLang="zh-CN" sz="1600"/>
              <a:t>e</a:t>
            </a:r>
            <a:r>
              <a:rPr lang="zh-CN" altLang="en-US" sz="1600"/>
              <a:t>是一条有负势费用的零流边。</a:t>
            </a:r>
          </a:p>
          <a:p>
            <a:pPr algn="just">
              <a:lnSpc>
                <a:spcPct val="130000"/>
              </a:lnSpc>
            </a:pPr>
            <a:r>
              <a:rPr lang="zh-CN" altLang="en-US" sz="1600" b="1">
                <a:solidFill>
                  <a:schemeClr val="hlink"/>
                </a:solidFill>
              </a:rPr>
              <a:t>最优性条件：</a:t>
            </a:r>
            <a:r>
              <a:rPr lang="zh-CN" altLang="en-US" sz="1600"/>
              <a:t>给定网络</a:t>
            </a:r>
            <a:r>
              <a:rPr lang="en-US" altLang="zh-CN" sz="1600"/>
              <a:t>G</a:t>
            </a:r>
            <a:r>
              <a:rPr lang="zh-CN" altLang="en-US" sz="1600"/>
              <a:t>的可行流</a:t>
            </a:r>
            <a:r>
              <a:rPr lang="en-US" altLang="zh-CN" sz="1600"/>
              <a:t>flow</a:t>
            </a:r>
            <a:r>
              <a:rPr lang="zh-CN" altLang="en-US" sz="1600"/>
              <a:t>及相应的可行支撑树</a:t>
            </a:r>
            <a:r>
              <a:rPr lang="en-US" altLang="zh-CN" sz="1600"/>
              <a:t>T，</a:t>
            </a:r>
            <a:r>
              <a:rPr lang="zh-CN" altLang="en-US" sz="1600"/>
              <a:t>如果不存在</a:t>
            </a:r>
            <a:r>
              <a:rPr lang="en-US" altLang="zh-CN" sz="1600"/>
              <a:t>T</a:t>
            </a:r>
            <a:r>
              <a:rPr lang="zh-CN" altLang="en-US" sz="1600"/>
              <a:t>的可用边，则</a:t>
            </a:r>
            <a:r>
              <a:rPr lang="en-US" altLang="zh-CN" sz="1600"/>
              <a:t>flow</a:t>
            </a:r>
            <a:r>
              <a:rPr lang="zh-CN" altLang="en-US" sz="1600"/>
              <a:t>是一个最小费用流。</a:t>
            </a:r>
          </a:p>
          <a:p>
            <a:pPr algn="just">
              <a:lnSpc>
                <a:spcPct val="130000"/>
              </a:lnSpc>
            </a:pPr>
            <a:r>
              <a:rPr lang="zh-CN" altLang="en-US" sz="1600"/>
              <a:t>事实上，如果不存在</a:t>
            </a:r>
            <a:r>
              <a:rPr lang="en-US" altLang="zh-CN" sz="1600"/>
              <a:t>T</a:t>
            </a:r>
            <a:r>
              <a:rPr lang="zh-CN" altLang="en-US" sz="1600"/>
              <a:t>的可用边，则由可用边的定义知残流网络中没有负费用圈。又由最小费用流问题的最优性条件知</a:t>
            </a:r>
            <a:r>
              <a:rPr lang="en-US" altLang="zh-CN" sz="1600"/>
              <a:t>flow</a:t>
            </a:r>
            <a:r>
              <a:rPr lang="zh-CN" altLang="en-US" sz="1600"/>
              <a:t>是一个最小费用流。</a:t>
            </a:r>
            <a:endParaRPr lang="zh-CN" altLang="en-US" sz="1600" b="1">
              <a:solidFill>
                <a:srgbClr val="0000FF"/>
              </a:solidFill>
            </a:endParaRPr>
          </a:p>
        </p:txBody>
      </p:sp>
      <p:sp>
        <p:nvSpPr>
          <p:cNvPr id="622595" name="AutoShape 3"/>
          <p:cNvSpPr>
            <a:spLocks noChangeArrowheads="1"/>
          </p:cNvSpPr>
          <p:nvPr/>
        </p:nvSpPr>
        <p:spPr bwMode="auto">
          <a:xfrm>
            <a:off x="165100" y="3813175"/>
            <a:ext cx="8774113" cy="2792413"/>
          </a:xfrm>
          <a:prstGeom prst="roundRect">
            <a:avLst>
              <a:gd name="adj" fmla="val 16667"/>
            </a:avLst>
          </a:prstGeom>
          <a:solidFill>
            <a:schemeClr val="folHlink"/>
          </a:solidFill>
          <a:ln w="6350">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nSpc>
                <a:spcPct val="150000"/>
              </a:lnSpc>
            </a:pPr>
            <a:r>
              <a:rPr lang="zh-CN" altLang="en-US" sz="1600" b="1">
                <a:solidFill>
                  <a:schemeClr val="hlink"/>
                </a:solidFill>
              </a:rPr>
              <a:t>最小费用流的网络单纯形算法</a:t>
            </a:r>
          </a:p>
          <a:p>
            <a:pPr>
              <a:lnSpc>
                <a:spcPct val="150000"/>
              </a:lnSpc>
            </a:pPr>
            <a:r>
              <a:rPr lang="zh-CN" altLang="en-US" b="1">
                <a:solidFill>
                  <a:srgbClr val="0000FF"/>
                </a:solidFill>
              </a:rPr>
              <a:t>步骤0：</a:t>
            </a:r>
            <a:r>
              <a:rPr lang="zh-CN" altLang="en-US">
                <a:latin typeface="Times New Roman" pitchFamily="18" charset="0"/>
              </a:rPr>
              <a:t>构造</a:t>
            </a:r>
            <a:r>
              <a:rPr lang="en-US" altLang="zh-CN">
                <a:latin typeface="Times New Roman" pitchFamily="18" charset="0"/>
                <a:cs typeface="Times New Roman" pitchFamily="18" charset="0"/>
              </a:rPr>
              <a:t>flow</a:t>
            </a:r>
            <a:r>
              <a:rPr lang="zh-CN" altLang="en-US">
                <a:latin typeface="Times New Roman" pitchFamily="18" charset="0"/>
              </a:rPr>
              <a:t>为</a:t>
            </a:r>
            <a:r>
              <a:rPr lang="zh-CN" altLang="en-US"/>
              <a:t>初始可行0流</a:t>
            </a:r>
            <a:r>
              <a:rPr lang="zh-CN" altLang="en-US">
                <a:latin typeface="Times New Roman" pitchFamily="18" charset="0"/>
              </a:rPr>
              <a:t>。</a:t>
            </a:r>
          </a:p>
          <a:p>
            <a:pPr>
              <a:lnSpc>
                <a:spcPct val="150000"/>
              </a:lnSpc>
            </a:pPr>
            <a:r>
              <a:rPr lang="zh-CN" altLang="en-US">
                <a:latin typeface="Times New Roman" pitchFamily="18" charset="0"/>
              </a:rPr>
              <a:t>构造相应的可行支撑树</a:t>
            </a:r>
            <a:r>
              <a:rPr lang="en-US" altLang="zh-CN">
                <a:latin typeface="Times New Roman" pitchFamily="18" charset="0"/>
                <a:cs typeface="Times New Roman" pitchFamily="18" charset="0"/>
              </a:rPr>
              <a:t>T</a:t>
            </a:r>
            <a:r>
              <a:rPr lang="zh-CN" altLang="en-US">
                <a:latin typeface="Times New Roman" pitchFamily="18" charset="0"/>
              </a:rPr>
              <a:t>和有效的顶点势函数。</a:t>
            </a:r>
            <a:endParaRPr lang="zh-CN" altLang="en-US"/>
          </a:p>
          <a:p>
            <a:pPr>
              <a:lnSpc>
                <a:spcPct val="150000"/>
              </a:lnSpc>
            </a:pPr>
            <a:r>
              <a:rPr lang="zh-CN" altLang="en-US" b="1">
                <a:solidFill>
                  <a:srgbClr val="0000FF"/>
                </a:solidFill>
              </a:rPr>
              <a:t>步骤1：</a:t>
            </a:r>
            <a:r>
              <a:rPr lang="zh-CN" altLang="en-US"/>
              <a:t>如果不存在</a:t>
            </a:r>
            <a:r>
              <a:rPr lang="en-US" altLang="zh-CN"/>
              <a:t>T</a:t>
            </a:r>
            <a:r>
              <a:rPr lang="zh-CN" altLang="en-US"/>
              <a:t>的可用边</a:t>
            </a:r>
            <a:r>
              <a:rPr lang="zh-CN" altLang="en-US">
                <a:latin typeface="Times New Roman" pitchFamily="18" charset="0"/>
              </a:rPr>
              <a:t>，则计算结束，已经找到</a:t>
            </a:r>
            <a:r>
              <a:rPr lang="zh-CN" altLang="en-US"/>
              <a:t>最小费用流</a:t>
            </a:r>
            <a:r>
              <a:rPr lang="zh-CN" altLang="en-US">
                <a:latin typeface="Times New Roman" pitchFamily="18" charset="0"/>
              </a:rPr>
              <a:t>；否则转步骤</a:t>
            </a:r>
            <a:r>
              <a:rPr lang="zh-CN" altLang="en-US">
                <a:latin typeface="Times New Roman" pitchFamily="18" charset="0"/>
                <a:cs typeface="Times New Roman" pitchFamily="18" charset="0"/>
              </a:rPr>
              <a:t>2</a:t>
            </a:r>
            <a:r>
              <a:rPr lang="zh-CN" altLang="en-US">
                <a:latin typeface="Times New Roman" pitchFamily="18" charset="0"/>
              </a:rPr>
              <a:t>。</a:t>
            </a:r>
            <a:endParaRPr lang="zh-CN" altLang="en-US"/>
          </a:p>
          <a:p>
            <a:pPr>
              <a:lnSpc>
                <a:spcPct val="150000"/>
              </a:lnSpc>
            </a:pPr>
            <a:r>
              <a:rPr lang="zh-CN" altLang="en-US" b="1">
                <a:solidFill>
                  <a:srgbClr val="0000FF"/>
                </a:solidFill>
              </a:rPr>
              <a:t>步骤2：</a:t>
            </a:r>
            <a:r>
              <a:rPr lang="zh-CN" altLang="en-US"/>
              <a:t>选取</a:t>
            </a:r>
            <a:r>
              <a:rPr lang="en-US" altLang="zh-CN"/>
              <a:t>T</a:t>
            </a:r>
            <a:r>
              <a:rPr lang="zh-CN" altLang="en-US"/>
              <a:t>的一条可用边与</a:t>
            </a:r>
            <a:r>
              <a:rPr lang="en-US" altLang="zh-CN"/>
              <a:t>T</a:t>
            </a:r>
            <a:r>
              <a:rPr lang="zh-CN" altLang="en-US"/>
              <a:t>的树边构成负费用圈，沿找到的负费用圈增流，</a:t>
            </a:r>
          </a:p>
          <a:p>
            <a:pPr>
              <a:lnSpc>
                <a:spcPct val="150000"/>
              </a:lnSpc>
            </a:pPr>
            <a:r>
              <a:rPr lang="zh-CN" altLang="en-US"/>
              <a:t>从</a:t>
            </a:r>
            <a:r>
              <a:rPr lang="en-US" altLang="zh-CN"/>
              <a:t>T</a:t>
            </a:r>
            <a:r>
              <a:rPr lang="zh-CN" altLang="en-US"/>
              <a:t>中删去一条饱和边或零流边，重构可行支撑树，并转步骤1。</a:t>
            </a: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CB40D98-0FE4-49E3-8BAE-06BC5054EEBC}" type="slidenum">
              <a:rPr lang="zh-CN" altLang="en-US"/>
              <a:pPr/>
              <a:t>45</a:t>
            </a:fld>
            <a:endParaRPr lang="en-US" altLang="zh-CN"/>
          </a:p>
        </p:txBody>
      </p:sp>
      <p:sp>
        <p:nvSpPr>
          <p:cNvPr id="623618" name="Rectangle 2"/>
          <p:cNvSpPr>
            <a:spLocks noGrp="1" noChangeArrowheads="1"/>
          </p:cNvSpPr>
          <p:nvPr>
            <p:ph type="body" idx="1"/>
          </p:nvPr>
        </p:nvSpPr>
        <p:spPr>
          <a:xfrm>
            <a:off x="301625" y="914400"/>
            <a:ext cx="8540750" cy="3429000"/>
          </a:xfrm>
        </p:spPr>
        <p:txBody>
          <a:bodyPr/>
          <a:lstStyle/>
          <a:p>
            <a:pPr>
              <a:lnSpc>
                <a:spcPct val="200000"/>
              </a:lnSpc>
            </a:pPr>
            <a:r>
              <a:rPr lang="zh-CN" altLang="en-US" sz="1600" b="1">
                <a:solidFill>
                  <a:schemeClr val="hlink"/>
                </a:solidFill>
                <a:cs typeface="Times New Roman" pitchFamily="18" charset="0"/>
              </a:rPr>
              <a:t>3  </a:t>
            </a:r>
            <a:r>
              <a:rPr lang="zh-CN" altLang="en-US" sz="1600" b="1">
                <a:solidFill>
                  <a:schemeClr val="hlink"/>
                </a:solidFill>
              </a:rPr>
              <a:t>算法的计算复杂性</a:t>
            </a:r>
            <a:endParaRPr lang="zh-CN" altLang="en-US" sz="1600" b="1">
              <a:solidFill>
                <a:schemeClr val="hlink"/>
              </a:solidFill>
              <a:cs typeface="Times New Roman" pitchFamily="18" charset="0"/>
            </a:endParaRPr>
          </a:p>
          <a:p>
            <a:pPr algn="just">
              <a:lnSpc>
                <a:spcPct val="200000"/>
              </a:lnSpc>
            </a:pPr>
            <a:r>
              <a:rPr lang="zh-CN" altLang="en-US" sz="1600"/>
              <a:t>给定网络中有</a:t>
            </a:r>
            <a:r>
              <a:rPr lang="en-US" altLang="zh-CN" sz="1600"/>
              <a:t>n</a:t>
            </a:r>
            <a:r>
              <a:rPr lang="zh-CN" altLang="en-US" sz="1600"/>
              <a:t>个顶点和</a:t>
            </a:r>
            <a:r>
              <a:rPr lang="en-US" altLang="zh-CN" sz="1600"/>
              <a:t>m</a:t>
            </a:r>
            <a:r>
              <a:rPr lang="zh-CN" altLang="en-US" sz="1600"/>
              <a:t>条边，且每条边的容量不超过</a:t>
            </a:r>
            <a:r>
              <a:rPr lang="en-US" altLang="zh-CN" sz="1600"/>
              <a:t>M，</a:t>
            </a:r>
            <a:r>
              <a:rPr lang="zh-CN" altLang="en-US" sz="1600"/>
              <a:t>每条边的费用不超过</a:t>
            </a:r>
            <a:r>
              <a:rPr lang="en-US" altLang="zh-CN" sz="1600"/>
              <a:t>C。</a:t>
            </a:r>
          </a:p>
          <a:p>
            <a:pPr algn="just">
              <a:lnSpc>
                <a:spcPct val="200000"/>
              </a:lnSpc>
            </a:pPr>
            <a:r>
              <a:rPr lang="zh-CN" altLang="en-US" sz="1600"/>
              <a:t>最大流的费用不超过</a:t>
            </a:r>
            <a:r>
              <a:rPr lang="en-US" altLang="zh-CN" sz="1600"/>
              <a:t>mCM，</a:t>
            </a:r>
            <a:r>
              <a:rPr lang="zh-CN" altLang="en-US" sz="1600"/>
              <a:t>而每次消去负费用圈至少使得费用下降1个单位，因此最多执行</a:t>
            </a:r>
            <a:r>
              <a:rPr lang="en-US" altLang="zh-CN" sz="1600"/>
              <a:t>mCM</a:t>
            </a:r>
            <a:r>
              <a:rPr lang="zh-CN" altLang="en-US" sz="1600"/>
              <a:t>次找负费用圈和增流运算。</a:t>
            </a:r>
          </a:p>
          <a:p>
            <a:pPr algn="just">
              <a:lnSpc>
                <a:spcPct val="200000"/>
              </a:lnSpc>
            </a:pPr>
            <a:r>
              <a:rPr lang="zh-CN" altLang="en-US" sz="1600"/>
              <a:t>用网络单纯形算法找1次负费用圈需要</a:t>
            </a:r>
            <a:r>
              <a:rPr lang="en-US" altLang="zh-CN" sz="1600" i="1"/>
              <a:t>O</a:t>
            </a:r>
            <a:r>
              <a:rPr lang="en-US" altLang="zh-CN" sz="1600"/>
              <a:t>(m)</a:t>
            </a:r>
            <a:r>
              <a:rPr lang="zh-CN" altLang="en-US" sz="1600"/>
              <a:t>计算时间。</a:t>
            </a:r>
          </a:p>
          <a:p>
            <a:pPr algn="just">
              <a:lnSpc>
                <a:spcPct val="200000"/>
              </a:lnSpc>
            </a:pPr>
            <a:r>
              <a:rPr lang="zh-CN" altLang="en-US" sz="1600"/>
              <a:t>因此，求最小费用流的网络单纯形算法在最坏情况下需要计算时间</a:t>
            </a:r>
          </a:p>
        </p:txBody>
      </p:sp>
      <p:sp>
        <p:nvSpPr>
          <p:cNvPr id="623619" name="Rectangle 3"/>
          <p:cNvSpPr>
            <a:spLocks noChangeArrowheads="1"/>
          </p:cNvSpPr>
          <p:nvPr/>
        </p:nvSpPr>
        <p:spPr bwMode="auto">
          <a:xfrm>
            <a:off x="42243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623620" name="Object 4"/>
          <p:cNvGraphicFramePr>
            <a:graphicFrameLocks noChangeAspect="1"/>
          </p:cNvGraphicFramePr>
          <p:nvPr/>
        </p:nvGraphicFramePr>
        <p:xfrm>
          <a:off x="6705600" y="3810000"/>
          <a:ext cx="695325" cy="228600"/>
        </p:xfrm>
        <a:graphic>
          <a:graphicData uri="http://schemas.openxmlformats.org/presentationml/2006/ole">
            <mc:AlternateContent xmlns:mc="http://schemas.openxmlformats.org/markup-compatibility/2006">
              <mc:Choice xmlns:v="urn:schemas-microsoft-com:vml" Requires="v">
                <p:oleObj spid="_x0000_s623622" r:id="rId3" imgW="698500" imgH="228600" progId="Equation.3">
                  <p:embed/>
                </p:oleObj>
              </mc:Choice>
              <mc:Fallback>
                <p:oleObj r:id="rId3" imgW="698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810000"/>
                        <a:ext cx="6953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A574EF6-AEFA-4327-8F41-6CE12891BC96}" type="slidenum">
              <a:rPr lang="zh-CN" altLang="en-US"/>
              <a:pPr/>
              <a:t>46</a:t>
            </a:fld>
            <a:endParaRPr lang="en-US" altLang="zh-CN"/>
          </a:p>
        </p:txBody>
      </p:sp>
      <p:sp>
        <p:nvSpPr>
          <p:cNvPr id="328706" name="Rectangle 2"/>
          <p:cNvSpPr>
            <a:spLocks noGrp="1" noChangeArrowheads="1"/>
          </p:cNvSpPr>
          <p:nvPr>
            <p:ph type="title"/>
          </p:nvPr>
        </p:nvSpPr>
        <p:spPr/>
        <p:txBody>
          <a:bodyPr/>
          <a:lstStyle/>
          <a:p>
            <a:endParaRPr lang="zh-CN" altLang="en-US"/>
          </a:p>
        </p:txBody>
      </p:sp>
      <p:sp>
        <p:nvSpPr>
          <p:cNvPr id="328707" name="Rectangle 3"/>
          <p:cNvSpPr>
            <a:spLocks noGrp="1" noChangeArrowheads="1"/>
          </p:cNvSpPr>
          <p:nvPr>
            <p:ph type="body" idx="1"/>
          </p:nvPr>
        </p:nvSpPr>
        <p:spPr/>
        <p:txBody>
          <a:bodyPr/>
          <a:lstStyle/>
          <a:p>
            <a:endParaRPr lang="zh-CN" altLang="en-US"/>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56E14E2-FD04-44EF-AB8A-F950C2D6B6DB}" type="slidenum">
              <a:rPr lang="zh-CN" altLang="en-US"/>
              <a:pPr/>
              <a:t>5</a:t>
            </a:fld>
            <a:endParaRPr lang="en-US" altLang="zh-CN"/>
          </a:p>
        </p:txBody>
      </p:sp>
      <p:sp>
        <p:nvSpPr>
          <p:cNvPr id="332802" name="Rectangle 2"/>
          <p:cNvSpPr>
            <a:spLocks noGrp="1" noChangeArrowheads="1"/>
          </p:cNvSpPr>
          <p:nvPr>
            <p:ph type="title"/>
          </p:nvPr>
        </p:nvSpPr>
        <p:spPr>
          <a:xfrm>
            <a:off x="457200" y="274638"/>
            <a:ext cx="8229600" cy="630237"/>
          </a:xfrm>
        </p:spPr>
        <p:txBody>
          <a:bodyPr/>
          <a:lstStyle/>
          <a:p>
            <a:r>
              <a:rPr lang="zh-CN" altLang="en-US" sz="2400" b="1">
                <a:solidFill>
                  <a:schemeClr val="hlink"/>
                </a:solidFill>
              </a:rPr>
              <a:t>线性规划基本定理</a:t>
            </a:r>
            <a:r>
              <a:rPr lang="zh-CN" altLang="en-US"/>
              <a:t> </a:t>
            </a:r>
          </a:p>
        </p:txBody>
      </p:sp>
      <p:sp>
        <p:nvSpPr>
          <p:cNvPr id="332803" name="Rectangle 3"/>
          <p:cNvSpPr>
            <a:spLocks noGrp="1" noChangeArrowheads="1"/>
          </p:cNvSpPr>
          <p:nvPr>
            <p:ph type="body" idx="1"/>
          </p:nvPr>
        </p:nvSpPr>
        <p:spPr>
          <a:xfrm>
            <a:off x="457200" y="1196975"/>
            <a:ext cx="8229600" cy="4933950"/>
          </a:xfrm>
        </p:spPr>
        <p:txBody>
          <a:bodyPr/>
          <a:lstStyle/>
          <a:p>
            <a:pPr>
              <a:lnSpc>
                <a:spcPct val="135000"/>
              </a:lnSpc>
            </a:pPr>
            <a:r>
              <a:rPr lang="zh-CN" altLang="en-US" sz="1600"/>
              <a:t>约束条件</a:t>
            </a:r>
            <a:r>
              <a:rPr lang="en-US" altLang="zh-CN" sz="1600"/>
              <a:t>(8.2)-(8.5)</a:t>
            </a:r>
            <a:r>
              <a:rPr lang="zh-CN" altLang="en-US" sz="1600"/>
              <a:t>中</a:t>
            </a:r>
            <a:r>
              <a:rPr lang="en-US" altLang="zh-CN" sz="1600" i="1"/>
              <a:t>n</a:t>
            </a:r>
            <a:r>
              <a:rPr lang="zh-CN" altLang="en-US" sz="1600"/>
              <a:t>个约束以等号满足的可行解称为线性规划问题的</a:t>
            </a:r>
            <a:r>
              <a:rPr lang="zh-CN" altLang="en-US" sz="1600" b="1">
                <a:solidFill>
                  <a:schemeClr val="hlink"/>
                </a:solidFill>
              </a:rPr>
              <a:t>基本可行解</a:t>
            </a:r>
            <a:r>
              <a:rPr lang="zh-CN" altLang="en-US" sz="1600"/>
              <a:t>。</a:t>
            </a:r>
          </a:p>
          <a:p>
            <a:pPr>
              <a:lnSpc>
                <a:spcPct val="135000"/>
              </a:lnSpc>
            </a:pPr>
            <a:r>
              <a:rPr lang="zh-CN" altLang="en-US" sz="1600"/>
              <a:t>若</a:t>
            </a:r>
            <a:r>
              <a:rPr lang="en-US" altLang="zh-CN" sz="1600"/>
              <a:t>n&gt;m</a:t>
            </a:r>
            <a:r>
              <a:rPr lang="zh-CN" altLang="en-US" sz="1600"/>
              <a:t>，则基本可行解中至少有</a:t>
            </a:r>
            <a:r>
              <a:rPr lang="en-US" altLang="zh-CN" sz="1600"/>
              <a:t>n-m</a:t>
            </a:r>
            <a:r>
              <a:rPr lang="zh-CN" altLang="en-US" sz="1600"/>
              <a:t>个分量为</a:t>
            </a:r>
            <a:r>
              <a:rPr lang="en-US" altLang="zh-CN" sz="1600"/>
              <a:t>0</a:t>
            </a:r>
            <a:r>
              <a:rPr lang="zh-CN" altLang="en-US" sz="1600"/>
              <a:t>，也就是说，基本可行解中最多有</a:t>
            </a:r>
            <a:r>
              <a:rPr lang="en-US" altLang="zh-CN" sz="1600"/>
              <a:t>m</a:t>
            </a:r>
            <a:r>
              <a:rPr lang="zh-CN" altLang="en-US" sz="1600"/>
              <a:t>个分量非零。</a:t>
            </a:r>
            <a:endParaRPr lang="zh-CN" altLang="en-US" sz="1600" b="1"/>
          </a:p>
          <a:p>
            <a:pPr>
              <a:lnSpc>
                <a:spcPct val="135000"/>
              </a:lnSpc>
            </a:pPr>
            <a:r>
              <a:rPr lang="zh-CN" altLang="en-US" sz="1600" b="1">
                <a:solidFill>
                  <a:schemeClr val="hlink"/>
                </a:solidFill>
              </a:rPr>
              <a:t>线性规划基本定理：</a:t>
            </a:r>
            <a:r>
              <a:rPr lang="zh-CN" altLang="en-US" sz="1600"/>
              <a:t>如果线性规划问题有最优解，则必有一基本可行最优解。</a:t>
            </a:r>
          </a:p>
          <a:p>
            <a:pPr>
              <a:lnSpc>
                <a:spcPct val="135000"/>
              </a:lnSpc>
            </a:pPr>
            <a:r>
              <a:rPr lang="zh-CN" altLang="en-US" sz="1600"/>
              <a:t>上述定理的重要意义在于，它把一个最优化问题转化为一个组合问题，即在</a:t>
            </a:r>
            <a:r>
              <a:rPr lang="en-US" altLang="zh-CN" sz="1600"/>
              <a:t>(8.2) -(8.5)</a:t>
            </a:r>
            <a:r>
              <a:rPr lang="zh-CN" altLang="en-US" sz="1600"/>
              <a:t>式的</a:t>
            </a:r>
            <a:r>
              <a:rPr lang="en-US" altLang="zh-CN" sz="1600"/>
              <a:t>m+n</a:t>
            </a:r>
            <a:r>
              <a:rPr lang="zh-CN" altLang="en-US" sz="1600"/>
              <a:t>个约束条件中，确定最优解应满足其中哪</a:t>
            </a:r>
            <a:r>
              <a:rPr lang="en-US" altLang="zh-CN" sz="1600"/>
              <a:t>n</a:t>
            </a:r>
            <a:r>
              <a:rPr lang="zh-CN" altLang="en-US" sz="1600"/>
              <a:t>个约束条件的问题。</a:t>
            </a:r>
          </a:p>
          <a:p>
            <a:pPr>
              <a:lnSpc>
                <a:spcPct val="135000"/>
              </a:lnSpc>
            </a:pPr>
            <a:r>
              <a:rPr lang="zh-CN" altLang="en-US" sz="1600"/>
              <a:t>由此可知，只要对各种不同的组合进行测试，并比较每种情况下的目标函数值，直到找到最优解。</a:t>
            </a:r>
          </a:p>
          <a:p>
            <a:pPr>
              <a:lnSpc>
                <a:spcPct val="135000"/>
              </a:lnSpc>
            </a:pPr>
            <a:r>
              <a:rPr lang="en-US" altLang="zh-CN" sz="1600"/>
              <a:t>Dantzig</a:t>
            </a:r>
            <a:r>
              <a:rPr lang="zh-CN" altLang="en-US" sz="1600"/>
              <a:t>于</a:t>
            </a:r>
            <a:r>
              <a:rPr lang="en-US" altLang="zh-CN" sz="1600"/>
              <a:t>1948</a:t>
            </a:r>
            <a:r>
              <a:rPr lang="zh-CN" altLang="en-US" sz="1600"/>
              <a:t>年提出了线性规划问题的单纯形算法。</a:t>
            </a:r>
          </a:p>
          <a:p>
            <a:pPr>
              <a:lnSpc>
                <a:spcPct val="135000"/>
              </a:lnSpc>
            </a:pPr>
            <a:r>
              <a:rPr lang="zh-CN" altLang="en-US" sz="1600"/>
              <a:t>单纯形算法的特点是：</a:t>
            </a:r>
          </a:p>
          <a:p>
            <a:pPr>
              <a:lnSpc>
                <a:spcPct val="135000"/>
              </a:lnSpc>
            </a:pPr>
            <a:r>
              <a:rPr lang="zh-CN" altLang="en-US" sz="1600"/>
              <a:t>（</a:t>
            </a:r>
            <a:r>
              <a:rPr lang="en-US" altLang="zh-CN" sz="1600"/>
              <a:t>1</a:t>
            </a:r>
            <a:r>
              <a:rPr lang="zh-CN" altLang="en-US" sz="1600"/>
              <a:t>）只对约束条件的若干组合进行测试，测试的每一步都使目标函数的值增加；</a:t>
            </a:r>
          </a:p>
          <a:p>
            <a:pPr>
              <a:lnSpc>
                <a:spcPct val="135000"/>
              </a:lnSpc>
            </a:pPr>
            <a:r>
              <a:rPr lang="zh-CN" altLang="en-US" sz="1600"/>
              <a:t>（</a:t>
            </a:r>
            <a:r>
              <a:rPr lang="en-US" altLang="zh-CN" sz="1600"/>
              <a:t>2</a:t>
            </a:r>
            <a:r>
              <a:rPr lang="zh-CN" altLang="en-US" sz="1600"/>
              <a:t>）一般经过不大于</a:t>
            </a:r>
            <a:r>
              <a:rPr lang="en-US" altLang="zh-CN" sz="1600"/>
              <a:t>m</a:t>
            </a:r>
            <a:r>
              <a:rPr lang="zh-CN" altLang="en-US" sz="1600"/>
              <a:t>或</a:t>
            </a:r>
            <a:r>
              <a:rPr lang="en-US" altLang="zh-CN" sz="1600"/>
              <a:t>n</a:t>
            </a:r>
            <a:r>
              <a:rPr lang="zh-CN" altLang="en-US" sz="1600"/>
              <a:t>次迭代就可求得最优解。</a:t>
            </a: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D7E6C2D-CB02-49F2-921B-906DE379B511}" type="slidenum">
              <a:rPr lang="zh-CN" altLang="en-US"/>
              <a:pPr/>
              <a:t>6</a:t>
            </a:fld>
            <a:endParaRPr lang="en-US" altLang="zh-CN"/>
          </a:p>
        </p:txBody>
      </p:sp>
      <p:sp>
        <p:nvSpPr>
          <p:cNvPr id="333826" name="Rectangle 2"/>
          <p:cNvSpPr>
            <a:spLocks noGrp="1" noChangeArrowheads="1"/>
          </p:cNvSpPr>
          <p:nvPr>
            <p:ph type="title"/>
          </p:nvPr>
        </p:nvSpPr>
        <p:spPr/>
        <p:txBody>
          <a:bodyPr/>
          <a:lstStyle/>
          <a:p>
            <a:r>
              <a:rPr lang="zh-CN" altLang="en-US" sz="2400" b="1">
                <a:solidFill>
                  <a:schemeClr val="hlink"/>
                </a:solidFill>
              </a:rPr>
              <a:t>约束标准型线性规划问题的单纯形算法</a:t>
            </a:r>
            <a:r>
              <a:rPr lang="zh-CN" altLang="en-US"/>
              <a:t> </a:t>
            </a:r>
          </a:p>
        </p:txBody>
      </p:sp>
      <p:sp>
        <p:nvSpPr>
          <p:cNvPr id="333827" name="Rectangle 3"/>
          <p:cNvSpPr>
            <a:spLocks noGrp="1" noChangeArrowheads="1"/>
          </p:cNvSpPr>
          <p:nvPr>
            <p:ph type="body" idx="1"/>
          </p:nvPr>
        </p:nvSpPr>
        <p:spPr/>
        <p:txBody>
          <a:bodyPr/>
          <a:lstStyle/>
          <a:p>
            <a:pPr>
              <a:lnSpc>
                <a:spcPct val="130000"/>
              </a:lnSpc>
            </a:pPr>
            <a:r>
              <a:rPr lang="zh-CN" altLang="en-US" sz="1600"/>
              <a:t>当线性规划问题中没有不等式约束</a:t>
            </a:r>
            <a:r>
              <a:rPr lang="en-US" altLang="zh-CN" sz="1600"/>
              <a:t>(8.2)</a:t>
            </a:r>
            <a:r>
              <a:rPr lang="zh-CN" altLang="en-US" sz="1600"/>
              <a:t>和</a:t>
            </a:r>
            <a:r>
              <a:rPr lang="en-US" altLang="zh-CN" sz="1600"/>
              <a:t>(8.4)</a:t>
            </a:r>
            <a:r>
              <a:rPr lang="zh-CN" altLang="en-US" sz="1600"/>
              <a:t>式，而只有等式约束</a:t>
            </a:r>
            <a:r>
              <a:rPr lang="en-US" altLang="zh-CN" sz="1600"/>
              <a:t>(8.3)</a:t>
            </a:r>
            <a:r>
              <a:rPr lang="zh-CN" altLang="en-US" sz="1600"/>
              <a:t>和变量非负约束</a:t>
            </a:r>
            <a:r>
              <a:rPr lang="en-US" altLang="zh-CN" sz="1600"/>
              <a:t>(8.5)</a:t>
            </a:r>
            <a:r>
              <a:rPr lang="zh-CN" altLang="en-US" sz="1600"/>
              <a:t>时，称该线性规划问题具有</a:t>
            </a:r>
            <a:r>
              <a:rPr lang="zh-CN" altLang="en-US" sz="1600" b="1">
                <a:solidFill>
                  <a:schemeClr val="hlink"/>
                </a:solidFill>
              </a:rPr>
              <a:t>标准形式</a:t>
            </a:r>
            <a:r>
              <a:rPr lang="zh-CN" altLang="en-US" sz="1600"/>
              <a:t>。</a:t>
            </a:r>
          </a:p>
          <a:p>
            <a:pPr>
              <a:lnSpc>
                <a:spcPct val="130000"/>
              </a:lnSpc>
            </a:pPr>
            <a:r>
              <a:rPr lang="zh-CN" altLang="en-US" sz="1600"/>
              <a:t>为便于讨论，不妨先考察一类更特殊的标准形式线性规划问题。这一类线性规划问题中，每一个等式约束中，至少有一个变量的系数为正，且这个变量只在该约束中出现。</a:t>
            </a:r>
          </a:p>
          <a:p>
            <a:pPr>
              <a:lnSpc>
                <a:spcPct val="130000"/>
              </a:lnSpc>
            </a:pPr>
            <a:r>
              <a:rPr lang="zh-CN" altLang="en-US" sz="1600"/>
              <a:t>在每一约束方程中选择一个这样的变量，并以它作为变量求解该约束方程。这样选出来的变量称为左端变量或</a:t>
            </a:r>
            <a:r>
              <a:rPr lang="zh-CN" altLang="en-US" sz="1600" b="1">
                <a:solidFill>
                  <a:schemeClr val="hlink"/>
                </a:solidFill>
              </a:rPr>
              <a:t>基本变量</a:t>
            </a:r>
            <a:r>
              <a:rPr lang="zh-CN" altLang="en-US" sz="1600"/>
              <a:t>，其总数为</a:t>
            </a:r>
            <a:r>
              <a:rPr lang="en-US" altLang="zh-CN" sz="1600"/>
              <a:t>m</a:t>
            </a:r>
            <a:r>
              <a:rPr lang="zh-CN" altLang="en-US" sz="1600"/>
              <a:t>个。剩下的</a:t>
            </a:r>
            <a:r>
              <a:rPr lang="en-US" altLang="zh-CN" sz="1600"/>
              <a:t>n-m</a:t>
            </a:r>
            <a:r>
              <a:rPr lang="zh-CN" altLang="en-US" sz="1600"/>
              <a:t>个变量称为右端变量或</a:t>
            </a:r>
            <a:r>
              <a:rPr lang="zh-CN" altLang="en-US" sz="1600" b="1">
                <a:solidFill>
                  <a:schemeClr val="hlink"/>
                </a:solidFill>
              </a:rPr>
              <a:t>非基本变量</a:t>
            </a:r>
            <a:r>
              <a:rPr lang="zh-CN" altLang="en-US" sz="1600"/>
              <a:t>。</a:t>
            </a:r>
          </a:p>
          <a:p>
            <a:pPr>
              <a:lnSpc>
                <a:spcPct val="130000"/>
              </a:lnSpc>
            </a:pPr>
            <a:r>
              <a:rPr lang="zh-CN" altLang="en-US" sz="1600"/>
              <a:t>这一类特殊的标准形式线性规划问题称为</a:t>
            </a:r>
            <a:r>
              <a:rPr lang="zh-CN" altLang="en-US" sz="1600" b="1">
                <a:solidFill>
                  <a:schemeClr val="hlink"/>
                </a:solidFill>
              </a:rPr>
              <a:t>约束标准型线性规划问题</a:t>
            </a:r>
            <a:r>
              <a:rPr lang="zh-CN" altLang="en-US" sz="1600"/>
              <a:t>。</a:t>
            </a:r>
          </a:p>
          <a:p>
            <a:pPr>
              <a:lnSpc>
                <a:spcPct val="130000"/>
              </a:lnSpc>
            </a:pPr>
            <a:r>
              <a:rPr lang="zh-CN" altLang="en-US" sz="1600"/>
              <a:t>虽然约束标准型线性规划问题非常特殊，但是对于理解线性规划问题的单纯形算法是非常重要的。</a:t>
            </a:r>
          </a:p>
          <a:p>
            <a:pPr>
              <a:lnSpc>
                <a:spcPct val="130000"/>
              </a:lnSpc>
            </a:pPr>
            <a:r>
              <a:rPr lang="zh-CN" altLang="en-US" sz="1600"/>
              <a:t>稍后将看到，任意一个线性规划问题可以转换为约束标准型线性规划问题。</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12"/>
          </p:nvPr>
        </p:nvSpPr>
        <p:spPr/>
        <p:txBody>
          <a:bodyPr/>
          <a:lstStyle/>
          <a:p>
            <a:fld id="{721E7D3E-B0A4-497E-AEA4-4476E89C2EF6}" type="slidenum">
              <a:rPr lang="zh-CN" altLang="en-US"/>
              <a:pPr/>
              <a:t>7</a:t>
            </a:fld>
            <a:endParaRPr lang="en-US" altLang="zh-CN"/>
          </a:p>
        </p:txBody>
      </p:sp>
      <p:sp>
        <p:nvSpPr>
          <p:cNvPr id="3348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4852" name="Object 4"/>
          <p:cNvGraphicFramePr>
            <a:graphicFrameLocks noChangeAspect="1"/>
          </p:cNvGraphicFramePr>
          <p:nvPr/>
        </p:nvGraphicFramePr>
        <p:xfrm>
          <a:off x="3132138" y="1052513"/>
          <a:ext cx="2879725" cy="381000"/>
        </p:xfrm>
        <a:graphic>
          <a:graphicData uri="http://schemas.openxmlformats.org/presentationml/2006/ole">
            <mc:AlternateContent xmlns:mc="http://schemas.openxmlformats.org/markup-compatibility/2006">
              <mc:Choice xmlns:v="urn:schemas-microsoft-com:vml" Requires="v">
                <p:oleObj spid="_x0000_s335091" name="公式" r:id="rId3" imgW="1726920" imgH="228600" progId="Equation.3">
                  <p:embed/>
                </p:oleObj>
              </mc:Choice>
              <mc:Fallback>
                <p:oleObj name="公式" r:id="rId3" imgW="17269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052513"/>
                        <a:ext cx="28797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4855" name="Rectangle 7"/>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4854" name="Object 6"/>
          <p:cNvGraphicFramePr>
            <a:graphicFrameLocks noChangeAspect="1"/>
          </p:cNvGraphicFramePr>
          <p:nvPr/>
        </p:nvGraphicFramePr>
        <p:xfrm>
          <a:off x="3194050" y="1557338"/>
          <a:ext cx="2673350" cy="1084262"/>
        </p:xfrm>
        <a:graphic>
          <a:graphicData uri="http://schemas.openxmlformats.org/presentationml/2006/ole">
            <mc:AlternateContent xmlns:mc="http://schemas.openxmlformats.org/markup-compatibility/2006">
              <mc:Choice xmlns:v="urn:schemas-microsoft-com:vml" Requires="v">
                <p:oleObj spid="_x0000_s335092" name="公式" r:id="rId5" imgW="1688760" imgH="685800" progId="Equation.3">
                  <p:embed/>
                </p:oleObj>
              </mc:Choice>
              <mc:Fallback>
                <p:oleObj name="公式" r:id="rId5" imgW="1688760" imgH="685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050" y="1557338"/>
                        <a:ext cx="2673350"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4857"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4856" name="Object 8"/>
          <p:cNvGraphicFramePr>
            <a:graphicFrameLocks noChangeAspect="1"/>
          </p:cNvGraphicFramePr>
          <p:nvPr/>
        </p:nvGraphicFramePr>
        <p:xfrm>
          <a:off x="3203575" y="2708275"/>
          <a:ext cx="2670175" cy="384175"/>
        </p:xfrm>
        <a:graphic>
          <a:graphicData uri="http://schemas.openxmlformats.org/presentationml/2006/ole">
            <mc:AlternateContent xmlns:mc="http://schemas.openxmlformats.org/markup-compatibility/2006">
              <mc:Choice xmlns:v="urn:schemas-microsoft-com:vml" Requires="v">
                <p:oleObj spid="_x0000_s335093" name="公式" r:id="rId7" imgW="1587500" imgH="228600" progId="Equation.3">
                  <p:embed/>
                </p:oleObj>
              </mc:Choice>
              <mc:Fallback>
                <p:oleObj name="公式" r:id="rId7" imgW="15875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2708275"/>
                        <a:ext cx="267017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4867" name="Rectangle 19"/>
          <p:cNvSpPr>
            <a:spLocks noChangeArrowheads="1"/>
          </p:cNvSpPr>
          <p:nvPr/>
        </p:nvSpPr>
        <p:spPr bwMode="auto">
          <a:xfrm>
            <a:off x="1489075" y="2135188"/>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34869" name="Rectangle 21"/>
          <p:cNvSpPr>
            <a:spLocks noChangeArrowheads="1"/>
          </p:cNvSpPr>
          <p:nvPr/>
        </p:nvSpPr>
        <p:spPr bwMode="auto">
          <a:xfrm>
            <a:off x="1489075" y="2135188"/>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34871" name="Rectangle 23"/>
          <p:cNvSpPr>
            <a:spLocks noChangeArrowheads="1"/>
          </p:cNvSpPr>
          <p:nvPr/>
        </p:nvSpPr>
        <p:spPr bwMode="auto">
          <a:xfrm>
            <a:off x="1489075" y="2135188"/>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34873" name="Rectangle 25"/>
          <p:cNvSpPr>
            <a:spLocks noChangeArrowheads="1"/>
          </p:cNvSpPr>
          <p:nvPr/>
        </p:nvSpPr>
        <p:spPr bwMode="auto">
          <a:xfrm>
            <a:off x="1489075" y="2135188"/>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34879" name="Rectangle 31"/>
          <p:cNvSpPr>
            <a:spLocks noChangeArrowheads="1"/>
          </p:cNvSpPr>
          <p:nvPr/>
        </p:nvSpPr>
        <p:spPr bwMode="auto">
          <a:xfrm>
            <a:off x="1489075" y="2135188"/>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34885" name="Rectangle 37"/>
          <p:cNvSpPr>
            <a:spLocks noChangeArrowheads="1"/>
          </p:cNvSpPr>
          <p:nvPr/>
        </p:nvSpPr>
        <p:spPr bwMode="auto">
          <a:xfrm>
            <a:off x="1489075" y="2135188"/>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34891" name="Rectangle 43"/>
          <p:cNvSpPr>
            <a:spLocks noChangeArrowheads="1"/>
          </p:cNvSpPr>
          <p:nvPr/>
        </p:nvSpPr>
        <p:spPr bwMode="auto">
          <a:xfrm>
            <a:off x="1489075" y="2135188"/>
            <a:ext cx="638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5087" name="Group 239"/>
          <p:cNvGraphicFramePr>
            <a:graphicFrameLocks noGrp="1"/>
          </p:cNvGraphicFramePr>
          <p:nvPr/>
        </p:nvGraphicFramePr>
        <p:xfrm>
          <a:off x="2627313" y="3821113"/>
          <a:ext cx="3190875" cy="1992000"/>
        </p:xfrm>
        <a:graphic>
          <a:graphicData uri="http://schemas.openxmlformats.org/drawingml/2006/table">
            <a:tbl>
              <a:tblPr/>
              <a:tblGrid>
                <a:gridCol w="638175"/>
                <a:gridCol w="681037"/>
                <a:gridCol w="587375"/>
                <a:gridCol w="646113"/>
                <a:gridCol w="638175"/>
              </a:tblGrid>
              <a:tr h="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2</a:t>
                      </a: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3</a:t>
                      </a:r>
                    </a:p>
                  </a:txBody>
                  <a:tcPr marL="90000" marR="90000" marT="46800" marB="46800" anchor="ctr" anchorCtr="1"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5</a:t>
                      </a:r>
                    </a:p>
                  </a:txBody>
                  <a:tcPr marL="90000" marR="90000" marT="46800" marB="46800" anchor="ctr" anchorCtr="1"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z</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38100" cap="flat" cmpd="sng" algn="ctr">
                      <a:solidFill>
                        <a:srgbClr val="00CC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2444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4</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FF"/>
                    </a:solidFill>
                  </a:tcPr>
                </a:tc>
              </a:tr>
              <a:tr h="2444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charset="0"/>
                          <a:ea typeface="宋体" pitchFamily="2" charset="-122"/>
                        </a:rPr>
                        <a:t>x</a:t>
                      </a:r>
                      <a:r>
                        <a:rPr kumimoji="0" lang="en-US" altLang="zh-CN" sz="2000" b="0" i="0" u="none" strike="noStrike" cap="none" normalizeH="0" baseline="-25000" smtClean="0">
                          <a:ln>
                            <a:noFill/>
                          </a:ln>
                          <a:solidFill>
                            <a:schemeClr val="tx1"/>
                          </a:solidFill>
                          <a:effectLst/>
                          <a:latin typeface="Arial" charset="0"/>
                          <a:ea typeface="宋体" pitchFamily="2" charset="-122"/>
                        </a:rPr>
                        <a:t>6</a:t>
                      </a:r>
                    </a:p>
                  </a:txBody>
                  <a:tcPr marL="90000" marR="90000" marT="46800" marB="46800" anchor="ctr" anchorCtr="1"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anchorCtr="1" horzOverflow="overflow">
                    <a:lnL w="38100" cap="flat" cmpd="sng" algn="ctr">
                      <a:solidFill>
                        <a:srgbClr val="00CC9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rgbClr val="00CC99"/>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CC99"/>
                      </a:solidFill>
                      <a:prstDash val="solid"/>
                      <a:round/>
                      <a:headEnd type="none" w="med" len="med"/>
                      <a:tailEnd type="none" w="med" len="med"/>
                    </a:lnB>
                    <a:lnTlToBr>
                      <a:noFill/>
                    </a:lnTlToBr>
                    <a:lnBlToTr>
                      <a:noFill/>
                    </a:lnBlToTr>
                    <a:solidFill>
                      <a:srgbClr val="9900FF"/>
                    </a:solidFill>
                  </a:tcPr>
                </a:tc>
              </a:tr>
            </a:tbl>
          </a:graphicData>
        </a:graphic>
      </p:graphicFrame>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A8D928B-7975-45D6-9CEE-0905F4D55E57}" type="slidenum">
              <a:rPr lang="zh-CN" altLang="en-US"/>
              <a:pPr/>
              <a:t>8</a:t>
            </a:fld>
            <a:endParaRPr lang="en-US" altLang="zh-CN"/>
          </a:p>
        </p:txBody>
      </p:sp>
      <p:sp>
        <p:nvSpPr>
          <p:cNvPr id="335875" name="Rectangle 3"/>
          <p:cNvSpPr>
            <a:spLocks noGrp="1" noChangeArrowheads="1"/>
          </p:cNvSpPr>
          <p:nvPr>
            <p:ph type="body" idx="1"/>
          </p:nvPr>
        </p:nvSpPr>
        <p:spPr>
          <a:xfrm>
            <a:off x="301625" y="620713"/>
            <a:ext cx="8540750" cy="5688012"/>
          </a:xfrm>
        </p:spPr>
        <p:txBody>
          <a:bodyPr/>
          <a:lstStyle/>
          <a:p>
            <a:pPr>
              <a:lnSpc>
                <a:spcPct val="130000"/>
              </a:lnSpc>
            </a:pPr>
            <a:r>
              <a:rPr lang="zh-CN" altLang="en-US" sz="1600"/>
              <a:t>任何约束标准型线性规划问题，只要将所有非基本变量都置为</a:t>
            </a:r>
            <a:r>
              <a:rPr lang="en-US" altLang="zh-CN" sz="1600"/>
              <a:t>0</a:t>
            </a:r>
            <a:r>
              <a:rPr lang="zh-CN" altLang="en-US" sz="1600"/>
              <a:t>，从约束方程式中解出满足约束的基本变量的值，可求得一个基本可行解。</a:t>
            </a:r>
          </a:p>
          <a:p>
            <a:pPr>
              <a:lnSpc>
                <a:spcPct val="130000"/>
              </a:lnSpc>
            </a:pPr>
            <a:r>
              <a:rPr lang="zh-CN" altLang="en-US" sz="1600"/>
              <a:t>单纯形算法的基本思想就是从一个基本可行解出发，进行一系列的基本可行解的变换。</a:t>
            </a:r>
          </a:p>
          <a:p>
            <a:pPr>
              <a:lnSpc>
                <a:spcPct val="130000"/>
              </a:lnSpc>
            </a:pPr>
            <a:r>
              <a:rPr lang="zh-CN" altLang="en-US" sz="1600"/>
              <a:t>每次变换将一个非基本变量与一个基本变量互调位置，且保持当前的线性规划问题是一个与原问题完全等价的标准线性规划问题。</a:t>
            </a:r>
          </a:p>
          <a:p>
            <a:pPr>
              <a:lnSpc>
                <a:spcPct val="130000"/>
              </a:lnSpc>
            </a:pPr>
            <a:r>
              <a:rPr lang="zh-CN" altLang="en-US" sz="1600"/>
              <a:t>基本可行解</a:t>
            </a:r>
            <a:r>
              <a:rPr lang="en-US" altLang="zh-CN" sz="1600"/>
              <a:t>x=(7,0,0,12,0,10)</a:t>
            </a:r>
            <a:r>
              <a:rPr lang="zh-CN" altLang="en-US" sz="1600"/>
              <a:t>。</a:t>
            </a:r>
          </a:p>
          <a:p>
            <a:pPr>
              <a:lnSpc>
                <a:spcPct val="130000"/>
              </a:lnSpc>
            </a:pPr>
            <a:r>
              <a:rPr lang="zh-CN" altLang="en-US" sz="1600" b="1">
                <a:solidFill>
                  <a:schemeClr val="hlink"/>
                </a:solidFill>
              </a:rPr>
              <a:t>单纯形算法的第</a:t>
            </a:r>
            <a:r>
              <a:rPr lang="en-US" altLang="zh-CN" sz="1600" b="1">
                <a:solidFill>
                  <a:schemeClr val="hlink"/>
                </a:solidFill>
              </a:rPr>
              <a:t>1</a:t>
            </a:r>
            <a:r>
              <a:rPr lang="zh-CN" altLang="en-US" sz="1600" b="1">
                <a:solidFill>
                  <a:schemeClr val="hlink"/>
                </a:solidFill>
              </a:rPr>
              <a:t>步：</a:t>
            </a:r>
            <a:r>
              <a:rPr lang="zh-CN" altLang="en-US" sz="1600"/>
              <a:t>选出使目标函数增加的非基本变量作为</a:t>
            </a:r>
            <a:r>
              <a:rPr lang="zh-CN" altLang="en-US" sz="1600" b="1">
                <a:solidFill>
                  <a:schemeClr val="hlink"/>
                </a:solidFill>
              </a:rPr>
              <a:t>入基变量</a:t>
            </a:r>
            <a:r>
              <a:rPr lang="zh-CN" altLang="en-US" sz="1600"/>
              <a:t>。</a:t>
            </a:r>
          </a:p>
          <a:p>
            <a:pPr>
              <a:lnSpc>
                <a:spcPct val="130000"/>
              </a:lnSpc>
            </a:pPr>
            <a:r>
              <a:rPr lang="zh-CN" altLang="en-US" sz="1600"/>
              <a:t>查看单纯形表的第</a:t>
            </a:r>
            <a:r>
              <a:rPr lang="en-US" altLang="zh-CN" sz="1600"/>
              <a:t>1</a:t>
            </a:r>
            <a:r>
              <a:rPr lang="zh-CN" altLang="en-US" sz="1600"/>
              <a:t>行（也称之为</a:t>
            </a:r>
            <a:r>
              <a:rPr lang="en-US" altLang="zh-CN" sz="1600"/>
              <a:t>z</a:t>
            </a:r>
            <a:r>
              <a:rPr lang="zh-CN" altLang="en-US" sz="1600"/>
              <a:t>行）中标有非基本变量的各列中的值。</a:t>
            </a:r>
          </a:p>
          <a:p>
            <a:pPr>
              <a:lnSpc>
                <a:spcPct val="130000"/>
              </a:lnSpc>
            </a:pPr>
            <a:r>
              <a:rPr lang="zh-CN" altLang="en-US" sz="1600"/>
              <a:t>选出使目标函数增加的非基本变量作为入基变量。</a:t>
            </a:r>
          </a:p>
          <a:p>
            <a:pPr>
              <a:lnSpc>
                <a:spcPct val="130000"/>
              </a:lnSpc>
            </a:pPr>
            <a:r>
              <a:rPr lang="en-US" altLang="zh-CN" sz="1600"/>
              <a:t>z</a:t>
            </a:r>
            <a:r>
              <a:rPr lang="zh-CN" altLang="en-US" sz="1600"/>
              <a:t>行中的正系数非基本变量都满足要求。</a:t>
            </a:r>
          </a:p>
          <a:p>
            <a:pPr>
              <a:lnSpc>
                <a:spcPct val="130000"/>
              </a:lnSpc>
            </a:pPr>
            <a:r>
              <a:rPr lang="zh-CN" altLang="en-US" sz="1600"/>
              <a:t>在上面单纯形表的</a:t>
            </a:r>
            <a:r>
              <a:rPr lang="en-US" altLang="zh-CN" sz="1600"/>
              <a:t>z</a:t>
            </a:r>
            <a:r>
              <a:rPr lang="zh-CN" altLang="en-US" sz="1600"/>
              <a:t>行中只有</a:t>
            </a:r>
            <a:r>
              <a:rPr lang="en-US" altLang="zh-CN" sz="1600"/>
              <a:t>1</a:t>
            </a:r>
            <a:r>
              <a:rPr lang="zh-CN" altLang="en-US" sz="1600"/>
              <a:t>列为正，即非基本变量相应的列，其值为</a:t>
            </a:r>
            <a:r>
              <a:rPr lang="en-US" altLang="zh-CN" sz="1600"/>
              <a:t>3</a:t>
            </a:r>
            <a:r>
              <a:rPr lang="zh-CN" altLang="en-US" sz="1600"/>
              <a:t>。</a:t>
            </a:r>
          </a:p>
          <a:p>
            <a:pPr>
              <a:lnSpc>
                <a:spcPct val="130000"/>
              </a:lnSpc>
            </a:pPr>
            <a:r>
              <a:rPr lang="zh-CN" altLang="en-US" sz="1600"/>
              <a:t>选取非基本变量</a:t>
            </a:r>
            <a:r>
              <a:rPr lang="en-US" altLang="zh-CN" sz="1600"/>
              <a:t>x</a:t>
            </a:r>
            <a:r>
              <a:rPr lang="en-US" altLang="zh-CN" sz="1600" baseline="-25000"/>
              <a:t>3</a:t>
            </a:r>
            <a:r>
              <a:rPr lang="zh-CN" altLang="en-US" sz="1600"/>
              <a:t>作为入基变量。</a:t>
            </a:r>
          </a:p>
          <a:p>
            <a:pPr>
              <a:lnSpc>
                <a:spcPct val="130000"/>
              </a:lnSpc>
            </a:pPr>
            <a:r>
              <a:rPr lang="zh-CN" altLang="en-US" sz="1600" b="1">
                <a:solidFill>
                  <a:schemeClr val="hlink"/>
                </a:solidFill>
              </a:rPr>
              <a:t>单纯形算法的第</a:t>
            </a:r>
            <a:r>
              <a:rPr lang="en-US" altLang="zh-CN" sz="1600" b="1">
                <a:solidFill>
                  <a:schemeClr val="hlink"/>
                </a:solidFill>
              </a:rPr>
              <a:t>2</a:t>
            </a:r>
            <a:r>
              <a:rPr lang="zh-CN" altLang="en-US" sz="1600" b="1">
                <a:solidFill>
                  <a:schemeClr val="hlink"/>
                </a:solidFill>
              </a:rPr>
              <a:t>步：</a:t>
            </a:r>
            <a:r>
              <a:rPr lang="zh-CN" altLang="en-US" sz="1600"/>
              <a:t>选取</a:t>
            </a:r>
            <a:r>
              <a:rPr lang="zh-CN" altLang="en-US" sz="1600" b="1">
                <a:solidFill>
                  <a:schemeClr val="hlink"/>
                </a:solidFill>
              </a:rPr>
              <a:t>离基变量</a:t>
            </a:r>
            <a:r>
              <a:rPr lang="zh-CN" altLang="en-US" sz="1600"/>
              <a:t>。</a:t>
            </a:r>
          </a:p>
          <a:p>
            <a:pPr>
              <a:lnSpc>
                <a:spcPct val="130000"/>
              </a:lnSpc>
            </a:pPr>
            <a:r>
              <a:rPr lang="zh-CN" altLang="en-US" sz="1600"/>
              <a:t>在单纯形表中考察由第</a:t>
            </a:r>
            <a:r>
              <a:rPr lang="en-US" altLang="zh-CN" sz="1600"/>
              <a:t>1</a:t>
            </a:r>
            <a:r>
              <a:rPr lang="zh-CN" altLang="en-US" sz="1600"/>
              <a:t>步选出的入基变量所相应的列。</a:t>
            </a:r>
          </a:p>
          <a:p>
            <a:pPr>
              <a:lnSpc>
                <a:spcPct val="130000"/>
              </a:lnSpc>
            </a:pPr>
            <a:r>
              <a:rPr lang="zh-CN" altLang="en-US" sz="1600"/>
              <a:t>在一个基本变量变为负值之前，入基变量可以增到多大。</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13198EF2-52DB-4039-938D-CFCC929D0674}" type="slidenum">
              <a:rPr lang="zh-CN" altLang="en-US"/>
              <a:pPr/>
              <a:t>9</a:t>
            </a:fld>
            <a:endParaRPr lang="en-US" altLang="zh-CN"/>
          </a:p>
        </p:txBody>
      </p:sp>
      <p:sp>
        <p:nvSpPr>
          <p:cNvPr id="538627" name="Rectangle 3"/>
          <p:cNvSpPr>
            <a:spLocks noGrp="1" noChangeArrowheads="1"/>
          </p:cNvSpPr>
          <p:nvPr>
            <p:ph type="body" idx="1"/>
          </p:nvPr>
        </p:nvSpPr>
        <p:spPr>
          <a:xfrm>
            <a:off x="301625" y="404813"/>
            <a:ext cx="8540750" cy="5694362"/>
          </a:xfrm>
        </p:spPr>
        <p:txBody>
          <a:bodyPr/>
          <a:lstStyle/>
          <a:p>
            <a:pPr>
              <a:lnSpc>
                <a:spcPct val="130000"/>
              </a:lnSpc>
            </a:pPr>
            <a:r>
              <a:rPr lang="zh-CN" altLang="en-US" sz="1600"/>
              <a:t>如果入基变量所在的列与基本变量所在行交叉处的表元素为负数，那么该元素将不受任何限制，相应的基本变量只会越变越大。</a:t>
            </a:r>
          </a:p>
          <a:p>
            <a:pPr>
              <a:lnSpc>
                <a:spcPct val="130000"/>
              </a:lnSpc>
            </a:pPr>
            <a:r>
              <a:rPr lang="zh-CN" altLang="en-US" sz="1600"/>
              <a:t>如果入基变量所在列的所有元素都是负值，则目标函数无界，已经得到了问题的无界解。</a:t>
            </a:r>
          </a:p>
          <a:p>
            <a:pPr>
              <a:lnSpc>
                <a:spcPct val="130000"/>
              </a:lnSpc>
            </a:pPr>
            <a:r>
              <a:rPr lang="zh-CN" altLang="en-US" sz="1600"/>
              <a:t>如果选出的列中有一个或多个元素为正数，要弄清是哪个数限制了入基变量值的增加。</a:t>
            </a:r>
          </a:p>
          <a:p>
            <a:pPr>
              <a:lnSpc>
                <a:spcPct val="130000"/>
              </a:lnSpc>
            </a:pPr>
            <a:r>
              <a:rPr lang="zh-CN" altLang="en-US" sz="1600"/>
              <a:t>受限的增加量可以用入基变量所在列的元素（称为主元素）来除主元素所在行的“常数列”（最左边的列）中元素而得到。所得到数值越小说明受到限制越多。</a:t>
            </a:r>
          </a:p>
          <a:p>
            <a:pPr>
              <a:lnSpc>
                <a:spcPct val="130000"/>
              </a:lnSpc>
            </a:pPr>
            <a:r>
              <a:rPr lang="zh-CN" altLang="en-US" sz="1600"/>
              <a:t>应该选取受到限制最多的基本变量作为离基变量，才能保证将入基变量与离基变量互调位置后，仍满足约束条件。</a:t>
            </a:r>
          </a:p>
          <a:p>
            <a:pPr>
              <a:lnSpc>
                <a:spcPct val="130000"/>
              </a:lnSpc>
            </a:pPr>
            <a:r>
              <a:rPr lang="zh-CN" altLang="en-US" sz="1600"/>
              <a:t>上例中，惟一的一个值为正的</a:t>
            </a:r>
            <a:r>
              <a:rPr lang="en-US" altLang="zh-CN" sz="1600"/>
              <a:t>z</a:t>
            </a:r>
            <a:r>
              <a:rPr lang="zh-CN" altLang="en-US" sz="1600"/>
              <a:t>行元素是</a:t>
            </a:r>
            <a:r>
              <a:rPr lang="en-US" altLang="zh-CN" sz="1600"/>
              <a:t>3</a:t>
            </a:r>
            <a:r>
              <a:rPr lang="zh-CN" altLang="en-US" sz="1600"/>
              <a:t>，它所在列中有</a:t>
            </a:r>
            <a:r>
              <a:rPr lang="en-US" altLang="zh-CN" sz="1600"/>
              <a:t>2</a:t>
            </a:r>
            <a:r>
              <a:rPr lang="zh-CN" altLang="en-US" sz="1600"/>
              <a:t>个正元素，即</a:t>
            </a:r>
            <a:r>
              <a:rPr lang="en-US" altLang="zh-CN" sz="1600"/>
              <a:t>4</a:t>
            </a:r>
            <a:r>
              <a:rPr lang="zh-CN" altLang="en-US" sz="1600"/>
              <a:t>和</a:t>
            </a:r>
            <a:r>
              <a:rPr lang="en-US" altLang="zh-CN" sz="1600"/>
              <a:t>3</a:t>
            </a:r>
            <a:r>
              <a:rPr lang="zh-CN" altLang="en-US" sz="1600"/>
              <a:t>。</a:t>
            </a:r>
          </a:p>
          <a:p>
            <a:pPr>
              <a:lnSpc>
                <a:spcPct val="130000"/>
              </a:lnSpc>
            </a:pPr>
            <a:r>
              <a:rPr lang="en-US" altLang="zh-CN" sz="1600"/>
              <a:t>min{12/4,10/3}=4</a:t>
            </a:r>
            <a:r>
              <a:rPr lang="zh-CN" altLang="en-US" sz="1600"/>
              <a:t>，应该选取</a:t>
            </a:r>
            <a:r>
              <a:rPr lang="en-US" altLang="zh-CN" sz="1600"/>
              <a:t>x</a:t>
            </a:r>
            <a:r>
              <a:rPr lang="en-US" altLang="zh-CN" sz="1600" baseline="-25000"/>
              <a:t>4</a:t>
            </a:r>
            <a:r>
              <a:rPr lang="zh-CN" altLang="en-US" sz="1600"/>
              <a:t>为离基变量；</a:t>
            </a:r>
          </a:p>
          <a:p>
            <a:pPr>
              <a:lnSpc>
                <a:spcPct val="130000"/>
              </a:lnSpc>
            </a:pPr>
            <a:r>
              <a:rPr lang="zh-CN" altLang="en-US" sz="1600"/>
              <a:t>入基变量</a:t>
            </a:r>
            <a:r>
              <a:rPr lang="en-US" altLang="zh-CN" sz="1600"/>
              <a:t>x</a:t>
            </a:r>
            <a:r>
              <a:rPr lang="en-US" altLang="zh-CN" sz="1600" baseline="-25000"/>
              <a:t>3</a:t>
            </a:r>
            <a:r>
              <a:rPr lang="zh-CN" altLang="en-US" sz="1600"/>
              <a:t>取值为</a:t>
            </a:r>
            <a:r>
              <a:rPr lang="en-US" altLang="zh-CN" sz="1600"/>
              <a:t>3</a:t>
            </a:r>
            <a:r>
              <a:rPr lang="zh-CN" altLang="en-US" sz="1600"/>
              <a:t>。</a:t>
            </a:r>
          </a:p>
          <a:p>
            <a:pPr>
              <a:lnSpc>
                <a:spcPct val="130000"/>
              </a:lnSpc>
            </a:pPr>
            <a:r>
              <a:rPr lang="zh-CN" altLang="en-US" sz="1600" b="1">
                <a:solidFill>
                  <a:schemeClr val="hlink"/>
                </a:solidFill>
              </a:rPr>
              <a:t>单纯形算法的第</a:t>
            </a:r>
            <a:r>
              <a:rPr lang="en-US" altLang="zh-CN" sz="1600" b="1">
                <a:solidFill>
                  <a:schemeClr val="hlink"/>
                </a:solidFill>
              </a:rPr>
              <a:t>3</a:t>
            </a:r>
            <a:r>
              <a:rPr lang="zh-CN" altLang="en-US" sz="1600" b="1">
                <a:solidFill>
                  <a:schemeClr val="hlink"/>
                </a:solidFill>
              </a:rPr>
              <a:t>步：转轴变换</a:t>
            </a:r>
            <a:r>
              <a:rPr lang="zh-CN" altLang="en-US" sz="1600"/>
              <a:t>。</a:t>
            </a:r>
          </a:p>
          <a:p>
            <a:pPr>
              <a:lnSpc>
                <a:spcPct val="130000"/>
              </a:lnSpc>
            </a:pPr>
            <a:r>
              <a:rPr lang="zh-CN" altLang="en-US" sz="1600"/>
              <a:t>转轴变换的目的是将入基变量与离基变量互调位置。</a:t>
            </a:r>
          </a:p>
          <a:p>
            <a:pPr>
              <a:lnSpc>
                <a:spcPct val="130000"/>
              </a:lnSpc>
            </a:pPr>
            <a:r>
              <a:rPr lang="zh-CN" altLang="en-US" sz="1600"/>
              <a:t>给入基变量一个增值，使之成为基本变量；</a:t>
            </a:r>
          </a:p>
          <a:p>
            <a:pPr>
              <a:lnSpc>
                <a:spcPct val="130000"/>
              </a:lnSpc>
            </a:pPr>
            <a:r>
              <a:rPr lang="zh-CN" altLang="en-US" sz="1600"/>
              <a:t>修改离基变量，让入基变量所在列中，离基变量所在行的元素值减为零，而使之成为非基本变量。</a:t>
            </a:r>
          </a:p>
        </p:txBody>
      </p:sp>
    </p:spTree>
  </p:cSld>
  <p:clrMapOvr>
    <a:masterClrMapping/>
  </p:clrMapOvr>
  <p:transition>
    <p:blinds dir="vert"/>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1269</TotalTime>
  <Words>7026</Words>
  <Application>Microsoft Office PowerPoint</Application>
  <PresentationFormat>全屏显示(4:3)</PresentationFormat>
  <Paragraphs>584</Paragraphs>
  <Slides>46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49" baseType="lpstr">
      <vt:lpstr>默认设计模板</vt:lpstr>
      <vt:lpstr>公式</vt:lpstr>
      <vt:lpstr>Equation.3</vt:lpstr>
      <vt:lpstr>PowerPoint 演示文稿</vt:lpstr>
      <vt:lpstr>8.1  线性规划问题和单纯形算法</vt:lpstr>
      <vt:lpstr>PowerPoint 演示文稿</vt:lpstr>
      <vt:lpstr>PowerPoint 演示文稿</vt:lpstr>
      <vt:lpstr>线性规划基本定理 </vt:lpstr>
      <vt:lpstr>约束标准型线性规划问题的单纯形算法 </vt:lpstr>
      <vt:lpstr>PowerPoint 演示文稿</vt:lpstr>
      <vt:lpstr>PowerPoint 演示文稿</vt:lpstr>
      <vt:lpstr>PowerPoint 演示文稿</vt:lpstr>
      <vt:lpstr>PowerPoint 演示文稿</vt:lpstr>
      <vt:lpstr>PowerPoint 演示文稿</vt:lpstr>
      <vt:lpstr>单纯形算法计算步骤 </vt:lpstr>
      <vt:lpstr>PowerPoint 演示文稿</vt:lpstr>
      <vt:lpstr>PowerPoint 演示文稿</vt:lpstr>
      <vt:lpstr>将一般问题转化为约束标准型 </vt:lpstr>
      <vt:lpstr>PowerPoint 演示文稿</vt:lpstr>
      <vt:lpstr>一般线性规划问题的2阶段单纯形算法 </vt:lpstr>
      <vt:lpstr>退化情形的处理 </vt:lpstr>
      <vt:lpstr>PowerPoint 演示文稿</vt:lpstr>
      <vt:lpstr>仓库租赁问题 </vt:lpstr>
      <vt:lpstr>PowerPoint 演示文稿</vt:lpstr>
      <vt:lpstr>8.2  最大网络流问题</vt:lpstr>
      <vt:lpstr>PowerPoint 演示文稿</vt:lpstr>
      <vt:lpstr>PowerPoint 演示文稿</vt:lpstr>
      <vt:lpstr>PowerPoint 演示文稿</vt:lpstr>
      <vt:lpstr>增广路算法 </vt:lpstr>
      <vt:lpstr>PowerPoint 演示文稿</vt:lpstr>
      <vt:lpstr>PowerPoint 演示文稿</vt:lpstr>
      <vt:lpstr>PowerPoint 演示文稿</vt:lpstr>
      <vt:lpstr>预流推进算法 </vt:lpstr>
      <vt:lpstr>PowerPoint 演示文稿</vt:lpstr>
      <vt:lpstr>PowerPoint 演示文稿</vt:lpstr>
      <vt:lpstr>一般的预流推进算法</vt:lpstr>
      <vt:lpstr>PowerPoint 演示文稿</vt:lpstr>
      <vt:lpstr>8.3 最小费用流问题</vt:lpstr>
      <vt:lpstr>消圈算法 </vt:lpstr>
      <vt:lpstr>PowerPoint 演示文稿</vt:lpstr>
      <vt:lpstr>PowerPoint 演示文稿</vt:lpstr>
      <vt:lpstr>最小费用路算法</vt:lpstr>
      <vt:lpstr>PowerPoint 演示文稿</vt:lpstr>
      <vt:lpstr>PowerPoint 演示文稿</vt:lpstr>
      <vt:lpstr>网络单纯形算法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Admin</cp:lastModifiedBy>
  <cp:revision>160</cp:revision>
  <cp:lastPrinted>1601-01-01T00:00:00Z</cp:lastPrinted>
  <dcterms:created xsi:type="dcterms:W3CDTF">2003-05-27T06:14:28Z</dcterms:created>
  <dcterms:modified xsi:type="dcterms:W3CDTF">2018-09-01T01:05:24Z</dcterms:modified>
</cp:coreProperties>
</file>