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2" r:id="rId3"/>
    <p:sldId id="310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12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93" r:id="rId35"/>
    <p:sldId id="342" r:id="rId36"/>
    <p:sldId id="392" r:id="rId37"/>
    <p:sldId id="343" r:id="rId38"/>
    <p:sldId id="344" r:id="rId39"/>
    <p:sldId id="345" r:id="rId40"/>
    <p:sldId id="34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FF"/>
    <a:srgbClr val="DDDDDD"/>
    <a:srgbClr val="663300"/>
    <a:srgbClr val="000066"/>
    <a:srgbClr val="CC0000"/>
    <a:srgbClr val="800000"/>
    <a:srgbClr val="A50021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43" autoAdjust="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6C9FE115-176C-47B0-BF02-3CB7BD45CE4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9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228F557D-8A98-4320-947E-EE8DE1D483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386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63BD7-98AE-45D1-B9C3-4F865240ECDA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欢迎辞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21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5021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02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2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021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021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21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02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2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2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02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502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5022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5022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5022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87B431C-B975-4D89-9F2A-CF414ED39E6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79E59-6C7F-4BEB-B08B-D2331EC035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2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F417D-43E6-4096-B518-362FB93B1B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9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252C2-B566-4D68-BD6F-A7F80E6B0C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6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2856C-BE87-4477-BFAB-6FC5292509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2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BB6E1-9F65-4F4A-8333-DBA0C9795C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56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24330-BD9A-4751-ABF0-68E2C4C3BA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69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D1F38-7695-42BA-8D9E-F5EF28D018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3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AB30C-46D1-4D7A-907E-2206C3466A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4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9636C4-6B3F-4457-9FE1-9463BD63A0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0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4FB96-8363-4746-9520-3D54DE89DA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2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491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4919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4919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4919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91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zh-CN" altLang="en-US"/>
          </a:p>
        </p:txBody>
      </p:sp>
      <p:sp>
        <p:nvSpPr>
          <p:cNvPr id="3491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zh-CN" altLang="en-US"/>
          </a:p>
        </p:txBody>
      </p:sp>
      <p:sp>
        <p:nvSpPr>
          <p:cNvPr id="3491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E61375EC-4150-402C-8198-54BC4AB5BAC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D1DCAF0-9979-4995-A4D5-11558D00DA22}" type="slidenum">
              <a:rPr lang="zh-CN" altLang="en-US"/>
              <a:pPr/>
              <a:t>1</a:t>
            </a:fld>
            <a:endParaRPr lang="zh-CN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19313"/>
            <a:ext cx="8064500" cy="1081087"/>
          </a:xfrm>
        </p:spPr>
        <p:txBody>
          <a:bodyPr/>
          <a:lstStyle/>
          <a:p>
            <a:r>
              <a:rPr lang="zh-CN" altLang="en-US" sz="40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 第9</a:t>
            </a:r>
            <a:r>
              <a:rPr lang="zh-CN" altLang="en-US" sz="40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章 串</a:t>
            </a:r>
            <a:r>
              <a:rPr lang="zh-CN" altLang="en-US" sz="40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与序列的算法</a:t>
            </a:r>
            <a:endParaRPr lang="zh-CN" altLang="en-US" sz="4000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Rabin_Karp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string&amp;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t,const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string&amp; p)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 Rabin-Karp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p.length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t.length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=hash(p,0,m);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n-m;i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long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=hash(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t,i,m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)return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n;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8640"/>
            <a:ext cx="7772400" cy="4114800"/>
          </a:xfrm>
        </p:spPr>
        <p:txBody>
          <a:bodyPr/>
          <a:lstStyle/>
          <a:p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Rabin_Karp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string&amp; </a:t>
            </a:r>
            <a:r>
              <a:rPr lang="en-US" altLang="zh-CN" sz="1600" dirty="0" err="1"/>
              <a:t>t,const</a:t>
            </a:r>
            <a:r>
              <a:rPr lang="en-US" altLang="zh-CN" sz="1600" dirty="0"/>
              <a:t> string&amp; p)</a:t>
            </a:r>
          </a:p>
          <a:p>
            <a:r>
              <a:rPr lang="en-US" altLang="zh-CN" sz="1600" dirty="0"/>
              <a:t>{// Rabin-Karp</a:t>
            </a:r>
            <a:r>
              <a:rPr lang="zh-CN" altLang="en-US" sz="1600" dirty="0"/>
              <a:t>子串搜索算法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m=</a:t>
            </a:r>
            <a:r>
              <a:rPr lang="en-US" altLang="zh-CN" sz="1600" dirty="0" err="1"/>
              <a:t>p.length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n=</a:t>
            </a:r>
            <a:r>
              <a:rPr lang="en-US" altLang="zh-CN" sz="1600" dirty="0" err="1"/>
              <a:t>t.length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    if(n&lt;m) return n;</a:t>
            </a:r>
          </a:p>
          <a:p>
            <a:r>
              <a:rPr lang="en-US" altLang="zh-CN" sz="1600" dirty="0"/>
              <a:t>    long </a:t>
            </a:r>
            <a:r>
              <a:rPr lang="en-US" altLang="zh-CN" sz="1600" dirty="0" err="1"/>
              <a:t>ht</a:t>
            </a:r>
            <a:r>
              <a:rPr lang="en-US" altLang="zh-CN" sz="1600" dirty="0"/>
              <a:t>=hash(t,0,m);</a:t>
            </a:r>
          </a:p>
          <a:p>
            <a:r>
              <a:rPr lang="en-US" altLang="zh-CN" sz="1600" dirty="0"/>
              <a:t>    long </a:t>
            </a:r>
            <a:r>
              <a:rPr lang="en-US" altLang="zh-CN" sz="1600" dirty="0" err="1"/>
              <a:t>hp</a:t>
            </a:r>
            <a:r>
              <a:rPr lang="en-US" altLang="zh-CN" sz="1600" dirty="0"/>
              <a:t>=hash(p,0,m);</a:t>
            </a:r>
          </a:p>
          <a:p>
            <a:r>
              <a:rPr lang="en-US" altLang="zh-CN" sz="1600" dirty="0"/>
              <a:t>    long </a:t>
            </a:r>
            <a:r>
              <a:rPr lang="en-US" altLang="zh-CN" sz="1600" dirty="0" err="1"/>
              <a:t>rm</a:t>
            </a:r>
            <a:r>
              <a:rPr lang="en-US" altLang="zh-CN" sz="1600" dirty="0"/>
              <a:t>=1;</a:t>
            </a:r>
          </a:p>
          <a:p>
            <a:r>
              <a:rPr lang="en-US" altLang="zh-CN" sz="1600" dirty="0"/>
              <a:t>    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</a:t>
            </a:r>
            <a:r>
              <a:rPr lang="en-US" altLang="zh-CN" sz="1600" dirty="0" err="1"/>
              <a:t>m;i</a:t>
            </a:r>
            <a:r>
              <a:rPr lang="en-US" altLang="zh-CN" sz="1600" dirty="0"/>
              <a:t>++)  </a:t>
            </a:r>
            <a:r>
              <a:rPr lang="en-US" altLang="zh-CN" sz="1600" dirty="0" err="1"/>
              <a:t>rm</a:t>
            </a:r>
            <a:r>
              <a:rPr lang="en-US" altLang="zh-CN" sz="1600" dirty="0"/>
              <a:t>=(r*</a:t>
            </a:r>
            <a:r>
              <a:rPr lang="en-US" altLang="zh-CN" sz="1600" dirty="0" err="1"/>
              <a:t>rm</a:t>
            </a:r>
            <a:r>
              <a:rPr lang="en-US" altLang="zh-CN" sz="1600" dirty="0"/>
              <a:t>)%q; // </a:t>
            </a:r>
            <a:r>
              <a:rPr lang="zh-CN" altLang="en-US" sz="1600" dirty="0"/>
              <a:t>计算 </a:t>
            </a:r>
            <a:r>
              <a:rPr lang="en-US" altLang="zh-CN" sz="1600" dirty="0"/>
              <a:t>r^(m-1) % q </a:t>
            </a:r>
          </a:p>
          <a:p>
            <a:r>
              <a:rPr lang="en-US" altLang="zh-CN" sz="1600" dirty="0"/>
              <a:t>    if((</a:t>
            </a:r>
            <a:r>
              <a:rPr lang="en-US" altLang="zh-CN" sz="1600" dirty="0" err="1"/>
              <a:t>hp</a:t>
            </a:r>
            <a:r>
              <a:rPr lang="en-US" altLang="zh-CN" sz="1600" dirty="0"/>
              <a:t>==</a:t>
            </a:r>
            <a:r>
              <a:rPr lang="en-US" altLang="zh-CN" sz="1600" dirty="0" err="1"/>
              <a:t>ht</a:t>
            </a:r>
            <a:r>
              <a:rPr lang="en-US" altLang="zh-CN" sz="1600" dirty="0"/>
              <a:t>) &amp;&amp; check(t,p,0,m))return 0;</a:t>
            </a:r>
          </a:p>
          <a:p>
            <a:r>
              <a:rPr lang="en-US" altLang="zh-CN" sz="1600" dirty="0"/>
              <a:t>    // </a:t>
            </a:r>
            <a:r>
              <a:rPr lang="zh-CN" altLang="en-US" sz="1600" dirty="0"/>
              <a:t>检测散列匹配</a:t>
            </a:r>
            <a:r>
              <a:rPr lang="en-US" altLang="zh-CN" sz="1600" dirty="0"/>
              <a:t>; </a:t>
            </a:r>
            <a:r>
              <a:rPr lang="zh-CN" altLang="en-US" sz="1600" dirty="0"/>
              <a:t>然后检测精确匹配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</a:t>
            </a:r>
            <a:r>
              <a:rPr lang="en-US" altLang="zh-CN" sz="1600" dirty="0" err="1"/>
              <a:t>m;i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n;i</a:t>
            </a:r>
            <a:r>
              <a:rPr lang="en-US" altLang="zh-CN" sz="1600" dirty="0"/>
              <a:t>++) {</a:t>
            </a:r>
          </a:p>
          <a:p>
            <a:r>
              <a:rPr lang="en-US" altLang="zh-CN" sz="1600" dirty="0"/>
              <a:t>        //</a:t>
            </a:r>
            <a:r>
              <a:rPr lang="zh-CN" altLang="en-US" sz="1600" dirty="0"/>
              <a:t>检测匹配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 err="1"/>
              <a:t>ht</a:t>
            </a:r>
            <a:r>
              <a:rPr lang="en-US" altLang="zh-CN" sz="1600" dirty="0"/>
              <a:t>=(</a:t>
            </a:r>
            <a:r>
              <a:rPr lang="en-US" altLang="zh-CN" sz="1600" dirty="0" err="1"/>
              <a:t>ht+q-rm</a:t>
            </a:r>
            <a:r>
              <a:rPr lang="en-US" altLang="zh-CN" sz="1600" dirty="0"/>
              <a:t>*t[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-m]%q)%q;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ht</a:t>
            </a:r>
            <a:r>
              <a:rPr lang="en-US" altLang="zh-CN" sz="1600" dirty="0"/>
              <a:t>=(</a:t>
            </a:r>
            <a:r>
              <a:rPr lang="en-US" altLang="zh-CN" sz="1600" dirty="0" err="1"/>
              <a:t>ht</a:t>
            </a:r>
            <a:r>
              <a:rPr lang="en-US" altLang="zh-CN" sz="1600" dirty="0"/>
              <a:t>*</a:t>
            </a:r>
            <a:r>
              <a:rPr lang="en-US" altLang="zh-CN" sz="1600" dirty="0" err="1"/>
              <a:t>r+t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])%q;</a:t>
            </a:r>
          </a:p>
          <a:p>
            <a:r>
              <a:rPr lang="en-US" altLang="zh-CN" sz="1600" dirty="0"/>
              <a:t>        // </a:t>
            </a:r>
            <a:r>
              <a:rPr lang="zh-CN" altLang="en-US" sz="1600" dirty="0"/>
              <a:t>匹配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offset=i-m+1;</a:t>
            </a:r>
          </a:p>
          <a:p>
            <a:r>
              <a:rPr lang="en-US" altLang="zh-CN" sz="1600" dirty="0"/>
              <a:t>        if((</a:t>
            </a:r>
            <a:r>
              <a:rPr lang="en-US" altLang="zh-CN" sz="1600" dirty="0" err="1"/>
              <a:t>hp</a:t>
            </a:r>
            <a:r>
              <a:rPr lang="en-US" altLang="zh-CN" sz="1600" dirty="0"/>
              <a:t>==</a:t>
            </a:r>
            <a:r>
              <a:rPr lang="en-US" altLang="zh-CN" sz="1600" dirty="0" err="1"/>
              <a:t>ht</a:t>
            </a:r>
            <a:r>
              <a:rPr lang="en-US" altLang="zh-CN" sz="1600" dirty="0"/>
              <a:t>) &amp;&amp; check(</a:t>
            </a:r>
            <a:r>
              <a:rPr lang="en-US" altLang="zh-CN" sz="1600" dirty="0" err="1"/>
              <a:t>t,p,offset,m</a:t>
            </a:r>
            <a:r>
              <a:rPr lang="en-US" altLang="zh-CN" sz="1600" dirty="0"/>
              <a:t>))return offset;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    // </a:t>
            </a:r>
            <a:r>
              <a:rPr lang="zh-CN" altLang="en-US" sz="1600" dirty="0"/>
              <a:t>不匹配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return n;</a:t>
            </a:r>
          </a:p>
          <a:p>
            <a:r>
              <a:rPr lang="en-US" altLang="zh-CN" sz="1600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2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b="1" dirty="0">
                <a:solidFill>
                  <a:srgbClr val="0000FF"/>
                </a:solidFill>
                <a:latin typeface="+mn-ea"/>
                <a:ea typeface="+mn-ea"/>
              </a:rPr>
              <a:t>多子串搜索与</a:t>
            </a:r>
            <a:r>
              <a:rPr lang="en-US" altLang="zh-CN" sz="3600" b="1" dirty="0">
                <a:solidFill>
                  <a:srgbClr val="0000FF"/>
                </a:solidFill>
                <a:latin typeface="+mn-ea"/>
                <a:ea typeface="+mn-ea"/>
              </a:rPr>
              <a:t>AC</a:t>
            </a:r>
            <a:r>
              <a:rPr lang="zh-CN" altLang="zh-CN" sz="3600" b="1" dirty="0">
                <a:solidFill>
                  <a:srgbClr val="0000FF"/>
                </a:solidFill>
                <a:latin typeface="+mn-ea"/>
                <a:ea typeface="+mn-ea"/>
              </a:rPr>
              <a:t>自动机</a:t>
            </a:r>
            <a:endParaRPr lang="zh-CN" altLang="en-US" sz="36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zh-CN" dirty="0" smtClean="0"/>
              <a:t>自动机的</a:t>
            </a:r>
            <a:r>
              <a:rPr lang="zh-CN" altLang="zh-CN" dirty="0"/>
              <a:t>转向</a:t>
            </a:r>
            <a:r>
              <a:rPr lang="en-US" altLang="zh-CN" dirty="0"/>
              <a:t>(</a:t>
            </a:r>
            <a:r>
              <a:rPr lang="en-US" altLang="zh-CN" dirty="0" err="1"/>
              <a:t>goto</a:t>
            </a:r>
            <a:r>
              <a:rPr lang="en-US" altLang="zh-CN" dirty="0"/>
              <a:t>)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996952"/>
            <a:ext cx="5112568" cy="26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zh-CN" dirty="0"/>
              <a:t>自动机的失败函数和输出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600198"/>
            <a:ext cx="424847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自动机的状态结点</a:t>
            </a:r>
          </a:p>
          <a:p>
            <a:endParaRPr lang="zh-CN" altLang="en-US" dirty="0"/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 AC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自动机的状态结点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state;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node* fail;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node* go[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dsize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vector&lt;string&gt; output;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insert(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string&amp; word)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插入关键词树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cur=root;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word.length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();++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if(!cur-&gt;go[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[word[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]]])cur-&gt;go[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[word[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]]]=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cur=cur-&gt;go[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[word[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]]];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cur-&gt;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output.push_back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(word);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cur-&gt;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8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332656"/>
            <a:ext cx="7772400" cy="4114800"/>
          </a:xfrm>
        </p:spPr>
        <p:txBody>
          <a:bodyPr/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build_failure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计算失败函数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*&gt; q;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root-&gt;fail=NULL;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q.push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while(!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q.empty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()){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cur=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q.front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q.pop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dsize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;++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if(cur-&gt;go[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]){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p=cur-&gt;fail;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while(p &amp;&amp; !p-&gt;go[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])p=p-&gt;fail;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if(p){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cur-&gt;go[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]-&gt;fail=p-&gt;go[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cur-&gt;go[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]-&gt;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addout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(cur-&gt;go[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],p-&gt;go[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q.push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(cur-&gt;go[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else cur-&gt;go[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]=cur==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root?root:cur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-&gt;fail-&gt;go[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mult_search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string&amp; text)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 AC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自动机多子串搜索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*cur=root;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text.length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();++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if(cur-&gt;go[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[text[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]]]!=root){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cur=cur-&gt;go[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[text[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]]];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if(cur-&gt;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+=cur-&gt;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cnt,outout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(cur);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4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solidFill>
                  <a:srgbClr val="0000FF"/>
                </a:solidFill>
              </a:rPr>
              <a:t>后缀数组与最长公共子串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08920"/>
            <a:ext cx="3816424" cy="268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0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后缀</a:t>
            </a:r>
            <a:r>
              <a:rPr lang="zh-CN" altLang="zh-CN" dirty="0" smtClean="0"/>
              <a:t>数组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780928"/>
            <a:ext cx="4721052" cy="30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6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522F-F97F-4FE3-A4A9-1C4393325351}" type="slidenum">
              <a:rPr lang="zh-CN" altLang="en-US"/>
              <a:pPr/>
              <a:t>2</a:t>
            </a:fld>
            <a:endParaRPr lang="zh-CN" altLang="en-US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030787"/>
          </a:xfrm>
        </p:spPr>
        <p:txBody>
          <a:bodyPr/>
          <a:lstStyle/>
          <a:p>
            <a:pPr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sz="1600" b="1" dirty="0">
                <a:solidFill>
                  <a:schemeClr val="bg2"/>
                </a:solidFill>
              </a:rPr>
              <a:t>学习</a:t>
            </a:r>
            <a:r>
              <a:rPr lang="zh-CN" altLang="en-US" sz="1600" b="1" dirty="0" smtClean="0">
                <a:solidFill>
                  <a:schemeClr val="bg2"/>
                </a:solidFill>
              </a:rPr>
              <a:t>要点</a:t>
            </a:r>
            <a:endParaRPr lang="en-US" altLang="zh-CN" sz="1600" b="1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buFont typeface="Symbol" pitchFamily="18" charset="2"/>
              <a:buChar char="·"/>
            </a:pPr>
            <a:endParaRPr lang="zh-CN" altLang="en-US" sz="1600" b="1" dirty="0">
              <a:solidFill>
                <a:schemeClr val="bg2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41333" y="3435033"/>
          <a:ext cx="4055110" cy="111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511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Symbol"/>
                        </a:rPr>
                        <a:t></a:t>
                      </a:r>
                      <a:r>
                        <a:rPr lang="en-US" sz="1400" kern="100">
                          <a:effectLst/>
                        </a:rPr>
                        <a:t> </a:t>
                      </a:r>
                      <a:r>
                        <a:rPr lang="zh-CN" sz="1050" kern="100">
                          <a:effectLst/>
                        </a:rPr>
                        <a:t>理解串的基本概念。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Symbol"/>
                        </a:rPr>
                        <a:t></a:t>
                      </a:r>
                      <a:r>
                        <a:rPr lang="en-US" sz="1400" kern="100">
                          <a:effectLst/>
                        </a:rPr>
                        <a:t> </a:t>
                      </a:r>
                      <a:r>
                        <a:rPr lang="zh-CN" sz="1050" kern="100">
                          <a:effectLst/>
                        </a:rPr>
                        <a:t>掌握子串搜索的常用算法。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sym typeface="Symbol"/>
                        </a:rPr>
                        <a:t></a:t>
                      </a:r>
                      <a:r>
                        <a:rPr lang="en-US" sz="1400" kern="100">
                          <a:effectLst/>
                        </a:rPr>
                        <a:t> </a:t>
                      </a:r>
                      <a:r>
                        <a:rPr lang="zh-CN" sz="1050" kern="100">
                          <a:effectLst/>
                        </a:rPr>
                        <a:t>掌握构造后缀数组的算法及应用。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sym typeface="Symbol"/>
                        </a:rPr>
                        <a:t>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zh-CN" sz="1050" kern="100" dirty="0">
                          <a:effectLst/>
                        </a:rPr>
                        <a:t>掌握比较序列的高效算法。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856924"/>
              </p:ext>
            </p:extLst>
          </p:nvPr>
        </p:nvGraphicFramePr>
        <p:xfrm>
          <a:off x="683568" y="2132856"/>
          <a:ext cx="6408712" cy="371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8712"/>
              </a:tblGrid>
              <a:tr h="9275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sym typeface="Symbol"/>
                        </a:rPr>
                        <a:t>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zh-CN" sz="2000" kern="100" dirty="0">
                          <a:effectLst/>
                        </a:rPr>
                        <a:t>理解串的基本概念。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9275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sym typeface="Symbol"/>
                        </a:rPr>
                        <a:t>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zh-CN" sz="2000" kern="100" dirty="0">
                          <a:effectLst/>
                        </a:rPr>
                        <a:t>掌握子串搜索的常用算法。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9275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sym typeface="Symbol"/>
                        </a:rPr>
                        <a:t>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zh-CN" sz="2000" kern="100" dirty="0">
                          <a:effectLst/>
                        </a:rPr>
                        <a:t>掌握构造后缀数组的算法及应用。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9275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sym typeface="Symbol"/>
                        </a:rPr>
                        <a:t>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zh-CN" sz="2000" kern="100" dirty="0">
                          <a:effectLst/>
                        </a:rPr>
                        <a:t>掌握比较序列的高效算法。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966B-2D90-4D90-A253-68012C8C35DC}" type="slidenum">
              <a:rPr lang="zh-CN" altLang="en-US"/>
              <a:pPr/>
              <a:t>20</a:t>
            </a:fld>
            <a:endParaRPr lang="zh-CN" alt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80" y="980728"/>
            <a:ext cx="6912768" cy="4114800"/>
          </a:xfrm>
        </p:spPr>
        <p:txBody>
          <a:bodyPr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suffix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后缀数组类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*t,*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suff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suffix(string txt){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txt.length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t=new string[n];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suff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string[n];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++)t[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]=txt[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908720"/>
            <a:ext cx="7772400" cy="4114800"/>
          </a:xfrm>
        </p:spPr>
        <p:txBody>
          <a:bodyPr/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build(){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text="";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i;j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++)text+=t[j];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suff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]=text;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=1,j;i&lt;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key=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suff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for(j=i-1;j&gt;=0;j--)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suff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[j].compare(key)&gt;0){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suff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[j+1]=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suff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[j+1]=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 break;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suff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[j+1]=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key;sa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[j+1]=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b="1" dirty="0">
                <a:solidFill>
                  <a:srgbClr val="0000FF"/>
                </a:solidFill>
              </a:rPr>
              <a:t>后缀数组的倍前缀算法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doubling(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*t)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构造后缀数组的倍前缀算法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*x=a,*y=b;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++)x[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]=t[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],y[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radix(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x,y,sa,n,m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h=1;h&lt;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*=2){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sort2(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swap(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);x[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[0]]=0;m=1;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++)x[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y,sa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[i-1],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],h)?m-1:m++;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radix(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的序将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排序为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]=0;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[x[y[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]]]++;//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出现次数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[i-1];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=n-1;i&gt;=0;i--) z[--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[x[y[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]]]]=y[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排序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sort2(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元序列对序列排序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t=0;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n-h;i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y[t++]=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]&gt;=h) y[t++]=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]-h;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radix(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x,y,sa,n,m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525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后缀数组的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DC3</a:t>
            </a:r>
            <a:r>
              <a:rPr lang="zh-CN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分治法</a:t>
            </a:r>
            <a:endParaRPr lang="zh-CN" alt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dc3(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构造后缀数组的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分治法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*t12=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t+n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,*sa12=sa+n,a0=(n+2)/3,a1=(n+1)/3,a12=a1+n/3;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t[n]=t[n+1]=0;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p=divide(t,sa,t12,n,m,a1,a12);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conquer(t,sa12,t12,n,m,p,a1,a12);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merge(t,sa,sa12,n,m,a0,a1,a12);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786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1844824"/>
            <a:ext cx="7772400" cy="4114800"/>
          </a:xfrm>
        </p:spPr>
        <p:txBody>
          <a:bodyPr/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divide(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*t12,int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a1,int a12)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非对称分割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d=0;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if(i%3!=0) a[d++]=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radix(t+2,a,b,a12,m);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radix(t+1,b,a,a12,m);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radix(t,a,b,a12,m);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d=1;t12[add1(b[0])]=0;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=1;i&lt;a12;i++)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t12[add1(b[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])]=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[i-1],b[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])?d-1:d++;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d;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49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017713"/>
            <a:ext cx="8127504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conquer(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*sa12,int *t12,int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a1,int a12)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递归后缀排序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i,a0=0;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if(p&lt;a12) dc3(t12,sa12,a12,p);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=0;i&lt;a12;i++) sa12[t12[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=0;i&lt;a12;i++) if(sa12[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]&lt;a1) b[a0++]=sa12[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]*3;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if(n%3==1) b[a0++]=n-1;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radix(t,b,a,a0,m);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265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merge(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*sa12,int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a0,int a1,int a12)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后缀合并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i,j,p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=0;i&lt;a12;i++) b[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]=add2(sa12[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=0;i&lt;a12;i++) c[b[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=0,j=0,p=0;i&lt;a0 &amp;&amp; j&lt;a12;p++)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[p]=cmp2(b[j]%3,t,a[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],b[j])?a[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++]:b[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&lt;a0;p++)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[p]=a[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++];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for(;j&lt;a12;p++)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[p]=b[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32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b="1" dirty="0">
                <a:solidFill>
                  <a:srgbClr val="0000FF"/>
                </a:solidFill>
              </a:rPr>
              <a:t>最长公共前缀与最长公共扩展算法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构造最长公共前缀数组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lcp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k=0;sa[n]=n;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++)rank[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[rank[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]+1];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 &amp;&amp;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 &amp;&amp; t[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]==t[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])k++;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[rank[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]]=k;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if(k&gt;0)k--;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60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F7F06-DD1A-455B-8624-9DFD4046DDC4}" type="slidenum">
              <a:rPr lang="zh-CN" altLang="en-US"/>
              <a:pPr/>
              <a:t>3</a:t>
            </a:fld>
            <a:endParaRPr lang="zh-CN" alt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b="1" dirty="0" smtClean="0">
                <a:solidFill>
                  <a:srgbClr val="0000FF"/>
                </a:solidFill>
              </a:rPr>
              <a:t>子</a:t>
            </a:r>
            <a:r>
              <a:rPr lang="zh-CN" altLang="zh-CN" sz="3600" b="1" dirty="0">
                <a:solidFill>
                  <a:srgbClr val="0000FF"/>
                </a:solidFill>
              </a:rPr>
              <a:t>串搜索算法</a:t>
            </a:r>
            <a:endParaRPr lang="zh-CN" altLang="en-US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2"/>
            <a:ext cx="7772400" cy="4579639"/>
          </a:xfrm>
        </p:spPr>
        <p:txBody>
          <a:bodyPr/>
          <a:lstStyle/>
          <a:p>
            <a:r>
              <a:rPr lang="zh-CN" altLang="zh-CN" sz="2000" dirty="0"/>
              <a:t>子串搜索，又称串匹配，是关于串的最重要的基本运算之一。</a:t>
            </a:r>
          </a:p>
          <a:p>
            <a:r>
              <a:rPr lang="zh-CN" altLang="zh-CN" sz="2000" dirty="0"/>
              <a:t>对于给定的长度</a:t>
            </a:r>
            <a:r>
              <a:rPr lang="zh-CN" altLang="zh-CN" sz="2000" dirty="0" smtClean="0"/>
              <a:t>为</a:t>
            </a:r>
            <a:r>
              <a:rPr lang="en-US" altLang="zh-CN" sz="2000" dirty="0" smtClean="0"/>
              <a:t>n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主</a:t>
            </a:r>
            <a:r>
              <a:rPr lang="zh-CN" altLang="zh-CN" sz="2000" dirty="0" smtClean="0"/>
              <a:t>串</a:t>
            </a:r>
            <a:r>
              <a:rPr lang="en-US" altLang="zh-CN" sz="2000" dirty="0" smtClean="0"/>
              <a:t>t</a:t>
            </a:r>
            <a:r>
              <a:rPr lang="zh-CN" altLang="zh-CN" sz="2000" dirty="0" smtClean="0"/>
              <a:t>和</a:t>
            </a:r>
            <a:r>
              <a:rPr lang="zh-CN" altLang="zh-CN" sz="2000" dirty="0"/>
              <a:t>长度</a:t>
            </a:r>
            <a:r>
              <a:rPr lang="zh-CN" altLang="zh-CN" sz="2000" dirty="0" smtClean="0"/>
              <a:t>为</a:t>
            </a:r>
            <a:r>
              <a:rPr lang="en-US" altLang="zh-CN" sz="2000" dirty="0" smtClean="0"/>
              <a:t>m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模式</a:t>
            </a:r>
            <a:r>
              <a:rPr lang="zh-CN" altLang="zh-CN" sz="2000" dirty="0" smtClean="0"/>
              <a:t>串</a:t>
            </a:r>
            <a:r>
              <a:rPr lang="en-US" altLang="zh-CN" sz="2000" dirty="0" smtClean="0"/>
              <a:t>p</a:t>
            </a:r>
            <a:r>
              <a:rPr lang="zh-CN" altLang="zh-CN" sz="2000" dirty="0" smtClean="0"/>
              <a:t>，子</a:t>
            </a:r>
            <a:r>
              <a:rPr lang="zh-CN" altLang="zh-CN" sz="2000" dirty="0"/>
              <a:t>串搜索运算就是</a:t>
            </a:r>
            <a:r>
              <a:rPr lang="zh-CN" altLang="zh-CN" sz="2000" dirty="0" smtClean="0"/>
              <a:t>找出</a:t>
            </a:r>
            <a:r>
              <a:rPr lang="en-US" altLang="zh-CN" sz="2000" dirty="0" smtClean="0"/>
              <a:t>p</a:t>
            </a:r>
            <a:r>
              <a:rPr lang="zh-CN" altLang="zh-CN" sz="2000" dirty="0" smtClean="0"/>
              <a:t>在</a:t>
            </a:r>
            <a:r>
              <a:rPr lang="en-US" altLang="zh-CN" sz="2000" dirty="0" smtClean="0"/>
              <a:t>t</a:t>
            </a:r>
            <a:r>
              <a:rPr lang="zh-CN" altLang="zh-CN" sz="2000" dirty="0" smtClean="0"/>
              <a:t>中</a:t>
            </a:r>
            <a:r>
              <a:rPr lang="zh-CN" altLang="zh-CN" sz="2000" dirty="0"/>
              <a:t>出现的位置。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 smtClean="0"/>
              <a:t>简单</a:t>
            </a:r>
            <a:r>
              <a:rPr lang="zh-CN" altLang="zh-CN" sz="2000" dirty="0"/>
              <a:t>子串搜索算法的基本思想是：从主</a:t>
            </a:r>
            <a:r>
              <a:rPr lang="zh-CN" altLang="zh-CN" sz="2000" dirty="0" smtClean="0"/>
              <a:t>串</a:t>
            </a:r>
            <a:r>
              <a:rPr lang="en-US" altLang="zh-CN" sz="2000" dirty="0" smtClean="0"/>
              <a:t>t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第一个字符起和模式</a:t>
            </a:r>
            <a:r>
              <a:rPr lang="zh-CN" altLang="zh-CN" sz="2000" dirty="0" smtClean="0"/>
              <a:t>串</a:t>
            </a:r>
            <a:r>
              <a:rPr lang="en-US" altLang="zh-CN" sz="2000" dirty="0" smtClean="0"/>
              <a:t>p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第</a:t>
            </a:r>
            <a:r>
              <a:rPr lang="en-US" altLang="zh-CN" sz="2000" dirty="0"/>
              <a:t>1</a:t>
            </a:r>
            <a:r>
              <a:rPr lang="zh-CN" altLang="zh-CN" sz="2000" dirty="0"/>
              <a:t>个字符进行比较。若相等则继续逐个比较后续字符，否则</a:t>
            </a:r>
            <a:r>
              <a:rPr lang="zh-CN" altLang="zh-CN" sz="2000" dirty="0" smtClean="0"/>
              <a:t>从</a:t>
            </a:r>
            <a:r>
              <a:rPr lang="en-US" altLang="zh-CN" sz="2000" dirty="0" smtClean="0"/>
              <a:t>t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第</a:t>
            </a:r>
            <a:r>
              <a:rPr lang="en-US" altLang="zh-CN" sz="2000" dirty="0"/>
              <a:t>2</a:t>
            </a:r>
            <a:r>
              <a:rPr lang="zh-CN" altLang="zh-CN" sz="2000" dirty="0"/>
              <a:t>个字符起继续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p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第</a:t>
            </a:r>
            <a:r>
              <a:rPr lang="en-US" altLang="zh-CN" sz="2000" dirty="0"/>
              <a:t>1</a:t>
            </a:r>
            <a:r>
              <a:rPr lang="zh-CN" altLang="zh-CN" sz="2000" dirty="0"/>
              <a:t>个字符进行比较。依此类推，</a:t>
            </a:r>
            <a:r>
              <a:rPr lang="zh-CN" altLang="zh-CN" sz="2000" dirty="0" smtClean="0"/>
              <a:t>直至</a:t>
            </a:r>
            <a:r>
              <a:rPr lang="en-US" altLang="zh-CN" sz="2000" dirty="0" smtClean="0"/>
              <a:t>p</a:t>
            </a:r>
            <a:r>
              <a:rPr lang="zh-CN" altLang="zh-CN" sz="2000" dirty="0" smtClean="0"/>
              <a:t>中</a:t>
            </a:r>
            <a:r>
              <a:rPr lang="zh-CN" altLang="zh-CN" sz="2000" dirty="0"/>
              <a:t>的每个字符依次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t</a:t>
            </a:r>
            <a:r>
              <a:rPr lang="zh-CN" altLang="zh-CN" sz="2000" dirty="0" smtClean="0"/>
              <a:t>中</a:t>
            </a:r>
            <a:r>
              <a:rPr lang="zh-CN" altLang="zh-CN" sz="2000" dirty="0"/>
              <a:t>的一个子串中字符相等。此时搜索成功，否则称搜索失败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最长公共扩展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if(l==r)return(n-l);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rmq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(min(rank[l],rank[r]),max(rank[l],rank[r]));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48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rmq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区间最小查询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[low];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=low+1;i&lt;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high;i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]&lt;v)v=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v;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302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b="1" dirty="0">
                <a:solidFill>
                  <a:srgbClr val="0000FF"/>
                </a:solidFill>
              </a:rPr>
              <a:t>最长公共子串算法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lcss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s1,string s2)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最长公共子串算法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lcp,m,n,ans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string t;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m=s1.length();n=s1.length()+s2.length();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change(s1,s2,t);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suffix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suf.sa;lcp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suf.lcp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=0;i&lt;n-1;i++)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&amp;&amp; diff(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sa,m,i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961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change(string s1,string s2,string&amp; t)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字符串变换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m=s1.length(),n=s2.length();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t.resize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(n+m+1);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++)t[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]=s1[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++)t[m+i+1]=s2[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n=m+n+1;t[m]=t[n]=0;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b="1" dirty="0">
                <a:solidFill>
                  <a:srgbClr val="0000FF"/>
                </a:solidFill>
              </a:rPr>
              <a:t>编辑距离算法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34</a:t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735746"/>
              </p:ext>
            </p:extLst>
          </p:nvPr>
        </p:nvGraphicFramePr>
        <p:xfrm>
          <a:off x="755576" y="2492896"/>
          <a:ext cx="7934382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34" name="Equation" r:id="rId3" imgW="3644640" imgH="1422360" progId="Equation.DSMT4">
                  <p:embed/>
                </p:oleObj>
              </mc:Choice>
              <mc:Fallback>
                <p:oleObj name="Equation" r:id="rId3" imgW="364464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2492896"/>
                        <a:ext cx="7934382" cy="3096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2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编辑距离的动态规划算法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++)d[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][0]=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++)d[0][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j=0;j&lt;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m;j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(x[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]==y[j])d[i+1][j+1]=d[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else d[i+1][j+1]=min(d[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][j]+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dt,min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][j+1],d[i+1][j])+1);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d[n][m];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9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620688"/>
            <a:ext cx="7772400" cy="4114800"/>
          </a:xfrm>
        </p:spPr>
        <p:txBody>
          <a:bodyPr/>
          <a:lstStyle/>
          <a:p>
            <a:r>
              <a:rPr lang="en-US" altLang="zh-CN" sz="1600" dirty="0"/>
              <a:t>void back(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i,int</a:t>
            </a:r>
            <a:r>
              <a:rPr lang="en-US" altLang="zh-CN" sz="1600" dirty="0"/>
              <a:t> j)</a:t>
            </a:r>
          </a:p>
          <a:p>
            <a:r>
              <a:rPr lang="en-US" altLang="zh-CN" sz="1600" dirty="0"/>
              <a:t>{// </a:t>
            </a:r>
            <a:r>
              <a:rPr lang="zh-CN" altLang="en-US" sz="1600" dirty="0"/>
              <a:t>构造最优编辑序列</a:t>
            </a:r>
          </a:p>
          <a:p>
            <a:r>
              <a:rPr lang="zh-CN" altLang="en-US" sz="1600" dirty="0"/>
              <a:t>  </a:t>
            </a:r>
            <a:r>
              <a:rPr lang="en-US" altLang="zh-CN" sz="1600" dirty="0"/>
              <a:t>if(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==0 || j==0) return;</a:t>
            </a:r>
          </a:p>
          <a:p>
            <a:r>
              <a:rPr lang="en-US" altLang="zh-CN" sz="1600" dirty="0"/>
              <a:t>  if(x[i-1]==y[j-1])back(i-1,j-1);</a:t>
            </a:r>
          </a:p>
          <a:p>
            <a:r>
              <a:rPr lang="en-US" altLang="zh-CN" sz="1600" dirty="0"/>
              <a:t>  else if(d[i-1][j-1]+</a:t>
            </a:r>
            <a:r>
              <a:rPr lang="en-US" altLang="zh-CN" sz="1600" dirty="0" err="1"/>
              <a:t>dt</a:t>
            </a:r>
            <a:r>
              <a:rPr lang="en-US" altLang="zh-CN" sz="1600" dirty="0"/>
              <a:t>&lt;min(d[i-1][j],d[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][j-1])+1){</a:t>
            </a:r>
          </a:p>
          <a:p>
            <a:r>
              <a:rPr lang="en-US" altLang="zh-CN" sz="1600" dirty="0"/>
              <a:t>    back(i-1,j-1);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&lt;&lt;"r("&lt;&lt;i-1&lt;&lt;","&lt;&lt;j-1&lt;&lt;")"&lt;&lt;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}</a:t>
            </a:r>
          </a:p>
          <a:p>
            <a:r>
              <a:rPr lang="en-US" altLang="zh-CN" sz="1600" dirty="0"/>
              <a:t>  else if(d[i-1][j]&lt;d[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][j-1]){</a:t>
            </a:r>
          </a:p>
          <a:p>
            <a:r>
              <a:rPr lang="en-US" altLang="zh-CN" sz="1600" dirty="0"/>
              <a:t>    back(i-1,j);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&lt;&lt;"d("&lt;&lt;i-1&lt;&lt;")"&lt;&lt;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}</a:t>
            </a:r>
          </a:p>
          <a:p>
            <a:r>
              <a:rPr lang="en-US" altLang="zh-CN" sz="1600" dirty="0"/>
              <a:t>  else{</a:t>
            </a:r>
          </a:p>
          <a:p>
            <a:r>
              <a:rPr lang="en-US" altLang="zh-CN" sz="1600" dirty="0"/>
              <a:t>    back(i,j-1);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&lt;&lt;"</a:t>
            </a:r>
            <a:r>
              <a:rPr lang="en-US" altLang="zh-CN" sz="1600" dirty="0" err="1"/>
              <a:t>i</a:t>
            </a:r>
            <a:r>
              <a:rPr lang="en-US" altLang="zh-CN" sz="1600" dirty="0"/>
              <a:t>("&lt;&lt;j-1&lt;&lt;")"&lt;&lt;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}</a:t>
            </a:r>
          </a:p>
          <a:p>
            <a:r>
              <a:rPr lang="en-US" altLang="zh-CN" sz="1600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1196752"/>
            <a:ext cx="7772400" cy="4114800"/>
          </a:xfrm>
        </p:spPr>
        <p:txBody>
          <a:bodyPr/>
          <a:lstStyle/>
          <a:p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edn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/>
              <a:t>{// O(n)</a:t>
            </a:r>
            <a:r>
              <a:rPr lang="zh-CN" altLang="en-US" sz="1600" dirty="0"/>
              <a:t>空间算法</a:t>
            </a:r>
          </a:p>
          <a:p>
            <a:r>
              <a:rPr lang="zh-CN" altLang="en-US" sz="1600" dirty="0"/>
              <a:t>  </a:t>
            </a:r>
            <a:r>
              <a:rPr lang="en-US" altLang="zh-CN" sz="1600" dirty="0" err="1"/>
              <a:t>memset</a:t>
            </a:r>
            <a:r>
              <a:rPr lang="en-US" altLang="zh-CN" sz="1600" dirty="0"/>
              <a:t>(d1,0,sizeof d1);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oldd,newd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=0;i&lt;=</a:t>
            </a:r>
            <a:r>
              <a:rPr lang="en-US" altLang="zh-CN" sz="1600" dirty="0" err="1"/>
              <a:t>n;i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     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j=0;j&lt;=</a:t>
            </a:r>
            <a:r>
              <a:rPr lang="en-US" altLang="zh-CN" sz="1600" dirty="0" err="1"/>
              <a:t>m;j</a:t>
            </a:r>
            <a:r>
              <a:rPr lang="en-US" altLang="zh-CN" sz="1600" dirty="0"/>
              <a:t>++){</a:t>
            </a:r>
          </a:p>
          <a:p>
            <a:r>
              <a:rPr lang="en-US" altLang="zh-CN" sz="1600" dirty="0"/>
              <a:t>     if(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==0)</a:t>
            </a:r>
            <a:r>
              <a:rPr lang="en-US" altLang="zh-CN" sz="1600" dirty="0" err="1"/>
              <a:t>oldd</a:t>
            </a:r>
            <a:r>
              <a:rPr lang="en-US" altLang="zh-CN" sz="1600" dirty="0"/>
              <a:t>=d1[j],d1[j]=j;</a:t>
            </a:r>
          </a:p>
          <a:p>
            <a:r>
              <a:rPr lang="en-US" altLang="zh-CN" sz="1600" dirty="0"/>
              <a:t>     else if(j==0)</a:t>
            </a:r>
            <a:r>
              <a:rPr lang="en-US" altLang="zh-CN" sz="1600" dirty="0" err="1"/>
              <a:t>oldd</a:t>
            </a:r>
            <a:r>
              <a:rPr lang="en-US" altLang="zh-CN" sz="1600" dirty="0"/>
              <a:t>=d1[j],d1[j]=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 else{</a:t>
            </a:r>
          </a:p>
          <a:p>
            <a:r>
              <a:rPr lang="en-US" altLang="zh-CN" sz="1600" dirty="0"/>
              <a:t>      if(x[i-1]==y[j-1])</a:t>
            </a:r>
            <a:r>
              <a:rPr lang="en-US" altLang="zh-CN" sz="1600" dirty="0" err="1"/>
              <a:t>newd</a:t>
            </a:r>
            <a:r>
              <a:rPr lang="en-US" altLang="zh-CN" sz="1600" dirty="0"/>
              <a:t>=</a:t>
            </a:r>
            <a:r>
              <a:rPr lang="en-US" altLang="zh-CN" sz="1600" dirty="0" err="1"/>
              <a:t>oldd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  else </a:t>
            </a:r>
            <a:r>
              <a:rPr lang="en-US" altLang="zh-CN" sz="1600" dirty="0" err="1"/>
              <a:t>newd</a:t>
            </a:r>
            <a:r>
              <a:rPr lang="en-US" altLang="zh-CN" sz="1600" dirty="0"/>
              <a:t>=min(</a:t>
            </a:r>
            <a:r>
              <a:rPr lang="en-US" altLang="zh-CN" sz="1600" dirty="0" err="1"/>
              <a:t>oldd+dt,min</a:t>
            </a:r>
            <a:r>
              <a:rPr lang="en-US" altLang="zh-CN" sz="1600" dirty="0"/>
              <a:t>(d1[j-1],d1[j])+1);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oldd</a:t>
            </a:r>
            <a:r>
              <a:rPr lang="en-US" altLang="zh-CN" sz="1600" dirty="0"/>
              <a:t>=d1[j],d1[j]=</a:t>
            </a:r>
            <a:r>
              <a:rPr lang="en-US" altLang="zh-CN" sz="1600" dirty="0" err="1"/>
              <a:t>newd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  }</a:t>
            </a:r>
          </a:p>
          <a:p>
            <a:r>
              <a:rPr lang="en-US" altLang="zh-CN" sz="1600" dirty="0"/>
              <a:t>  return d1[m];</a:t>
            </a:r>
          </a:p>
          <a:p>
            <a:r>
              <a:rPr lang="en-US" altLang="zh-CN" sz="1600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5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b="1" dirty="0">
                <a:solidFill>
                  <a:srgbClr val="0000FF"/>
                </a:solidFill>
              </a:rPr>
              <a:t>最长公共单调子序列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38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990902"/>
              </p:ext>
            </p:extLst>
          </p:nvPr>
        </p:nvGraphicFramePr>
        <p:xfrm>
          <a:off x="1475656" y="2708920"/>
          <a:ext cx="7158250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55" name="Equation" r:id="rId3" imgW="3085920" imgH="838080" progId="Equation.DSMT4">
                  <p:embed/>
                </p:oleObj>
              </mc:Choice>
              <mc:Fallback>
                <p:oleObj name="Equation" r:id="rId3" imgW="30859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2708920"/>
                        <a:ext cx="7158250" cy="1944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32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6528" y="764704"/>
            <a:ext cx="7772400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lcis</a:t>
            </a:r>
            <a:r>
              <a:rPr lang="en-US" altLang="zh-CN" sz="1600" dirty="0"/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{// </a:t>
            </a:r>
            <a:r>
              <a:rPr lang="zh-CN" altLang="en-US" sz="1600" dirty="0"/>
              <a:t>最长公共递增子序列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  </a:t>
            </a:r>
            <a:r>
              <a:rPr lang="en-US" altLang="zh-CN" sz="1600" dirty="0" err="1"/>
              <a:t>memset</a:t>
            </a:r>
            <a:r>
              <a:rPr lang="en-US" altLang="zh-CN" sz="1600" dirty="0"/>
              <a:t>(f,0,sizeof(f));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  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=1;i&lt;=</a:t>
            </a:r>
            <a:r>
              <a:rPr lang="en-US" altLang="zh-CN" sz="1600" dirty="0" err="1"/>
              <a:t>n;i</a:t>
            </a:r>
            <a:r>
              <a:rPr lang="en-US" altLang="zh-CN" sz="1600" dirty="0"/>
              <a:t>++){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max=0;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    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j=1;j&lt;=</a:t>
            </a:r>
            <a:r>
              <a:rPr lang="en-US" altLang="zh-CN" sz="1600" dirty="0" err="1"/>
              <a:t>m;j</a:t>
            </a:r>
            <a:r>
              <a:rPr lang="en-US" altLang="zh-CN" sz="1600" dirty="0"/>
              <a:t>++){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      f[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][j]=f[i-1][j];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      if(x[i-1]&gt;y[j-1] &amp;&amp; max&lt;f[i-1][j])max=f[i-1][j];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      if(x[i-1]==y[j-1])f[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][j]=max+1;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ret=0;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  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=1;i&lt;=</a:t>
            </a:r>
            <a:r>
              <a:rPr lang="en-US" altLang="zh-CN" sz="1600" dirty="0" err="1"/>
              <a:t>m;i</a:t>
            </a:r>
            <a:r>
              <a:rPr lang="en-US" altLang="zh-CN" sz="1600" dirty="0"/>
              <a:t>++)if(ret&lt;f[n][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])ret=f[n][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  return ret;</a:t>
            </a:r>
          </a:p>
          <a:p>
            <a:pPr>
              <a:lnSpc>
                <a:spcPct val="120000"/>
              </a:lnSpc>
            </a:pPr>
            <a:r>
              <a:rPr lang="en-US" altLang="zh-CN" sz="1600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692696"/>
            <a:ext cx="7793037" cy="851818"/>
          </a:xfrm>
        </p:spPr>
        <p:txBody>
          <a:bodyPr/>
          <a:lstStyle/>
          <a:p>
            <a:r>
              <a:rPr lang="zh-CN" altLang="zh-CN" sz="3600" b="1" dirty="0" smtClean="0">
                <a:solidFill>
                  <a:srgbClr val="0000FF"/>
                </a:solidFill>
              </a:rPr>
              <a:t>简单</a:t>
            </a:r>
            <a:r>
              <a:rPr lang="zh-CN" altLang="zh-CN" sz="3600" b="1" dirty="0">
                <a:solidFill>
                  <a:srgbClr val="0000FF"/>
                </a:solidFill>
              </a:rPr>
              <a:t>子串搜索算法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err="1"/>
              <a:t>int</a:t>
            </a:r>
            <a:r>
              <a:rPr lang="en-US" altLang="zh-CN" sz="1600" dirty="0"/>
              <a:t> naive(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string&amp; </a:t>
            </a:r>
            <a:r>
              <a:rPr lang="en-US" altLang="zh-CN" sz="1600" dirty="0" err="1"/>
              <a:t>t,const</a:t>
            </a:r>
            <a:r>
              <a:rPr lang="en-US" altLang="zh-CN" sz="1600" dirty="0"/>
              <a:t> string&amp; p)</a:t>
            </a:r>
          </a:p>
          <a:p>
            <a:r>
              <a:rPr lang="en-US" altLang="zh-CN" sz="1600" dirty="0"/>
              <a:t>{// </a:t>
            </a:r>
            <a:r>
              <a:rPr lang="zh-CN" altLang="en-US" sz="1600" dirty="0"/>
              <a:t>简单子串搜索算法</a:t>
            </a:r>
          </a:p>
          <a:p>
            <a:r>
              <a:rPr lang="zh-CN" altLang="en-US" sz="1600" dirty="0"/>
              <a:t>  </a:t>
            </a:r>
            <a:r>
              <a:rPr lang="en-US" altLang="zh-CN" sz="1600" dirty="0"/>
              <a:t>n=</a:t>
            </a:r>
            <a:r>
              <a:rPr lang="en-US" altLang="zh-CN" sz="1600" dirty="0" err="1"/>
              <a:t>t.length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  m=</a:t>
            </a:r>
            <a:r>
              <a:rPr lang="en-US" altLang="zh-CN" sz="1600" dirty="0" err="1"/>
              <a:t>p.length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</a:t>
            </a:r>
          </a:p>
          <a:p>
            <a:r>
              <a:rPr lang="en-US" altLang="zh-CN" sz="1600" dirty="0"/>
              <a:t>  while(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&lt;=n-m){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j=0;</a:t>
            </a:r>
          </a:p>
          <a:p>
            <a:r>
              <a:rPr lang="en-US" altLang="zh-CN" sz="1600" dirty="0"/>
              <a:t>    while(j&lt;m &amp;&amp; t[</a:t>
            </a:r>
            <a:r>
              <a:rPr lang="en-US" altLang="zh-CN" sz="1600" dirty="0" err="1"/>
              <a:t>i+j</a:t>
            </a:r>
            <a:r>
              <a:rPr lang="en-US" altLang="zh-CN" sz="1600" dirty="0"/>
              <a:t>]==p[j])</a:t>
            </a:r>
            <a:r>
              <a:rPr lang="en-US" altLang="zh-CN" sz="1600" dirty="0" err="1"/>
              <a:t>j++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if(j==m) return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++;</a:t>
            </a:r>
          </a:p>
          <a:p>
            <a:r>
              <a:rPr lang="en-US" altLang="zh-CN" sz="1600" dirty="0"/>
              <a:t>  }</a:t>
            </a:r>
          </a:p>
          <a:p>
            <a:r>
              <a:rPr lang="en-US" altLang="zh-CN" sz="1600" dirty="0"/>
              <a:t>  return -1;</a:t>
            </a:r>
          </a:p>
          <a:p>
            <a:r>
              <a:rPr lang="en-US" altLang="zh-CN" sz="1600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8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b="1" dirty="0">
                <a:solidFill>
                  <a:srgbClr val="0000FF"/>
                </a:solidFill>
              </a:rPr>
              <a:t>有约束最长公共子序列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40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382987"/>
              </p:ext>
            </p:extLst>
          </p:nvPr>
        </p:nvGraphicFramePr>
        <p:xfrm>
          <a:off x="539552" y="3140968"/>
          <a:ext cx="8100392" cy="144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78" name="Equation" r:id="rId3" imgW="4000320" imgH="711000" progId="Equation.DSMT4">
                  <p:embed/>
                </p:oleObj>
              </mc:Choice>
              <mc:Fallback>
                <p:oleObj name="Equation" r:id="rId3" imgW="40003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3140968"/>
                        <a:ext cx="8100392" cy="1440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812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32656"/>
            <a:ext cx="5112568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+mj-ea"/>
              </a:rPr>
              <a:t>KMP</a:t>
            </a:r>
            <a:r>
              <a:rPr lang="zh-CN" altLang="en-US" sz="3600" b="1" dirty="0">
                <a:solidFill>
                  <a:srgbClr val="0000FF"/>
                </a:solidFill>
                <a:latin typeface="+mj-ea"/>
              </a:rPr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72816"/>
            <a:ext cx="604867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1052736"/>
            <a:ext cx="6696744" cy="529580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1800" dirty="0" err="1"/>
              <a:t>int</a:t>
            </a:r>
            <a:r>
              <a:rPr lang="en-US" altLang="zh-CN" sz="1800" dirty="0"/>
              <a:t> KMP-Matcher(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string&amp; </a:t>
            </a:r>
            <a:r>
              <a:rPr lang="en-US" altLang="zh-CN" sz="1800" dirty="0" err="1"/>
              <a:t>t,const</a:t>
            </a:r>
            <a:r>
              <a:rPr lang="en-US" altLang="zh-CN" sz="1800" dirty="0"/>
              <a:t> string&amp; p)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{// KMP</a:t>
            </a:r>
            <a:r>
              <a:rPr lang="zh-CN" altLang="en-US" sz="1800" dirty="0"/>
              <a:t>算法</a:t>
            </a:r>
          </a:p>
          <a:p>
            <a:pPr>
              <a:lnSpc>
                <a:spcPct val="120000"/>
              </a:lnSpc>
            </a:pPr>
            <a:r>
              <a:rPr lang="zh-CN" altLang="en-US" sz="1800" dirty="0"/>
              <a:t>  </a:t>
            </a:r>
            <a:r>
              <a:rPr lang="en-US" altLang="zh-CN" sz="1800" dirty="0"/>
              <a:t>n=</a:t>
            </a:r>
            <a:r>
              <a:rPr lang="en-US" altLang="zh-CN" sz="1800" dirty="0" err="1"/>
              <a:t>t.length</a:t>
            </a:r>
            <a:r>
              <a:rPr lang="en-US" altLang="zh-CN" sz="18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  m=</a:t>
            </a:r>
            <a:r>
              <a:rPr lang="en-US" altLang="zh-CN" sz="1800" dirty="0" err="1"/>
              <a:t>p.length</a:t>
            </a:r>
            <a:r>
              <a:rPr lang="en-US" altLang="zh-CN" sz="18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  build(</a:t>
            </a:r>
            <a:r>
              <a:rPr lang="en-US" altLang="zh-CN" sz="1800" dirty="0" err="1"/>
              <a:t>p,next</a:t>
            </a:r>
            <a:r>
              <a:rPr lang="en-US" altLang="zh-CN" sz="1800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j=-1;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  for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</a:t>
            </a:r>
            <a:r>
              <a:rPr lang="en-US" altLang="zh-CN" sz="1800" dirty="0" err="1"/>
              <a:t>n;i</a:t>
            </a:r>
            <a:r>
              <a:rPr lang="en-US" altLang="zh-CN" sz="1800" dirty="0"/>
              <a:t>++){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    while(j&gt;-1 &amp;&amp; p[j+1]!=t[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])j=next[j];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    if(p[j+1]==t[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])</a:t>
            </a:r>
            <a:r>
              <a:rPr lang="en-US" altLang="zh-CN" sz="1800" dirty="0" err="1"/>
              <a:t>j++</a:t>
            </a:r>
            <a:r>
              <a:rPr lang="en-US" altLang="zh-CN" sz="1800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    if(j==m-1)return i-m+1;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  return -1;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void build(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string&amp; p,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*next)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{// </a:t>
            </a:r>
            <a:r>
              <a:rPr lang="zh-CN" altLang="en-US" sz="2000" dirty="0"/>
              <a:t>计算前缀函数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    </a:t>
            </a:r>
            <a:r>
              <a:rPr lang="en-US" altLang="zh-CN" sz="2000" dirty="0"/>
              <a:t>next[0]=-1;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j=-1;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=1;i&lt;=m-1;i++){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    while(j&gt;-1 &amp;&amp; p[j+1]!=p[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])j=next[j];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    if(p[j+1]==p[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    next[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]=j;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}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Rabin-Karp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 altLang="zh-CN" sz="2000" dirty="0" smtClean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long </a:t>
            </a:r>
            <a:r>
              <a:rPr lang="en-US" altLang="zh-CN" sz="2000" dirty="0"/>
              <a:t>hash(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string&amp; </a:t>
            </a:r>
            <a:r>
              <a:rPr lang="en-US" altLang="zh-CN" sz="2000" dirty="0" err="1"/>
              <a:t>p,int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i,int</a:t>
            </a:r>
            <a:r>
              <a:rPr lang="en-US" altLang="zh-CN" sz="2000" dirty="0"/>
              <a:t> m)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{// </a:t>
            </a:r>
            <a:r>
              <a:rPr lang="zh-CN" altLang="en-US" sz="2000" dirty="0"/>
              <a:t>计算子串的散列值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    </a:t>
            </a:r>
            <a:r>
              <a:rPr lang="en-US" altLang="zh-CN" sz="2000" dirty="0"/>
              <a:t>long h=0;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j=0;j&lt;</a:t>
            </a:r>
            <a:r>
              <a:rPr lang="en-US" altLang="zh-CN" sz="2000" dirty="0" err="1"/>
              <a:t>m;j</a:t>
            </a:r>
            <a:r>
              <a:rPr lang="en-US" altLang="zh-CN" sz="2000" dirty="0"/>
              <a:t>++)h=(r*</a:t>
            </a:r>
            <a:r>
              <a:rPr lang="en-US" altLang="zh-CN" sz="2000" dirty="0" err="1"/>
              <a:t>h+p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i+j</a:t>
            </a:r>
            <a:r>
              <a:rPr lang="en-US" altLang="zh-CN" sz="2000" dirty="0"/>
              <a:t>])%q;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return h;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52C2-B566-4D68-BD6F-A7F80E6B0C2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6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577</TotalTime>
  <Words>2153</Words>
  <Application>Microsoft Office PowerPoint</Application>
  <PresentationFormat>全屏显示(4:3)</PresentationFormat>
  <Paragraphs>396</Paragraphs>
  <Slides>40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2" baseType="lpstr">
      <vt:lpstr>Blends</vt:lpstr>
      <vt:lpstr>MathType 6.0 Equation</vt:lpstr>
      <vt:lpstr>     第9章 串与序列的算法</vt:lpstr>
      <vt:lpstr>PowerPoint 演示文稿</vt:lpstr>
      <vt:lpstr>子串搜索算法</vt:lpstr>
      <vt:lpstr>简单子串搜索算法</vt:lpstr>
      <vt:lpstr>PowerPoint 演示文稿</vt:lpstr>
      <vt:lpstr>KMP算法</vt:lpstr>
      <vt:lpstr>PowerPoint 演示文稿</vt:lpstr>
      <vt:lpstr>PowerPoint 演示文稿</vt:lpstr>
      <vt:lpstr>Rabin-Karp算法</vt:lpstr>
      <vt:lpstr>PowerPoint 演示文稿</vt:lpstr>
      <vt:lpstr>PowerPoint 演示文稿</vt:lpstr>
      <vt:lpstr>多子串搜索与AC自动机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后缀数组与最长公共子串</vt:lpstr>
      <vt:lpstr>PowerPoint 演示文稿</vt:lpstr>
      <vt:lpstr>PowerPoint 演示文稿</vt:lpstr>
      <vt:lpstr>PowerPoint 演示文稿</vt:lpstr>
      <vt:lpstr>后缀数组的倍前缀算法</vt:lpstr>
      <vt:lpstr>PowerPoint 演示文稿</vt:lpstr>
      <vt:lpstr>PowerPoint 演示文稿</vt:lpstr>
      <vt:lpstr>后缀数组的DC3分治法</vt:lpstr>
      <vt:lpstr>PowerPoint 演示文稿</vt:lpstr>
      <vt:lpstr>PowerPoint 演示文稿</vt:lpstr>
      <vt:lpstr>PowerPoint 演示文稿</vt:lpstr>
      <vt:lpstr>最长公共前缀与最长公共扩展算法</vt:lpstr>
      <vt:lpstr>PowerPoint 演示文稿</vt:lpstr>
      <vt:lpstr>PowerPoint 演示文稿</vt:lpstr>
      <vt:lpstr>最长公共子串算法</vt:lpstr>
      <vt:lpstr>PowerPoint 演示文稿</vt:lpstr>
      <vt:lpstr>编辑距离算法</vt:lpstr>
      <vt:lpstr>PowerPoint 演示文稿</vt:lpstr>
      <vt:lpstr>PowerPoint 演示文稿</vt:lpstr>
      <vt:lpstr>PowerPoint 演示文稿</vt:lpstr>
      <vt:lpstr>最长公共单调子序列</vt:lpstr>
      <vt:lpstr>PowerPoint 演示文稿</vt:lpstr>
      <vt:lpstr>有约束最长公共子序列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Admin</cp:lastModifiedBy>
  <cp:revision>87</cp:revision>
  <cp:lastPrinted>1601-01-01T00:00:00Z</cp:lastPrinted>
  <dcterms:created xsi:type="dcterms:W3CDTF">2003-05-27T06:14:28Z</dcterms:created>
  <dcterms:modified xsi:type="dcterms:W3CDTF">2018-09-01T05:13:01Z</dcterms:modified>
</cp:coreProperties>
</file>