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41" r:id="rId2"/>
    <p:sldMasterId id="2147483753" r:id="rId3"/>
    <p:sldMasterId id="2147483765" r:id="rId4"/>
    <p:sldMasterId id="2147483779" r:id="rId5"/>
    <p:sldMasterId id="2147483794" r:id="rId6"/>
  </p:sldMasterIdLst>
  <p:notesMasterIdLst>
    <p:notesMasterId r:id="rId32"/>
  </p:notesMasterIdLst>
  <p:sldIdLst>
    <p:sldId id="300" r:id="rId7"/>
    <p:sldId id="301" r:id="rId8"/>
    <p:sldId id="302" r:id="rId9"/>
    <p:sldId id="303" r:id="rId10"/>
    <p:sldId id="304" r:id="rId11"/>
    <p:sldId id="329" r:id="rId12"/>
    <p:sldId id="308" r:id="rId13"/>
    <p:sldId id="323" r:id="rId14"/>
    <p:sldId id="324" r:id="rId15"/>
    <p:sldId id="325" r:id="rId16"/>
    <p:sldId id="326" r:id="rId17"/>
    <p:sldId id="330" r:id="rId18"/>
    <p:sldId id="327" r:id="rId19"/>
    <p:sldId id="332" r:id="rId20"/>
    <p:sldId id="338" r:id="rId21"/>
    <p:sldId id="337" r:id="rId22"/>
    <p:sldId id="311" r:id="rId23"/>
    <p:sldId id="333" r:id="rId24"/>
    <p:sldId id="336" r:id="rId25"/>
    <p:sldId id="334" r:id="rId26"/>
    <p:sldId id="335" r:id="rId27"/>
    <p:sldId id="315" r:id="rId28"/>
    <p:sldId id="306" r:id="rId29"/>
    <p:sldId id="316" r:id="rId30"/>
    <p:sldId id="285" r:id="rId3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CC"/>
    <a:srgbClr val="0987CD"/>
    <a:srgbClr val="0A6192"/>
    <a:srgbClr val="0C72AA"/>
    <a:srgbClr val="027FD4"/>
    <a:srgbClr val="19A1FD"/>
    <a:srgbClr val="006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9" autoAdjust="0"/>
    <p:restoredTop sz="95054" autoAdjust="0"/>
  </p:normalViewPr>
  <p:slideViewPr>
    <p:cSldViewPr>
      <p:cViewPr varScale="1">
        <p:scale>
          <a:sx n="122" d="100"/>
          <a:sy n="122" d="100"/>
        </p:scale>
        <p:origin x="182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6D3D0FD-A1A8-44F0-8C67-3B731BA7AD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F837D0-C5D8-4EFA-B6D5-4A88C86D8FF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2CD88AA8-4AF8-4A8C-827A-FC0A4E43BA11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10B03AA2-EC38-41C2-8C92-EBA0AE0219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78FCAAB7-E257-4A8C-B683-46A470EFE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E61628-617E-4408-ABD1-1F7DC238BA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778CA8-6CD9-4F06-BC6D-0D304C35F4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93EC66D-0F58-4898-BF81-61BE3AC8872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FE040713-0F53-470B-8874-8644F5C81C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FA589C22-DABF-4975-B5FE-03433543709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E29B6D15-A86B-4728-B269-DCFA975824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F88B97-6F9E-495B-96FC-8A095B1757DD}" type="slidenum">
              <a:rPr lang="zh-CN" altLang="en-US" sz="1200"/>
              <a:pPr eaLnBrk="1" hangingPunct="1"/>
              <a:t>20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C1DEB25A-984E-4F51-98B3-1B3C2733E3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00563" y="6429375"/>
            <a:ext cx="1285875" cy="4286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6305DD-DAE9-4A4F-8AA4-5858EED629A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9067168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07D8EE-F73D-4B61-A947-3D0472D055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E75E0C-2B99-46AD-9046-1D3A113AD7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7DD4E6-CA4F-4F85-9BBA-CA4054D6D1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001428-5F77-4F89-93CD-15A48A203EF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74793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146B37-A92E-4FDA-B3B4-84817DFE65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B7760A-FF6A-4E93-B164-56872CBFD0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B49D9D-0F0C-4814-A4A7-FEB28744F7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6D84FD-199D-42C9-8281-A0A936462B0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2550145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445D522-6077-468B-8D9E-DCA0AF9298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36136C2-8FDE-4CAB-9FF8-3E45D54000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D8DCA00-78BC-4DA7-856D-445BF8B238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62812-7428-426B-9C67-5A741AEB2B5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2344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7B1A83-36DC-401B-BAD4-2AAC3043DF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D3A98A-54D2-4DB5-8EE3-09FB6E5CEC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497F90-B452-475D-8DCF-D2DF7B5898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802E8A-6730-4524-9B7C-1A5BBDBF058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385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1575" y="0"/>
            <a:ext cx="7772400" cy="8445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143000"/>
            <a:ext cx="8172450" cy="47625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54CAB2-CF09-44DB-87DD-58DBB2304F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24225" y="6524625"/>
            <a:ext cx="3479800" cy="344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1EAEC8-1DEB-46F6-BE65-5B3BC148426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400800"/>
            <a:ext cx="3276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4434376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34CA9D-5FAE-492C-B084-44C75B7E1C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97F178-F737-4B47-AA9C-8598923E4C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E3E5DC-C7A5-406D-B024-9BB731C10F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EF5EC7-23FB-456E-8C9D-149C0D64A3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963500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D87E8C-5F56-4813-AA04-80D7CD7C9D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5B7F38-4AD8-4CD0-82E6-5CC02D910D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8913D7-93BA-4C1E-B83A-47E38145F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817576-0243-4CAE-AD00-3E35610831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93257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840121-66A5-4643-96E8-FBEC79C6C6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D00B33F-B90B-4885-A051-5514232A6F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90C1CB-A788-48B2-8B01-FA75C1BBB2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404538-3C16-4E8D-AD19-DB01C94AD2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10738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3876" y="121442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4876" y="121442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9132CF-ADC5-4024-A9E4-4191490CDE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E501E-DE4A-4433-B1DA-0849CF7909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E681CD-07A3-45E5-BFE7-95AA883C29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3C7A9-B8E5-4646-B825-18F3F136D9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24843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0034" y="121442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034" y="185418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87859" y="121442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87859" y="185418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3A1DC1A-EB5E-49D8-B144-7721798E92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FF1504E-1387-4BD9-9BCB-1C77E33B75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6C958A7-12C5-445F-8FC9-3ADC083810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4833CD-FCBF-4E3A-B3A2-916DBE445B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564643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6" descr="03-1">
            <a:extLst>
              <a:ext uri="{FF2B5EF4-FFF2-40B4-BE49-F238E27FC236}">
                <a16:creationId xmlns:a16="http://schemas.microsoft.com/office/drawing/2014/main" id="{04B5C729-0F57-4DF1-8D55-FBB286DA0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286500"/>
            <a:ext cx="845978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57" descr="eagle_blue">
            <a:extLst>
              <a:ext uri="{FF2B5EF4-FFF2-40B4-BE49-F238E27FC236}">
                <a16:creationId xmlns:a16="http://schemas.microsoft.com/office/drawing/2014/main" id="{0DCD84F8-BC87-4566-9E90-41130BDD8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0"/>
            <a:ext cx="6842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61ACD-9B65-45D1-8CC2-72965ECD3306}"/>
              </a:ext>
            </a:extLst>
          </p:cNvPr>
          <p:cNvSpPr txBox="1">
            <a:spLocks/>
          </p:cNvSpPr>
          <p:nvPr/>
        </p:nvSpPr>
        <p:spPr bwMode="auto">
          <a:xfrm>
            <a:off x="4500563" y="6429375"/>
            <a:ext cx="12858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BADCB55-E31C-4A68-BEA8-A166181C2700}" type="slidenum">
              <a:rPr lang="zh-CN" altLang="en-US" sz="2000">
                <a:solidFill>
                  <a:schemeClr val="bg1"/>
                </a:solidFill>
              </a:rPr>
              <a:pPr algn="r" eaLnBrk="1" hangingPunct="1"/>
              <a:t>‹#›</a:t>
            </a:fld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id="{D20AFA37-6496-4F8A-8DC0-7CD2D7EB79F1}"/>
              </a:ext>
            </a:extLst>
          </p:cNvPr>
          <p:cNvSpPr txBox="1"/>
          <p:nvPr/>
        </p:nvSpPr>
        <p:spPr>
          <a:xfrm>
            <a:off x="785813" y="6324600"/>
            <a:ext cx="435768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latin typeface="Arial" charset="0"/>
                <a:ea typeface="+mn-ea"/>
              </a:rPr>
              <a:t>Architecture </a:t>
            </a:r>
            <a:r>
              <a:rPr lang="en-US" altLang="zh-CN" dirty="0" err="1">
                <a:solidFill>
                  <a:schemeClr val="bg1"/>
                </a:solidFill>
                <a:latin typeface="Arial" charset="0"/>
                <a:ea typeface="+mn-ea"/>
              </a:rPr>
              <a:t>Lab_jxh</a:t>
            </a:r>
            <a:endParaRPr lang="zh-CN" altLang="en-US" dirty="0">
              <a:solidFill>
                <a:schemeClr val="bg1"/>
              </a:solidFill>
              <a:latin typeface="Arial" charset="0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DEA9A23B-079C-47D5-A358-09FFF0C2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345180FA-C536-409C-9276-6B076546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A5091CF9-8796-4AAB-A8B0-6B4199DC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1F6E0-E0C8-4410-AC57-DD1ADEDB30D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2087040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BA91F50-F6B3-41E1-A073-121AE2E997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F7926B5-94EF-4389-B802-A0ECD56EEC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F9B82D1-7B55-4064-9A00-4EFC5C371B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A538AB-1477-44B1-93CB-D93536FAB2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538766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96289FA-6D91-4CA3-A147-E65A5DA80C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F16CD4C-79C3-4749-A5F9-09BC8F9AA2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D40EB8C-E0C9-448B-92B8-04062F6275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8D6B5A-A3E2-47C9-B438-986CD68AD4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9827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4A0F66-34D8-4DF4-941C-027811FBCA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1A178C-805F-4427-BE72-712BF60018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5B4078-0922-40B3-8414-339C520AD6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C946C2-E4F5-4C3F-B6FF-B3EF7E1DB0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139530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CD0C16-62AA-4EAF-9AB7-F728D237B3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54C52E-0BB8-43F4-A414-6706D627A2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F5C3B-3285-4847-B0C0-B94E34C60A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CD0008-B008-4033-9B27-166EEF2C82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91839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850533-776C-4C61-AE0B-DF23D5E2A5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EA2A3E-9370-4E1B-B7B3-CA9E59EFB8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1684D2-75FB-43C4-9D26-262B99D23C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BB96F0-1168-47DE-8C71-AC14A7255C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918075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FCF3AC-FBAC-4CB0-82D5-156E73C9A3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697DEE-5C56-4BAF-B189-87CA1534B2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7A55BD4-87D7-4077-881C-D0FC660264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5072EB-4C52-4ADC-B53E-9E61A2468C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7683854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93D29B-F578-49F2-980E-C5FAA2A3A3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D70163-69D2-4E60-8B6D-ED5B250A2F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EE0443C-2C19-41D0-AEEE-29CACD1D9E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A99148-E8B7-4072-89CA-84943E07E5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3441564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35EE76-5DA0-45B9-ACF0-A02BDBFEE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0CDC448-A64F-45EC-8434-646605B22A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1680D2-52C9-452A-B7B2-0E9A941ADD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F8CD69-278B-4329-BD3F-B60708F618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6150022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28F9E3-4EF6-412B-AB75-72F74F226D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4E83F5-B6FC-4FDE-90E7-E08F2F8270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81AADD-AAD5-4CA5-9F43-51F3B535F0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41F-4FA1-4151-BBE9-21A9F89D21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7809446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68763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600200"/>
            <a:ext cx="4070350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2EC9FB-7881-40BD-9CFA-9BD46548AD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9E796E-BD41-48FF-B5E2-85B4F261CE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028DB0-1F9B-4A76-B616-422B5321EC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8D7A01-966A-4B29-B3F5-3359B4E2BC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727552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CF393109-8AF7-4C39-95DD-B0A2935D23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A9AE0F-F0DF-4485-817D-EF464C8DF08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714718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60C6896-7E65-42F1-92F3-1E373E6A15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CE68EAD-5352-4221-9F08-D58BF4D12A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FD6CCEA-FFBE-4809-85F0-8DD051AB20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9DC38F-DE07-4593-A154-1285918CD5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70658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46E01FA-168F-445D-BBC4-AB7A127F70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57722B0-11DE-4EDF-AA71-82F2CBCE9B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A3EFD5-FA53-4022-9647-5823B716AD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CBD7C5-643F-42B1-A8D3-D073792A23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46273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4140808-29FD-41E6-936C-213FB0AB29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23DB581-34D1-4721-85F4-F4CD0211FD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7C0817B-15BF-410D-B3A9-A99EEBCD60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E4998F-F2E0-4C9C-9B21-6B0492C126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352817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F1B868-49C4-4ABF-A40D-E40168CE37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9A8FEB-0D81-46C1-8FCB-6E384CFD00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6B755-9D2B-417D-A90C-D96A859178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E18D1D-DA77-4199-AE51-22765A6B56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1872608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6A32AB-DD1D-4084-BF4E-DC62AC410F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0D6BAB-0383-4792-A75A-BE2BCB1C69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E8EE0F-8E17-434E-9A1E-A9B85715EA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913AB4-137A-4DA6-BCED-B3BFD773E5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8439076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BEDB7A-1854-440A-9C14-29DAF070AD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970A07-CD32-4FC3-BD38-F29D8E9524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B963AB9-09CE-4ED7-A310-A33F347709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560755-DA99-4B7C-8065-4EB2F44F50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675083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7025" y="274638"/>
            <a:ext cx="2071688" cy="35861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67425" cy="35861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E4527D-612C-45A5-BB66-F84B55BECB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47E2DC-7CC1-4160-8EB9-652BF3B378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F9AF9B-C50A-45C1-A3D4-CF68BA4BEB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10DCDC-8D17-46AE-A0BC-64523E8469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7368206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9B3B34A-02B5-4700-8955-4B13C5E876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00563" y="6429375"/>
            <a:ext cx="1285875" cy="4286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CE6D59-F0AB-4863-9707-F7C3BAF47C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5445558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6" descr="03-1">
            <a:extLst>
              <a:ext uri="{FF2B5EF4-FFF2-40B4-BE49-F238E27FC236}">
                <a16:creationId xmlns:a16="http://schemas.microsoft.com/office/drawing/2014/main" id="{3677A29E-EFF8-40A2-ADC9-15A98D1F2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286500"/>
            <a:ext cx="845978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57" descr="eagle_blue">
            <a:extLst>
              <a:ext uri="{FF2B5EF4-FFF2-40B4-BE49-F238E27FC236}">
                <a16:creationId xmlns:a16="http://schemas.microsoft.com/office/drawing/2014/main" id="{659BEBC3-9A64-4553-A4DF-DEA79B1AC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0"/>
            <a:ext cx="6842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656359-1107-4716-ADAB-EC591C07ED82}"/>
              </a:ext>
            </a:extLst>
          </p:cNvPr>
          <p:cNvSpPr txBox="1">
            <a:spLocks/>
          </p:cNvSpPr>
          <p:nvPr/>
        </p:nvSpPr>
        <p:spPr bwMode="auto">
          <a:xfrm>
            <a:off x="4500563" y="6429375"/>
            <a:ext cx="12858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5084360-5F7B-4534-8F7A-B446A1E19DA6}" type="slidenum">
              <a:rPr lang="zh-CN" altLang="en-US" sz="2000">
                <a:solidFill>
                  <a:schemeClr val="bg1"/>
                </a:solidFill>
              </a:rPr>
              <a:pPr algn="r" eaLnBrk="1" hangingPunct="1"/>
              <a:t>‹#›</a:t>
            </a:fld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id="{DE835035-98DA-472C-83C8-D10E5639622C}"/>
              </a:ext>
            </a:extLst>
          </p:cNvPr>
          <p:cNvSpPr txBox="1"/>
          <p:nvPr/>
        </p:nvSpPr>
        <p:spPr>
          <a:xfrm>
            <a:off x="785813" y="6324600"/>
            <a:ext cx="435768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latin typeface="Arial" charset="0"/>
                <a:ea typeface="+mn-ea"/>
              </a:rPr>
              <a:t>Architecture </a:t>
            </a:r>
            <a:r>
              <a:rPr lang="en-US" altLang="zh-CN" dirty="0" err="1">
                <a:solidFill>
                  <a:schemeClr val="bg1"/>
                </a:solidFill>
                <a:latin typeface="Arial" charset="0"/>
                <a:ea typeface="+mn-ea"/>
              </a:rPr>
              <a:t>Lab_jxh</a:t>
            </a:r>
            <a:endParaRPr lang="zh-CN" altLang="en-US" dirty="0">
              <a:solidFill>
                <a:schemeClr val="bg1"/>
              </a:solidFill>
              <a:latin typeface="Arial" charset="0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71235D64-E18C-4488-841A-B145E90F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4311BFDA-ABE8-46FA-B1A2-AB1D9AAB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9FAB1C64-B574-4CF5-9244-9E9E41F7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DCDF2-6AFA-4C76-9B00-CA344AC555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2366798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CB009D9-4B6E-4B37-8AB5-09BC737ECB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8529BC-EFE2-4115-B3F7-32A8D77B44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2364917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5ECDC-62C9-4988-A60A-6B82D9666B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14DD20-721B-45CD-8F7A-6316E966AE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944936-3669-45DB-A2FE-12FB5891DD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AC4B8-3699-44FA-99D4-8521E2C6511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399850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2281A1-7875-4B8C-B9EB-8BF8ECE355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44AB9-8C81-4FCA-B2CC-B429708229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D5F48C-FEDC-4776-B1B0-F4C7952F65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624F96-EC8E-440D-AA59-74E2221965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925266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88932513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148151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0845158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780491-0539-4B45-950C-CBADF82A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834CBC-468D-4CBC-B4D5-5AD4E298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58059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AEE335-55C1-4EBF-A42E-3D8BD0F1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D7BE19-520F-44CA-890F-15276CED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772703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CB110-564A-46F4-902E-EA0C1C3F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277AEA-45D1-4EB4-8060-9BBAC545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8254986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7D7433-1A36-4B1A-A543-1EE64BCD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C894DE-DAEF-4B4E-8040-5CC8A304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951649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DC7A94B4-DFC7-4613-BFE4-1F0B9EF8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26145F27-0891-467C-9FB9-933B82D6B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84256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126631-013D-481A-85EE-1579FCD0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B05DD4-7F61-4E56-84DB-98ABA42C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865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0190531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3B44CE9-9600-41B6-924E-283C8F95C5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F03DFB-8CA4-4BD7-9B9A-650591B903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94584E-00E4-46CC-A72E-F7AEE42B4D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5483F-A8AC-4FF6-A449-44DCE11C5E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3837764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5C5DD9-ED5F-4BA0-B2E8-2D5008CDA7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58E485-84E5-46C2-994A-A057401836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3CCBA63-DE14-4727-A1B9-983601BDB9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F38BC-5FCD-4CD8-9E4A-A32F747239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086898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883ED8-0D9E-4460-8A7B-5555012512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02A04B-B90E-4D4D-BDCE-5A78BC8A63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78BB14-8177-49E4-A571-844B182228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D0BA92-8D27-478D-8F9D-65B2C4DCAA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6493804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22496-DCF2-43A0-B57E-9051952442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CFE98F-D0AA-4D94-9F99-2C8EB63789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A0D6D7-5A16-4F86-AF70-AD3F3EF01E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207FD8-ACCC-4EC9-AB32-45B6464967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190348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2632449-0C8B-4DFF-BB41-C6257E3051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7A49056-5F4D-4037-8B45-E31013F331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FDA76FC-F998-43D0-9955-57319ADD3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B12B57-30AF-47CC-9CDE-38ED1D6D25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51496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0DE74C1-D7AD-4579-8FB7-D5EF25829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35EA104-200A-4398-9F05-61BDA178B5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35F02C3-9AB8-411E-BC44-0FCB00873B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40D325-37AE-480C-B946-391215968C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9938853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65C50F8-9B2F-4A65-9386-5421AB7810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83EBCCC-F62E-4606-9F88-2673C70AB9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8CD159C-DAEE-4B39-B22F-2D74CFA245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C42AAC-416A-4D0C-A927-0EC6FD2A23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8840777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8F9CA-8106-45F6-9831-D055FF6CAA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7DAD78-5372-4D88-972C-7423742A1E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0D7138-5BA7-44FA-A2E1-E773BA091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0EAAA7-9257-45D0-B2CB-94E5F86C79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498905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EDBFCB-A73B-471E-8FF4-9C41811C38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7EB67-44E0-465B-AC58-8BCD6CF235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C0E8C4-C4B3-4025-878F-D7F4BB4E40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6A2DA-1D68-4F5A-B2D0-371A05ED57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8960283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4B53FC-BD58-4999-9EA3-5260C31904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85D156-1021-40E0-B940-42CC0EDF4B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A7E802-B461-49AE-9915-8EF915C706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11A222-F37A-41AA-8419-F2C4F52108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142777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89687851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FF0A41-2D3E-4611-A435-5150EB356E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692A944-5A70-43C9-8A1F-5C197C3A55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AB856A-F4F1-47D0-8382-E45386B9D3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988CE0-DD8D-4B5C-ACD3-D98B98E075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423703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1625" y="1905000"/>
            <a:ext cx="8540750" cy="419417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DFF5E5-4DF7-4F18-BA34-4C021A75B1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DCF4E5-FF90-495A-A8F9-84A33DC68E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D0091F-7DD7-499E-A5E2-A9F1832B86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360FC5-8022-45B3-A423-080B9959AC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088533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067A1E-534D-44F0-A7CE-B04580FE67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097E50-F358-4615-94C4-9592CF36BB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3C5883-B16E-4D29-B0B5-F99FED2E03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8A3CC6-BA2B-41C0-8D5D-233F41D261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9575979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09600"/>
            <a:ext cx="8540750" cy="5489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1ABBDCD-3A36-4798-9697-FBB5CCDDA0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6E4EC5-E1AC-43FD-BC9C-B01EF41771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A36B583-EAAD-4197-A298-CCAB8AED5C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A9F2C6-B487-4A40-9EB6-0615DF0087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2737907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B28DDB-B0EE-4E68-97E0-CFC326DF91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F6804C5-F17A-457C-BD1A-F6884E7594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124368C-552B-47A7-892C-03335117BC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C9CDFA-989F-42E3-B54F-285A84CB55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1564525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764B0C-FCF1-4A0B-AF2C-5DA1579753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5749F4-2EAC-414A-936F-054849BDCA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77DF7B-063C-43BD-9070-7AED5F54F1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9A7FE3-EB67-4A0E-9E52-7706951500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154457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EAE8428-209C-4493-A734-0D6A0BFC81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793F9B-7875-40F8-9904-94C081AE9A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FA759F-8982-41CC-A5DE-68BCE0CEB9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ABBE4E-B95E-4945-B191-1D3DCDB3A7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857826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CDA92-39B9-414B-8FD7-9393056005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2BA079-FA9C-4390-9842-BE71383774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DE1515-042C-46BC-B796-6D09369AB1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9F1B90-52E0-4C44-822D-D10C176D33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5594762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35FD178-1685-4C92-896D-A7AB42A718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CC90513-BDB5-4BB7-87C6-6B636F161B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CF27869-6C54-4BC4-ADA0-FB86712751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C350D-08BD-49C7-B9A6-BBD07905B4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0373616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801907F-0A85-4A83-9144-B08A1318CC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6F9D6E7-7552-49B0-9349-81A0C2647B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0FB0D05-5D98-4714-8426-D3A5899232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60DC06-EBC2-4FF5-8180-5AD31B7315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1037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87540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D901A29-EC0E-4896-AC3E-F443A7B09E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6D279D3-54D5-4B43-AB3B-5B9BAD5F85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4703710-302E-4D0B-B2DE-DC90A17B16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9DF4C-FB50-4C8B-87F8-63B3036DA1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882210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1E947F-36B0-494A-981D-3E238E64AA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7D3D7E-68F2-47F4-B33F-5764912F91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39826D-A459-49EC-B8B0-E37A061C61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617102-5325-4E59-9F69-FF6402DF0A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9542277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01080-D52E-486B-B994-0DDCD0094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6D5AA3-3B30-4AB9-88EE-3E70F1E69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6D9893-7E9C-4392-A5B7-6D3B827B3E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966AC7-5D61-41B1-B57B-7550992F7C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3750938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021CBA-9B67-4409-B7A1-58E6B95113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6960CA-A4E3-4128-A5EA-97172BBE5E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981D4F-CFC4-4FC6-B474-00A47BD2B3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FBE37-735D-4752-9B65-6BC35F49B2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5270223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9E3C00-C2E3-406E-A07C-3192A2C6D0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9C1C3EB-309A-4D47-BEA4-451CFAC71D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AAAF03-0BD6-46C2-B0C8-7FD380FE21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37E9CA-2C22-40C1-A0B8-7E49FC0FE1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70837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1625" y="1905000"/>
            <a:ext cx="8540750" cy="419417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D396F2-E5BD-4CE4-AC86-2469370E26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1B1A92-7EA9-4584-BE4E-56BA6A3C1F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2B2653-6B77-4D4C-8FEE-8382E99F10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ABB7F3-9E4C-4AFD-8962-0D187C016B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6611792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7E0282-30CB-40AF-83EC-56731948F0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FF841F-6169-4FDC-86F1-395CF9E659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2364C8-1D87-4622-BA72-D9ECDBB3D8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E4355F-B594-4AFC-BF99-5C8446E557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3012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09600"/>
            <a:ext cx="8540750" cy="5489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6C6549C-92D4-4350-8F12-46B588D3AE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226D70E-0D07-4DAF-B841-FB1779686E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155F2C7-F422-490A-8B96-A0B738F326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9D06B6-8442-4138-8C1E-095C53B98C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607711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F95875-2FFA-4845-AB1E-C5D8DCC34D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94B0C4-2672-45C5-8658-67EC74B53E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23E12D-8456-4F2B-8861-952D79DCDF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2CF034-0FFF-4975-8C05-7029C8F980B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188913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78D5B0-3B5A-435B-BF49-EF8F7C40FE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18C590-C5FC-4AE8-A56C-7DF00D3C53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F6B550-BBE1-4769-9C32-5EC795099D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009D48-CEE5-4CBA-8282-C0777D761F6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4188667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465F24B-8E60-4668-BC23-32B5CCEE99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857500" y="80963"/>
            <a:ext cx="5900738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</a:t>
            </a:r>
            <a:endParaRPr lang="en-US" altLang="zh-CN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52BB991-EA24-4AB8-AF2A-8D82B2AE1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F07C062E-01BF-41F8-A476-9587E98531E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116F5427-506B-493B-AD5F-C318BA1D8DF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42965847-709A-4310-A2CC-A469C96AAE0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FF9E69A-A6C1-40ED-A123-FFA7FF7E4C84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8199" name="Picture 256" descr="03-1">
            <a:extLst>
              <a:ext uri="{FF2B5EF4-FFF2-40B4-BE49-F238E27FC236}">
                <a16:creationId xmlns:a16="http://schemas.microsoft.com/office/drawing/2014/main" id="{66C2E96B-C154-44EB-879B-20CFAEB19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308725"/>
            <a:ext cx="84597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257" descr="eagle_blue">
            <a:extLst>
              <a:ext uri="{FF2B5EF4-FFF2-40B4-BE49-F238E27FC236}">
                <a16:creationId xmlns:a16="http://schemas.microsoft.com/office/drawing/2014/main" id="{CB395F98-1A1D-4CCF-972D-71D61490A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8725"/>
            <a:ext cx="6842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图片 10" descr="zju.bmp">
            <a:extLst>
              <a:ext uri="{FF2B5EF4-FFF2-40B4-BE49-F238E27FC236}">
                <a16:creationId xmlns:a16="http://schemas.microsoft.com/office/drawing/2014/main" id="{563C87DB-20FF-44D7-822F-64BAED22EA0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85750"/>
            <a:ext cx="261778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348885-A025-40C8-A308-FD55A134B339}"/>
              </a:ext>
            </a:extLst>
          </p:cNvPr>
          <p:cNvSpPr txBox="1"/>
          <p:nvPr/>
        </p:nvSpPr>
        <p:spPr>
          <a:xfrm>
            <a:off x="785813" y="6324600"/>
            <a:ext cx="435768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latin typeface="Arial" charset="0"/>
                <a:ea typeface="+mn-ea"/>
              </a:rPr>
              <a:t>Architecture </a:t>
            </a:r>
            <a:r>
              <a:rPr lang="en-US" altLang="zh-CN" dirty="0" err="1">
                <a:solidFill>
                  <a:schemeClr val="bg1"/>
                </a:solidFill>
                <a:latin typeface="Arial" charset="0"/>
                <a:ea typeface="+mn-ea"/>
              </a:rPr>
              <a:t>Lab_jxh</a:t>
            </a:r>
            <a:endParaRPr lang="zh-CN" altLang="en-US" dirty="0">
              <a:solidFill>
                <a:schemeClr val="bg1"/>
              </a:solidFill>
              <a:latin typeface="Arial" charset="0"/>
              <a:ea typeface="+mn-ea"/>
            </a:endParaRP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4397CF67-F3B8-4EC3-9BA1-011249477B27}"/>
              </a:ext>
            </a:extLst>
          </p:cNvPr>
          <p:cNvSpPr txBox="1">
            <a:spLocks/>
          </p:cNvSpPr>
          <p:nvPr/>
        </p:nvSpPr>
        <p:spPr>
          <a:xfrm>
            <a:off x="5072063" y="6357938"/>
            <a:ext cx="1285875" cy="428625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047D18F-6D3F-486F-BCFD-41357B3C061B}" type="slidenum">
              <a:rPr lang="zh-CN" altLang="en-US">
                <a:solidFill>
                  <a:schemeClr val="bg1"/>
                </a:solidFill>
              </a:rPr>
              <a:pPr eaLnBrk="1" hangingPunct="1"/>
              <a:t>‹#›</a:t>
            </a:fld>
            <a:endParaRPr lang="en-US" altLang="zh-CN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28" r:id="rId4"/>
    <p:sldLayoutId id="2147483987" r:id="rId5"/>
    <p:sldLayoutId id="2147483988" r:id="rId6"/>
    <p:sldLayoutId id="2147483989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90" r:id="rId14"/>
  </p:sldLayoutIdLst>
  <p:transition spd="med">
    <p:random/>
    <p:sndAc>
      <p:stSnd>
        <p:snd r:embed="rId16" name="chimes.wav"/>
      </p:stSnd>
    </p:sndAc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155B0DF-6DB3-4283-8C3D-AC5FD0998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0063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B2CED5F-FDAC-45BF-8563-1EAE41AEF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3" y="12144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4CA69393-629B-4D71-9FBC-E7EBC2CC9C6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4F5875D0-D227-45DB-A05F-533151E0F92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2" name="Rectangle 6">
            <a:extLst>
              <a:ext uri="{FF2B5EF4-FFF2-40B4-BE49-F238E27FC236}">
                <a16:creationId xmlns:a16="http://schemas.microsoft.com/office/drawing/2014/main" id="{C084B564-3916-4FD4-9666-6B06368BD6A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A55B113D-2B42-4FE9-ADA9-44C2411695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87D6CC3-BCA3-4000-A89E-7603C15F5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FF6FFB8-B620-46BC-B7DA-54DA8DFBBA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91513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5236" name="Rectangle 4">
            <a:extLst>
              <a:ext uri="{FF2B5EF4-FFF2-40B4-BE49-F238E27FC236}">
                <a16:creationId xmlns:a16="http://schemas.microsoft.com/office/drawing/2014/main" id="{42BB56B8-943F-406A-A3ED-99B6CD020AD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7" name="Rectangle 5">
            <a:extLst>
              <a:ext uri="{FF2B5EF4-FFF2-40B4-BE49-F238E27FC236}">
                <a16:creationId xmlns:a16="http://schemas.microsoft.com/office/drawing/2014/main" id="{318AEEC3-B081-4402-BBAB-E9CDF187421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8" name="Rectangle 6">
            <a:extLst>
              <a:ext uri="{FF2B5EF4-FFF2-40B4-BE49-F238E27FC236}">
                <a16:creationId xmlns:a16="http://schemas.microsoft.com/office/drawing/2014/main" id="{695AEC22-D8DE-4A90-962E-875D6C8933C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14DE8D22-0930-404F-976B-586DE584C1F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5239" name="Text Box 7">
            <a:extLst>
              <a:ext uri="{FF2B5EF4-FFF2-40B4-BE49-F238E27FC236}">
                <a16:creationId xmlns:a16="http://schemas.microsoft.com/office/drawing/2014/main" id="{BA0722F0-AEFC-43E0-98A7-27DB82152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365625"/>
            <a:ext cx="81375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zh-CN" altLang="en-US">
                <a:latin typeface="Arial" charset="0"/>
                <a:ea typeface="Arial Unicode MS" pitchFamily="34" charset="-122"/>
                <a:cs typeface="Arial Unicode MS" pitchFamily="34" charset="-122"/>
              </a:rPr>
              <a:t>单击此处编辑母版文本样式</a:t>
            </a:r>
          </a:p>
          <a:p>
            <a:pPr>
              <a:spcBef>
                <a:spcPct val="20000"/>
              </a:spcBef>
              <a:defRPr/>
            </a:pPr>
            <a:endParaRPr lang="en-US" altLang="zh-CN"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C3C2AD7-EED1-402D-BC17-9386519F52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928938" y="0"/>
            <a:ext cx="5900737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</a:t>
            </a:r>
            <a:endParaRPr lang="en-US" altLang="zh-CN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8E5981B-A9C1-48E7-B4BF-BF417EBFFC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3" y="928688"/>
            <a:ext cx="8229600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36FF4CDE-A06D-429F-9424-AAA96DB374A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5148BCAD-1244-47C3-8811-3E3DE8067E8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7955E87C-1658-41E8-AB78-7B8E2D2B586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8B2CF10-81B4-4364-82EB-A1ACDE40AD19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1271" name="Picture 256" descr="03-1">
            <a:extLst>
              <a:ext uri="{FF2B5EF4-FFF2-40B4-BE49-F238E27FC236}">
                <a16:creationId xmlns:a16="http://schemas.microsoft.com/office/drawing/2014/main" id="{42D0E19E-51FB-407D-B624-CBEED67D2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308725"/>
            <a:ext cx="84597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257" descr="eagle_blue">
            <a:extLst>
              <a:ext uri="{FF2B5EF4-FFF2-40B4-BE49-F238E27FC236}">
                <a16:creationId xmlns:a16="http://schemas.microsoft.com/office/drawing/2014/main" id="{A3432EEE-A1C9-41AC-8660-2257817C1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8725"/>
            <a:ext cx="6842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图片 10" descr="zju.bmp">
            <a:extLst>
              <a:ext uri="{FF2B5EF4-FFF2-40B4-BE49-F238E27FC236}">
                <a16:creationId xmlns:a16="http://schemas.microsoft.com/office/drawing/2014/main" id="{3BD3FD7D-D584-4298-9D81-0C067F0CDC1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1778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CF94AD-F31E-4C83-81F5-F6DBC1E3E5C0}"/>
              </a:ext>
            </a:extLst>
          </p:cNvPr>
          <p:cNvSpPr txBox="1"/>
          <p:nvPr/>
        </p:nvSpPr>
        <p:spPr>
          <a:xfrm>
            <a:off x="785813" y="6324600"/>
            <a:ext cx="435768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 err="1">
                <a:solidFill>
                  <a:schemeClr val="bg1"/>
                </a:solidFill>
                <a:latin typeface="Arial" charset="0"/>
                <a:ea typeface="+mn-ea"/>
              </a:rPr>
              <a:t>Organization_Instruction_jxh</a:t>
            </a:r>
            <a:endParaRPr lang="zh-CN" altLang="en-US" dirty="0">
              <a:solidFill>
                <a:schemeClr val="bg1"/>
              </a:solidFill>
              <a:latin typeface="Arial" charset="0"/>
              <a:ea typeface="+mn-ea"/>
            </a:endParaRP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998E3DB7-9F8C-4A4A-BDAB-49C30180E7DA}"/>
              </a:ext>
            </a:extLst>
          </p:cNvPr>
          <p:cNvSpPr txBox="1">
            <a:spLocks/>
          </p:cNvSpPr>
          <p:nvPr/>
        </p:nvSpPr>
        <p:spPr>
          <a:xfrm>
            <a:off x="4071938" y="6326188"/>
            <a:ext cx="1285875" cy="428625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2.</a:t>
            </a:r>
            <a:fld id="{8AD3AD29-8446-467A-BAA5-0CCC8D402CDC}" type="slidenum">
              <a:rPr lang="zh-CN" altLang="en-US">
                <a:solidFill>
                  <a:schemeClr val="bg1"/>
                </a:solidFill>
              </a:rPr>
              <a:pPr eaLnBrk="1" hangingPunct="1"/>
              <a:t>‹#›</a:t>
            </a:fld>
            <a:endParaRPr lang="en-US" altLang="zh-CN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57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  <p:sldLayoutId id="2147484001" r:id="rId12"/>
    <p:sldLayoutId id="2147484002" r:id="rId13"/>
  </p:sldLayoutIdLst>
  <p:transition spd="med">
    <p:random/>
    <p:sndAc>
      <p:stSnd>
        <p:snd r:embed="rId15" name="chimes.wav"/>
      </p:stSnd>
    </p:sndAc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A9FE3E1-3952-4B3D-AA73-D13D2A8E30F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66EF3CC-C7AA-46B7-AE54-97AD748DB08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D7228D1C-143E-45AF-A736-ADE4489C099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FF73042-5899-4B8B-98C6-1C409F69BD4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E03C588-4FE4-4617-88BF-79BF15352B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EF92A4B-D4F5-4BBD-B229-7F16F1711E3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  <p:sldLayoutId id="2147483969" r:id="rId13"/>
    <p:sldLayoutId id="2147483970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8D02CE6-AD73-4068-A2C0-6FDF14898D5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4D7355D-0019-4ADD-83FA-9CC94A82DFE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9047D744-D23C-4973-AD78-7F2A97C1CEB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67D61CF-36D2-4CFA-BEC6-B502E9D02B5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E8C8FAA7-CADD-4496-9248-44E1FC36295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7A152A7-CDC0-4469-9892-CF245D20F78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AB07986-A32A-483F-AF13-4B5D8981D7D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35150" y="1844675"/>
            <a:ext cx="6119813" cy="762000"/>
          </a:xfrm>
        </p:spPr>
        <p:txBody>
          <a:bodyPr/>
          <a:lstStyle/>
          <a:p>
            <a:pPr eaLnBrk="1" hangingPunct="1"/>
            <a:r>
              <a:rPr lang="en-US" altLang="zh-CN" sz="3200"/>
              <a:t>Computer Architecture Experiment</a:t>
            </a:r>
            <a:endParaRPr lang="en-US" altLang="zh-CN" sz="3200">
              <a:solidFill>
                <a:srgbClr val="0A6192"/>
              </a:solidFill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62AFCFC-8BD4-46A7-BB21-1CF1296BBC3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492500" y="3573463"/>
            <a:ext cx="2520950" cy="762000"/>
          </a:xfrm>
        </p:spPr>
        <p:txBody>
          <a:bodyPr/>
          <a:lstStyle/>
          <a:p>
            <a:pPr eaLnBrk="1" hangingPunct="1"/>
            <a:r>
              <a:rPr lang="en-US" altLang="zh-CN" sz="2400"/>
              <a:t>lab7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83007B0F-6B81-4B0C-A01C-D4DC0382D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652963"/>
            <a:ext cx="5616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000" b="1">
                <a:solidFill>
                  <a:schemeClr val="bg1"/>
                </a:solidFill>
                <a:latin typeface="Franklin Gothic Demi" panose="020B0703020102020204" pitchFamily="34" charset="0"/>
              </a:rPr>
              <a:t>College of Computer Science &amp; Engineering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zh-CN" sz="2000" b="1">
                <a:solidFill>
                  <a:schemeClr val="bg1"/>
                </a:solidFill>
                <a:latin typeface="Franklin Gothic Demi" panose="020B0703020102020204" pitchFamily="34" charset="0"/>
              </a:rPr>
              <a:t>Zhejiang University</a:t>
            </a:r>
          </a:p>
        </p:txBody>
      </p:sp>
      <p:pic>
        <p:nvPicPr>
          <p:cNvPr id="35845" name="图片 5" descr="Toyear2.jpg">
            <a:extLst>
              <a:ext uri="{FF2B5EF4-FFF2-40B4-BE49-F238E27FC236}">
                <a16:creationId xmlns:a16="http://schemas.microsoft.com/office/drawing/2014/main" id="{DE755DB6-0B70-4457-81A5-6B1E4AEFD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5072063"/>
            <a:ext cx="1016000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图片 6" descr="Toyear3.jpg">
            <a:extLst>
              <a:ext uri="{FF2B5EF4-FFF2-40B4-BE49-F238E27FC236}">
                <a16:creationId xmlns:a16="http://schemas.microsoft.com/office/drawing/2014/main" id="{DF197E23-908B-427E-B3DC-3085C2812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175" y="4953000"/>
            <a:ext cx="11906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C5E5B5EC-78D7-4F7C-84D7-DAB5E7ECA1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Freeze method</a:t>
            </a:r>
          </a:p>
        </p:txBody>
      </p:sp>
      <p:graphicFrame>
        <p:nvGraphicFramePr>
          <p:cNvPr id="3074" name="Object 4">
            <a:extLst>
              <a:ext uri="{FF2B5EF4-FFF2-40B4-BE49-F238E27FC236}">
                <a16:creationId xmlns:a16="http://schemas.microsoft.com/office/drawing/2014/main" id="{60F6AC07-78CF-4F2D-BE97-D012E71169F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443336"/>
              </p:ext>
            </p:extLst>
          </p:nvPr>
        </p:nvGraphicFramePr>
        <p:xfrm>
          <a:off x="385762" y="1243012"/>
          <a:ext cx="8640763" cy="437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Visio" r:id="rId4" imgW="10954893" imgH="5543702" progId="Visio.Drawing.11">
                  <p:embed/>
                </p:oleObj>
              </mc:Choice>
              <mc:Fallback>
                <p:oleObj name="Visio" r:id="rId4" imgW="10954893" imgH="554370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" y="1243012"/>
                        <a:ext cx="8640763" cy="437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178399D1-5AA1-45A8-85FB-B4B9FB6258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0" y="80963"/>
            <a:ext cx="5900738" cy="776287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Predict-not-taken( </a:t>
            </a:r>
            <a:r>
              <a:rPr lang="en-US" altLang="zh-CN" sz="3200" dirty="0">
                <a:solidFill>
                  <a:srgbClr val="CC00CC"/>
                </a:solidFill>
              </a:rPr>
              <a:t>not in lab</a:t>
            </a:r>
            <a:r>
              <a:rPr lang="en-US" altLang="zh-CN" sz="3200" dirty="0"/>
              <a:t>)</a:t>
            </a:r>
          </a:p>
        </p:txBody>
      </p:sp>
      <p:graphicFrame>
        <p:nvGraphicFramePr>
          <p:cNvPr id="4098" name="Object 4">
            <a:extLst>
              <a:ext uri="{FF2B5EF4-FFF2-40B4-BE49-F238E27FC236}">
                <a16:creationId xmlns:a16="http://schemas.microsoft.com/office/drawing/2014/main" id="{2669526A-C27F-497D-80CC-AB2E08C96A06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42875" y="928688"/>
          <a:ext cx="8785225" cy="421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Visio" r:id="rId4" imgW="10972800" imgH="5543788" progId="Visio.Drawing.11">
                  <p:embed/>
                </p:oleObj>
              </mc:Choice>
              <mc:Fallback>
                <p:oleObj name="Visio" r:id="rId4" imgW="10972800" imgH="554378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928688"/>
                        <a:ext cx="8785225" cy="421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Box 3">
            <a:extLst>
              <a:ext uri="{FF2B5EF4-FFF2-40B4-BE49-F238E27FC236}">
                <a16:creationId xmlns:a16="http://schemas.microsoft.com/office/drawing/2014/main" id="{B30A5E37-8593-43A7-9757-69AA61C72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143500"/>
            <a:ext cx="2403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rgbClr val="0070C0"/>
                </a:solidFill>
              </a:rPr>
              <a:t>How to implement it ?</a:t>
            </a:r>
            <a:endParaRPr lang="zh-CN" altLang="en-US" sz="1800" dirty="0">
              <a:solidFill>
                <a:srgbClr val="0070C0"/>
              </a:solidFill>
            </a:endParaRPr>
          </a:p>
        </p:txBody>
      </p:sp>
      <p:sp>
        <p:nvSpPr>
          <p:cNvPr id="4101" name="TextBox 4">
            <a:extLst>
              <a:ext uri="{FF2B5EF4-FFF2-40B4-BE49-F238E27FC236}">
                <a16:creationId xmlns:a16="http://schemas.microsoft.com/office/drawing/2014/main" id="{1FA8EAF3-1FEF-488B-8883-AD41C2FAF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500688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1600" dirty="0"/>
              <a:t>Normally:  pc</a:t>
            </a:r>
            <a:r>
              <a:rPr lang="en-US" altLang="zh-CN" sz="1600" dirty="0">
                <a:sym typeface="Wingdings" panose="05000000000000000000" pitchFamily="2" charset="2"/>
              </a:rPr>
              <a:t></a:t>
            </a:r>
            <a:r>
              <a:rPr lang="en-US" altLang="zh-CN" sz="1600" dirty="0"/>
              <a:t>pc+4,    no stall whenever ((</a:t>
            </a:r>
            <a:r>
              <a:rPr lang="en-US" altLang="zh-CN" sz="1600" dirty="0" err="1"/>
              <a:t>exop</a:t>
            </a:r>
            <a:r>
              <a:rPr lang="en-US" altLang="zh-CN" sz="1600" dirty="0"/>
              <a:t> or </a:t>
            </a:r>
            <a:r>
              <a:rPr lang="en-US" altLang="zh-CN" sz="1600" dirty="0" err="1"/>
              <a:t>memop</a:t>
            </a:r>
            <a:r>
              <a:rPr lang="en-US" altLang="zh-CN" sz="1600" dirty="0"/>
              <a:t> )== branch)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1600" dirty="0"/>
              <a:t>If </a:t>
            </a:r>
            <a:r>
              <a:rPr lang="en-US" altLang="zh-CN" sz="1600" dirty="0" err="1"/>
              <a:t>mem_op</a:t>
            </a:r>
            <a:r>
              <a:rPr lang="en-US" altLang="zh-CN" sz="1600" dirty="0"/>
              <a:t>=branch and </a:t>
            </a:r>
            <a:r>
              <a:rPr lang="en-US" altLang="zh-CN" sz="1600" dirty="0" err="1"/>
              <a:t>condition_code</a:t>
            </a:r>
            <a:r>
              <a:rPr lang="en-US" altLang="zh-CN" sz="1600" dirty="0"/>
              <a:t>==1, then Kill the following 3 instructions flying in pipeline. 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1">
            <a:extLst>
              <a:ext uri="{FF2B5EF4-FFF2-40B4-BE49-F238E27FC236}">
                <a16:creationId xmlns:a16="http://schemas.microsoft.com/office/drawing/2014/main" id="{872440D2-E8D8-42D0-9685-68100A20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/>
              <a:t>Predict taken only when branch target can be got earlier that condition code</a:t>
            </a:r>
            <a:endParaRPr lang="zh-CN" altLang="en-US" dirty="0"/>
          </a:p>
        </p:txBody>
      </p:sp>
      <p:graphicFrame>
        <p:nvGraphicFramePr>
          <p:cNvPr id="19461" name="Object 5">
            <a:extLst>
              <a:ext uri="{FF2B5EF4-FFF2-40B4-BE49-F238E27FC236}">
                <a16:creationId xmlns:a16="http://schemas.microsoft.com/office/drawing/2014/main" id="{5DF3E963-6545-48D3-AB2E-F6F2EF104E5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00063" y="2071688"/>
          <a:ext cx="8143875" cy="371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r:id="rId4" imgW="4800600" imgH="3448050" progId="Word.Picture.8">
                  <p:embed/>
                </p:oleObj>
              </mc:Choice>
              <mc:Fallback>
                <p:oleObj r:id="rId4" imgW="4800600" imgH="344805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2071688"/>
                        <a:ext cx="8143875" cy="371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Box 4">
            <a:extLst>
              <a:ext uri="{FF2B5EF4-FFF2-40B4-BE49-F238E27FC236}">
                <a16:creationId xmlns:a16="http://schemas.microsoft.com/office/drawing/2014/main" id="{839B7374-52F1-4CA3-8BE3-FDB35024E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214438"/>
            <a:ext cx="78581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However there’s no advantage for MIPS pipeline, but if the </a:t>
            </a:r>
            <a:r>
              <a:rPr lang="en-US" altLang="zh-CN" dirty="0" err="1"/>
              <a:t>datapath</a:t>
            </a:r>
            <a:r>
              <a:rPr lang="en-US" altLang="zh-CN" dirty="0"/>
              <a:t> can be changed as following. </a:t>
            </a:r>
          </a:p>
        </p:txBody>
      </p:sp>
      <p:sp>
        <p:nvSpPr>
          <p:cNvPr id="5125" name="TextBox 5">
            <a:extLst>
              <a:ext uri="{FF2B5EF4-FFF2-40B4-BE49-F238E27FC236}">
                <a16:creationId xmlns:a16="http://schemas.microsoft.com/office/drawing/2014/main" id="{5C2097A2-AA3F-467B-B717-27A5116A2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5715000"/>
            <a:ext cx="2857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NOT in Lab too.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A8CB823C-7E82-4957-980A-A86AE3E2B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Reduce the control stall by </a:t>
            </a:r>
            <a:r>
              <a:rPr lang="en-US" altLang="zh-CN" sz="2800" dirty="0">
                <a:solidFill>
                  <a:srgbClr val="CC00CC"/>
                </a:solidFill>
              </a:rPr>
              <a:t>calculate target and cc asap.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82FC588-908C-438E-8471-E319FB51B7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8625" y="1285875"/>
            <a:ext cx="8229600" cy="857250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Bring forward calculation of branch condition from MEM Stage to EX Stage, stall reduce from 3-cycle to 2-cycle.</a:t>
            </a:r>
          </a:p>
        </p:txBody>
      </p:sp>
      <p:graphicFrame>
        <p:nvGraphicFramePr>
          <p:cNvPr id="6146" name="Object 4">
            <a:extLst>
              <a:ext uri="{FF2B5EF4-FFF2-40B4-BE49-F238E27FC236}">
                <a16:creationId xmlns:a16="http://schemas.microsoft.com/office/drawing/2014/main" id="{7C0E097C-A232-4A7D-ACDB-E8DAB88026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" y="2428875"/>
          <a:ext cx="7758113" cy="374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图片" r:id="rId4" imgW="4800600" imgH="3324606" progId="Word.Picture.8">
                  <p:embed/>
                </p:oleObj>
              </mc:Choice>
              <mc:Fallback>
                <p:oleObj name="图片" r:id="rId4" imgW="4800600" imgH="3324606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428875"/>
                        <a:ext cx="7758113" cy="374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7">
            <a:extLst>
              <a:ext uri="{FF2B5EF4-FFF2-40B4-BE49-F238E27FC236}">
                <a16:creationId xmlns:a16="http://schemas.microsoft.com/office/drawing/2014/main" id="{7CFBB1D0-616B-4FD0-8652-49531C08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Reduce the control stall by </a:t>
            </a:r>
            <a:r>
              <a:rPr lang="en-US" altLang="zh-CN" sz="2800">
                <a:solidFill>
                  <a:srgbClr val="CC00CC"/>
                </a:solidFill>
              </a:rPr>
              <a:t>calculate target and cc asap.</a:t>
            </a:r>
            <a:endParaRPr lang="zh-CN" altLang="en-US" sz="2800"/>
          </a:p>
        </p:txBody>
      </p:sp>
      <p:sp>
        <p:nvSpPr>
          <p:cNvPr id="43011" name="内容占位符 8">
            <a:extLst>
              <a:ext uri="{FF2B5EF4-FFF2-40B4-BE49-F238E27FC236}">
                <a16:creationId xmlns:a16="http://schemas.microsoft.com/office/drawing/2014/main" id="{1AA2A523-2B20-4B40-BA6E-901EFFF07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625" y="1428750"/>
            <a:ext cx="8329613" cy="757238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solidFill>
                  <a:srgbClr val="000000"/>
                </a:solidFill>
              </a:rPr>
              <a:t>Then bring forward from EX to ID, stall reduce from 2-cycle  to 1-cycle.</a:t>
            </a:r>
          </a:p>
        </p:txBody>
      </p:sp>
      <p:grpSp>
        <p:nvGrpSpPr>
          <p:cNvPr id="43012" name="Group 3">
            <a:extLst>
              <a:ext uri="{FF2B5EF4-FFF2-40B4-BE49-F238E27FC236}">
                <a16:creationId xmlns:a16="http://schemas.microsoft.com/office/drawing/2014/main" id="{9C999F5C-F170-444D-B886-B450BC483F3E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2214563"/>
            <a:ext cx="7343775" cy="3565525"/>
            <a:chOff x="240" y="960"/>
            <a:chExt cx="5232" cy="2976"/>
          </a:xfrm>
        </p:grpSpPr>
        <p:pic>
          <p:nvPicPr>
            <p:cNvPr id="43013" name="Picture 4" descr="chap3_4-5new">
              <a:extLst>
                <a:ext uri="{FF2B5EF4-FFF2-40B4-BE49-F238E27FC236}">
                  <a16:creationId xmlns:a16="http://schemas.microsoft.com/office/drawing/2014/main" id="{5CD5BEEF-07E3-4A68-9ADC-9FF2961DEB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960"/>
              <a:ext cx="5232" cy="2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3014" name="Group 5">
              <a:extLst>
                <a:ext uri="{FF2B5EF4-FFF2-40B4-BE49-F238E27FC236}">
                  <a16:creationId xmlns:a16="http://schemas.microsoft.com/office/drawing/2014/main" id="{9DA0BD9D-3C15-432D-A79B-AEB19540D5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0" y="3002"/>
              <a:ext cx="2254" cy="934"/>
              <a:chOff x="3110" y="3002"/>
              <a:chExt cx="2254" cy="934"/>
            </a:xfrm>
          </p:grpSpPr>
          <p:sp>
            <p:nvSpPr>
              <p:cNvPr id="43015" name="Text Box 6">
                <a:extLst>
                  <a:ext uri="{FF2B5EF4-FFF2-40B4-BE49-F238E27FC236}">
                    <a16:creationId xmlns:a16="http://schemas.microsoft.com/office/drawing/2014/main" id="{A87A1F64-E95D-4744-BB80-951FCB5785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10" y="3002"/>
                <a:ext cx="5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b="1">
                    <a:solidFill>
                      <a:srgbClr val="339966"/>
                    </a:solidFill>
                    <a:latin typeface="Times New Roman" panose="02020603050405020304" pitchFamily="18" charset="0"/>
                  </a:rPr>
                  <a:t>store</a:t>
                </a:r>
                <a:endParaRPr kumimoji="1" lang="en-US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16" name="Text Box 7">
                <a:extLst>
                  <a:ext uri="{FF2B5EF4-FFF2-40B4-BE49-F238E27FC236}">
                    <a16:creationId xmlns:a16="http://schemas.microsoft.com/office/drawing/2014/main" id="{9EC99DAF-2E62-4036-BF1F-7970D0F20E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3648"/>
                <a:ext cx="46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b="1">
                    <a:solidFill>
                      <a:srgbClr val="339966"/>
                    </a:solidFill>
                    <a:latin typeface="Times New Roman" panose="02020603050405020304" pitchFamily="18" charset="0"/>
                  </a:rPr>
                  <a:t>load</a:t>
                </a:r>
                <a:endParaRPr kumimoji="1" lang="en-US" altLang="zh-CN"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>
            <a:extLst>
              <a:ext uri="{FF2B5EF4-FFF2-40B4-BE49-F238E27FC236}">
                <a16:creationId xmlns:a16="http://schemas.microsoft.com/office/drawing/2014/main" id="{CDD7EE08-3D4A-4567-A976-1F11BD885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88" y="80963"/>
            <a:ext cx="6500812" cy="919162"/>
          </a:xfrm>
        </p:spPr>
        <p:txBody>
          <a:bodyPr/>
          <a:lstStyle/>
          <a:p>
            <a:pPr eaLnBrk="1" hangingPunct="1"/>
            <a:r>
              <a:rPr lang="en-US" altLang="zh-CN" dirty="0"/>
              <a:t>What we have done by far</a:t>
            </a:r>
            <a:endParaRPr lang="zh-CN" altLang="en-US" dirty="0"/>
          </a:p>
        </p:txBody>
      </p:sp>
      <p:graphicFrame>
        <p:nvGraphicFramePr>
          <p:cNvPr id="7170" name="Object 4">
            <a:extLst>
              <a:ext uri="{FF2B5EF4-FFF2-40B4-BE49-F238E27FC236}">
                <a16:creationId xmlns:a16="http://schemas.microsoft.com/office/drawing/2014/main" id="{377A6A06-CD95-4EC2-B6AC-2ABC657853BA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714375" y="1071563"/>
          <a:ext cx="8072438" cy="520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Visio" r:id="rId4" imgW="6439510" imgH="4150157" progId="Visio.Drawing.11">
                  <p:embed/>
                </p:oleObj>
              </mc:Choice>
              <mc:Fallback>
                <p:oleObj name="Visio" r:id="rId4" imgW="6439510" imgH="415015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1071563"/>
                        <a:ext cx="8072438" cy="5202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17">
            <a:extLst>
              <a:ext uri="{FF2B5EF4-FFF2-40B4-BE49-F238E27FC236}">
                <a16:creationId xmlns:a16="http://schemas.microsoft.com/office/drawing/2014/main" id="{81553CCF-5757-439A-B003-505CAC3B10C2}"/>
              </a:ext>
            </a:extLst>
          </p:cNvPr>
          <p:cNvGrpSpPr>
            <a:grpSpLocks/>
          </p:cNvGrpSpPr>
          <p:nvPr/>
        </p:nvGrpSpPr>
        <p:grpSpPr bwMode="auto">
          <a:xfrm>
            <a:off x="1571625" y="1071563"/>
            <a:ext cx="5930900" cy="1858962"/>
            <a:chOff x="1571604" y="1071546"/>
            <a:chExt cx="5930148" cy="1858976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0C6771BB-1CF8-49C3-9F0F-C39A8C88C8BA}"/>
                </a:ext>
              </a:extLst>
            </p:cNvPr>
            <p:cNvCxnSpPr/>
            <p:nvPr/>
          </p:nvCxnSpPr>
          <p:spPr>
            <a:xfrm>
              <a:off x="6428738" y="2928935"/>
              <a:ext cx="1071427" cy="15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E2E0759-66CA-4889-8B2A-0AC9616B8403}"/>
                </a:ext>
              </a:extLst>
            </p:cNvPr>
            <p:cNvCxnSpPr/>
            <p:nvPr/>
          </p:nvCxnSpPr>
          <p:spPr>
            <a:xfrm rot="5400000" flipH="1" flipV="1">
              <a:off x="6573058" y="2000240"/>
              <a:ext cx="1855802" cy="15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BA93CCB-FD86-4E2C-BF6B-67AE024E513D}"/>
                </a:ext>
              </a:extLst>
            </p:cNvPr>
            <p:cNvCxnSpPr/>
            <p:nvPr/>
          </p:nvCxnSpPr>
          <p:spPr>
            <a:xfrm>
              <a:off x="6857309" y="2428868"/>
              <a:ext cx="571428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038DA7B-130C-449C-B0B8-AED536EE5CC6}"/>
                </a:ext>
              </a:extLst>
            </p:cNvPr>
            <p:cNvCxnSpPr/>
            <p:nvPr/>
          </p:nvCxnSpPr>
          <p:spPr>
            <a:xfrm rot="5400000" flipH="1" flipV="1">
              <a:off x="6894538" y="1821646"/>
              <a:ext cx="1069983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E62AE1DF-0212-4031-96CA-B8ED566CD0FD}"/>
                </a:ext>
              </a:extLst>
            </p:cNvPr>
            <p:cNvCxnSpPr/>
            <p:nvPr/>
          </p:nvCxnSpPr>
          <p:spPr>
            <a:xfrm rot="10800000">
              <a:off x="2285888" y="1285860"/>
              <a:ext cx="5142848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3AA588D-832F-4075-BD57-F49AFC22CB30}"/>
                </a:ext>
              </a:extLst>
            </p:cNvPr>
            <p:cNvCxnSpPr/>
            <p:nvPr/>
          </p:nvCxnSpPr>
          <p:spPr>
            <a:xfrm rot="10800000">
              <a:off x="1571604" y="1071546"/>
              <a:ext cx="5928561" cy="15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椭圆 18">
            <a:extLst>
              <a:ext uri="{FF2B5EF4-FFF2-40B4-BE49-F238E27FC236}">
                <a16:creationId xmlns:a16="http://schemas.microsoft.com/office/drawing/2014/main" id="{4A2BB8A8-ED76-415F-8AE4-7DE4B9791E50}"/>
              </a:ext>
            </a:extLst>
          </p:cNvPr>
          <p:cNvSpPr/>
          <p:nvPr/>
        </p:nvSpPr>
        <p:spPr>
          <a:xfrm>
            <a:off x="4643438" y="3214688"/>
            <a:ext cx="285750" cy="1428750"/>
          </a:xfrm>
          <a:prstGeom prst="ellipse">
            <a:avLst/>
          </a:prstGeom>
          <a:solidFill>
            <a:schemeClr val="accent1">
              <a:alpha val="37000"/>
            </a:schemeClr>
          </a:solidFill>
          <a:ln>
            <a:solidFill>
              <a:srgbClr val="098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4F7D12A-6B31-4234-A8E9-846DC6F0BE79}"/>
              </a:ext>
            </a:extLst>
          </p:cNvPr>
          <p:cNvSpPr/>
          <p:nvPr/>
        </p:nvSpPr>
        <p:spPr>
          <a:xfrm>
            <a:off x="6572250" y="3786188"/>
            <a:ext cx="214313" cy="285750"/>
          </a:xfrm>
          <a:prstGeom prst="ellipse">
            <a:avLst/>
          </a:prstGeom>
          <a:solidFill>
            <a:srgbClr val="FFFF00">
              <a:alpha val="34000"/>
            </a:srgbClr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888F234-43F4-4187-A73D-85871FE733A1}"/>
              </a:ext>
            </a:extLst>
          </p:cNvPr>
          <p:cNvSpPr/>
          <p:nvPr/>
        </p:nvSpPr>
        <p:spPr>
          <a:xfrm>
            <a:off x="8643938" y="4643438"/>
            <a:ext cx="214312" cy="285750"/>
          </a:xfrm>
          <a:prstGeom prst="ellipse">
            <a:avLst/>
          </a:prstGeom>
          <a:solidFill>
            <a:srgbClr val="FFFF00">
              <a:alpha val="34000"/>
            </a:srgbClr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4" name="组合 29">
            <a:extLst>
              <a:ext uri="{FF2B5EF4-FFF2-40B4-BE49-F238E27FC236}">
                <a16:creationId xmlns:a16="http://schemas.microsoft.com/office/drawing/2014/main" id="{8F785613-5F49-4946-95DE-E28EF94EC570}"/>
              </a:ext>
            </a:extLst>
          </p:cNvPr>
          <p:cNvGrpSpPr>
            <a:grpSpLocks/>
          </p:cNvGrpSpPr>
          <p:nvPr/>
        </p:nvGrpSpPr>
        <p:grpSpPr bwMode="auto">
          <a:xfrm>
            <a:off x="4429125" y="2500313"/>
            <a:ext cx="458788" cy="923925"/>
            <a:chOff x="4429124" y="2500306"/>
            <a:chExt cx="458219" cy="923616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B4AFDD4-BD8B-4B40-B49B-1DC7AA8C5555}"/>
                </a:ext>
              </a:extLst>
            </p:cNvPr>
            <p:cNvCxnSpPr/>
            <p:nvPr/>
          </p:nvCxnSpPr>
          <p:spPr>
            <a:xfrm>
              <a:off x="4429124" y="2571719"/>
              <a:ext cx="428093" cy="15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492B1DA4-FBAE-4808-801F-69DEF1909653}"/>
                </a:ext>
              </a:extLst>
            </p:cNvPr>
            <p:cNvCxnSpPr>
              <a:endCxn id="19" idx="7"/>
            </p:cNvCxnSpPr>
            <p:nvPr/>
          </p:nvCxnSpPr>
          <p:spPr>
            <a:xfrm rot="16200000" flipH="1">
              <a:off x="4446179" y="2982757"/>
              <a:ext cx="852203" cy="3012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9FAEF501-FAA9-497A-BD04-D6826D4506AD}"/>
                </a:ext>
              </a:extLst>
            </p:cNvPr>
            <p:cNvCxnSpPr/>
            <p:nvPr/>
          </p:nvCxnSpPr>
          <p:spPr>
            <a:xfrm>
              <a:off x="4429124" y="2500306"/>
              <a:ext cx="356745" cy="15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DC0AADF6-089D-4B64-B58E-6247E37D50EA}"/>
                </a:ext>
              </a:extLst>
            </p:cNvPr>
            <p:cNvCxnSpPr>
              <a:endCxn id="19" idx="0"/>
            </p:cNvCxnSpPr>
            <p:nvPr/>
          </p:nvCxnSpPr>
          <p:spPr>
            <a:xfrm rot="5400000">
              <a:off x="4429593" y="2858168"/>
              <a:ext cx="714136" cy="15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id="{27F35F29-9FBD-4064-8927-BF8885CB9689}"/>
              </a:ext>
            </a:extLst>
          </p:cNvPr>
          <p:cNvSpPr/>
          <p:nvPr/>
        </p:nvSpPr>
        <p:spPr>
          <a:xfrm>
            <a:off x="1071563" y="1357313"/>
            <a:ext cx="2428875" cy="214312"/>
          </a:xfrm>
          <a:prstGeom prst="ellipse">
            <a:avLst/>
          </a:prstGeom>
          <a:solidFill>
            <a:srgbClr val="FFC000">
              <a:alpha val="34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37E6DAD1-C14C-4196-9992-CD12DE87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The control logic</a:t>
            </a:r>
            <a:endParaRPr lang="zh-CN" altLang="en-US" dirty="0"/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48CC79C9-C753-483B-94F3-6C7881869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4313" y="1143000"/>
            <a:ext cx="8643937" cy="4983163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Stall</a:t>
            </a:r>
          </a:p>
          <a:p>
            <a:pPr lvl="1" eaLnBrk="1" hangingPunct="1"/>
            <a:r>
              <a:rPr lang="en-US" altLang="zh-CN" sz="2000" dirty="0"/>
              <a:t>Control stall: </a:t>
            </a:r>
            <a:r>
              <a:rPr lang="en-US" altLang="zh-CN" sz="2000" dirty="0" err="1"/>
              <a:t>ex_op</a:t>
            </a:r>
            <a:r>
              <a:rPr lang="en-US" altLang="zh-CN" sz="2000" dirty="0"/>
              <a:t> / </a:t>
            </a:r>
            <a:r>
              <a:rPr lang="en-US" altLang="zh-CN" sz="2000" dirty="0" err="1"/>
              <a:t>mem_op</a:t>
            </a:r>
            <a:r>
              <a:rPr lang="en-US" altLang="zh-CN" sz="2000" dirty="0"/>
              <a:t> is branch or </a:t>
            </a:r>
            <a:r>
              <a:rPr lang="en-US" altLang="zh-CN" sz="2000" dirty="0" err="1"/>
              <a:t>jmp</a:t>
            </a:r>
            <a:r>
              <a:rPr lang="en-US" altLang="zh-CN" sz="2000" dirty="0">
                <a:solidFill>
                  <a:srgbClr val="FF0000"/>
                </a:solidFill>
              </a:rPr>
              <a:t>.      (Flush)</a:t>
            </a:r>
          </a:p>
          <a:p>
            <a:pPr lvl="1" eaLnBrk="1" hangingPunct="1"/>
            <a:r>
              <a:rPr lang="en-US" altLang="zh-CN" sz="2000" dirty="0"/>
              <a:t>Load stall:   (</a:t>
            </a:r>
            <a:r>
              <a:rPr lang="en-US" altLang="zh-CN" sz="2000" dirty="0" err="1"/>
              <a:t>ex_op</a:t>
            </a:r>
            <a:r>
              <a:rPr lang="en-US" altLang="zh-CN" sz="2000" dirty="0"/>
              <a:t>=</a:t>
            </a:r>
            <a:r>
              <a:rPr lang="en-US" altLang="zh-CN" sz="2000" dirty="0" err="1"/>
              <a:t>lw</a:t>
            </a:r>
            <a:r>
              <a:rPr lang="en-US" altLang="zh-CN" sz="2000" dirty="0"/>
              <a:t>) &amp; ((</a:t>
            </a:r>
            <a:r>
              <a:rPr lang="en-US" altLang="zh-CN" sz="2000" dirty="0" err="1"/>
              <a:t>ex_rd</a:t>
            </a:r>
            <a:r>
              <a:rPr lang="en-US" altLang="zh-CN" sz="2000" dirty="0"/>
              <a:t>=</a:t>
            </a:r>
            <a:r>
              <a:rPr lang="en-US" altLang="zh-CN" sz="2000" dirty="0" err="1"/>
              <a:t>id_rs</a:t>
            </a:r>
            <a:r>
              <a:rPr lang="en-US" altLang="zh-CN" sz="2000" dirty="0"/>
              <a:t>) &amp; </a:t>
            </a:r>
            <a:r>
              <a:rPr lang="en-US" altLang="zh-CN" sz="2000" dirty="0" err="1"/>
              <a:t>exist_id_rs</a:t>
            </a:r>
            <a:r>
              <a:rPr lang="en-US" altLang="zh-CN" sz="2000" dirty="0"/>
              <a:t>) </a:t>
            </a:r>
          </a:p>
          <a:p>
            <a:pPr lvl="1" eaLnBrk="1" hangingPunct="1">
              <a:buFontTx/>
              <a:buNone/>
            </a:pPr>
            <a:r>
              <a:rPr lang="en-US" altLang="zh-CN" sz="2000" dirty="0"/>
              <a:t>                    or ((</a:t>
            </a:r>
            <a:r>
              <a:rPr lang="en-US" altLang="zh-CN" sz="2000" dirty="0" err="1"/>
              <a:t>ex_rd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id_rt</a:t>
            </a:r>
            <a:r>
              <a:rPr lang="en-US" altLang="zh-CN" sz="2000" dirty="0"/>
              <a:t>) &amp; </a:t>
            </a:r>
            <a:r>
              <a:rPr lang="en-US" altLang="zh-CN" sz="2000" dirty="0" err="1"/>
              <a:t>exist_id_rt</a:t>
            </a:r>
            <a:r>
              <a:rPr lang="en-US" altLang="zh-CN" sz="2000" dirty="0"/>
              <a:t> )</a:t>
            </a:r>
          </a:p>
          <a:p>
            <a:pPr eaLnBrk="1" hangingPunct="1"/>
            <a:r>
              <a:rPr lang="en-US" altLang="zh-CN" sz="2400" dirty="0"/>
              <a:t>FWA:</a:t>
            </a:r>
          </a:p>
          <a:p>
            <a:pPr lvl="1" eaLnBrk="1" hangingPunct="1"/>
            <a:r>
              <a:rPr lang="en-US" altLang="zh-CN" sz="2000" dirty="0"/>
              <a:t>1:  (</a:t>
            </a:r>
            <a:r>
              <a:rPr lang="en-US" altLang="zh-CN" sz="2000" dirty="0" err="1"/>
              <a:t>ex_op</a:t>
            </a:r>
            <a:r>
              <a:rPr lang="en-US" altLang="zh-CN" sz="2000" dirty="0"/>
              <a:t>=</a:t>
            </a:r>
            <a:r>
              <a:rPr lang="en-US" altLang="zh-CN" sz="2000" dirty="0" err="1"/>
              <a:t>ALUop</a:t>
            </a:r>
            <a:r>
              <a:rPr lang="en-US" altLang="zh-CN" sz="2000" dirty="0"/>
              <a:t>) &amp;&amp; ((</a:t>
            </a:r>
            <a:r>
              <a:rPr lang="en-US" altLang="zh-CN" sz="2000" dirty="0" err="1"/>
              <a:t>ex_rd</a:t>
            </a:r>
            <a:r>
              <a:rPr lang="en-US" altLang="zh-CN" sz="2000" dirty="0"/>
              <a:t>=</a:t>
            </a:r>
            <a:r>
              <a:rPr lang="en-US" altLang="zh-CN" sz="2000" dirty="0" err="1"/>
              <a:t>id_rs</a:t>
            </a:r>
            <a:r>
              <a:rPr lang="en-US" altLang="zh-CN" sz="2000" dirty="0"/>
              <a:t>) &amp; </a:t>
            </a:r>
            <a:r>
              <a:rPr lang="en-US" altLang="zh-CN" sz="2000" dirty="0" err="1"/>
              <a:t>exist_id_rs</a:t>
            </a:r>
            <a:r>
              <a:rPr lang="en-US" altLang="zh-CN" sz="2000" dirty="0"/>
              <a:t>)</a:t>
            </a:r>
          </a:p>
          <a:p>
            <a:pPr lvl="1" eaLnBrk="1" hangingPunct="1"/>
            <a:r>
              <a:rPr lang="en-US" altLang="zh-CN" sz="2000" dirty="0"/>
              <a:t>2:  (</a:t>
            </a:r>
            <a:r>
              <a:rPr lang="en-US" altLang="zh-CN" sz="2000" dirty="0" err="1"/>
              <a:t>mem_op</a:t>
            </a:r>
            <a:r>
              <a:rPr lang="en-US" altLang="zh-CN" sz="2000" dirty="0"/>
              <a:t>=</a:t>
            </a:r>
            <a:r>
              <a:rPr lang="en-US" altLang="zh-CN" sz="2000" dirty="0" err="1"/>
              <a:t>ALUop</a:t>
            </a:r>
            <a:r>
              <a:rPr lang="en-US" altLang="zh-CN" sz="2000" dirty="0"/>
              <a:t>/</a:t>
            </a:r>
            <a:r>
              <a:rPr lang="en-US" altLang="zh-CN" sz="2000" dirty="0" err="1"/>
              <a:t>LWop</a:t>
            </a:r>
            <a:r>
              <a:rPr lang="en-US" altLang="zh-CN" sz="2000" dirty="0"/>
              <a:t>) &amp;&amp; ((</a:t>
            </a:r>
            <a:r>
              <a:rPr lang="en-US" altLang="zh-CN" sz="2000" dirty="0" err="1"/>
              <a:t>mem_rd</a:t>
            </a:r>
            <a:r>
              <a:rPr lang="en-US" altLang="zh-CN" sz="2000" dirty="0"/>
              <a:t>=</a:t>
            </a:r>
            <a:r>
              <a:rPr lang="en-US" altLang="zh-CN" sz="2000" dirty="0" err="1"/>
              <a:t>id_rs</a:t>
            </a:r>
            <a:r>
              <a:rPr lang="en-US" altLang="zh-CN" sz="2000" dirty="0"/>
              <a:t>) &amp; </a:t>
            </a:r>
            <a:r>
              <a:rPr lang="en-US" altLang="zh-CN" sz="2000" dirty="0" err="1"/>
              <a:t>exist_id_rs</a:t>
            </a:r>
            <a:r>
              <a:rPr lang="en-US" altLang="zh-CN" sz="2000" dirty="0"/>
              <a:t>)</a:t>
            </a:r>
          </a:p>
          <a:p>
            <a:pPr lvl="1" eaLnBrk="1" hangingPunct="1"/>
            <a:r>
              <a:rPr lang="en-US" altLang="zh-CN" sz="2000" dirty="0"/>
              <a:t>0:</a:t>
            </a:r>
          </a:p>
          <a:p>
            <a:pPr eaLnBrk="1" hangingPunct="1"/>
            <a:r>
              <a:rPr lang="en-US" altLang="zh-CN" sz="2400" dirty="0"/>
              <a:t>FWB:</a:t>
            </a:r>
          </a:p>
          <a:p>
            <a:pPr lvl="1" eaLnBrk="1" hangingPunct="1"/>
            <a:r>
              <a:rPr lang="en-US" altLang="zh-CN" sz="2000" dirty="0"/>
              <a:t>1:  (</a:t>
            </a:r>
            <a:r>
              <a:rPr lang="en-US" altLang="zh-CN" sz="2000" dirty="0" err="1"/>
              <a:t>ex_op</a:t>
            </a:r>
            <a:r>
              <a:rPr lang="en-US" altLang="zh-CN" sz="2000" dirty="0"/>
              <a:t>=</a:t>
            </a:r>
            <a:r>
              <a:rPr lang="en-US" altLang="zh-CN" sz="2000" dirty="0" err="1"/>
              <a:t>ALUop</a:t>
            </a:r>
            <a:r>
              <a:rPr lang="en-US" altLang="zh-CN" sz="2000" dirty="0"/>
              <a:t>) &amp;&amp; ((</a:t>
            </a:r>
            <a:r>
              <a:rPr lang="en-US" altLang="zh-CN" sz="2000" dirty="0" err="1"/>
              <a:t>ex_rd</a:t>
            </a:r>
            <a:r>
              <a:rPr lang="en-US" altLang="zh-CN" sz="2000" dirty="0"/>
              <a:t>=</a:t>
            </a:r>
            <a:r>
              <a:rPr lang="en-US" altLang="zh-CN" sz="2000" dirty="0" err="1"/>
              <a:t>id_rt</a:t>
            </a:r>
            <a:r>
              <a:rPr lang="en-US" altLang="zh-CN" sz="2000" dirty="0"/>
              <a:t>) &amp; </a:t>
            </a:r>
            <a:r>
              <a:rPr lang="en-US" altLang="zh-CN" sz="2000" dirty="0" err="1"/>
              <a:t>exist_id_rt</a:t>
            </a:r>
            <a:r>
              <a:rPr lang="en-US" altLang="zh-CN" sz="2000" dirty="0"/>
              <a:t>)</a:t>
            </a:r>
          </a:p>
          <a:p>
            <a:pPr lvl="1" eaLnBrk="1" hangingPunct="1"/>
            <a:r>
              <a:rPr lang="en-US" altLang="zh-CN" sz="2000" dirty="0"/>
              <a:t>2:  (</a:t>
            </a:r>
            <a:r>
              <a:rPr lang="en-US" altLang="zh-CN" sz="2000" dirty="0" err="1"/>
              <a:t>mem_op</a:t>
            </a:r>
            <a:r>
              <a:rPr lang="en-US" altLang="zh-CN" sz="2000" dirty="0"/>
              <a:t>=</a:t>
            </a:r>
            <a:r>
              <a:rPr lang="en-US" altLang="zh-CN" sz="2000" dirty="0" err="1"/>
              <a:t>ALUop</a:t>
            </a:r>
            <a:r>
              <a:rPr lang="en-US" altLang="zh-CN" sz="2000" dirty="0"/>
              <a:t>/</a:t>
            </a:r>
            <a:r>
              <a:rPr lang="en-US" altLang="zh-CN" sz="2000" dirty="0" err="1"/>
              <a:t>LWop</a:t>
            </a:r>
            <a:r>
              <a:rPr lang="en-US" altLang="zh-CN" sz="2000" dirty="0"/>
              <a:t>) &amp;&amp; ((</a:t>
            </a:r>
            <a:r>
              <a:rPr lang="en-US" altLang="zh-CN" sz="2000" dirty="0" err="1"/>
              <a:t>mem_rd</a:t>
            </a:r>
            <a:r>
              <a:rPr lang="en-US" altLang="zh-CN" sz="2000" dirty="0"/>
              <a:t>=</a:t>
            </a:r>
            <a:r>
              <a:rPr lang="en-US" altLang="zh-CN" sz="2000" dirty="0" err="1"/>
              <a:t>id_rt</a:t>
            </a:r>
            <a:r>
              <a:rPr lang="en-US" altLang="zh-CN" sz="2000" dirty="0"/>
              <a:t>) &amp; </a:t>
            </a:r>
            <a:r>
              <a:rPr lang="en-US" altLang="zh-CN" sz="2000" dirty="0" err="1"/>
              <a:t>exist_id_rt</a:t>
            </a:r>
            <a:r>
              <a:rPr lang="en-US" altLang="zh-CN" sz="2000" dirty="0"/>
              <a:t>)</a:t>
            </a:r>
          </a:p>
          <a:p>
            <a:pPr lvl="1" eaLnBrk="1" hangingPunct="1"/>
            <a:r>
              <a:rPr lang="en-US" altLang="zh-CN" sz="2000" dirty="0"/>
              <a:t>0: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1F8368D-AEDC-44FD-82A2-B9E28D8C819F}"/>
              </a:ext>
            </a:extLst>
          </p:cNvPr>
          <p:cNvSpPr/>
          <p:nvPr/>
        </p:nvSpPr>
        <p:spPr>
          <a:xfrm>
            <a:off x="214313" y="714375"/>
            <a:ext cx="8643937" cy="6000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33CA34C2-9EC4-4BFB-BF89-964F85910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0" y="80963"/>
            <a:ext cx="5900738" cy="633412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Datapath resolving Control Hazards</a:t>
            </a:r>
          </a:p>
        </p:txBody>
      </p:sp>
      <p:sp>
        <p:nvSpPr>
          <p:cNvPr id="45060" name="Rectangle 10">
            <a:extLst>
              <a:ext uri="{FF2B5EF4-FFF2-40B4-BE49-F238E27FC236}">
                <a16:creationId xmlns:a16="http://schemas.microsoft.com/office/drawing/2014/main" id="{49DF365B-0758-426A-ABA7-86BDAD14D0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5061" name="Rectangle 4">
            <a:extLst>
              <a:ext uri="{FF2B5EF4-FFF2-40B4-BE49-F238E27FC236}">
                <a16:creationId xmlns:a16="http://schemas.microsoft.com/office/drawing/2014/main" id="{EB510FB7-163B-4AFC-8E90-B103D016C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43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5062" name="Picture 12">
            <a:extLst>
              <a:ext uri="{FF2B5EF4-FFF2-40B4-BE49-F238E27FC236}">
                <a16:creationId xmlns:a16="http://schemas.microsoft.com/office/drawing/2014/main" id="{EB6B4048-4058-444F-99F6-B4FF94361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857250"/>
            <a:ext cx="8362950" cy="575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9D4383C-85EE-4B0C-B23A-2EF000DF9225}"/>
              </a:ext>
            </a:extLst>
          </p:cNvPr>
          <p:cNvSpPr/>
          <p:nvPr/>
        </p:nvSpPr>
        <p:spPr>
          <a:xfrm>
            <a:off x="2143125" y="3000375"/>
            <a:ext cx="1428750" cy="642938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" name="组合 14">
            <a:extLst>
              <a:ext uri="{FF2B5EF4-FFF2-40B4-BE49-F238E27FC236}">
                <a16:creationId xmlns:a16="http://schemas.microsoft.com/office/drawing/2014/main" id="{98E0F109-87DB-4BDA-89F7-91241737CEC0}"/>
              </a:ext>
            </a:extLst>
          </p:cNvPr>
          <p:cNvGrpSpPr>
            <a:grpSpLocks/>
          </p:cNvGrpSpPr>
          <p:nvPr/>
        </p:nvGrpSpPr>
        <p:grpSpPr bwMode="auto">
          <a:xfrm>
            <a:off x="3571875" y="908050"/>
            <a:ext cx="571500" cy="2346325"/>
            <a:chOff x="3571868" y="908826"/>
            <a:chExt cx="572298" cy="2345548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06E67CE-ABBC-4780-A5F2-9265892C4021}"/>
                </a:ext>
              </a:extLst>
            </p:cNvPr>
            <p:cNvCxnSpPr/>
            <p:nvPr/>
          </p:nvCxnSpPr>
          <p:spPr>
            <a:xfrm rot="10800000">
              <a:off x="3571868" y="3252788"/>
              <a:ext cx="572298" cy="15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7017163-7CA4-482A-AEF2-5EF0C4BD9D7C}"/>
                </a:ext>
              </a:extLst>
            </p:cNvPr>
            <p:cNvCxnSpPr/>
            <p:nvPr/>
          </p:nvCxnSpPr>
          <p:spPr>
            <a:xfrm rot="5400000" flipH="1" flipV="1">
              <a:off x="3000750" y="2050652"/>
              <a:ext cx="2285243" cy="15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A1CC07BF-889A-4BC2-BB9A-EA2EB7FEE6D4}"/>
              </a:ext>
            </a:extLst>
          </p:cNvPr>
          <p:cNvSpPr/>
          <p:nvPr/>
        </p:nvSpPr>
        <p:spPr>
          <a:xfrm>
            <a:off x="4071938" y="4000500"/>
            <a:ext cx="142875" cy="1000125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41233F3-0071-4CA1-8F6C-340110260F2A}"/>
              </a:ext>
            </a:extLst>
          </p:cNvPr>
          <p:cNvSpPr/>
          <p:nvPr/>
        </p:nvSpPr>
        <p:spPr>
          <a:xfrm>
            <a:off x="3429000" y="3857625"/>
            <a:ext cx="428625" cy="1357313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53E8068E-65C5-4F8E-B735-1B038A63C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/>
              <a:t>Why Move the forwarding control logic to ID stage ?</a:t>
            </a:r>
            <a:endParaRPr lang="zh-CN" altLang="en-US" dirty="0"/>
          </a:p>
        </p:txBody>
      </p:sp>
      <p:sp>
        <p:nvSpPr>
          <p:cNvPr id="46083" name="Rectangle 4">
            <a:extLst>
              <a:ext uri="{FF2B5EF4-FFF2-40B4-BE49-F238E27FC236}">
                <a16:creationId xmlns:a16="http://schemas.microsoft.com/office/drawing/2014/main" id="{342B7333-6ABB-4CBA-86ED-4703D7AD9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1673225"/>
            <a:ext cx="2009775" cy="819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b="1">
                <a:solidFill>
                  <a:srgbClr val="FF3300"/>
                </a:solidFill>
              </a:rPr>
              <a:t>alu r1, </a:t>
            </a:r>
            <a:r>
              <a:rPr kumimoji="1" lang="en-US" altLang="zh-CN" b="1"/>
              <a:t>r2, R3</a:t>
            </a:r>
            <a:endParaRPr kumimoji="1" lang="en-US" altLang="zh-CN" b="1">
              <a:solidFill>
                <a:srgbClr val="FF3300"/>
              </a:solidFill>
            </a:endParaRPr>
          </a:p>
          <a:p>
            <a:pPr latinLnBrk="1"/>
            <a:endParaRPr kumimoji="1" lang="en-US" altLang="zh-CN" b="1"/>
          </a:p>
        </p:txBody>
      </p:sp>
      <p:sp>
        <p:nvSpPr>
          <p:cNvPr id="46084" name="Rectangle 5">
            <a:extLst>
              <a:ext uri="{FF2B5EF4-FFF2-40B4-BE49-F238E27FC236}">
                <a16:creationId xmlns:a16="http://schemas.microsoft.com/office/drawing/2014/main" id="{43D3DFAC-FD42-4BFB-9F81-532371526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571750"/>
            <a:ext cx="2011362" cy="819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b="1"/>
              <a:t>BNE r4,</a:t>
            </a:r>
            <a:r>
              <a:rPr kumimoji="1" lang="en-US" altLang="zh-CN" b="1">
                <a:solidFill>
                  <a:srgbClr val="FF3300"/>
                </a:solidFill>
              </a:rPr>
              <a:t>r1</a:t>
            </a:r>
            <a:r>
              <a:rPr kumimoji="1" lang="en-US" altLang="zh-CN" b="1"/>
              <a:t>,L1</a:t>
            </a:r>
          </a:p>
          <a:p>
            <a:pPr latinLnBrk="1"/>
            <a:endParaRPr kumimoji="1" lang="en-US" altLang="zh-CN" b="1"/>
          </a:p>
        </p:txBody>
      </p:sp>
      <p:grpSp>
        <p:nvGrpSpPr>
          <p:cNvPr id="46085" name="Group 7">
            <a:extLst>
              <a:ext uri="{FF2B5EF4-FFF2-40B4-BE49-F238E27FC236}">
                <a16:creationId xmlns:a16="http://schemas.microsoft.com/office/drawing/2014/main" id="{42503321-933C-49F9-9A27-54D83D9A5C8F}"/>
              </a:ext>
            </a:extLst>
          </p:cNvPr>
          <p:cNvGrpSpPr>
            <a:grpSpLocks/>
          </p:cNvGrpSpPr>
          <p:nvPr/>
        </p:nvGrpSpPr>
        <p:grpSpPr bwMode="auto">
          <a:xfrm>
            <a:off x="2357438" y="1428750"/>
            <a:ext cx="4729162" cy="760413"/>
            <a:chOff x="1994" y="1200"/>
            <a:chExt cx="1878" cy="441"/>
          </a:xfrm>
        </p:grpSpPr>
        <p:grpSp>
          <p:nvGrpSpPr>
            <p:cNvPr id="46191" name="Group 8">
              <a:extLst>
                <a:ext uri="{FF2B5EF4-FFF2-40B4-BE49-F238E27FC236}">
                  <a16:creationId xmlns:a16="http://schemas.microsoft.com/office/drawing/2014/main" id="{E16F1AC2-9871-429A-8A94-E656D7B51C4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429" y="1304"/>
              <a:ext cx="221" cy="233"/>
              <a:chOff x="1374" y="528"/>
              <a:chExt cx="480" cy="432"/>
            </a:xfrm>
          </p:grpSpPr>
          <p:grpSp>
            <p:nvGrpSpPr>
              <p:cNvPr id="46220" name="Group 9">
                <a:extLst>
                  <a:ext uri="{FF2B5EF4-FFF2-40B4-BE49-F238E27FC236}">
                    <a16:creationId xmlns:a16="http://schemas.microsoft.com/office/drawing/2014/main" id="{DF39FF46-C064-470D-B268-088185C8194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46222" name="Rectangle 10">
                  <a:extLst>
                    <a:ext uri="{FF2B5EF4-FFF2-40B4-BE49-F238E27FC236}">
                      <a16:creationId xmlns:a16="http://schemas.microsoft.com/office/drawing/2014/main" id="{AE7C2D3A-C4E9-4A63-B53C-6A9746EC057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6223" name="Rectangle 11">
                  <a:extLst>
                    <a:ext uri="{FF2B5EF4-FFF2-40B4-BE49-F238E27FC236}">
                      <a16:creationId xmlns:a16="http://schemas.microsoft.com/office/drawing/2014/main" id="{25660365-B15E-4B9F-A31B-52687BE2097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kumimoji="1" lang="zh-CN" altLang="zh-CN" sz="1000" b="1">
                    <a:latin typeface="Comic Sans MS" panose="030F0702030302020204" pitchFamily="66" charset="0"/>
                  </a:endParaRPr>
                </a:p>
              </p:txBody>
            </p:sp>
          </p:grpSp>
          <p:sp>
            <p:nvSpPr>
              <p:cNvPr id="46221" name="Text Box 12">
                <a:extLst>
                  <a:ext uri="{FF2B5EF4-FFF2-40B4-BE49-F238E27FC236}">
                    <a16:creationId xmlns:a16="http://schemas.microsoft.com/office/drawing/2014/main" id="{45D4A880-D6BF-4B22-9220-01382F9253B2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450" y="616"/>
                <a:ext cx="336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000" b="1">
                    <a:latin typeface="Comic Sans MS" panose="030F0702030302020204" pitchFamily="66" charset="0"/>
                  </a:rPr>
                  <a:t>Reg</a:t>
                </a:r>
              </a:p>
            </p:txBody>
          </p:sp>
        </p:grpSp>
        <p:sp>
          <p:nvSpPr>
            <p:cNvPr id="46192" name="Line 13">
              <a:extLst>
                <a:ext uri="{FF2B5EF4-FFF2-40B4-BE49-F238E27FC236}">
                  <a16:creationId xmlns:a16="http://schemas.microsoft.com/office/drawing/2014/main" id="{AF0BA225-818D-491C-A7A3-8DCF3BDD108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51" y="1351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93" name="Line 14">
              <a:extLst>
                <a:ext uri="{FF2B5EF4-FFF2-40B4-BE49-F238E27FC236}">
                  <a16:creationId xmlns:a16="http://schemas.microsoft.com/office/drawing/2014/main" id="{48A9B592-C6F5-462A-A514-5119CE1C02B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51" y="1490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6194" name="Group 15">
              <a:extLst>
                <a:ext uri="{FF2B5EF4-FFF2-40B4-BE49-F238E27FC236}">
                  <a16:creationId xmlns:a16="http://schemas.microsoft.com/office/drawing/2014/main" id="{3253FCF8-0858-4A32-AE90-0B61E58B725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51" y="1235"/>
              <a:ext cx="199" cy="371"/>
              <a:chOff x="2991" y="411"/>
              <a:chExt cx="359" cy="768"/>
            </a:xfrm>
          </p:grpSpPr>
          <p:sp>
            <p:nvSpPr>
              <p:cNvPr id="46216" name="AutoShape 16">
                <a:extLst>
                  <a:ext uri="{FF2B5EF4-FFF2-40B4-BE49-F238E27FC236}">
                    <a16:creationId xmlns:a16="http://schemas.microsoft.com/office/drawing/2014/main" id="{FA381153-C9E9-4B9D-A0E0-8CC481F41A8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87 h 21600"/>
                  <a:gd name="T14" fmla="*/ 17100 w 21600"/>
                  <a:gd name="T15" fmla="*/ 171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kumimoji="1" lang="zh-CN" altLang="zh-CN" sz="1000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46217" name="AutoShape 17">
                <a:extLst>
                  <a:ext uri="{FF2B5EF4-FFF2-40B4-BE49-F238E27FC236}">
                    <a16:creationId xmlns:a16="http://schemas.microsoft.com/office/drawing/2014/main" id="{39A7E365-EB20-49B0-82D9-12C2C82A8E4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218" name="Freeform 18">
                <a:extLst>
                  <a:ext uri="{FF2B5EF4-FFF2-40B4-BE49-F238E27FC236}">
                    <a16:creationId xmlns:a16="http://schemas.microsoft.com/office/drawing/2014/main" id="{444C1F6B-B8EC-4093-9389-657C7133F3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>
                  <a:gd name="T0" fmla="*/ 0 w 384"/>
                  <a:gd name="T1" fmla="*/ 7 h 288"/>
                  <a:gd name="T2" fmla="*/ 11 w 384"/>
                  <a:gd name="T3" fmla="*/ 0 h 288"/>
                  <a:gd name="T4" fmla="*/ 23 w 384"/>
                  <a:gd name="T5" fmla="*/ 7 h 28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88"/>
                  <a:gd name="T11" fmla="*/ 384 w 38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219" name="Text Box 19">
                <a:extLst>
                  <a:ext uri="{FF2B5EF4-FFF2-40B4-BE49-F238E27FC236}">
                    <a16:creationId xmlns:a16="http://schemas.microsoft.com/office/drawing/2014/main" id="{6ECE35EC-8309-4BCB-A611-8318540936ED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3026" y="658"/>
                <a:ext cx="40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000" b="1">
                    <a:latin typeface="Comic Sans MS" panose="030F0702030302020204" pitchFamily="66" charset="0"/>
                  </a:rPr>
                  <a:t>ALU</a:t>
                </a:r>
              </a:p>
            </p:txBody>
          </p:sp>
        </p:grpSp>
        <p:sp>
          <p:nvSpPr>
            <p:cNvPr id="46195" name="Line 20">
              <a:extLst>
                <a:ext uri="{FF2B5EF4-FFF2-40B4-BE49-F238E27FC236}">
                  <a16:creationId xmlns:a16="http://schemas.microsoft.com/office/drawing/2014/main" id="{28467F33-C283-4375-98D8-5FB698948F4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52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96" name="Line 21">
              <a:extLst>
                <a:ext uri="{FF2B5EF4-FFF2-40B4-BE49-F238E27FC236}">
                  <a16:creationId xmlns:a16="http://schemas.microsoft.com/office/drawing/2014/main" id="{C94FAE5C-443C-4159-8EA7-AB118F00E04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75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6197" name="Group 22">
              <a:extLst>
                <a:ext uri="{FF2B5EF4-FFF2-40B4-BE49-F238E27FC236}">
                  <a16:creationId xmlns:a16="http://schemas.microsoft.com/office/drawing/2014/main" id="{4A2F3F1B-BAFD-4E2A-A3D2-15426642FF5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38" y="1305"/>
              <a:ext cx="222" cy="232"/>
              <a:chOff x="3915" y="576"/>
              <a:chExt cx="480" cy="480"/>
            </a:xfrm>
          </p:grpSpPr>
          <p:sp>
            <p:nvSpPr>
              <p:cNvPr id="46214" name="Rectangle 23">
                <a:extLst>
                  <a:ext uri="{FF2B5EF4-FFF2-40B4-BE49-F238E27FC236}">
                    <a16:creationId xmlns:a16="http://schemas.microsoft.com/office/drawing/2014/main" id="{1541C998-199E-4C71-8074-4AE714BF392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endParaRPr kumimoji="1" lang="zh-CN" altLang="zh-CN" sz="1000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46215" name="Text Box 24">
                <a:extLst>
                  <a:ext uri="{FF2B5EF4-FFF2-40B4-BE49-F238E27FC236}">
                    <a16:creationId xmlns:a16="http://schemas.microsoft.com/office/drawing/2014/main" id="{69B79BEF-E63E-4AE2-AD06-5F7392193B87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917" y="674"/>
                <a:ext cx="464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000" b="1">
                    <a:latin typeface="Comic Sans MS" panose="030F0702030302020204" pitchFamily="66" charset="0"/>
                  </a:rPr>
                  <a:t>DMem</a:t>
                </a:r>
              </a:p>
            </p:txBody>
          </p:sp>
        </p:grpSp>
        <p:sp>
          <p:nvSpPr>
            <p:cNvPr id="46198" name="Freeform 25">
              <a:extLst>
                <a:ext uri="{FF2B5EF4-FFF2-40B4-BE49-F238E27FC236}">
                  <a16:creationId xmlns:a16="http://schemas.microsoft.com/office/drawing/2014/main" id="{DD7EFE2D-569E-4DDE-B168-3810CAED829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08" y="1421"/>
              <a:ext cx="332" cy="18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10 h 384"/>
                <a:gd name="T4" fmla="*/ 8 w 816"/>
                <a:gd name="T5" fmla="*/ 10 h 384"/>
                <a:gd name="T6" fmla="*/ 8 w 816"/>
                <a:gd name="T7" fmla="*/ 4 h 384"/>
                <a:gd name="T8" fmla="*/ 9 w 816"/>
                <a:gd name="T9" fmla="*/ 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84"/>
                <a:gd name="T17" fmla="*/ 816 w 816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99" name="Line 26">
              <a:extLst>
                <a:ext uri="{FF2B5EF4-FFF2-40B4-BE49-F238E27FC236}">
                  <a16:creationId xmlns:a16="http://schemas.microsoft.com/office/drawing/2014/main" id="{A423F12D-5152-48F4-A4CD-199CB7ACE4C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99" y="1491"/>
              <a:ext cx="2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00" name="Line 27">
              <a:extLst>
                <a:ext uri="{FF2B5EF4-FFF2-40B4-BE49-F238E27FC236}">
                  <a16:creationId xmlns:a16="http://schemas.microsoft.com/office/drawing/2014/main" id="{B63F871B-F5D0-47D0-BB35-E9405F7A76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69" y="1351"/>
              <a:ext cx="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6201" name="Group 28">
              <a:extLst>
                <a:ext uri="{FF2B5EF4-FFF2-40B4-BE49-F238E27FC236}">
                  <a16:creationId xmlns:a16="http://schemas.microsoft.com/office/drawing/2014/main" id="{19CBE4E4-CC64-482E-9A2E-F0951E4418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94" y="1305"/>
              <a:ext cx="226" cy="232"/>
              <a:chOff x="1192" y="576"/>
              <a:chExt cx="488" cy="480"/>
            </a:xfrm>
          </p:grpSpPr>
          <p:sp>
            <p:nvSpPr>
              <p:cNvPr id="46212" name="Rectangle 29">
                <a:extLst>
                  <a:ext uri="{FF2B5EF4-FFF2-40B4-BE49-F238E27FC236}">
                    <a16:creationId xmlns:a16="http://schemas.microsoft.com/office/drawing/2014/main" id="{687FB6B9-2DA7-4F56-B509-4240BAC6ED0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endParaRPr kumimoji="1" lang="zh-CN" altLang="zh-CN" sz="1000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46213" name="Text Box 30">
                <a:extLst>
                  <a:ext uri="{FF2B5EF4-FFF2-40B4-BE49-F238E27FC236}">
                    <a16:creationId xmlns:a16="http://schemas.microsoft.com/office/drawing/2014/main" id="{621B8DCB-DFAB-4751-9046-95A25882672A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192" y="674"/>
                <a:ext cx="488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000" b="1">
                    <a:latin typeface="Comic Sans MS" panose="030F0702030302020204" pitchFamily="66" charset="0"/>
                  </a:rPr>
                  <a:t>Ifetch</a:t>
                </a:r>
              </a:p>
            </p:txBody>
          </p:sp>
        </p:grpSp>
        <p:grpSp>
          <p:nvGrpSpPr>
            <p:cNvPr id="46202" name="Group 31">
              <a:extLst>
                <a:ext uri="{FF2B5EF4-FFF2-40B4-BE49-F238E27FC236}">
                  <a16:creationId xmlns:a16="http://schemas.microsoft.com/office/drawing/2014/main" id="{98D79447-8C4E-40AC-A61F-765C77847E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6" y="1200"/>
              <a:ext cx="1305" cy="441"/>
              <a:chOff x="2112" y="528"/>
              <a:chExt cx="2088" cy="681"/>
            </a:xfrm>
          </p:grpSpPr>
          <p:sp>
            <p:nvSpPr>
              <p:cNvPr id="46208" name="Rectangle 32">
                <a:extLst>
                  <a:ext uri="{FF2B5EF4-FFF2-40B4-BE49-F238E27FC236}">
                    <a16:creationId xmlns:a16="http://schemas.microsoft.com/office/drawing/2014/main" id="{F77CCE1F-423F-49E7-9BFF-DFA8FB4CA27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209" name="Rectangle 33">
                <a:extLst>
                  <a:ext uri="{FF2B5EF4-FFF2-40B4-BE49-F238E27FC236}">
                    <a16:creationId xmlns:a16="http://schemas.microsoft.com/office/drawing/2014/main" id="{33AE04E1-FF15-4020-AFC8-3F67D814C80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210" name="Rectangle 34">
                <a:extLst>
                  <a:ext uri="{FF2B5EF4-FFF2-40B4-BE49-F238E27FC236}">
                    <a16:creationId xmlns:a16="http://schemas.microsoft.com/office/drawing/2014/main" id="{02D367EA-FD14-4342-95AB-8A8E7A2D139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211" name="Rectangle 35">
                <a:extLst>
                  <a:ext uri="{FF2B5EF4-FFF2-40B4-BE49-F238E27FC236}">
                    <a16:creationId xmlns:a16="http://schemas.microsoft.com/office/drawing/2014/main" id="{88A06294-FABF-4FE1-B920-C8E5EE98957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6203" name="Group 36">
              <a:extLst>
                <a:ext uri="{FF2B5EF4-FFF2-40B4-BE49-F238E27FC236}">
                  <a16:creationId xmlns:a16="http://schemas.microsoft.com/office/drawing/2014/main" id="{A719D006-7397-401E-8987-B28CCD083D9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>
              <a:off x="3649" y="1296"/>
              <a:ext cx="223" cy="233"/>
              <a:chOff x="1374" y="528"/>
              <a:chExt cx="480" cy="432"/>
            </a:xfrm>
          </p:grpSpPr>
          <p:grpSp>
            <p:nvGrpSpPr>
              <p:cNvPr id="46204" name="Group 37">
                <a:extLst>
                  <a:ext uri="{FF2B5EF4-FFF2-40B4-BE49-F238E27FC236}">
                    <a16:creationId xmlns:a16="http://schemas.microsoft.com/office/drawing/2014/main" id="{B990F98F-0CD0-4F09-AC94-B07682D553B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46206" name="Rectangle 38">
                  <a:extLst>
                    <a:ext uri="{FF2B5EF4-FFF2-40B4-BE49-F238E27FC236}">
                      <a16:creationId xmlns:a16="http://schemas.microsoft.com/office/drawing/2014/main" id="{621B189D-3076-42EF-BDE8-84414038EF3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6207" name="Rectangle 39">
                  <a:extLst>
                    <a:ext uri="{FF2B5EF4-FFF2-40B4-BE49-F238E27FC236}">
                      <a16:creationId xmlns:a16="http://schemas.microsoft.com/office/drawing/2014/main" id="{F97C3AAC-3712-4874-9CF3-AE89A31FE3F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kumimoji="1" lang="zh-CN" altLang="zh-CN" sz="1000" b="1">
                    <a:latin typeface="Comic Sans MS" panose="030F0702030302020204" pitchFamily="66" charset="0"/>
                  </a:endParaRPr>
                </a:p>
              </p:txBody>
            </p:sp>
          </p:grpSp>
          <p:sp>
            <p:nvSpPr>
              <p:cNvPr id="46205" name="Text Box 40">
                <a:extLst>
                  <a:ext uri="{FF2B5EF4-FFF2-40B4-BE49-F238E27FC236}">
                    <a16:creationId xmlns:a16="http://schemas.microsoft.com/office/drawing/2014/main" id="{B7E44089-D361-40C4-938E-1D42FB6E82F5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437" y="616"/>
                <a:ext cx="33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000" b="1">
                    <a:latin typeface="Comic Sans MS" panose="030F0702030302020204" pitchFamily="66" charset="0"/>
                  </a:rPr>
                  <a:t>Reg</a:t>
                </a:r>
              </a:p>
            </p:txBody>
          </p:sp>
        </p:grpSp>
      </p:grpSp>
      <p:sp>
        <p:nvSpPr>
          <p:cNvPr id="46086" name="Line 47">
            <a:extLst>
              <a:ext uri="{FF2B5EF4-FFF2-40B4-BE49-F238E27FC236}">
                <a16:creationId xmlns:a16="http://schemas.microsoft.com/office/drawing/2014/main" id="{51F2CFCB-3930-4159-8DA2-250AE9D5B620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043363" y="2649538"/>
            <a:ext cx="16716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7" name="Line 48">
            <a:extLst>
              <a:ext uri="{FF2B5EF4-FFF2-40B4-BE49-F238E27FC236}">
                <a16:creationId xmlns:a16="http://schemas.microsoft.com/office/drawing/2014/main" id="{EE1ECC9F-6ECE-4FB3-84F3-4D34B1629E05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005263" y="2916238"/>
            <a:ext cx="1608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8" name="Line 49">
            <a:extLst>
              <a:ext uri="{FF2B5EF4-FFF2-40B4-BE49-F238E27FC236}">
                <a16:creationId xmlns:a16="http://schemas.microsoft.com/office/drawing/2014/main" id="{71B7DC0B-7ABA-4DB4-AAC9-1FCB8B403AC9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962400" y="2913063"/>
            <a:ext cx="5794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9" name="Line 50">
            <a:extLst>
              <a:ext uri="{FF2B5EF4-FFF2-40B4-BE49-F238E27FC236}">
                <a16:creationId xmlns:a16="http://schemas.microsoft.com/office/drawing/2014/main" id="{60EE74E0-58CA-4C69-92B2-CF105B04720B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886200" y="2651125"/>
            <a:ext cx="654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090" name="Group 51">
            <a:extLst>
              <a:ext uri="{FF2B5EF4-FFF2-40B4-BE49-F238E27FC236}">
                <a16:creationId xmlns:a16="http://schemas.microsoft.com/office/drawing/2014/main" id="{CAE56AAD-69DC-4F85-9A25-EAA4E52A57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443288" y="2563813"/>
            <a:ext cx="571500" cy="436562"/>
            <a:chOff x="1192" y="576"/>
            <a:chExt cx="487" cy="480"/>
          </a:xfrm>
        </p:grpSpPr>
        <p:sp>
          <p:nvSpPr>
            <p:cNvPr id="46189" name="Rectangle 52">
              <a:extLst>
                <a:ext uri="{FF2B5EF4-FFF2-40B4-BE49-F238E27FC236}">
                  <a16:creationId xmlns:a16="http://schemas.microsoft.com/office/drawing/2014/main" id="{98F7F533-924A-440A-B529-DD422CCA0F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97" y="576"/>
              <a:ext cx="480" cy="4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endParaRPr kumimoji="1" lang="zh-CN" altLang="zh-CN" sz="1000" b="1">
                <a:latin typeface="Comic Sans MS" panose="030F0702030302020204" pitchFamily="66" charset="0"/>
              </a:endParaRPr>
            </a:p>
          </p:txBody>
        </p:sp>
        <p:sp>
          <p:nvSpPr>
            <p:cNvPr id="46190" name="Text Box 53">
              <a:extLst>
                <a:ext uri="{FF2B5EF4-FFF2-40B4-BE49-F238E27FC236}">
                  <a16:creationId xmlns:a16="http://schemas.microsoft.com/office/drawing/2014/main" id="{EE3E295D-7C4A-46E3-904B-E50F29AF4E1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92" y="684"/>
              <a:ext cx="487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b="1">
                  <a:latin typeface="Comic Sans MS" panose="030F0702030302020204" pitchFamily="66" charset="0"/>
                </a:rPr>
                <a:t>Ifetch</a:t>
              </a:r>
            </a:p>
          </p:txBody>
        </p:sp>
      </p:grpSp>
      <p:sp>
        <p:nvSpPr>
          <p:cNvPr id="46091" name="Rectangle 54">
            <a:extLst>
              <a:ext uri="{FF2B5EF4-FFF2-40B4-BE49-F238E27FC236}">
                <a16:creationId xmlns:a16="http://schemas.microsoft.com/office/drawing/2014/main" id="{0342C56E-E569-4190-98E6-59496850C8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81475" y="2370138"/>
            <a:ext cx="112713" cy="82708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92" name="Rectangle 55">
            <a:extLst>
              <a:ext uri="{FF2B5EF4-FFF2-40B4-BE49-F238E27FC236}">
                <a16:creationId xmlns:a16="http://schemas.microsoft.com/office/drawing/2014/main" id="{2A558718-3DAA-4229-BAC5-F99FA47789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86238" y="2370138"/>
            <a:ext cx="112712" cy="8286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6093" name="Group 56">
            <a:extLst>
              <a:ext uri="{FF2B5EF4-FFF2-40B4-BE49-F238E27FC236}">
                <a16:creationId xmlns:a16="http://schemas.microsoft.com/office/drawing/2014/main" id="{A2F09A71-B449-441B-891F-8F24D6AD06AA}"/>
              </a:ext>
            </a:extLst>
          </p:cNvPr>
          <p:cNvGrpSpPr>
            <a:grpSpLocks/>
          </p:cNvGrpSpPr>
          <p:nvPr/>
        </p:nvGrpSpPr>
        <p:grpSpPr bwMode="auto">
          <a:xfrm>
            <a:off x="5573713" y="2370138"/>
            <a:ext cx="2570162" cy="827087"/>
            <a:chOff x="3475" y="2155"/>
            <a:chExt cx="1229" cy="441"/>
          </a:xfrm>
        </p:grpSpPr>
        <p:sp>
          <p:nvSpPr>
            <p:cNvPr id="46174" name="AutoShape 57">
              <a:extLst>
                <a:ext uri="{FF2B5EF4-FFF2-40B4-BE49-F238E27FC236}">
                  <a16:creationId xmlns:a16="http://schemas.microsoft.com/office/drawing/2014/main" id="{E666E501-7893-4E3E-A53F-20E84741CE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5400000">
              <a:off x="3417" y="2263"/>
              <a:ext cx="371" cy="2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3 w 21600"/>
                <a:gd name="T13" fmla="*/ 4512 h 21600"/>
                <a:gd name="T14" fmla="*/ 17117 w 21600"/>
                <a:gd name="T15" fmla="*/ 1708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1" lang="zh-CN" altLang="zh-CN" sz="1000" b="1">
                <a:latin typeface="Comic Sans MS" panose="030F0702030302020204" pitchFamily="66" charset="0"/>
              </a:endParaRPr>
            </a:p>
          </p:txBody>
        </p:sp>
        <p:sp>
          <p:nvSpPr>
            <p:cNvPr id="46175" name="AutoShape 58">
              <a:extLst>
                <a:ext uri="{FF2B5EF4-FFF2-40B4-BE49-F238E27FC236}">
                  <a16:creationId xmlns:a16="http://schemas.microsoft.com/office/drawing/2014/main" id="{31B8B93C-391A-4281-9236-EB2252070B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3475" y="2316"/>
              <a:ext cx="119" cy="12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76" name="Freeform 59">
              <a:extLst>
                <a:ext uri="{FF2B5EF4-FFF2-40B4-BE49-F238E27FC236}">
                  <a16:creationId xmlns:a16="http://schemas.microsoft.com/office/drawing/2014/main" id="{D4875C48-5786-4CFB-B183-E5870E3C2D1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484" y="2329"/>
              <a:ext cx="105" cy="93"/>
            </a:xfrm>
            <a:custGeom>
              <a:avLst/>
              <a:gdLst>
                <a:gd name="T0" fmla="*/ 0 w 384"/>
                <a:gd name="T1" fmla="*/ 1 h 288"/>
                <a:gd name="T2" fmla="*/ 0 w 384"/>
                <a:gd name="T3" fmla="*/ 0 h 288"/>
                <a:gd name="T4" fmla="*/ 1 w 384"/>
                <a:gd name="T5" fmla="*/ 1 h 288"/>
                <a:gd name="T6" fmla="*/ 0 60000 65536"/>
                <a:gd name="T7" fmla="*/ 0 60000 65536"/>
                <a:gd name="T8" fmla="*/ 0 60000 65536"/>
                <a:gd name="T9" fmla="*/ 0 w 384"/>
                <a:gd name="T10" fmla="*/ 0 h 288"/>
                <a:gd name="T11" fmla="*/ 384 w 38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88">
                  <a:moveTo>
                    <a:pt x="0" y="288"/>
                  </a:moveTo>
                  <a:lnTo>
                    <a:pt x="192" y="0"/>
                  </a:lnTo>
                  <a:lnTo>
                    <a:pt x="384" y="28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77" name="Text Box 60">
              <a:extLst>
                <a:ext uri="{FF2B5EF4-FFF2-40B4-BE49-F238E27FC236}">
                  <a16:creationId xmlns:a16="http://schemas.microsoft.com/office/drawing/2014/main" id="{675DC66C-A941-44BA-A29F-66BFAE9EDD5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 rot="-5400000">
              <a:off x="3544" y="2292"/>
              <a:ext cx="181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b="1">
                  <a:latin typeface="Comic Sans MS" panose="030F0702030302020204" pitchFamily="66" charset="0"/>
                </a:rPr>
                <a:t>ALU</a:t>
              </a:r>
            </a:p>
          </p:txBody>
        </p:sp>
        <p:sp>
          <p:nvSpPr>
            <p:cNvPr id="46178" name="Line 61">
              <a:extLst>
                <a:ext uri="{FF2B5EF4-FFF2-40B4-BE49-F238E27FC236}">
                  <a16:creationId xmlns:a16="http://schemas.microsoft.com/office/drawing/2014/main" id="{B7ABD338-859E-44F0-9E6C-86603393002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17" y="2376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79" name="Line 62">
              <a:extLst>
                <a:ext uri="{FF2B5EF4-FFF2-40B4-BE49-F238E27FC236}">
                  <a16:creationId xmlns:a16="http://schemas.microsoft.com/office/drawing/2014/main" id="{B19DC935-180E-49F9-B444-4351B2B0415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26" y="2376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80" name="Rectangle 63">
              <a:extLst>
                <a:ext uri="{FF2B5EF4-FFF2-40B4-BE49-F238E27FC236}">
                  <a16:creationId xmlns:a16="http://schemas.microsoft.com/office/drawing/2014/main" id="{A46D8EB2-AD1B-4B72-9735-2EA016DDBC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40" y="2260"/>
              <a:ext cx="268" cy="2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endParaRPr kumimoji="1" lang="zh-CN" altLang="zh-CN" sz="1000" b="1">
                <a:latin typeface="Comic Sans MS" panose="030F0702030302020204" pitchFamily="66" charset="0"/>
              </a:endParaRPr>
            </a:p>
          </p:txBody>
        </p:sp>
        <p:sp>
          <p:nvSpPr>
            <p:cNvPr id="46181" name="Text Box 64">
              <a:extLst>
                <a:ext uri="{FF2B5EF4-FFF2-40B4-BE49-F238E27FC236}">
                  <a16:creationId xmlns:a16="http://schemas.microsoft.com/office/drawing/2014/main" id="{322F8560-A214-44DF-8EFA-9C776763EE7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941" y="2312"/>
              <a:ext cx="258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b="1">
                  <a:latin typeface="Comic Sans MS" panose="030F0702030302020204" pitchFamily="66" charset="0"/>
                </a:rPr>
                <a:t>DMem</a:t>
              </a:r>
            </a:p>
          </p:txBody>
        </p:sp>
        <p:sp>
          <p:nvSpPr>
            <p:cNvPr id="46182" name="Freeform 65">
              <a:extLst>
                <a:ext uri="{FF2B5EF4-FFF2-40B4-BE49-F238E27FC236}">
                  <a16:creationId xmlns:a16="http://schemas.microsoft.com/office/drawing/2014/main" id="{BE45A1D4-EC18-4F63-9507-D0A3115B43D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05" y="2376"/>
              <a:ext cx="399" cy="18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10 h 384"/>
                <a:gd name="T4" fmla="*/ 20 w 816"/>
                <a:gd name="T5" fmla="*/ 10 h 384"/>
                <a:gd name="T6" fmla="*/ 20 w 816"/>
                <a:gd name="T7" fmla="*/ 4 h 384"/>
                <a:gd name="T8" fmla="*/ 22 w 816"/>
                <a:gd name="T9" fmla="*/ 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84"/>
                <a:gd name="T17" fmla="*/ 816 w 816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83" name="Rectangle 66">
              <a:extLst>
                <a:ext uri="{FF2B5EF4-FFF2-40B4-BE49-F238E27FC236}">
                  <a16:creationId xmlns:a16="http://schemas.microsoft.com/office/drawing/2014/main" id="{ECBF3053-61F3-4906-858B-C7F264D828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05" y="2155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84" name="Rectangle 67">
              <a:extLst>
                <a:ext uri="{FF2B5EF4-FFF2-40B4-BE49-F238E27FC236}">
                  <a16:creationId xmlns:a16="http://schemas.microsoft.com/office/drawing/2014/main" id="{4B9B7A5E-10EE-414C-919D-40E40E0C16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2" y="2158"/>
              <a:ext cx="54" cy="435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6185" name="Group 68">
              <a:extLst>
                <a:ext uri="{FF2B5EF4-FFF2-40B4-BE49-F238E27FC236}">
                  <a16:creationId xmlns:a16="http://schemas.microsoft.com/office/drawing/2014/main" id="{0604458B-5C7F-4D17-9C6B-71634D1E3BE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>
              <a:off x="4436" y="2251"/>
              <a:ext cx="268" cy="233"/>
              <a:chOff x="1392" y="528"/>
              <a:chExt cx="480" cy="432"/>
            </a:xfrm>
          </p:grpSpPr>
          <p:sp>
            <p:nvSpPr>
              <p:cNvPr id="46187" name="Rectangle 69">
                <a:extLst>
                  <a:ext uri="{FF2B5EF4-FFF2-40B4-BE49-F238E27FC236}">
                    <a16:creationId xmlns:a16="http://schemas.microsoft.com/office/drawing/2014/main" id="{87CB6E2E-C069-4A98-8577-FC85A19A7F5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32" y="528"/>
                <a:ext cx="240" cy="4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88" name="Rectangle 70">
                <a:extLst>
                  <a:ext uri="{FF2B5EF4-FFF2-40B4-BE49-F238E27FC236}">
                    <a16:creationId xmlns:a16="http://schemas.microsoft.com/office/drawing/2014/main" id="{AC6BDEAF-930B-4B57-9170-FAA1D9D39E9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92" y="528"/>
                <a:ext cx="480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kumimoji="1" lang="zh-CN" altLang="zh-CN" sz="1000" b="1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46186" name="Text Box 71">
              <a:extLst>
                <a:ext uri="{FF2B5EF4-FFF2-40B4-BE49-F238E27FC236}">
                  <a16:creationId xmlns:a16="http://schemas.microsoft.com/office/drawing/2014/main" id="{C3B4D40B-001C-4F1C-B2E8-72F45679005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 flipH="1">
              <a:off x="4472" y="2303"/>
              <a:ext cx="187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b="1">
                  <a:latin typeface="Comic Sans MS" panose="030F0702030302020204" pitchFamily="66" charset="0"/>
                </a:rPr>
                <a:t>Reg</a:t>
              </a:r>
            </a:p>
          </p:txBody>
        </p:sp>
      </p:grpSp>
      <p:sp>
        <p:nvSpPr>
          <p:cNvPr id="46094" name="Rectangle 72">
            <a:extLst>
              <a:ext uri="{FF2B5EF4-FFF2-40B4-BE49-F238E27FC236}">
                <a16:creationId xmlns:a16="http://schemas.microsoft.com/office/drawing/2014/main" id="{9ED9EFE5-704A-4F12-AD52-885BD40E8D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1763" y="2371725"/>
            <a:ext cx="112712" cy="8286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6095" name="Group 42">
            <a:extLst>
              <a:ext uri="{FF2B5EF4-FFF2-40B4-BE49-F238E27FC236}">
                <a16:creationId xmlns:a16="http://schemas.microsoft.com/office/drawing/2014/main" id="{1FCE6AAB-6745-4C4A-9059-F2AD8D48888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56113" y="2538413"/>
            <a:ext cx="558800" cy="438150"/>
            <a:chOff x="1374" y="528"/>
            <a:chExt cx="480" cy="432"/>
          </a:xfrm>
        </p:grpSpPr>
        <p:grpSp>
          <p:nvGrpSpPr>
            <p:cNvPr id="46170" name="Group 43">
              <a:extLst>
                <a:ext uri="{FF2B5EF4-FFF2-40B4-BE49-F238E27FC236}">
                  <a16:creationId xmlns:a16="http://schemas.microsoft.com/office/drawing/2014/main" id="{AB7505DB-49C9-4370-8123-ACC2FF13F6B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74" y="528"/>
              <a:ext cx="480" cy="432"/>
              <a:chOff x="1392" y="528"/>
              <a:chExt cx="480" cy="432"/>
            </a:xfrm>
          </p:grpSpPr>
          <p:sp>
            <p:nvSpPr>
              <p:cNvPr id="46172" name="Rectangle 44">
                <a:extLst>
                  <a:ext uri="{FF2B5EF4-FFF2-40B4-BE49-F238E27FC236}">
                    <a16:creationId xmlns:a16="http://schemas.microsoft.com/office/drawing/2014/main" id="{C56A8C8C-3298-418D-B7D0-EF8A23D0E2B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32" y="528"/>
                <a:ext cx="240" cy="4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73" name="Rectangle 45">
                <a:extLst>
                  <a:ext uri="{FF2B5EF4-FFF2-40B4-BE49-F238E27FC236}">
                    <a16:creationId xmlns:a16="http://schemas.microsoft.com/office/drawing/2014/main" id="{E66F6CC5-DEA2-44E7-AD45-5D34231181F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92" y="528"/>
                <a:ext cx="480" cy="4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kumimoji="1" lang="zh-CN" altLang="zh-CN" sz="1000" b="1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46171" name="Text Box 46">
              <a:extLst>
                <a:ext uri="{FF2B5EF4-FFF2-40B4-BE49-F238E27FC236}">
                  <a16:creationId xmlns:a16="http://schemas.microsoft.com/office/drawing/2014/main" id="{7908309A-4106-4B9D-9B3A-20C6FEC4E57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447" y="624"/>
              <a:ext cx="336" cy="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b="1">
                  <a:latin typeface="Comic Sans MS" panose="030F0702030302020204" pitchFamily="66" charset="0"/>
                </a:rPr>
                <a:t>Reg</a:t>
              </a:r>
            </a:p>
          </p:txBody>
        </p:sp>
      </p:grpSp>
      <p:sp>
        <p:nvSpPr>
          <p:cNvPr id="46096" name="TextBox 74">
            <a:extLst>
              <a:ext uri="{FF2B5EF4-FFF2-40B4-BE49-F238E27FC236}">
                <a16:creationId xmlns:a16="http://schemas.microsoft.com/office/drawing/2014/main" id="{C3F74507-E769-4B0C-8165-E09B93FE9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813" y="2428875"/>
            <a:ext cx="887412" cy="83026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CC &amp;</a:t>
            </a:r>
          </a:p>
          <a:p>
            <a:pPr eaLnBrk="1" hangingPunct="1"/>
            <a:r>
              <a:rPr lang="en-US" altLang="zh-CN" sz="1600"/>
              <a:t>Target is OK</a:t>
            </a:r>
            <a:endParaRPr lang="zh-CN" altLang="en-US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C1A64D6-DEEA-4B2D-A361-F0D166DF5238}"/>
              </a:ext>
            </a:extLst>
          </p:cNvPr>
          <p:cNvCxnSpPr>
            <a:stCxn id="46211" idx="3"/>
          </p:cNvCxnSpPr>
          <p:nvPr/>
        </p:nvCxnSpPr>
        <p:spPr>
          <a:xfrm>
            <a:off x="5345113" y="1808163"/>
            <a:ext cx="123825" cy="8286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F3F9C5F-455B-41A8-9EFC-BF8438F76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3500438"/>
            <a:ext cx="673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What if CC and target is calculated in ID stage ?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6099" name="Rectangle 4">
            <a:extLst>
              <a:ext uri="{FF2B5EF4-FFF2-40B4-BE49-F238E27FC236}">
                <a16:creationId xmlns:a16="http://schemas.microsoft.com/office/drawing/2014/main" id="{9509FDB9-BB98-454F-8BE2-A152A1AA2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4286250"/>
            <a:ext cx="209073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b="1">
                <a:solidFill>
                  <a:srgbClr val="FF3300"/>
                </a:solidFill>
              </a:rPr>
              <a:t>alu r1, </a:t>
            </a:r>
            <a:r>
              <a:rPr kumimoji="1" lang="en-US" altLang="zh-CN" b="1"/>
              <a:t>r2, R3</a:t>
            </a:r>
            <a:endParaRPr kumimoji="1" lang="en-US" altLang="zh-CN" b="1">
              <a:solidFill>
                <a:srgbClr val="FF3300"/>
              </a:solidFill>
            </a:endParaRPr>
          </a:p>
          <a:p>
            <a:pPr latinLnBrk="1"/>
            <a:endParaRPr kumimoji="1" lang="en-US" altLang="zh-CN" b="1"/>
          </a:p>
        </p:txBody>
      </p:sp>
      <p:sp>
        <p:nvSpPr>
          <p:cNvPr id="46100" name="Rectangle 5">
            <a:extLst>
              <a:ext uri="{FF2B5EF4-FFF2-40B4-BE49-F238E27FC236}">
                <a16:creationId xmlns:a16="http://schemas.microsoft.com/office/drawing/2014/main" id="{105E6ED0-B676-4AE7-9BDA-D36D30140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5214938"/>
            <a:ext cx="2286000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b="1"/>
              <a:t>BNE r4,</a:t>
            </a:r>
            <a:r>
              <a:rPr kumimoji="1" lang="en-US" altLang="zh-CN" b="1">
                <a:solidFill>
                  <a:srgbClr val="FF3300"/>
                </a:solidFill>
              </a:rPr>
              <a:t>r1</a:t>
            </a:r>
            <a:r>
              <a:rPr kumimoji="1" lang="en-US" altLang="zh-CN" b="1"/>
              <a:t>,L1</a:t>
            </a:r>
          </a:p>
          <a:p>
            <a:pPr latinLnBrk="1"/>
            <a:endParaRPr kumimoji="1" lang="en-US" altLang="zh-CN" b="1"/>
          </a:p>
        </p:txBody>
      </p:sp>
      <p:grpSp>
        <p:nvGrpSpPr>
          <p:cNvPr id="46101" name="Group 7">
            <a:extLst>
              <a:ext uri="{FF2B5EF4-FFF2-40B4-BE49-F238E27FC236}">
                <a16:creationId xmlns:a16="http://schemas.microsoft.com/office/drawing/2014/main" id="{C3CD1F57-289D-463A-AE76-0D0610FB2690}"/>
              </a:ext>
            </a:extLst>
          </p:cNvPr>
          <p:cNvGrpSpPr>
            <a:grpSpLocks/>
          </p:cNvGrpSpPr>
          <p:nvPr/>
        </p:nvGrpSpPr>
        <p:grpSpPr bwMode="auto">
          <a:xfrm>
            <a:off x="2428875" y="4071938"/>
            <a:ext cx="4429125" cy="785812"/>
            <a:chOff x="1994" y="1200"/>
            <a:chExt cx="1878" cy="441"/>
          </a:xfrm>
        </p:grpSpPr>
        <p:grpSp>
          <p:nvGrpSpPr>
            <p:cNvPr id="46137" name="Group 8">
              <a:extLst>
                <a:ext uri="{FF2B5EF4-FFF2-40B4-BE49-F238E27FC236}">
                  <a16:creationId xmlns:a16="http://schemas.microsoft.com/office/drawing/2014/main" id="{943B3C92-83FC-4856-A87A-11E8875CB44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429" y="1304"/>
              <a:ext cx="221" cy="233"/>
              <a:chOff x="1374" y="528"/>
              <a:chExt cx="480" cy="432"/>
            </a:xfrm>
          </p:grpSpPr>
          <p:grpSp>
            <p:nvGrpSpPr>
              <p:cNvPr id="46166" name="Group 9">
                <a:extLst>
                  <a:ext uri="{FF2B5EF4-FFF2-40B4-BE49-F238E27FC236}">
                    <a16:creationId xmlns:a16="http://schemas.microsoft.com/office/drawing/2014/main" id="{2640704D-D50B-4B61-8957-C243A15D85F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46168" name="Rectangle 10">
                  <a:extLst>
                    <a:ext uri="{FF2B5EF4-FFF2-40B4-BE49-F238E27FC236}">
                      <a16:creationId xmlns:a16="http://schemas.microsoft.com/office/drawing/2014/main" id="{93453440-20C1-4055-95E7-29DADDED042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6169" name="Rectangle 11">
                  <a:extLst>
                    <a:ext uri="{FF2B5EF4-FFF2-40B4-BE49-F238E27FC236}">
                      <a16:creationId xmlns:a16="http://schemas.microsoft.com/office/drawing/2014/main" id="{DA4FD56F-C976-4E14-844D-85E435AA169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kumimoji="1" lang="zh-CN" altLang="zh-CN" sz="1000" b="1">
                    <a:latin typeface="Comic Sans MS" panose="030F0702030302020204" pitchFamily="66" charset="0"/>
                  </a:endParaRPr>
                </a:p>
              </p:txBody>
            </p:sp>
          </p:grpSp>
          <p:sp>
            <p:nvSpPr>
              <p:cNvPr id="46167" name="Text Box 12">
                <a:extLst>
                  <a:ext uri="{FF2B5EF4-FFF2-40B4-BE49-F238E27FC236}">
                    <a16:creationId xmlns:a16="http://schemas.microsoft.com/office/drawing/2014/main" id="{013C5E38-3C20-40AE-9470-77376F60B6EB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450" y="616"/>
                <a:ext cx="336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000" b="1">
                    <a:latin typeface="Comic Sans MS" panose="030F0702030302020204" pitchFamily="66" charset="0"/>
                  </a:rPr>
                  <a:t>Reg</a:t>
                </a:r>
              </a:p>
            </p:txBody>
          </p:sp>
        </p:grpSp>
        <p:sp>
          <p:nvSpPr>
            <p:cNvPr id="46138" name="Line 13">
              <a:extLst>
                <a:ext uri="{FF2B5EF4-FFF2-40B4-BE49-F238E27FC236}">
                  <a16:creationId xmlns:a16="http://schemas.microsoft.com/office/drawing/2014/main" id="{10E6FD7A-D6E2-41BB-B46C-A08E98FE929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51" y="1351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39" name="Line 14">
              <a:extLst>
                <a:ext uri="{FF2B5EF4-FFF2-40B4-BE49-F238E27FC236}">
                  <a16:creationId xmlns:a16="http://schemas.microsoft.com/office/drawing/2014/main" id="{92F3FFAE-8A45-4F91-92C6-4C004676BD9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51" y="1490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6140" name="Group 15">
              <a:extLst>
                <a:ext uri="{FF2B5EF4-FFF2-40B4-BE49-F238E27FC236}">
                  <a16:creationId xmlns:a16="http://schemas.microsoft.com/office/drawing/2014/main" id="{D27EAB12-4617-479C-87A4-0630B84753F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51" y="1235"/>
              <a:ext cx="199" cy="371"/>
              <a:chOff x="2991" y="411"/>
              <a:chExt cx="359" cy="768"/>
            </a:xfrm>
          </p:grpSpPr>
          <p:sp>
            <p:nvSpPr>
              <p:cNvPr id="46162" name="AutoShape 16">
                <a:extLst>
                  <a:ext uri="{FF2B5EF4-FFF2-40B4-BE49-F238E27FC236}">
                    <a16:creationId xmlns:a16="http://schemas.microsoft.com/office/drawing/2014/main" id="{4FDAC24F-1DF9-4E40-A5B6-ACEBE827113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87 h 21600"/>
                  <a:gd name="T14" fmla="*/ 17100 w 21600"/>
                  <a:gd name="T15" fmla="*/ 171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kumimoji="1" lang="zh-CN" altLang="zh-CN" sz="1000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46163" name="AutoShape 17">
                <a:extLst>
                  <a:ext uri="{FF2B5EF4-FFF2-40B4-BE49-F238E27FC236}">
                    <a16:creationId xmlns:a16="http://schemas.microsoft.com/office/drawing/2014/main" id="{BB8C79EC-50F9-4495-A925-CEAB4D556BF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64" name="Freeform 18">
                <a:extLst>
                  <a:ext uri="{FF2B5EF4-FFF2-40B4-BE49-F238E27FC236}">
                    <a16:creationId xmlns:a16="http://schemas.microsoft.com/office/drawing/2014/main" id="{231211AC-92FF-4CBE-8D59-EFE0440E9B4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>
                  <a:gd name="T0" fmla="*/ 0 w 384"/>
                  <a:gd name="T1" fmla="*/ 7 h 288"/>
                  <a:gd name="T2" fmla="*/ 11 w 384"/>
                  <a:gd name="T3" fmla="*/ 0 h 288"/>
                  <a:gd name="T4" fmla="*/ 23 w 384"/>
                  <a:gd name="T5" fmla="*/ 7 h 28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88"/>
                  <a:gd name="T11" fmla="*/ 384 w 38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65" name="Text Box 19">
                <a:extLst>
                  <a:ext uri="{FF2B5EF4-FFF2-40B4-BE49-F238E27FC236}">
                    <a16:creationId xmlns:a16="http://schemas.microsoft.com/office/drawing/2014/main" id="{FE517F61-9ACB-45A2-84F7-4723BDB17B53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3026" y="658"/>
                <a:ext cx="40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000" b="1">
                    <a:latin typeface="Comic Sans MS" panose="030F0702030302020204" pitchFamily="66" charset="0"/>
                  </a:rPr>
                  <a:t>ALU</a:t>
                </a:r>
              </a:p>
            </p:txBody>
          </p:sp>
        </p:grpSp>
        <p:sp>
          <p:nvSpPr>
            <p:cNvPr id="46141" name="Line 20">
              <a:extLst>
                <a:ext uri="{FF2B5EF4-FFF2-40B4-BE49-F238E27FC236}">
                  <a16:creationId xmlns:a16="http://schemas.microsoft.com/office/drawing/2014/main" id="{66BCECCF-29BA-4B72-BC3D-B8C221CE0EC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52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42" name="Line 21">
              <a:extLst>
                <a:ext uri="{FF2B5EF4-FFF2-40B4-BE49-F238E27FC236}">
                  <a16:creationId xmlns:a16="http://schemas.microsoft.com/office/drawing/2014/main" id="{04C8C148-3A06-4853-A85B-CDA965EFBB1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75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6143" name="Group 22">
              <a:extLst>
                <a:ext uri="{FF2B5EF4-FFF2-40B4-BE49-F238E27FC236}">
                  <a16:creationId xmlns:a16="http://schemas.microsoft.com/office/drawing/2014/main" id="{E66CCD57-1FD2-420A-8055-808D1468EA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38" y="1305"/>
              <a:ext cx="222" cy="232"/>
              <a:chOff x="3915" y="576"/>
              <a:chExt cx="480" cy="480"/>
            </a:xfrm>
          </p:grpSpPr>
          <p:sp>
            <p:nvSpPr>
              <p:cNvPr id="46160" name="Rectangle 23">
                <a:extLst>
                  <a:ext uri="{FF2B5EF4-FFF2-40B4-BE49-F238E27FC236}">
                    <a16:creationId xmlns:a16="http://schemas.microsoft.com/office/drawing/2014/main" id="{CB0A279E-C02D-4369-A5AE-B201BEFCB5E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endParaRPr kumimoji="1" lang="zh-CN" altLang="zh-CN" sz="1000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46161" name="Text Box 24">
                <a:extLst>
                  <a:ext uri="{FF2B5EF4-FFF2-40B4-BE49-F238E27FC236}">
                    <a16:creationId xmlns:a16="http://schemas.microsoft.com/office/drawing/2014/main" id="{BB9D22BC-362C-4236-ABD9-8A287F1D2CBA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917" y="674"/>
                <a:ext cx="464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000" b="1">
                    <a:latin typeface="Comic Sans MS" panose="030F0702030302020204" pitchFamily="66" charset="0"/>
                  </a:rPr>
                  <a:t>DMem</a:t>
                </a:r>
              </a:p>
            </p:txBody>
          </p:sp>
        </p:grpSp>
        <p:sp>
          <p:nvSpPr>
            <p:cNvPr id="46144" name="Freeform 25">
              <a:extLst>
                <a:ext uri="{FF2B5EF4-FFF2-40B4-BE49-F238E27FC236}">
                  <a16:creationId xmlns:a16="http://schemas.microsoft.com/office/drawing/2014/main" id="{1A81D760-8A2A-4002-827C-82B870B83B5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08" y="1421"/>
              <a:ext cx="332" cy="18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10 h 384"/>
                <a:gd name="T4" fmla="*/ 8 w 816"/>
                <a:gd name="T5" fmla="*/ 10 h 384"/>
                <a:gd name="T6" fmla="*/ 8 w 816"/>
                <a:gd name="T7" fmla="*/ 4 h 384"/>
                <a:gd name="T8" fmla="*/ 9 w 816"/>
                <a:gd name="T9" fmla="*/ 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84"/>
                <a:gd name="T17" fmla="*/ 816 w 816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45" name="Line 26">
              <a:extLst>
                <a:ext uri="{FF2B5EF4-FFF2-40B4-BE49-F238E27FC236}">
                  <a16:creationId xmlns:a16="http://schemas.microsoft.com/office/drawing/2014/main" id="{72748CED-547C-4B88-88CB-D0D39B2FD45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99" y="1491"/>
              <a:ext cx="2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46" name="Line 27">
              <a:extLst>
                <a:ext uri="{FF2B5EF4-FFF2-40B4-BE49-F238E27FC236}">
                  <a16:creationId xmlns:a16="http://schemas.microsoft.com/office/drawing/2014/main" id="{21388325-39DA-4707-A181-C7FF00FEC02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69" y="1351"/>
              <a:ext cx="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6147" name="Group 28">
              <a:extLst>
                <a:ext uri="{FF2B5EF4-FFF2-40B4-BE49-F238E27FC236}">
                  <a16:creationId xmlns:a16="http://schemas.microsoft.com/office/drawing/2014/main" id="{C0341551-369B-4710-9309-649CE858B2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94" y="1305"/>
              <a:ext cx="226" cy="232"/>
              <a:chOff x="1192" y="576"/>
              <a:chExt cx="488" cy="480"/>
            </a:xfrm>
          </p:grpSpPr>
          <p:sp>
            <p:nvSpPr>
              <p:cNvPr id="46158" name="Rectangle 29">
                <a:extLst>
                  <a:ext uri="{FF2B5EF4-FFF2-40B4-BE49-F238E27FC236}">
                    <a16:creationId xmlns:a16="http://schemas.microsoft.com/office/drawing/2014/main" id="{88581758-7557-45E9-87B8-18B1F139CEA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endParaRPr kumimoji="1" lang="zh-CN" altLang="zh-CN" sz="1000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46159" name="Text Box 30">
                <a:extLst>
                  <a:ext uri="{FF2B5EF4-FFF2-40B4-BE49-F238E27FC236}">
                    <a16:creationId xmlns:a16="http://schemas.microsoft.com/office/drawing/2014/main" id="{62CE8B88-4D3F-4582-977B-A861C8D60260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192" y="674"/>
                <a:ext cx="488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000" b="1">
                    <a:latin typeface="Comic Sans MS" panose="030F0702030302020204" pitchFamily="66" charset="0"/>
                  </a:rPr>
                  <a:t>Ifetch</a:t>
                </a:r>
              </a:p>
            </p:txBody>
          </p:sp>
        </p:grpSp>
        <p:grpSp>
          <p:nvGrpSpPr>
            <p:cNvPr id="46148" name="Group 31">
              <a:extLst>
                <a:ext uri="{FF2B5EF4-FFF2-40B4-BE49-F238E27FC236}">
                  <a16:creationId xmlns:a16="http://schemas.microsoft.com/office/drawing/2014/main" id="{A7D7C052-9C04-4AED-B128-5F145905C8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6" y="1200"/>
              <a:ext cx="1305" cy="441"/>
              <a:chOff x="2112" y="528"/>
              <a:chExt cx="2088" cy="681"/>
            </a:xfrm>
          </p:grpSpPr>
          <p:sp>
            <p:nvSpPr>
              <p:cNvPr id="46154" name="Rectangle 32">
                <a:extLst>
                  <a:ext uri="{FF2B5EF4-FFF2-40B4-BE49-F238E27FC236}">
                    <a16:creationId xmlns:a16="http://schemas.microsoft.com/office/drawing/2014/main" id="{C01819F2-23AB-49D8-80BA-674D01E750C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55" name="Rectangle 33">
                <a:extLst>
                  <a:ext uri="{FF2B5EF4-FFF2-40B4-BE49-F238E27FC236}">
                    <a16:creationId xmlns:a16="http://schemas.microsoft.com/office/drawing/2014/main" id="{3B886243-BBD8-48EE-B404-452FD0081A5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56" name="Rectangle 34">
                <a:extLst>
                  <a:ext uri="{FF2B5EF4-FFF2-40B4-BE49-F238E27FC236}">
                    <a16:creationId xmlns:a16="http://schemas.microsoft.com/office/drawing/2014/main" id="{1241DEDC-656F-4247-A469-37385BBEC1B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57" name="Rectangle 35">
                <a:extLst>
                  <a:ext uri="{FF2B5EF4-FFF2-40B4-BE49-F238E27FC236}">
                    <a16:creationId xmlns:a16="http://schemas.microsoft.com/office/drawing/2014/main" id="{5E756E23-6CA2-450F-A85A-F4ED43EEE8D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6149" name="Group 36">
              <a:extLst>
                <a:ext uri="{FF2B5EF4-FFF2-40B4-BE49-F238E27FC236}">
                  <a16:creationId xmlns:a16="http://schemas.microsoft.com/office/drawing/2014/main" id="{07958549-69B8-4D48-99F6-5FCCC7DBC60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>
              <a:off x="3649" y="1296"/>
              <a:ext cx="223" cy="233"/>
              <a:chOff x="1374" y="528"/>
              <a:chExt cx="480" cy="432"/>
            </a:xfrm>
          </p:grpSpPr>
          <p:grpSp>
            <p:nvGrpSpPr>
              <p:cNvPr id="46150" name="Group 37">
                <a:extLst>
                  <a:ext uri="{FF2B5EF4-FFF2-40B4-BE49-F238E27FC236}">
                    <a16:creationId xmlns:a16="http://schemas.microsoft.com/office/drawing/2014/main" id="{2593597F-46F4-4603-A6F5-31346C1EAF6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46152" name="Rectangle 38">
                  <a:extLst>
                    <a:ext uri="{FF2B5EF4-FFF2-40B4-BE49-F238E27FC236}">
                      <a16:creationId xmlns:a16="http://schemas.microsoft.com/office/drawing/2014/main" id="{5CD68A3C-77D2-48B9-B0DB-E7DF71C40E7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6153" name="Rectangle 39">
                  <a:extLst>
                    <a:ext uri="{FF2B5EF4-FFF2-40B4-BE49-F238E27FC236}">
                      <a16:creationId xmlns:a16="http://schemas.microsoft.com/office/drawing/2014/main" id="{D280C888-E002-4D9A-B506-43BD875DBCE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kumimoji="1" lang="zh-CN" altLang="zh-CN" sz="1000" b="1">
                    <a:latin typeface="Comic Sans MS" panose="030F0702030302020204" pitchFamily="66" charset="0"/>
                  </a:endParaRPr>
                </a:p>
              </p:txBody>
            </p:sp>
          </p:grpSp>
          <p:sp>
            <p:nvSpPr>
              <p:cNvPr id="46151" name="Text Box 40">
                <a:extLst>
                  <a:ext uri="{FF2B5EF4-FFF2-40B4-BE49-F238E27FC236}">
                    <a16:creationId xmlns:a16="http://schemas.microsoft.com/office/drawing/2014/main" id="{0FB97A1C-7C27-4FE9-8AC5-00EE27E425C9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437" y="616"/>
                <a:ext cx="33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000" b="1">
                    <a:latin typeface="Comic Sans MS" panose="030F0702030302020204" pitchFamily="66" charset="0"/>
                  </a:rPr>
                  <a:t>Reg</a:t>
                </a:r>
              </a:p>
            </p:txBody>
          </p:sp>
        </p:grpSp>
      </p:grpSp>
      <p:grpSp>
        <p:nvGrpSpPr>
          <p:cNvPr id="46102" name="Group 135">
            <a:extLst>
              <a:ext uri="{FF2B5EF4-FFF2-40B4-BE49-F238E27FC236}">
                <a16:creationId xmlns:a16="http://schemas.microsoft.com/office/drawing/2014/main" id="{783BD44A-D99E-4E23-9FBB-7EC9957D234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5000625"/>
            <a:ext cx="5508625" cy="857250"/>
            <a:chOff x="1878" y="1979"/>
            <a:chExt cx="2921" cy="442"/>
          </a:xfrm>
        </p:grpSpPr>
        <p:sp>
          <p:nvSpPr>
            <p:cNvPr id="46105" name="Line 47">
              <a:extLst>
                <a:ext uri="{FF2B5EF4-FFF2-40B4-BE49-F238E27FC236}">
                  <a16:creationId xmlns:a16="http://schemas.microsoft.com/office/drawing/2014/main" id="{2212E748-B107-42B5-87FA-C734EE0E4BD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716" y="2128"/>
              <a:ext cx="8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Line 48">
              <a:extLst>
                <a:ext uri="{FF2B5EF4-FFF2-40B4-BE49-F238E27FC236}">
                  <a16:creationId xmlns:a16="http://schemas.microsoft.com/office/drawing/2014/main" id="{802776E9-0DB9-43C4-B387-497EB13860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97" y="2270"/>
              <a:ext cx="8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7" name="Line 49">
              <a:extLst>
                <a:ext uri="{FF2B5EF4-FFF2-40B4-BE49-F238E27FC236}">
                  <a16:creationId xmlns:a16="http://schemas.microsoft.com/office/drawing/2014/main" id="{A45AFDA6-F914-4237-91EB-48329B308F2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40" y="2268"/>
              <a:ext cx="2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8" name="Line 50">
              <a:extLst>
                <a:ext uri="{FF2B5EF4-FFF2-40B4-BE49-F238E27FC236}">
                  <a16:creationId xmlns:a16="http://schemas.microsoft.com/office/drawing/2014/main" id="{5C8E196D-ADD9-424A-8052-3EE83A0A137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02" y="2128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6109" name="Group 51">
              <a:extLst>
                <a:ext uri="{FF2B5EF4-FFF2-40B4-BE49-F238E27FC236}">
                  <a16:creationId xmlns:a16="http://schemas.microsoft.com/office/drawing/2014/main" id="{895D9AF8-E722-4233-9DC3-2A76BD1E93E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878" y="2082"/>
              <a:ext cx="289" cy="232"/>
              <a:chOff x="1192" y="576"/>
              <a:chExt cx="487" cy="480"/>
            </a:xfrm>
          </p:grpSpPr>
          <p:sp>
            <p:nvSpPr>
              <p:cNvPr id="46135" name="Rectangle 52">
                <a:extLst>
                  <a:ext uri="{FF2B5EF4-FFF2-40B4-BE49-F238E27FC236}">
                    <a16:creationId xmlns:a16="http://schemas.microsoft.com/office/drawing/2014/main" id="{A8DB7E10-1185-47F5-BFD8-BEC4E653C0D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endParaRPr kumimoji="1" lang="zh-CN" altLang="zh-CN" sz="1000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46136" name="Text Box 53">
                <a:extLst>
                  <a:ext uri="{FF2B5EF4-FFF2-40B4-BE49-F238E27FC236}">
                    <a16:creationId xmlns:a16="http://schemas.microsoft.com/office/drawing/2014/main" id="{42CB1CAA-08DF-4520-9AC7-94D3C008F25F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192" y="684"/>
                <a:ext cx="487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000" b="1">
                    <a:latin typeface="Comic Sans MS" panose="030F0702030302020204" pitchFamily="66" charset="0"/>
                  </a:rPr>
                  <a:t>Ifetch</a:t>
                </a:r>
              </a:p>
            </p:txBody>
          </p:sp>
        </p:grpSp>
        <p:sp>
          <p:nvSpPr>
            <p:cNvPr id="46110" name="Rectangle 54">
              <a:extLst>
                <a:ext uri="{FF2B5EF4-FFF2-40B4-BE49-F238E27FC236}">
                  <a16:creationId xmlns:a16="http://schemas.microsoft.com/office/drawing/2014/main" id="{9DB34B20-16D0-4160-B502-B327AC27AD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86" y="1979"/>
              <a:ext cx="57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11" name="Rectangle 55">
              <a:extLst>
                <a:ext uri="{FF2B5EF4-FFF2-40B4-BE49-F238E27FC236}">
                  <a16:creationId xmlns:a16="http://schemas.microsoft.com/office/drawing/2014/main" id="{1C4F42CA-01D2-4CB8-924B-499C0FB7CC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53" y="1979"/>
              <a:ext cx="57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6112" name="Group 56">
              <a:extLst>
                <a:ext uri="{FF2B5EF4-FFF2-40B4-BE49-F238E27FC236}">
                  <a16:creationId xmlns:a16="http://schemas.microsoft.com/office/drawing/2014/main" id="{F146A199-C38C-4CEF-8C1A-A93433749A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0" y="1979"/>
              <a:ext cx="1299" cy="441"/>
              <a:chOff x="3475" y="2155"/>
              <a:chExt cx="1229" cy="441"/>
            </a:xfrm>
          </p:grpSpPr>
          <p:sp>
            <p:nvSpPr>
              <p:cNvPr id="46120" name="AutoShape 57">
                <a:extLst>
                  <a:ext uri="{FF2B5EF4-FFF2-40B4-BE49-F238E27FC236}">
                    <a16:creationId xmlns:a16="http://schemas.microsoft.com/office/drawing/2014/main" id="{B33E2ADF-8706-4B62-A649-4E9C6D6E88D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5400000">
                <a:off x="3417" y="2263"/>
                <a:ext cx="371" cy="22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83 w 21600"/>
                  <a:gd name="T13" fmla="*/ 4512 h 21600"/>
                  <a:gd name="T14" fmla="*/ 17117 w 21600"/>
                  <a:gd name="T15" fmla="*/ 1708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kumimoji="1" lang="zh-CN" altLang="zh-CN" sz="1000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46121" name="AutoShape 58">
                <a:extLst>
                  <a:ext uri="{FF2B5EF4-FFF2-40B4-BE49-F238E27FC236}">
                    <a16:creationId xmlns:a16="http://schemas.microsoft.com/office/drawing/2014/main" id="{AC4B4E2D-6BDB-42D3-8FA4-1FF27C66BB0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3475" y="2316"/>
                <a:ext cx="119" cy="12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22" name="Freeform 59">
                <a:extLst>
                  <a:ext uri="{FF2B5EF4-FFF2-40B4-BE49-F238E27FC236}">
                    <a16:creationId xmlns:a16="http://schemas.microsoft.com/office/drawing/2014/main" id="{15BD5493-CB44-4F15-A82C-C0100E563ED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484" y="2329"/>
                <a:ext cx="105" cy="93"/>
              </a:xfrm>
              <a:custGeom>
                <a:avLst/>
                <a:gdLst>
                  <a:gd name="T0" fmla="*/ 0 w 384"/>
                  <a:gd name="T1" fmla="*/ 1 h 288"/>
                  <a:gd name="T2" fmla="*/ 0 w 384"/>
                  <a:gd name="T3" fmla="*/ 0 h 288"/>
                  <a:gd name="T4" fmla="*/ 1 w 384"/>
                  <a:gd name="T5" fmla="*/ 1 h 28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88"/>
                  <a:gd name="T11" fmla="*/ 384 w 38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23" name="Text Box 60">
                <a:extLst>
                  <a:ext uri="{FF2B5EF4-FFF2-40B4-BE49-F238E27FC236}">
                    <a16:creationId xmlns:a16="http://schemas.microsoft.com/office/drawing/2014/main" id="{910E7AC7-221F-400C-8C4C-DC1F636E5A5B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3544" y="2292"/>
                <a:ext cx="181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000" b="1">
                    <a:latin typeface="Comic Sans MS" panose="030F0702030302020204" pitchFamily="66" charset="0"/>
                  </a:rPr>
                  <a:t>ALU</a:t>
                </a:r>
              </a:p>
            </p:txBody>
          </p:sp>
          <p:sp>
            <p:nvSpPr>
              <p:cNvPr id="46124" name="Line 61">
                <a:extLst>
                  <a:ext uri="{FF2B5EF4-FFF2-40B4-BE49-F238E27FC236}">
                    <a16:creationId xmlns:a16="http://schemas.microsoft.com/office/drawing/2014/main" id="{456D69AB-F744-4D54-9FAA-6229A509DB5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717" y="2376"/>
                <a:ext cx="2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25" name="Line 62">
                <a:extLst>
                  <a:ext uri="{FF2B5EF4-FFF2-40B4-BE49-F238E27FC236}">
                    <a16:creationId xmlns:a16="http://schemas.microsoft.com/office/drawing/2014/main" id="{CA4D9A39-3ACD-493E-964A-C4C2DE222B0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26" y="2376"/>
                <a:ext cx="2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26" name="Rectangle 63">
                <a:extLst>
                  <a:ext uri="{FF2B5EF4-FFF2-40B4-BE49-F238E27FC236}">
                    <a16:creationId xmlns:a16="http://schemas.microsoft.com/office/drawing/2014/main" id="{E35D2ED6-E94E-431A-AE9B-B614AB51E6E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40" y="2260"/>
                <a:ext cx="268" cy="2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endParaRPr kumimoji="1" lang="zh-CN" altLang="zh-CN" sz="1000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46127" name="Text Box 64">
                <a:extLst>
                  <a:ext uri="{FF2B5EF4-FFF2-40B4-BE49-F238E27FC236}">
                    <a16:creationId xmlns:a16="http://schemas.microsoft.com/office/drawing/2014/main" id="{23EDB08D-21A4-4A2D-93FC-3B4759C04F6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941" y="2312"/>
                <a:ext cx="258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000" b="1">
                    <a:latin typeface="Comic Sans MS" panose="030F0702030302020204" pitchFamily="66" charset="0"/>
                  </a:rPr>
                  <a:t>DMem</a:t>
                </a:r>
              </a:p>
            </p:txBody>
          </p:sp>
          <p:sp>
            <p:nvSpPr>
              <p:cNvPr id="46128" name="Freeform 65">
                <a:extLst>
                  <a:ext uri="{FF2B5EF4-FFF2-40B4-BE49-F238E27FC236}">
                    <a16:creationId xmlns:a16="http://schemas.microsoft.com/office/drawing/2014/main" id="{EDC481CC-4D90-48B1-AC23-CC13ABB0026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05" y="2376"/>
                <a:ext cx="399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10 h 384"/>
                  <a:gd name="T4" fmla="*/ 20 w 816"/>
                  <a:gd name="T5" fmla="*/ 10 h 384"/>
                  <a:gd name="T6" fmla="*/ 20 w 816"/>
                  <a:gd name="T7" fmla="*/ 4 h 384"/>
                  <a:gd name="T8" fmla="*/ 22 w 816"/>
                  <a:gd name="T9" fmla="*/ 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29" name="Rectangle 66">
                <a:extLst>
                  <a:ext uri="{FF2B5EF4-FFF2-40B4-BE49-F238E27FC236}">
                    <a16:creationId xmlns:a16="http://schemas.microsoft.com/office/drawing/2014/main" id="{CE1B03E7-80FB-4AFD-9B5F-EBA5738A88A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05" y="2155"/>
                <a:ext cx="54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30" name="Rectangle 67">
                <a:extLst>
                  <a:ext uri="{FF2B5EF4-FFF2-40B4-BE49-F238E27FC236}">
                    <a16:creationId xmlns:a16="http://schemas.microsoft.com/office/drawing/2014/main" id="{DD0A639F-DD23-4679-A0EB-CFFEA41C62D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02" y="2158"/>
                <a:ext cx="54" cy="435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6131" name="Group 68">
                <a:extLst>
                  <a:ext uri="{FF2B5EF4-FFF2-40B4-BE49-F238E27FC236}">
                    <a16:creationId xmlns:a16="http://schemas.microsoft.com/office/drawing/2014/main" id="{F8D1784C-9495-409B-9D9B-76501D0DBFF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4436" y="2251"/>
                <a:ext cx="268" cy="233"/>
                <a:chOff x="1392" y="528"/>
                <a:chExt cx="480" cy="432"/>
              </a:xfrm>
            </p:grpSpPr>
            <p:sp>
              <p:nvSpPr>
                <p:cNvPr id="46133" name="Rectangle 69">
                  <a:extLst>
                    <a:ext uri="{FF2B5EF4-FFF2-40B4-BE49-F238E27FC236}">
                      <a16:creationId xmlns:a16="http://schemas.microsoft.com/office/drawing/2014/main" id="{EDEDCBFF-15AE-41BD-9E36-F940795F42B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6134" name="Rectangle 70">
                  <a:extLst>
                    <a:ext uri="{FF2B5EF4-FFF2-40B4-BE49-F238E27FC236}">
                      <a16:creationId xmlns:a16="http://schemas.microsoft.com/office/drawing/2014/main" id="{D110FE93-E535-46D4-8453-2CE5E37ACA5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kumimoji="1" lang="zh-CN" altLang="zh-CN" sz="1000" b="1">
                    <a:latin typeface="Comic Sans MS" panose="030F0702030302020204" pitchFamily="66" charset="0"/>
                  </a:endParaRPr>
                </a:p>
              </p:txBody>
            </p:sp>
          </p:grpSp>
          <p:sp>
            <p:nvSpPr>
              <p:cNvPr id="46132" name="Text Box 71">
                <a:extLst>
                  <a:ext uri="{FF2B5EF4-FFF2-40B4-BE49-F238E27FC236}">
                    <a16:creationId xmlns:a16="http://schemas.microsoft.com/office/drawing/2014/main" id="{25DC5451-3FD9-4AA5-893D-387ABB60DF1A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 flipH="1">
                <a:off x="4472" y="2303"/>
                <a:ext cx="187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000" b="1">
                    <a:latin typeface="Comic Sans MS" panose="030F0702030302020204" pitchFamily="66" charset="0"/>
                  </a:rPr>
                  <a:t>Reg</a:t>
                </a:r>
              </a:p>
            </p:txBody>
          </p:sp>
        </p:grpSp>
        <p:sp>
          <p:nvSpPr>
            <p:cNvPr id="46113" name="Rectangle 72">
              <a:extLst>
                <a:ext uri="{FF2B5EF4-FFF2-40B4-BE49-F238E27FC236}">
                  <a16:creationId xmlns:a16="http://schemas.microsoft.com/office/drawing/2014/main" id="{A94D71BE-D482-4B95-8C3F-DCA26B2636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07" y="1980"/>
              <a:ext cx="57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14" name="AutoShape 73">
              <a:extLst>
                <a:ext uri="{FF2B5EF4-FFF2-40B4-BE49-F238E27FC236}">
                  <a16:creationId xmlns:a16="http://schemas.microsoft.com/office/drawing/2014/main" id="{A454DB6C-5152-4E84-B657-0976F2A9D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1979"/>
              <a:ext cx="385" cy="422"/>
            </a:xfrm>
            <a:prstGeom prst="cloudCallout">
              <a:avLst>
                <a:gd name="adj1" fmla="val -5583"/>
                <a:gd name="adj2" fmla="val 58769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00" b="1">
                  <a:latin typeface="Comic Sans MS" panose="030F0702030302020204" pitchFamily="66" charset="0"/>
                </a:rPr>
                <a:t>Bubble</a:t>
              </a:r>
              <a:endParaRPr kumimoji="1" lang="en-US" altLang="zh-CN" sz="1600" b="1">
                <a:latin typeface="Comic Sans MS" panose="030F0702030302020204" pitchFamily="66" charset="0"/>
              </a:endParaRPr>
            </a:p>
          </p:txBody>
        </p:sp>
        <p:grpSp>
          <p:nvGrpSpPr>
            <p:cNvPr id="46115" name="Group 42">
              <a:extLst>
                <a:ext uri="{FF2B5EF4-FFF2-40B4-BE49-F238E27FC236}">
                  <a16:creationId xmlns:a16="http://schemas.microsoft.com/office/drawing/2014/main" id="{C23016DF-EE64-4B65-97EC-DB3B759173B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925" y="2069"/>
              <a:ext cx="282" cy="233"/>
              <a:chOff x="1374" y="528"/>
              <a:chExt cx="480" cy="432"/>
            </a:xfrm>
          </p:grpSpPr>
          <p:grpSp>
            <p:nvGrpSpPr>
              <p:cNvPr id="46116" name="Group 43">
                <a:extLst>
                  <a:ext uri="{FF2B5EF4-FFF2-40B4-BE49-F238E27FC236}">
                    <a16:creationId xmlns:a16="http://schemas.microsoft.com/office/drawing/2014/main" id="{73E3937F-4DCC-44DA-A89B-BD8419F9F5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46118" name="Rectangle 44">
                  <a:extLst>
                    <a:ext uri="{FF2B5EF4-FFF2-40B4-BE49-F238E27FC236}">
                      <a16:creationId xmlns:a16="http://schemas.microsoft.com/office/drawing/2014/main" id="{930C8197-13A1-4615-AF89-893E45B2121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6119" name="Rectangle 45">
                  <a:extLst>
                    <a:ext uri="{FF2B5EF4-FFF2-40B4-BE49-F238E27FC236}">
                      <a16:creationId xmlns:a16="http://schemas.microsoft.com/office/drawing/2014/main" id="{CEB9C136-61EB-4B61-87DA-4710D4015E3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kumimoji="1" lang="zh-CN" altLang="zh-CN" sz="1000" b="1">
                    <a:latin typeface="Comic Sans MS" panose="030F0702030302020204" pitchFamily="66" charset="0"/>
                  </a:endParaRPr>
                </a:p>
              </p:txBody>
            </p:sp>
          </p:grpSp>
          <p:sp>
            <p:nvSpPr>
              <p:cNvPr id="46117" name="Text Box 46">
                <a:extLst>
                  <a:ext uri="{FF2B5EF4-FFF2-40B4-BE49-F238E27FC236}">
                    <a16:creationId xmlns:a16="http://schemas.microsoft.com/office/drawing/2014/main" id="{CB036DB7-DF93-4FB6-AEB8-20C7FA303DA9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447" y="624"/>
                <a:ext cx="336" cy="1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000" b="1">
                    <a:latin typeface="Comic Sans MS" panose="030F0702030302020204" pitchFamily="66" charset="0"/>
                  </a:rPr>
                  <a:t>Reg</a:t>
                </a:r>
              </a:p>
            </p:txBody>
          </p:sp>
        </p:grpSp>
      </p:grp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2D6F3408-BC89-4C22-AD47-EDD96A5B9FF1}"/>
              </a:ext>
            </a:extLst>
          </p:cNvPr>
          <p:cNvCxnSpPr>
            <a:stCxn id="46157" idx="3"/>
            <a:endCxn id="46119" idx="1"/>
          </p:cNvCxnSpPr>
          <p:nvPr/>
        </p:nvCxnSpPr>
        <p:spPr>
          <a:xfrm>
            <a:off x="5227638" y="4464050"/>
            <a:ext cx="176212" cy="9366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>
            <a:extLst>
              <a:ext uri="{FF2B5EF4-FFF2-40B4-BE49-F238E27FC236}">
                <a16:creationId xmlns:a16="http://schemas.microsoft.com/office/drawing/2014/main" id="{27E7367D-0A2C-4656-A6C5-59991A5F42EA}"/>
              </a:ext>
            </a:extLst>
          </p:cNvPr>
          <p:cNvSpPr/>
          <p:nvPr/>
        </p:nvSpPr>
        <p:spPr>
          <a:xfrm>
            <a:off x="0" y="1214438"/>
            <a:ext cx="3714750" cy="357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Before improvement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678F7A08-308B-474F-B84C-15C27EE3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Why Move the forwarding control logic to ID stage ?</a:t>
            </a:r>
            <a:endParaRPr lang="zh-CN" altLang="en-US"/>
          </a:p>
        </p:txBody>
      </p:sp>
      <p:sp>
        <p:nvSpPr>
          <p:cNvPr id="47107" name="Rectangle 4">
            <a:extLst>
              <a:ext uri="{FF2B5EF4-FFF2-40B4-BE49-F238E27FC236}">
                <a16:creationId xmlns:a16="http://schemas.microsoft.com/office/drawing/2014/main" id="{934505DE-EB80-4143-9351-80C126425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1357313"/>
            <a:ext cx="2009775" cy="819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b="1">
                <a:solidFill>
                  <a:srgbClr val="FF3300"/>
                </a:solidFill>
              </a:rPr>
              <a:t>alu r1, </a:t>
            </a:r>
            <a:r>
              <a:rPr kumimoji="1" lang="en-US" altLang="zh-CN" b="1"/>
              <a:t>r2, R3</a:t>
            </a:r>
            <a:endParaRPr kumimoji="1" lang="en-US" altLang="zh-CN" b="1">
              <a:solidFill>
                <a:srgbClr val="FF3300"/>
              </a:solidFill>
            </a:endParaRPr>
          </a:p>
          <a:p>
            <a:pPr latinLnBrk="1"/>
            <a:endParaRPr kumimoji="1" lang="en-US" altLang="zh-CN" b="1"/>
          </a:p>
        </p:txBody>
      </p:sp>
      <p:sp>
        <p:nvSpPr>
          <p:cNvPr id="47108" name="Rectangle 5">
            <a:extLst>
              <a:ext uri="{FF2B5EF4-FFF2-40B4-BE49-F238E27FC236}">
                <a16:creationId xmlns:a16="http://schemas.microsoft.com/office/drawing/2014/main" id="{E5FB91C7-5F30-4FEA-8B64-65A533764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214563"/>
            <a:ext cx="2011362" cy="819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b="1"/>
              <a:t>BNE r4,</a:t>
            </a:r>
            <a:r>
              <a:rPr kumimoji="1" lang="en-US" altLang="zh-CN" b="1">
                <a:solidFill>
                  <a:srgbClr val="FF3300"/>
                </a:solidFill>
              </a:rPr>
              <a:t>r1</a:t>
            </a:r>
            <a:r>
              <a:rPr kumimoji="1" lang="en-US" altLang="zh-CN" b="1"/>
              <a:t>,L1</a:t>
            </a:r>
          </a:p>
          <a:p>
            <a:pPr latinLnBrk="1"/>
            <a:endParaRPr kumimoji="1" lang="en-US" altLang="zh-CN" b="1"/>
          </a:p>
        </p:txBody>
      </p:sp>
      <p:grpSp>
        <p:nvGrpSpPr>
          <p:cNvPr id="47109" name="Group 7">
            <a:extLst>
              <a:ext uri="{FF2B5EF4-FFF2-40B4-BE49-F238E27FC236}">
                <a16:creationId xmlns:a16="http://schemas.microsoft.com/office/drawing/2014/main" id="{A47D0B02-6E9B-447A-B3C6-6F5CFEB37846}"/>
              </a:ext>
            </a:extLst>
          </p:cNvPr>
          <p:cNvGrpSpPr>
            <a:grpSpLocks/>
          </p:cNvGrpSpPr>
          <p:nvPr/>
        </p:nvGrpSpPr>
        <p:grpSpPr bwMode="auto">
          <a:xfrm>
            <a:off x="2500313" y="4143375"/>
            <a:ext cx="4729162" cy="760413"/>
            <a:chOff x="1994" y="1200"/>
            <a:chExt cx="1878" cy="441"/>
          </a:xfrm>
        </p:grpSpPr>
        <p:grpSp>
          <p:nvGrpSpPr>
            <p:cNvPr id="47215" name="Group 8">
              <a:extLst>
                <a:ext uri="{FF2B5EF4-FFF2-40B4-BE49-F238E27FC236}">
                  <a16:creationId xmlns:a16="http://schemas.microsoft.com/office/drawing/2014/main" id="{B791D388-C30E-4762-812A-6690FD945A3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429" y="1304"/>
              <a:ext cx="221" cy="233"/>
              <a:chOff x="1374" y="528"/>
              <a:chExt cx="480" cy="432"/>
            </a:xfrm>
          </p:grpSpPr>
          <p:grpSp>
            <p:nvGrpSpPr>
              <p:cNvPr id="47244" name="Group 9">
                <a:extLst>
                  <a:ext uri="{FF2B5EF4-FFF2-40B4-BE49-F238E27FC236}">
                    <a16:creationId xmlns:a16="http://schemas.microsoft.com/office/drawing/2014/main" id="{6C0CABA8-0149-4A11-85FB-E13CEF51745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47246" name="Rectangle 10">
                  <a:extLst>
                    <a:ext uri="{FF2B5EF4-FFF2-40B4-BE49-F238E27FC236}">
                      <a16:creationId xmlns:a16="http://schemas.microsoft.com/office/drawing/2014/main" id="{2A789E07-2230-43E8-B0C1-37B94E771B6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7247" name="Rectangle 11">
                  <a:extLst>
                    <a:ext uri="{FF2B5EF4-FFF2-40B4-BE49-F238E27FC236}">
                      <a16:creationId xmlns:a16="http://schemas.microsoft.com/office/drawing/2014/main" id="{35E2FED1-8FEB-4FF7-A716-B0D8EB51E60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kumimoji="1" lang="zh-CN" altLang="zh-CN" sz="1000" b="1">
                    <a:latin typeface="Comic Sans MS" panose="030F0702030302020204" pitchFamily="66" charset="0"/>
                  </a:endParaRPr>
                </a:p>
              </p:txBody>
            </p:sp>
          </p:grpSp>
          <p:sp>
            <p:nvSpPr>
              <p:cNvPr id="47245" name="Text Box 12">
                <a:extLst>
                  <a:ext uri="{FF2B5EF4-FFF2-40B4-BE49-F238E27FC236}">
                    <a16:creationId xmlns:a16="http://schemas.microsoft.com/office/drawing/2014/main" id="{0C323FBB-3191-4FA9-8507-85AEF5EE6439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450" y="616"/>
                <a:ext cx="336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000" b="1">
                    <a:latin typeface="Comic Sans MS" panose="030F0702030302020204" pitchFamily="66" charset="0"/>
                  </a:rPr>
                  <a:t>Reg</a:t>
                </a:r>
              </a:p>
            </p:txBody>
          </p:sp>
        </p:grpSp>
        <p:sp>
          <p:nvSpPr>
            <p:cNvPr id="47216" name="Line 13">
              <a:extLst>
                <a:ext uri="{FF2B5EF4-FFF2-40B4-BE49-F238E27FC236}">
                  <a16:creationId xmlns:a16="http://schemas.microsoft.com/office/drawing/2014/main" id="{AC269B44-746A-4BD5-9E96-D336582B0BB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51" y="1351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17" name="Line 14">
              <a:extLst>
                <a:ext uri="{FF2B5EF4-FFF2-40B4-BE49-F238E27FC236}">
                  <a16:creationId xmlns:a16="http://schemas.microsoft.com/office/drawing/2014/main" id="{B97C6A71-DCB6-42A6-95AA-247BDF47B36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51" y="1490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7218" name="Group 15">
              <a:extLst>
                <a:ext uri="{FF2B5EF4-FFF2-40B4-BE49-F238E27FC236}">
                  <a16:creationId xmlns:a16="http://schemas.microsoft.com/office/drawing/2014/main" id="{2261A6BC-8D84-4C2A-BEE7-AAC91467D92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51" y="1235"/>
              <a:ext cx="199" cy="371"/>
              <a:chOff x="2991" y="411"/>
              <a:chExt cx="359" cy="768"/>
            </a:xfrm>
          </p:grpSpPr>
          <p:sp>
            <p:nvSpPr>
              <p:cNvPr id="47240" name="AutoShape 16">
                <a:extLst>
                  <a:ext uri="{FF2B5EF4-FFF2-40B4-BE49-F238E27FC236}">
                    <a16:creationId xmlns:a16="http://schemas.microsoft.com/office/drawing/2014/main" id="{D9C98CC7-EDC1-48EA-9341-9DCB9AFA6E0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87 h 21600"/>
                  <a:gd name="T14" fmla="*/ 17100 w 21600"/>
                  <a:gd name="T15" fmla="*/ 171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kumimoji="1" lang="zh-CN" altLang="zh-CN" sz="1000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47241" name="AutoShape 17">
                <a:extLst>
                  <a:ext uri="{FF2B5EF4-FFF2-40B4-BE49-F238E27FC236}">
                    <a16:creationId xmlns:a16="http://schemas.microsoft.com/office/drawing/2014/main" id="{8352DF02-5CA5-43F0-A36D-4682C3A1E55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7242" name="Freeform 18">
                <a:extLst>
                  <a:ext uri="{FF2B5EF4-FFF2-40B4-BE49-F238E27FC236}">
                    <a16:creationId xmlns:a16="http://schemas.microsoft.com/office/drawing/2014/main" id="{15D478B5-4878-42D7-8C68-3620BB68632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>
                  <a:gd name="T0" fmla="*/ 0 w 384"/>
                  <a:gd name="T1" fmla="*/ 7 h 288"/>
                  <a:gd name="T2" fmla="*/ 11 w 384"/>
                  <a:gd name="T3" fmla="*/ 0 h 288"/>
                  <a:gd name="T4" fmla="*/ 23 w 384"/>
                  <a:gd name="T5" fmla="*/ 7 h 28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88"/>
                  <a:gd name="T11" fmla="*/ 384 w 38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7243" name="Text Box 19">
                <a:extLst>
                  <a:ext uri="{FF2B5EF4-FFF2-40B4-BE49-F238E27FC236}">
                    <a16:creationId xmlns:a16="http://schemas.microsoft.com/office/drawing/2014/main" id="{5F83D9B0-FD37-4741-8932-86CFA32A30F3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3026" y="658"/>
                <a:ext cx="40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000" b="1">
                    <a:latin typeface="Comic Sans MS" panose="030F0702030302020204" pitchFamily="66" charset="0"/>
                  </a:rPr>
                  <a:t>ALU</a:t>
                </a:r>
              </a:p>
            </p:txBody>
          </p:sp>
        </p:grpSp>
        <p:sp>
          <p:nvSpPr>
            <p:cNvPr id="47219" name="Line 20">
              <a:extLst>
                <a:ext uri="{FF2B5EF4-FFF2-40B4-BE49-F238E27FC236}">
                  <a16:creationId xmlns:a16="http://schemas.microsoft.com/office/drawing/2014/main" id="{B613DB62-B642-495B-81DE-AF89A8C67ED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52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20" name="Line 21">
              <a:extLst>
                <a:ext uri="{FF2B5EF4-FFF2-40B4-BE49-F238E27FC236}">
                  <a16:creationId xmlns:a16="http://schemas.microsoft.com/office/drawing/2014/main" id="{7167B609-15F8-4042-8DB6-7248EF84B52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75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7221" name="Group 22">
              <a:extLst>
                <a:ext uri="{FF2B5EF4-FFF2-40B4-BE49-F238E27FC236}">
                  <a16:creationId xmlns:a16="http://schemas.microsoft.com/office/drawing/2014/main" id="{FD833B98-9534-4448-B062-68A76686A87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38" y="1305"/>
              <a:ext cx="222" cy="232"/>
              <a:chOff x="3915" y="576"/>
              <a:chExt cx="480" cy="480"/>
            </a:xfrm>
          </p:grpSpPr>
          <p:sp>
            <p:nvSpPr>
              <p:cNvPr id="47238" name="Rectangle 23">
                <a:extLst>
                  <a:ext uri="{FF2B5EF4-FFF2-40B4-BE49-F238E27FC236}">
                    <a16:creationId xmlns:a16="http://schemas.microsoft.com/office/drawing/2014/main" id="{B2E433A3-B799-473C-9598-F4F69828D54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endParaRPr kumimoji="1" lang="zh-CN" altLang="zh-CN" sz="1000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47239" name="Text Box 24">
                <a:extLst>
                  <a:ext uri="{FF2B5EF4-FFF2-40B4-BE49-F238E27FC236}">
                    <a16:creationId xmlns:a16="http://schemas.microsoft.com/office/drawing/2014/main" id="{2205649B-EE1E-4939-A0CF-4B247BEC9402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917" y="674"/>
                <a:ext cx="464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000" b="1">
                    <a:latin typeface="Comic Sans MS" panose="030F0702030302020204" pitchFamily="66" charset="0"/>
                  </a:rPr>
                  <a:t>DMem</a:t>
                </a:r>
              </a:p>
            </p:txBody>
          </p:sp>
        </p:grpSp>
        <p:sp>
          <p:nvSpPr>
            <p:cNvPr id="47222" name="Freeform 25">
              <a:extLst>
                <a:ext uri="{FF2B5EF4-FFF2-40B4-BE49-F238E27FC236}">
                  <a16:creationId xmlns:a16="http://schemas.microsoft.com/office/drawing/2014/main" id="{77DCD279-D3A9-44D7-AF2D-E9A2E14AFE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08" y="1421"/>
              <a:ext cx="332" cy="18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10 h 384"/>
                <a:gd name="T4" fmla="*/ 8 w 816"/>
                <a:gd name="T5" fmla="*/ 10 h 384"/>
                <a:gd name="T6" fmla="*/ 8 w 816"/>
                <a:gd name="T7" fmla="*/ 4 h 384"/>
                <a:gd name="T8" fmla="*/ 9 w 816"/>
                <a:gd name="T9" fmla="*/ 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84"/>
                <a:gd name="T17" fmla="*/ 816 w 816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223" name="Line 26">
              <a:extLst>
                <a:ext uri="{FF2B5EF4-FFF2-40B4-BE49-F238E27FC236}">
                  <a16:creationId xmlns:a16="http://schemas.microsoft.com/office/drawing/2014/main" id="{1E61BA4F-41A4-4966-AE44-2A47E71D755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99" y="1491"/>
              <a:ext cx="2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24" name="Line 27">
              <a:extLst>
                <a:ext uri="{FF2B5EF4-FFF2-40B4-BE49-F238E27FC236}">
                  <a16:creationId xmlns:a16="http://schemas.microsoft.com/office/drawing/2014/main" id="{4B28403F-D5B8-4FFC-A394-959D4F26F3C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69" y="1351"/>
              <a:ext cx="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7225" name="Group 28">
              <a:extLst>
                <a:ext uri="{FF2B5EF4-FFF2-40B4-BE49-F238E27FC236}">
                  <a16:creationId xmlns:a16="http://schemas.microsoft.com/office/drawing/2014/main" id="{863CC9FD-D08A-4521-9E47-E1E8B873E1B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94" y="1305"/>
              <a:ext cx="226" cy="232"/>
              <a:chOff x="1192" y="576"/>
              <a:chExt cx="488" cy="480"/>
            </a:xfrm>
          </p:grpSpPr>
          <p:sp>
            <p:nvSpPr>
              <p:cNvPr id="47236" name="Rectangle 29">
                <a:extLst>
                  <a:ext uri="{FF2B5EF4-FFF2-40B4-BE49-F238E27FC236}">
                    <a16:creationId xmlns:a16="http://schemas.microsoft.com/office/drawing/2014/main" id="{6E1FE142-DF5E-457F-98B8-928CDBA0F4B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endParaRPr kumimoji="1" lang="zh-CN" altLang="zh-CN" sz="1000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47237" name="Text Box 30">
                <a:extLst>
                  <a:ext uri="{FF2B5EF4-FFF2-40B4-BE49-F238E27FC236}">
                    <a16:creationId xmlns:a16="http://schemas.microsoft.com/office/drawing/2014/main" id="{E56FF137-3E60-4827-A587-F9095E49C1CA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192" y="674"/>
                <a:ext cx="488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000" b="1">
                    <a:latin typeface="Comic Sans MS" panose="030F0702030302020204" pitchFamily="66" charset="0"/>
                  </a:rPr>
                  <a:t>Ifetch</a:t>
                </a:r>
              </a:p>
            </p:txBody>
          </p:sp>
        </p:grpSp>
        <p:grpSp>
          <p:nvGrpSpPr>
            <p:cNvPr id="47226" name="Group 31">
              <a:extLst>
                <a:ext uri="{FF2B5EF4-FFF2-40B4-BE49-F238E27FC236}">
                  <a16:creationId xmlns:a16="http://schemas.microsoft.com/office/drawing/2014/main" id="{EE708349-CBA6-4C5C-BEDB-07849BDD09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6" y="1200"/>
              <a:ext cx="1305" cy="441"/>
              <a:chOff x="2112" y="528"/>
              <a:chExt cx="2088" cy="681"/>
            </a:xfrm>
          </p:grpSpPr>
          <p:sp>
            <p:nvSpPr>
              <p:cNvPr id="47232" name="Rectangle 32">
                <a:extLst>
                  <a:ext uri="{FF2B5EF4-FFF2-40B4-BE49-F238E27FC236}">
                    <a16:creationId xmlns:a16="http://schemas.microsoft.com/office/drawing/2014/main" id="{1C898AE9-DDEB-4BC6-89C9-31B920B2E0F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7233" name="Rectangle 33">
                <a:extLst>
                  <a:ext uri="{FF2B5EF4-FFF2-40B4-BE49-F238E27FC236}">
                    <a16:creationId xmlns:a16="http://schemas.microsoft.com/office/drawing/2014/main" id="{CF2B7D93-AD09-452C-A988-5E986BCED6E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7234" name="Rectangle 34">
                <a:extLst>
                  <a:ext uri="{FF2B5EF4-FFF2-40B4-BE49-F238E27FC236}">
                    <a16:creationId xmlns:a16="http://schemas.microsoft.com/office/drawing/2014/main" id="{BC50D005-C1E3-44EF-A5D3-85EFE4DB475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7235" name="Rectangle 35">
                <a:extLst>
                  <a:ext uri="{FF2B5EF4-FFF2-40B4-BE49-F238E27FC236}">
                    <a16:creationId xmlns:a16="http://schemas.microsoft.com/office/drawing/2014/main" id="{0647560D-3E2C-4BAF-9F7F-3F5BE695F3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7227" name="Group 36">
              <a:extLst>
                <a:ext uri="{FF2B5EF4-FFF2-40B4-BE49-F238E27FC236}">
                  <a16:creationId xmlns:a16="http://schemas.microsoft.com/office/drawing/2014/main" id="{FBD75ADD-D7C0-4B19-9C81-93E4027014E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>
              <a:off x="3649" y="1296"/>
              <a:ext cx="223" cy="233"/>
              <a:chOff x="1374" y="528"/>
              <a:chExt cx="480" cy="432"/>
            </a:xfrm>
          </p:grpSpPr>
          <p:grpSp>
            <p:nvGrpSpPr>
              <p:cNvPr id="47228" name="Group 37">
                <a:extLst>
                  <a:ext uri="{FF2B5EF4-FFF2-40B4-BE49-F238E27FC236}">
                    <a16:creationId xmlns:a16="http://schemas.microsoft.com/office/drawing/2014/main" id="{FB632A91-AC00-413D-B14B-C188C231109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47230" name="Rectangle 38">
                  <a:extLst>
                    <a:ext uri="{FF2B5EF4-FFF2-40B4-BE49-F238E27FC236}">
                      <a16:creationId xmlns:a16="http://schemas.microsoft.com/office/drawing/2014/main" id="{74397FD0-98B2-4713-B65C-6E1D6B62E1A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7231" name="Rectangle 39">
                  <a:extLst>
                    <a:ext uri="{FF2B5EF4-FFF2-40B4-BE49-F238E27FC236}">
                      <a16:creationId xmlns:a16="http://schemas.microsoft.com/office/drawing/2014/main" id="{52D78CBA-2C98-411E-A6AC-39B72AFE6C1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kumimoji="1" lang="zh-CN" altLang="zh-CN" sz="1000" b="1">
                    <a:latin typeface="Comic Sans MS" panose="030F0702030302020204" pitchFamily="66" charset="0"/>
                  </a:endParaRPr>
                </a:p>
              </p:txBody>
            </p:sp>
          </p:grpSp>
          <p:sp>
            <p:nvSpPr>
              <p:cNvPr id="47229" name="Text Box 40">
                <a:extLst>
                  <a:ext uri="{FF2B5EF4-FFF2-40B4-BE49-F238E27FC236}">
                    <a16:creationId xmlns:a16="http://schemas.microsoft.com/office/drawing/2014/main" id="{8678C19A-59A3-4674-8D5A-2EB740E318CF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437" y="616"/>
                <a:ext cx="33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000" b="1">
                    <a:latin typeface="Comic Sans MS" panose="030F0702030302020204" pitchFamily="66" charset="0"/>
                  </a:rPr>
                  <a:t>Reg</a:t>
                </a:r>
              </a:p>
            </p:txBody>
          </p:sp>
        </p:grpSp>
      </p:grpSp>
      <p:sp>
        <p:nvSpPr>
          <p:cNvPr id="47110" name="Line 47">
            <a:extLst>
              <a:ext uri="{FF2B5EF4-FFF2-40B4-BE49-F238E27FC236}">
                <a16:creationId xmlns:a16="http://schemas.microsoft.com/office/drawing/2014/main" id="{BF929012-06BD-4B9B-A4E1-FA63DC791629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186238" y="5364163"/>
            <a:ext cx="16716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1" name="Line 48">
            <a:extLst>
              <a:ext uri="{FF2B5EF4-FFF2-40B4-BE49-F238E27FC236}">
                <a16:creationId xmlns:a16="http://schemas.microsoft.com/office/drawing/2014/main" id="{D45B6F29-E297-4349-BB9F-44A7A99AA17B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148138" y="5630863"/>
            <a:ext cx="1608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2" name="Line 49">
            <a:extLst>
              <a:ext uri="{FF2B5EF4-FFF2-40B4-BE49-F238E27FC236}">
                <a16:creationId xmlns:a16="http://schemas.microsoft.com/office/drawing/2014/main" id="{14C98ACD-16CC-4BC6-AA23-CDFBDF71562C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105275" y="5627688"/>
            <a:ext cx="5794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3" name="Line 50">
            <a:extLst>
              <a:ext uri="{FF2B5EF4-FFF2-40B4-BE49-F238E27FC236}">
                <a16:creationId xmlns:a16="http://schemas.microsoft.com/office/drawing/2014/main" id="{E127B784-1418-4F1B-94BE-0A78DEB826F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029075" y="5365750"/>
            <a:ext cx="654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7114" name="Group 51">
            <a:extLst>
              <a:ext uri="{FF2B5EF4-FFF2-40B4-BE49-F238E27FC236}">
                <a16:creationId xmlns:a16="http://schemas.microsoft.com/office/drawing/2014/main" id="{517E8EE0-837C-444B-859E-8F48F897216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86163" y="5278438"/>
            <a:ext cx="571500" cy="436562"/>
            <a:chOff x="1192" y="576"/>
            <a:chExt cx="487" cy="480"/>
          </a:xfrm>
        </p:grpSpPr>
        <p:sp>
          <p:nvSpPr>
            <p:cNvPr id="47213" name="Rectangle 52">
              <a:extLst>
                <a:ext uri="{FF2B5EF4-FFF2-40B4-BE49-F238E27FC236}">
                  <a16:creationId xmlns:a16="http://schemas.microsoft.com/office/drawing/2014/main" id="{ABE06474-9E15-4096-8073-3B64DD70AD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97" y="576"/>
              <a:ext cx="480" cy="4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endParaRPr kumimoji="1" lang="zh-CN" altLang="zh-CN" sz="1000" b="1">
                <a:latin typeface="Comic Sans MS" panose="030F0702030302020204" pitchFamily="66" charset="0"/>
              </a:endParaRPr>
            </a:p>
          </p:txBody>
        </p:sp>
        <p:sp>
          <p:nvSpPr>
            <p:cNvPr id="47214" name="Text Box 53">
              <a:extLst>
                <a:ext uri="{FF2B5EF4-FFF2-40B4-BE49-F238E27FC236}">
                  <a16:creationId xmlns:a16="http://schemas.microsoft.com/office/drawing/2014/main" id="{B7A1D56C-76C0-4374-A9D6-36248F56142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92" y="684"/>
              <a:ext cx="487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b="1">
                  <a:latin typeface="Comic Sans MS" panose="030F0702030302020204" pitchFamily="66" charset="0"/>
                </a:rPr>
                <a:t>Ifetch</a:t>
              </a:r>
            </a:p>
          </p:txBody>
        </p:sp>
      </p:grpSp>
      <p:sp>
        <p:nvSpPr>
          <p:cNvPr id="47115" name="Rectangle 54">
            <a:extLst>
              <a:ext uri="{FF2B5EF4-FFF2-40B4-BE49-F238E27FC236}">
                <a16:creationId xmlns:a16="http://schemas.microsoft.com/office/drawing/2014/main" id="{90E88A9A-4F58-4027-A9AE-D8DB4663CF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24350" y="5084763"/>
            <a:ext cx="112713" cy="82708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16" name="Rectangle 55">
            <a:extLst>
              <a:ext uri="{FF2B5EF4-FFF2-40B4-BE49-F238E27FC236}">
                <a16:creationId xmlns:a16="http://schemas.microsoft.com/office/drawing/2014/main" id="{AA6ABF4B-C843-4454-8E1D-5E2DB675DB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29113" y="5084763"/>
            <a:ext cx="112712" cy="8286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7117" name="Group 56">
            <a:extLst>
              <a:ext uri="{FF2B5EF4-FFF2-40B4-BE49-F238E27FC236}">
                <a16:creationId xmlns:a16="http://schemas.microsoft.com/office/drawing/2014/main" id="{FB2870D7-421A-4C84-ACBA-15D938BF52D0}"/>
              </a:ext>
            </a:extLst>
          </p:cNvPr>
          <p:cNvGrpSpPr>
            <a:grpSpLocks/>
          </p:cNvGrpSpPr>
          <p:nvPr/>
        </p:nvGrpSpPr>
        <p:grpSpPr bwMode="auto">
          <a:xfrm>
            <a:off x="5716588" y="5084763"/>
            <a:ext cx="2570162" cy="827087"/>
            <a:chOff x="3475" y="2155"/>
            <a:chExt cx="1229" cy="441"/>
          </a:xfrm>
        </p:grpSpPr>
        <p:sp>
          <p:nvSpPr>
            <p:cNvPr id="47198" name="AutoShape 57">
              <a:extLst>
                <a:ext uri="{FF2B5EF4-FFF2-40B4-BE49-F238E27FC236}">
                  <a16:creationId xmlns:a16="http://schemas.microsoft.com/office/drawing/2014/main" id="{23F5DB5A-A792-4CD7-A064-F8719B2117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5400000">
              <a:off x="3417" y="2263"/>
              <a:ext cx="371" cy="2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3 w 21600"/>
                <a:gd name="T13" fmla="*/ 4512 h 21600"/>
                <a:gd name="T14" fmla="*/ 17117 w 21600"/>
                <a:gd name="T15" fmla="*/ 1708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1" lang="zh-CN" altLang="zh-CN" sz="1000" b="1">
                <a:latin typeface="Comic Sans MS" panose="030F0702030302020204" pitchFamily="66" charset="0"/>
              </a:endParaRPr>
            </a:p>
          </p:txBody>
        </p:sp>
        <p:sp>
          <p:nvSpPr>
            <p:cNvPr id="47199" name="AutoShape 58">
              <a:extLst>
                <a:ext uri="{FF2B5EF4-FFF2-40B4-BE49-F238E27FC236}">
                  <a16:creationId xmlns:a16="http://schemas.microsoft.com/office/drawing/2014/main" id="{B3B68127-3585-4737-A699-9D44684F1D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3475" y="2316"/>
              <a:ext cx="119" cy="12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200" name="Freeform 59">
              <a:extLst>
                <a:ext uri="{FF2B5EF4-FFF2-40B4-BE49-F238E27FC236}">
                  <a16:creationId xmlns:a16="http://schemas.microsoft.com/office/drawing/2014/main" id="{C1A9754D-9DB1-4DAB-88E5-4637856F479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484" y="2329"/>
              <a:ext cx="105" cy="93"/>
            </a:xfrm>
            <a:custGeom>
              <a:avLst/>
              <a:gdLst>
                <a:gd name="T0" fmla="*/ 0 w 384"/>
                <a:gd name="T1" fmla="*/ 1 h 288"/>
                <a:gd name="T2" fmla="*/ 0 w 384"/>
                <a:gd name="T3" fmla="*/ 0 h 288"/>
                <a:gd name="T4" fmla="*/ 1 w 384"/>
                <a:gd name="T5" fmla="*/ 1 h 288"/>
                <a:gd name="T6" fmla="*/ 0 60000 65536"/>
                <a:gd name="T7" fmla="*/ 0 60000 65536"/>
                <a:gd name="T8" fmla="*/ 0 60000 65536"/>
                <a:gd name="T9" fmla="*/ 0 w 384"/>
                <a:gd name="T10" fmla="*/ 0 h 288"/>
                <a:gd name="T11" fmla="*/ 384 w 38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88">
                  <a:moveTo>
                    <a:pt x="0" y="288"/>
                  </a:moveTo>
                  <a:lnTo>
                    <a:pt x="192" y="0"/>
                  </a:lnTo>
                  <a:lnTo>
                    <a:pt x="384" y="28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201" name="Text Box 60">
              <a:extLst>
                <a:ext uri="{FF2B5EF4-FFF2-40B4-BE49-F238E27FC236}">
                  <a16:creationId xmlns:a16="http://schemas.microsoft.com/office/drawing/2014/main" id="{85955E49-7083-4A40-AA0F-CEBCCC3D049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 rot="-5400000">
              <a:off x="3544" y="2292"/>
              <a:ext cx="181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b="1">
                  <a:latin typeface="Comic Sans MS" panose="030F0702030302020204" pitchFamily="66" charset="0"/>
                </a:rPr>
                <a:t>ALU</a:t>
              </a:r>
            </a:p>
          </p:txBody>
        </p:sp>
        <p:sp>
          <p:nvSpPr>
            <p:cNvPr id="47202" name="Line 61">
              <a:extLst>
                <a:ext uri="{FF2B5EF4-FFF2-40B4-BE49-F238E27FC236}">
                  <a16:creationId xmlns:a16="http://schemas.microsoft.com/office/drawing/2014/main" id="{F74D2039-EB68-4A2B-8C0E-77B75B6FDDC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17" y="2376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03" name="Line 62">
              <a:extLst>
                <a:ext uri="{FF2B5EF4-FFF2-40B4-BE49-F238E27FC236}">
                  <a16:creationId xmlns:a16="http://schemas.microsoft.com/office/drawing/2014/main" id="{68EE19F0-946B-4B42-9DD1-C1644DCC9C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26" y="2376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04" name="Rectangle 63">
              <a:extLst>
                <a:ext uri="{FF2B5EF4-FFF2-40B4-BE49-F238E27FC236}">
                  <a16:creationId xmlns:a16="http://schemas.microsoft.com/office/drawing/2014/main" id="{7DDD6C4B-6E6A-4C35-9346-0F37F382D7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40" y="2260"/>
              <a:ext cx="268" cy="2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endParaRPr kumimoji="1" lang="zh-CN" altLang="zh-CN" sz="1000" b="1">
                <a:latin typeface="Comic Sans MS" panose="030F0702030302020204" pitchFamily="66" charset="0"/>
              </a:endParaRPr>
            </a:p>
          </p:txBody>
        </p:sp>
        <p:sp>
          <p:nvSpPr>
            <p:cNvPr id="47205" name="Text Box 64">
              <a:extLst>
                <a:ext uri="{FF2B5EF4-FFF2-40B4-BE49-F238E27FC236}">
                  <a16:creationId xmlns:a16="http://schemas.microsoft.com/office/drawing/2014/main" id="{1443B459-4F6D-4B6A-AF4C-1097D34F289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941" y="2312"/>
              <a:ext cx="258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b="1">
                  <a:latin typeface="Comic Sans MS" panose="030F0702030302020204" pitchFamily="66" charset="0"/>
                </a:rPr>
                <a:t>DMem</a:t>
              </a:r>
            </a:p>
          </p:txBody>
        </p:sp>
        <p:sp>
          <p:nvSpPr>
            <p:cNvPr id="47206" name="Freeform 65">
              <a:extLst>
                <a:ext uri="{FF2B5EF4-FFF2-40B4-BE49-F238E27FC236}">
                  <a16:creationId xmlns:a16="http://schemas.microsoft.com/office/drawing/2014/main" id="{38E047F8-24C9-401D-ABEE-B50E51C90F7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05" y="2376"/>
              <a:ext cx="399" cy="18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10 h 384"/>
                <a:gd name="T4" fmla="*/ 20 w 816"/>
                <a:gd name="T5" fmla="*/ 10 h 384"/>
                <a:gd name="T6" fmla="*/ 20 w 816"/>
                <a:gd name="T7" fmla="*/ 4 h 384"/>
                <a:gd name="T8" fmla="*/ 22 w 816"/>
                <a:gd name="T9" fmla="*/ 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84"/>
                <a:gd name="T17" fmla="*/ 816 w 816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207" name="Rectangle 66">
              <a:extLst>
                <a:ext uri="{FF2B5EF4-FFF2-40B4-BE49-F238E27FC236}">
                  <a16:creationId xmlns:a16="http://schemas.microsoft.com/office/drawing/2014/main" id="{6EAD5B25-DCBB-424D-B2F0-DF5030C9D0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05" y="2155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208" name="Rectangle 67">
              <a:extLst>
                <a:ext uri="{FF2B5EF4-FFF2-40B4-BE49-F238E27FC236}">
                  <a16:creationId xmlns:a16="http://schemas.microsoft.com/office/drawing/2014/main" id="{6A9A23C2-1DBA-4F32-BC4F-A8DBC83AA7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2" y="2158"/>
              <a:ext cx="54" cy="435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7209" name="Group 68">
              <a:extLst>
                <a:ext uri="{FF2B5EF4-FFF2-40B4-BE49-F238E27FC236}">
                  <a16:creationId xmlns:a16="http://schemas.microsoft.com/office/drawing/2014/main" id="{35B1C983-8400-4001-A14D-A3FCB72E62E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>
              <a:off x="4436" y="2251"/>
              <a:ext cx="268" cy="233"/>
              <a:chOff x="1392" y="528"/>
              <a:chExt cx="480" cy="432"/>
            </a:xfrm>
          </p:grpSpPr>
          <p:sp>
            <p:nvSpPr>
              <p:cNvPr id="47211" name="Rectangle 69">
                <a:extLst>
                  <a:ext uri="{FF2B5EF4-FFF2-40B4-BE49-F238E27FC236}">
                    <a16:creationId xmlns:a16="http://schemas.microsoft.com/office/drawing/2014/main" id="{F8FA95D9-3FCC-4A94-8851-9D61BB136D4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32" y="528"/>
                <a:ext cx="240" cy="4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7212" name="Rectangle 70">
                <a:extLst>
                  <a:ext uri="{FF2B5EF4-FFF2-40B4-BE49-F238E27FC236}">
                    <a16:creationId xmlns:a16="http://schemas.microsoft.com/office/drawing/2014/main" id="{4DC1EB31-6A61-48D1-91A2-15D686B8E21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92" y="528"/>
                <a:ext cx="480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kumimoji="1" lang="zh-CN" altLang="zh-CN" sz="1000" b="1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47210" name="Text Box 71">
              <a:extLst>
                <a:ext uri="{FF2B5EF4-FFF2-40B4-BE49-F238E27FC236}">
                  <a16:creationId xmlns:a16="http://schemas.microsoft.com/office/drawing/2014/main" id="{8EBE37CE-C829-4097-B969-1D2E84B9F86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 flipH="1">
              <a:off x="4472" y="2303"/>
              <a:ext cx="187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b="1">
                  <a:latin typeface="Comic Sans MS" panose="030F0702030302020204" pitchFamily="66" charset="0"/>
                </a:rPr>
                <a:t>Reg</a:t>
              </a:r>
            </a:p>
          </p:txBody>
        </p:sp>
      </p:grpSp>
      <p:sp>
        <p:nvSpPr>
          <p:cNvPr id="47118" name="Rectangle 72">
            <a:extLst>
              <a:ext uri="{FF2B5EF4-FFF2-40B4-BE49-F238E27FC236}">
                <a16:creationId xmlns:a16="http://schemas.microsoft.com/office/drawing/2014/main" id="{9C2AEFB3-B8FC-4542-AD45-B30DA72B59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57813" y="5072063"/>
            <a:ext cx="112712" cy="82708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7119" name="Group 42">
            <a:extLst>
              <a:ext uri="{FF2B5EF4-FFF2-40B4-BE49-F238E27FC236}">
                <a16:creationId xmlns:a16="http://schemas.microsoft.com/office/drawing/2014/main" id="{3A4671E6-4D4D-48D5-9785-5A17564C2A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98988" y="5253038"/>
            <a:ext cx="558800" cy="438150"/>
            <a:chOff x="1374" y="528"/>
            <a:chExt cx="480" cy="432"/>
          </a:xfrm>
        </p:grpSpPr>
        <p:grpSp>
          <p:nvGrpSpPr>
            <p:cNvPr id="47194" name="Group 43">
              <a:extLst>
                <a:ext uri="{FF2B5EF4-FFF2-40B4-BE49-F238E27FC236}">
                  <a16:creationId xmlns:a16="http://schemas.microsoft.com/office/drawing/2014/main" id="{A35A3E06-30B8-46E2-95F0-091A4100131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74" y="528"/>
              <a:ext cx="480" cy="432"/>
              <a:chOff x="1392" y="528"/>
              <a:chExt cx="480" cy="432"/>
            </a:xfrm>
          </p:grpSpPr>
          <p:sp>
            <p:nvSpPr>
              <p:cNvPr id="47196" name="Rectangle 44">
                <a:extLst>
                  <a:ext uri="{FF2B5EF4-FFF2-40B4-BE49-F238E27FC236}">
                    <a16:creationId xmlns:a16="http://schemas.microsoft.com/office/drawing/2014/main" id="{5FCE894F-D9CE-4D0C-AA22-A82C98ADE33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32" y="528"/>
                <a:ext cx="240" cy="4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7197" name="Rectangle 45">
                <a:extLst>
                  <a:ext uri="{FF2B5EF4-FFF2-40B4-BE49-F238E27FC236}">
                    <a16:creationId xmlns:a16="http://schemas.microsoft.com/office/drawing/2014/main" id="{6BEB0CD8-43FC-4B7E-B408-99770379730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92" y="528"/>
                <a:ext cx="480" cy="4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kumimoji="1" lang="zh-CN" altLang="zh-CN" sz="1000" b="1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47195" name="Text Box 46">
              <a:extLst>
                <a:ext uri="{FF2B5EF4-FFF2-40B4-BE49-F238E27FC236}">
                  <a16:creationId xmlns:a16="http://schemas.microsoft.com/office/drawing/2014/main" id="{81536493-EE7A-4671-90EE-C95D7459AEE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447" y="624"/>
              <a:ext cx="336" cy="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b="1">
                  <a:latin typeface="Comic Sans MS" panose="030F0702030302020204" pitchFamily="66" charset="0"/>
                </a:rPr>
                <a:t>Reg</a:t>
              </a:r>
            </a:p>
          </p:txBody>
        </p:sp>
      </p:grpSp>
      <p:sp>
        <p:nvSpPr>
          <p:cNvPr id="47120" name="TextBox 74">
            <a:extLst>
              <a:ext uri="{FF2B5EF4-FFF2-40B4-BE49-F238E27FC236}">
                <a16:creationId xmlns:a16="http://schemas.microsoft.com/office/drawing/2014/main" id="{E1B29707-217C-407F-A403-4E864F3A5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5072063"/>
            <a:ext cx="887413" cy="830262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CC &amp;</a:t>
            </a:r>
          </a:p>
          <a:p>
            <a:pPr eaLnBrk="1" hangingPunct="1"/>
            <a:r>
              <a:rPr lang="en-US" altLang="zh-CN" sz="1600"/>
              <a:t>Target is OK</a:t>
            </a:r>
            <a:endParaRPr lang="zh-CN" altLang="en-US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C4F163A0-E093-4760-92BE-8A25F36A66CB}"/>
              </a:ext>
            </a:extLst>
          </p:cNvPr>
          <p:cNvCxnSpPr/>
          <p:nvPr/>
        </p:nvCxnSpPr>
        <p:spPr>
          <a:xfrm rot="5400000">
            <a:off x="4787107" y="4929981"/>
            <a:ext cx="857250" cy="15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22" name="TextBox 80">
            <a:extLst>
              <a:ext uri="{FF2B5EF4-FFF2-40B4-BE49-F238E27FC236}">
                <a16:creationId xmlns:a16="http://schemas.microsoft.com/office/drawing/2014/main" id="{B963C670-16C2-40A6-BB0F-21DF8ACAC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43250"/>
            <a:ext cx="91646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70C0"/>
                </a:solidFill>
              </a:rPr>
              <a:t>Move the forwarding control logic into ID stage, </a:t>
            </a:r>
          </a:p>
          <a:p>
            <a:pPr eaLnBrk="1" hangingPunct="1"/>
            <a:r>
              <a:rPr lang="en-US" altLang="zh-CN"/>
              <a:t>and Also, </a:t>
            </a:r>
            <a:r>
              <a:rPr lang="en-US" altLang="zh-CN">
                <a:solidFill>
                  <a:srgbClr val="FF0000"/>
                </a:solidFill>
              </a:rPr>
              <a:t>send out ALUoutput and LWDR earlier before the latch.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7123" name="Rectangle 4">
            <a:extLst>
              <a:ext uri="{FF2B5EF4-FFF2-40B4-BE49-F238E27FC236}">
                <a16:creationId xmlns:a16="http://schemas.microsoft.com/office/drawing/2014/main" id="{DD24A3D1-BDFC-4CC4-BEB5-FA4E7FFDE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4286250"/>
            <a:ext cx="209073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b="1">
                <a:solidFill>
                  <a:srgbClr val="FF3300"/>
                </a:solidFill>
              </a:rPr>
              <a:t>alu r1, </a:t>
            </a:r>
            <a:r>
              <a:rPr kumimoji="1" lang="en-US" altLang="zh-CN" b="1"/>
              <a:t>r2, R3</a:t>
            </a:r>
            <a:endParaRPr kumimoji="1" lang="en-US" altLang="zh-CN" b="1">
              <a:solidFill>
                <a:srgbClr val="FF3300"/>
              </a:solidFill>
            </a:endParaRPr>
          </a:p>
          <a:p>
            <a:pPr latinLnBrk="1"/>
            <a:endParaRPr kumimoji="1" lang="en-US" altLang="zh-CN" b="1"/>
          </a:p>
        </p:txBody>
      </p:sp>
      <p:sp>
        <p:nvSpPr>
          <p:cNvPr id="47124" name="Rectangle 5">
            <a:extLst>
              <a:ext uri="{FF2B5EF4-FFF2-40B4-BE49-F238E27FC236}">
                <a16:creationId xmlns:a16="http://schemas.microsoft.com/office/drawing/2014/main" id="{50109F5F-9205-4752-A8C6-D2062C835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5214938"/>
            <a:ext cx="2286000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b="1"/>
              <a:t>BNE r4,</a:t>
            </a:r>
            <a:r>
              <a:rPr kumimoji="1" lang="en-US" altLang="zh-CN" b="1">
                <a:solidFill>
                  <a:srgbClr val="FF3300"/>
                </a:solidFill>
              </a:rPr>
              <a:t>r1</a:t>
            </a:r>
            <a:r>
              <a:rPr kumimoji="1" lang="en-US" altLang="zh-CN" b="1"/>
              <a:t>,L1</a:t>
            </a:r>
          </a:p>
          <a:p>
            <a:pPr latinLnBrk="1"/>
            <a:endParaRPr kumimoji="1" lang="en-US" altLang="zh-CN" b="1"/>
          </a:p>
        </p:txBody>
      </p:sp>
      <p:grpSp>
        <p:nvGrpSpPr>
          <p:cNvPr id="47125" name="组合 144">
            <a:extLst>
              <a:ext uri="{FF2B5EF4-FFF2-40B4-BE49-F238E27FC236}">
                <a16:creationId xmlns:a16="http://schemas.microsoft.com/office/drawing/2014/main" id="{A187ACC6-6689-4B8D-B11A-95BD6C1D9C40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285875"/>
            <a:ext cx="6508750" cy="1714500"/>
            <a:chOff x="2428861" y="4071942"/>
            <a:chExt cx="6509073" cy="1786408"/>
          </a:xfrm>
        </p:grpSpPr>
        <p:grpSp>
          <p:nvGrpSpPr>
            <p:cNvPr id="47126" name="Group 7">
              <a:extLst>
                <a:ext uri="{FF2B5EF4-FFF2-40B4-BE49-F238E27FC236}">
                  <a16:creationId xmlns:a16="http://schemas.microsoft.com/office/drawing/2014/main" id="{2A639F92-484F-4EFC-A7D4-F5A868A577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861" y="4071942"/>
              <a:ext cx="4429156" cy="785818"/>
              <a:chOff x="1994" y="1200"/>
              <a:chExt cx="1878" cy="441"/>
            </a:xfrm>
          </p:grpSpPr>
          <p:grpSp>
            <p:nvGrpSpPr>
              <p:cNvPr id="47161" name="Group 8">
                <a:extLst>
                  <a:ext uri="{FF2B5EF4-FFF2-40B4-BE49-F238E27FC236}">
                    <a16:creationId xmlns:a16="http://schemas.microsoft.com/office/drawing/2014/main" id="{825EC914-9D1A-45BD-8445-C952235B5F4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47190" name="Group 9">
                  <a:extLst>
                    <a:ext uri="{FF2B5EF4-FFF2-40B4-BE49-F238E27FC236}">
                      <a16:creationId xmlns:a16="http://schemas.microsoft.com/office/drawing/2014/main" id="{0D265D27-FDA6-4978-B414-0288AF3B1A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47192" name="Rectangle 10">
                    <a:extLst>
                      <a:ext uri="{FF2B5EF4-FFF2-40B4-BE49-F238E27FC236}">
                        <a16:creationId xmlns:a16="http://schemas.microsoft.com/office/drawing/2014/main" id="{9748B314-B6C3-4A47-B3C8-BB3AF2CABB9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7193" name="Rectangle 11">
                    <a:extLst>
                      <a:ext uri="{FF2B5EF4-FFF2-40B4-BE49-F238E27FC236}">
                        <a16:creationId xmlns:a16="http://schemas.microsoft.com/office/drawing/2014/main" id="{CAA917BD-F009-4237-812C-2EEDEB2D7DC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kumimoji="1" lang="zh-CN" altLang="zh-CN" sz="1000" b="1">
                      <a:latin typeface="Comic Sans MS" panose="030F0702030302020204" pitchFamily="66" charset="0"/>
                    </a:endParaRPr>
                  </a:p>
                </p:txBody>
              </p:sp>
            </p:grpSp>
            <p:sp>
              <p:nvSpPr>
                <p:cNvPr id="47191" name="Text Box 12">
                  <a:extLst>
                    <a:ext uri="{FF2B5EF4-FFF2-40B4-BE49-F238E27FC236}">
                      <a16:creationId xmlns:a16="http://schemas.microsoft.com/office/drawing/2014/main" id="{06BB9335-18E3-4B6D-B0A7-576C278A5566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50" y="616"/>
                  <a:ext cx="336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1" lang="en-US" altLang="zh-CN" sz="1000" b="1">
                      <a:latin typeface="Comic Sans MS" panose="030F0702030302020204" pitchFamily="66" charset="0"/>
                    </a:rPr>
                    <a:t>Reg</a:t>
                  </a:r>
                </a:p>
              </p:txBody>
            </p:sp>
          </p:grpSp>
          <p:sp>
            <p:nvSpPr>
              <p:cNvPr id="47162" name="Line 13">
                <a:extLst>
                  <a:ext uri="{FF2B5EF4-FFF2-40B4-BE49-F238E27FC236}">
                    <a16:creationId xmlns:a16="http://schemas.microsoft.com/office/drawing/2014/main" id="{70D2CE89-2D2C-4B93-BAB5-E9E58EBE7C6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63" name="Line 14">
                <a:extLst>
                  <a:ext uri="{FF2B5EF4-FFF2-40B4-BE49-F238E27FC236}">
                    <a16:creationId xmlns:a16="http://schemas.microsoft.com/office/drawing/2014/main" id="{061C1367-EEDE-4155-BD58-8B7A080AA42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7164" name="Group 15">
                <a:extLst>
                  <a:ext uri="{FF2B5EF4-FFF2-40B4-BE49-F238E27FC236}">
                    <a16:creationId xmlns:a16="http://schemas.microsoft.com/office/drawing/2014/main" id="{D79BF76A-2D4C-4840-8ACD-2074679C68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47186" name="AutoShape 16">
                  <a:extLst>
                    <a:ext uri="{FF2B5EF4-FFF2-40B4-BE49-F238E27FC236}">
                      <a16:creationId xmlns:a16="http://schemas.microsoft.com/office/drawing/2014/main" id="{08AEF211-6422-46FD-9B0D-6EF0D98153D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kumimoji="1" lang="zh-CN" altLang="zh-CN" sz="1000" b="1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47187" name="AutoShape 17">
                  <a:extLst>
                    <a:ext uri="{FF2B5EF4-FFF2-40B4-BE49-F238E27FC236}">
                      <a16:creationId xmlns:a16="http://schemas.microsoft.com/office/drawing/2014/main" id="{85DF7B75-781E-4F99-8566-032016F36CD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7188" name="Freeform 18">
                  <a:extLst>
                    <a:ext uri="{FF2B5EF4-FFF2-40B4-BE49-F238E27FC236}">
                      <a16:creationId xmlns:a16="http://schemas.microsoft.com/office/drawing/2014/main" id="{BA9A1432-0025-4DBE-9103-F9F015144B0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7 h 288"/>
                    <a:gd name="T2" fmla="*/ 11 w 384"/>
                    <a:gd name="T3" fmla="*/ 0 h 288"/>
                    <a:gd name="T4" fmla="*/ 23 w 384"/>
                    <a:gd name="T5" fmla="*/ 7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7189" name="Text Box 19">
                  <a:extLst>
                    <a:ext uri="{FF2B5EF4-FFF2-40B4-BE49-F238E27FC236}">
                      <a16:creationId xmlns:a16="http://schemas.microsoft.com/office/drawing/2014/main" id="{0DE0C7DF-DA42-4BC2-BC05-A09385B5F048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3026" y="658"/>
                  <a:ext cx="406" cy="1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1" lang="en-US" altLang="zh-CN" sz="1000" b="1">
                      <a:latin typeface="Comic Sans MS" panose="030F0702030302020204" pitchFamily="66" charset="0"/>
                    </a:rPr>
                    <a:t>ALU</a:t>
                  </a:r>
                </a:p>
              </p:txBody>
            </p:sp>
          </p:grpSp>
          <p:sp>
            <p:nvSpPr>
              <p:cNvPr id="47165" name="Line 20">
                <a:extLst>
                  <a:ext uri="{FF2B5EF4-FFF2-40B4-BE49-F238E27FC236}">
                    <a16:creationId xmlns:a16="http://schemas.microsoft.com/office/drawing/2014/main" id="{FDB4E04B-F177-467F-911C-D35D58743C3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66" name="Line 21">
                <a:extLst>
                  <a:ext uri="{FF2B5EF4-FFF2-40B4-BE49-F238E27FC236}">
                    <a16:creationId xmlns:a16="http://schemas.microsoft.com/office/drawing/2014/main" id="{85DF6156-1CDD-45D3-B5E1-41A89C22C94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7167" name="Group 22">
                <a:extLst>
                  <a:ext uri="{FF2B5EF4-FFF2-40B4-BE49-F238E27FC236}">
                    <a16:creationId xmlns:a16="http://schemas.microsoft.com/office/drawing/2014/main" id="{5D04C68E-3CC6-421D-81B4-4DDE181BA53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238" y="1305"/>
                <a:ext cx="222" cy="232"/>
                <a:chOff x="3915" y="576"/>
                <a:chExt cx="480" cy="480"/>
              </a:xfrm>
            </p:grpSpPr>
            <p:sp>
              <p:nvSpPr>
                <p:cNvPr id="47184" name="Rectangle 23">
                  <a:extLst>
                    <a:ext uri="{FF2B5EF4-FFF2-40B4-BE49-F238E27FC236}">
                      <a16:creationId xmlns:a16="http://schemas.microsoft.com/office/drawing/2014/main" id="{E6BA8A77-5E00-4D1D-8E2C-FC1EBCE6F13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/>
                  <a:endParaRPr kumimoji="1" lang="zh-CN" altLang="zh-CN" sz="1000" b="1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47185" name="Text Box 24">
                  <a:extLst>
                    <a:ext uri="{FF2B5EF4-FFF2-40B4-BE49-F238E27FC236}">
                      <a16:creationId xmlns:a16="http://schemas.microsoft.com/office/drawing/2014/main" id="{72CC6D13-F7F9-4778-AFF6-D203C0C49929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917" y="674"/>
                  <a:ext cx="464" cy="2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1" lang="en-US" altLang="zh-CN" sz="1000" b="1">
                      <a:latin typeface="Comic Sans MS" panose="030F0702030302020204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47168" name="Freeform 25">
                <a:extLst>
                  <a:ext uri="{FF2B5EF4-FFF2-40B4-BE49-F238E27FC236}">
                    <a16:creationId xmlns:a16="http://schemas.microsoft.com/office/drawing/2014/main" id="{6E30C230-D005-499E-A5F3-B64EF1D53D1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10 h 384"/>
                  <a:gd name="T4" fmla="*/ 8 w 816"/>
                  <a:gd name="T5" fmla="*/ 10 h 384"/>
                  <a:gd name="T6" fmla="*/ 8 w 816"/>
                  <a:gd name="T7" fmla="*/ 4 h 384"/>
                  <a:gd name="T8" fmla="*/ 9 w 816"/>
                  <a:gd name="T9" fmla="*/ 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7169" name="Line 26">
                <a:extLst>
                  <a:ext uri="{FF2B5EF4-FFF2-40B4-BE49-F238E27FC236}">
                    <a16:creationId xmlns:a16="http://schemas.microsoft.com/office/drawing/2014/main" id="{57BE2B6A-FF90-4D21-B5CF-7FF9F05F2D6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70" name="Line 27">
                <a:extLst>
                  <a:ext uri="{FF2B5EF4-FFF2-40B4-BE49-F238E27FC236}">
                    <a16:creationId xmlns:a16="http://schemas.microsoft.com/office/drawing/2014/main" id="{CBC722AE-2254-4AAC-AE62-C493186CA7C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7171" name="Group 28">
                <a:extLst>
                  <a:ext uri="{FF2B5EF4-FFF2-40B4-BE49-F238E27FC236}">
                    <a16:creationId xmlns:a16="http://schemas.microsoft.com/office/drawing/2014/main" id="{568B4AF1-FC72-407F-816E-4B1BFA75075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994" y="1305"/>
                <a:ext cx="226" cy="232"/>
                <a:chOff x="1192" y="576"/>
                <a:chExt cx="488" cy="480"/>
              </a:xfrm>
            </p:grpSpPr>
            <p:sp>
              <p:nvSpPr>
                <p:cNvPr id="47182" name="Rectangle 29">
                  <a:extLst>
                    <a:ext uri="{FF2B5EF4-FFF2-40B4-BE49-F238E27FC236}">
                      <a16:creationId xmlns:a16="http://schemas.microsoft.com/office/drawing/2014/main" id="{F204098F-6DF3-4A32-B40E-5B7CA675ADB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/>
                  <a:endParaRPr kumimoji="1" lang="zh-CN" altLang="zh-CN" sz="1000" b="1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47183" name="Text Box 30">
                  <a:extLst>
                    <a:ext uri="{FF2B5EF4-FFF2-40B4-BE49-F238E27FC236}">
                      <a16:creationId xmlns:a16="http://schemas.microsoft.com/office/drawing/2014/main" id="{8FF798E0-2AD8-4B02-82AB-CBD68D913F87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92" y="674"/>
                  <a:ext cx="488" cy="2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1" lang="en-US" altLang="zh-CN" sz="1000" b="1">
                      <a:latin typeface="Comic Sans MS" panose="030F0702030302020204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47172" name="Group 31">
                <a:extLst>
                  <a:ext uri="{FF2B5EF4-FFF2-40B4-BE49-F238E27FC236}">
                    <a16:creationId xmlns:a16="http://schemas.microsoft.com/office/drawing/2014/main" id="{EA56D5C4-F706-4C5C-ABA5-C7471CA4F3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6" y="1200"/>
                <a:ext cx="1305" cy="441"/>
                <a:chOff x="2112" y="528"/>
                <a:chExt cx="2088" cy="681"/>
              </a:xfrm>
            </p:grpSpPr>
            <p:sp>
              <p:nvSpPr>
                <p:cNvPr id="47178" name="Rectangle 32">
                  <a:extLst>
                    <a:ext uri="{FF2B5EF4-FFF2-40B4-BE49-F238E27FC236}">
                      <a16:creationId xmlns:a16="http://schemas.microsoft.com/office/drawing/2014/main" id="{E397E81A-FC52-4EAC-8CD5-5B0D487D5CC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7179" name="Rectangle 33">
                  <a:extLst>
                    <a:ext uri="{FF2B5EF4-FFF2-40B4-BE49-F238E27FC236}">
                      <a16:creationId xmlns:a16="http://schemas.microsoft.com/office/drawing/2014/main" id="{54AEB34A-008E-4BE7-B413-16E6F20D410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7180" name="Rectangle 34">
                  <a:extLst>
                    <a:ext uri="{FF2B5EF4-FFF2-40B4-BE49-F238E27FC236}">
                      <a16:creationId xmlns:a16="http://schemas.microsoft.com/office/drawing/2014/main" id="{D46231A6-B6D8-45FA-BF5A-151A2647F21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7181" name="Rectangle 35">
                  <a:extLst>
                    <a:ext uri="{FF2B5EF4-FFF2-40B4-BE49-F238E27FC236}">
                      <a16:creationId xmlns:a16="http://schemas.microsoft.com/office/drawing/2014/main" id="{670BE992-DC27-4AF7-9B98-29504D85DD7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7173" name="Group 36">
                <a:extLst>
                  <a:ext uri="{FF2B5EF4-FFF2-40B4-BE49-F238E27FC236}">
                    <a16:creationId xmlns:a16="http://schemas.microsoft.com/office/drawing/2014/main" id="{79EAE40D-7FE5-4F41-9430-351102A6266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47174" name="Group 37">
                  <a:extLst>
                    <a:ext uri="{FF2B5EF4-FFF2-40B4-BE49-F238E27FC236}">
                      <a16:creationId xmlns:a16="http://schemas.microsoft.com/office/drawing/2014/main" id="{36B89907-7748-4A6D-94B0-6FD810EE5AE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47176" name="Rectangle 38">
                    <a:extLst>
                      <a:ext uri="{FF2B5EF4-FFF2-40B4-BE49-F238E27FC236}">
                        <a16:creationId xmlns:a16="http://schemas.microsoft.com/office/drawing/2014/main" id="{E7919F63-045B-4228-945B-94D410DF2C9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7177" name="Rectangle 39">
                    <a:extLst>
                      <a:ext uri="{FF2B5EF4-FFF2-40B4-BE49-F238E27FC236}">
                        <a16:creationId xmlns:a16="http://schemas.microsoft.com/office/drawing/2014/main" id="{F3C515B3-B6C8-41BC-BE6B-A02101F5E3A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kumimoji="1" lang="zh-CN" altLang="zh-CN" sz="1000" b="1">
                      <a:latin typeface="Comic Sans MS" panose="030F0702030302020204" pitchFamily="66" charset="0"/>
                    </a:endParaRPr>
                  </a:p>
                </p:txBody>
              </p:sp>
            </p:grpSp>
            <p:sp>
              <p:nvSpPr>
                <p:cNvPr id="47175" name="Text Box 40">
                  <a:extLst>
                    <a:ext uri="{FF2B5EF4-FFF2-40B4-BE49-F238E27FC236}">
                      <a16:creationId xmlns:a16="http://schemas.microsoft.com/office/drawing/2014/main" id="{69FBE369-4795-49D0-B4AE-EE98A33C8645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37" y="616"/>
                  <a:ext cx="334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1" lang="en-US" altLang="zh-CN" sz="1000" b="1">
                      <a:latin typeface="Comic Sans MS" panose="030F0702030302020204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47127" name="Group 135">
              <a:extLst>
                <a:ext uri="{FF2B5EF4-FFF2-40B4-BE49-F238E27FC236}">
                  <a16:creationId xmlns:a16="http://schemas.microsoft.com/office/drawing/2014/main" id="{88398C0A-C4DF-4CD3-820A-8831DAE86E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8992" y="5000636"/>
              <a:ext cx="5508942" cy="857714"/>
              <a:chOff x="1878" y="1979"/>
              <a:chExt cx="2921" cy="442"/>
            </a:xfrm>
          </p:grpSpPr>
          <p:sp>
            <p:nvSpPr>
              <p:cNvPr id="47129" name="Line 47">
                <a:extLst>
                  <a:ext uri="{FF2B5EF4-FFF2-40B4-BE49-F238E27FC236}">
                    <a16:creationId xmlns:a16="http://schemas.microsoft.com/office/drawing/2014/main" id="{D49945E1-7233-4D98-AEE0-61E9448EA28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16" y="2128"/>
                <a:ext cx="8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30" name="Line 48">
                <a:extLst>
                  <a:ext uri="{FF2B5EF4-FFF2-40B4-BE49-F238E27FC236}">
                    <a16:creationId xmlns:a16="http://schemas.microsoft.com/office/drawing/2014/main" id="{2DD06C43-0EDC-4764-BFC2-D751796807A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97" y="2270"/>
                <a:ext cx="81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31" name="Line 49">
                <a:extLst>
                  <a:ext uri="{FF2B5EF4-FFF2-40B4-BE49-F238E27FC236}">
                    <a16:creationId xmlns:a16="http://schemas.microsoft.com/office/drawing/2014/main" id="{9DD0610A-EFFE-4916-8B10-DD280525CBE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40" y="2268"/>
                <a:ext cx="29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32" name="Line 50">
                <a:extLst>
                  <a:ext uri="{FF2B5EF4-FFF2-40B4-BE49-F238E27FC236}">
                    <a16:creationId xmlns:a16="http://schemas.microsoft.com/office/drawing/2014/main" id="{5377F66F-7832-47A0-B809-9DA31B3E9C5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02" y="2128"/>
                <a:ext cx="3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7133" name="Group 51">
                <a:extLst>
                  <a:ext uri="{FF2B5EF4-FFF2-40B4-BE49-F238E27FC236}">
                    <a16:creationId xmlns:a16="http://schemas.microsoft.com/office/drawing/2014/main" id="{7E9C2988-C80F-41F2-BC67-8C416F1EF7E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878" y="2082"/>
                <a:ext cx="289" cy="232"/>
                <a:chOff x="1192" y="576"/>
                <a:chExt cx="487" cy="480"/>
              </a:xfrm>
            </p:grpSpPr>
            <p:sp>
              <p:nvSpPr>
                <p:cNvPr id="47159" name="Rectangle 52">
                  <a:extLst>
                    <a:ext uri="{FF2B5EF4-FFF2-40B4-BE49-F238E27FC236}">
                      <a16:creationId xmlns:a16="http://schemas.microsoft.com/office/drawing/2014/main" id="{6D99A5D2-0C3C-40DE-B163-AB931FEC8D2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/>
                  <a:endParaRPr kumimoji="1" lang="zh-CN" altLang="zh-CN" sz="1000" b="1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47160" name="Text Box 53">
                  <a:extLst>
                    <a:ext uri="{FF2B5EF4-FFF2-40B4-BE49-F238E27FC236}">
                      <a16:creationId xmlns:a16="http://schemas.microsoft.com/office/drawing/2014/main" id="{7AE83F76-CCC9-47C0-A989-C437C2A550F4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92" y="684"/>
                  <a:ext cx="487" cy="2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1" lang="en-US" altLang="zh-CN" sz="1000" b="1">
                      <a:latin typeface="Comic Sans MS" panose="030F0702030302020204" pitchFamily="66" charset="0"/>
                    </a:rPr>
                    <a:t>Ifetch</a:t>
                  </a:r>
                </a:p>
              </p:txBody>
            </p:sp>
          </p:grpSp>
          <p:sp>
            <p:nvSpPr>
              <p:cNvPr id="47134" name="Rectangle 54">
                <a:extLst>
                  <a:ext uri="{FF2B5EF4-FFF2-40B4-BE49-F238E27FC236}">
                    <a16:creationId xmlns:a16="http://schemas.microsoft.com/office/drawing/2014/main" id="{EC5A2C77-BED1-49E4-B13A-DEF2F8D5A81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86" y="1979"/>
                <a:ext cx="57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7135" name="Rectangle 55">
                <a:extLst>
                  <a:ext uri="{FF2B5EF4-FFF2-40B4-BE49-F238E27FC236}">
                    <a16:creationId xmlns:a16="http://schemas.microsoft.com/office/drawing/2014/main" id="{540B6096-677C-4787-BB25-733C55D487C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53" y="1979"/>
                <a:ext cx="57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7136" name="Group 56">
                <a:extLst>
                  <a:ext uri="{FF2B5EF4-FFF2-40B4-BE49-F238E27FC236}">
                    <a16:creationId xmlns:a16="http://schemas.microsoft.com/office/drawing/2014/main" id="{34363E9D-B65C-4053-896D-367F372D7E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0" y="1979"/>
                <a:ext cx="1299" cy="441"/>
                <a:chOff x="3475" y="2155"/>
                <a:chExt cx="1229" cy="441"/>
              </a:xfrm>
            </p:grpSpPr>
            <p:sp>
              <p:nvSpPr>
                <p:cNvPr id="47144" name="AutoShape 57">
                  <a:extLst>
                    <a:ext uri="{FF2B5EF4-FFF2-40B4-BE49-F238E27FC236}">
                      <a16:creationId xmlns:a16="http://schemas.microsoft.com/office/drawing/2014/main" id="{87C158E1-1561-4250-883C-D23A013F034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3417" y="2263"/>
                  <a:ext cx="371" cy="22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483 w 21600"/>
                    <a:gd name="T13" fmla="*/ 4512 h 21600"/>
                    <a:gd name="T14" fmla="*/ 17117 w 21600"/>
                    <a:gd name="T15" fmla="*/ 17088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kumimoji="1" lang="zh-CN" altLang="zh-CN" sz="1000" b="1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47145" name="AutoShape 58">
                  <a:extLst>
                    <a:ext uri="{FF2B5EF4-FFF2-40B4-BE49-F238E27FC236}">
                      <a16:creationId xmlns:a16="http://schemas.microsoft.com/office/drawing/2014/main" id="{1A41985F-7680-4945-BC53-CEDB6A419B9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3475" y="2316"/>
                  <a:ext cx="119" cy="12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7146" name="Freeform 59">
                  <a:extLst>
                    <a:ext uri="{FF2B5EF4-FFF2-40B4-BE49-F238E27FC236}">
                      <a16:creationId xmlns:a16="http://schemas.microsoft.com/office/drawing/2014/main" id="{4B8207D6-B3E2-4C0C-8D0A-AD2BC124BB7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484" y="2329"/>
                  <a:ext cx="105" cy="93"/>
                </a:xfrm>
                <a:custGeom>
                  <a:avLst/>
                  <a:gdLst>
                    <a:gd name="T0" fmla="*/ 0 w 384"/>
                    <a:gd name="T1" fmla="*/ 1 h 288"/>
                    <a:gd name="T2" fmla="*/ 0 w 384"/>
                    <a:gd name="T3" fmla="*/ 0 h 288"/>
                    <a:gd name="T4" fmla="*/ 1 w 384"/>
                    <a:gd name="T5" fmla="*/ 1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7147" name="Text Box 60">
                  <a:extLst>
                    <a:ext uri="{FF2B5EF4-FFF2-40B4-BE49-F238E27FC236}">
                      <a16:creationId xmlns:a16="http://schemas.microsoft.com/office/drawing/2014/main" id="{7CA31693-45A0-4712-96FB-0871538AACED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3544" y="2292"/>
                  <a:ext cx="181" cy="1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1" lang="en-US" altLang="zh-CN" sz="1000" b="1">
                      <a:latin typeface="Comic Sans MS" panose="030F0702030302020204" pitchFamily="66" charset="0"/>
                    </a:rPr>
                    <a:t>ALU</a:t>
                  </a:r>
                </a:p>
              </p:txBody>
            </p:sp>
            <p:sp>
              <p:nvSpPr>
                <p:cNvPr id="47148" name="Line 61">
                  <a:extLst>
                    <a:ext uri="{FF2B5EF4-FFF2-40B4-BE49-F238E27FC236}">
                      <a16:creationId xmlns:a16="http://schemas.microsoft.com/office/drawing/2014/main" id="{DA7512D3-49BB-4404-9AE9-8E8617CE3A0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717" y="2376"/>
                  <a:ext cx="29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149" name="Line 62">
                  <a:extLst>
                    <a:ext uri="{FF2B5EF4-FFF2-40B4-BE49-F238E27FC236}">
                      <a16:creationId xmlns:a16="http://schemas.microsoft.com/office/drawing/2014/main" id="{DD90DD0E-27F9-4166-ACA8-8E4C48E1E26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4226" y="2376"/>
                  <a:ext cx="29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150" name="Rectangle 63">
                  <a:extLst>
                    <a:ext uri="{FF2B5EF4-FFF2-40B4-BE49-F238E27FC236}">
                      <a16:creationId xmlns:a16="http://schemas.microsoft.com/office/drawing/2014/main" id="{3A4F4D77-42D9-409B-8724-067B7BCEAAD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940" y="2260"/>
                  <a:ext cx="268" cy="23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/>
                  <a:endParaRPr kumimoji="1" lang="zh-CN" altLang="zh-CN" sz="1000" b="1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47151" name="Text Box 64">
                  <a:extLst>
                    <a:ext uri="{FF2B5EF4-FFF2-40B4-BE49-F238E27FC236}">
                      <a16:creationId xmlns:a16="http://schemas.microsoft.com/office/drawing/2014/main" id="{4F564DD5-B22E-49F4-88EC-73CC962B3A78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941" y="2312"/>
                  <a:ext cx="258" cy="1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1" lang="en-US" altLang="zh-CN" sz="1000" b="1">
                      <a:latin typeface="Comic Sans MS" panose="030F0702030302020204" pitchFamily="66" charset="0"/>
                    </a:rPr>
                    <a:t>DMem</a:t>
                  </a:r>
                </a:p>
              </p:txBody>
            </p:sp>
            <p:sp>
              <p:nvSpPr>
                <p:cNvPr id="47152" name="Freeform 65">
                  <a:extLst>
                    <a:ext uri="{FF2B5EF4-FFF2-40B4-BE49-F238E27FC236}">
                      <a16:creationId xmlns:a16="http://schemas.microsoft.com/office/drawing/2014/main" id="{F00A0B79-1219-433A-8F3E-1D2042F07ED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905" y="2376"/>
                  <a:ext cx="399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10 h 384"/>
                    <a:gd name="T4" fmla="*/ 20 w 816"/>
                    <a:gd name="T5" fmla="*/ 10 h 384"/>
                    <a:gd name="T6" fmla="*/ 20 w 816"/>
                    <a:gd name="T7" fmla="*/ 4 h 384"/>
                    <a:gd name="T8" fmla="*/ 22 w 816"/>
                    <a:gd name="T9" fmla="*/ 4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6"/>
                    <a:gd name="T16" fmla="*/ 0 h 384"/>
                    <a:gd name="T17" fmla="*/ 816 w 816"/>
                    <a:gd name="T18" fmla="*/ 384 h 3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7153" name="Rectangle 66">
                  <a:extLst>
                    <a:ext uri="{FF2B5EF4-FFF2-40B4-BE49-F238E27FC236}">
                      <a16:creationId xmlns:a16="http://schemas.microsoft.com/office/drawing/2014/main" id="{8C9C12FD-D7ED-4EFA-8DF6-A3F241D2B4D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305" y="2155"/>
                  <a:ext cx="54" cy="44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7154" name="Rectangle 67">
                  <a:extLst>
                    <a:ext uri="{FF2B5EF4-FFF2-40B4-BE49-F238E27FC236}">
                      <a16:creationId xmlns:a16="http://schemas.microsoft.com/office/drawing/2014/main" id="{7BFC10A1-4217-4B52-B41A-43D73DEDA6C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802" y="2158"/>
                  <a:ext cx="54" cy="435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47155" name="Group 68">
                  <a:extLst>
                    <a:ext uri="{FF2B5EF4-FFF2-40B4-BE49-F238E27FC236}">
                      <a16:creationId xmlns:a16="http://schemas.microsoft.com/office/drawing/2014/main" id="{31DFF7D0-43C2-4B1A-B675-58520E0FD45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4436" y="2251"/>
                  <a:ext cx="268" cy="233"/>
                  <a:chOff x="1392" y="528"/>
                  <a:chExt cx="480" cy="432"/>
                </a:xfrm>
              </p:grpSpPr>
              <p:sp>
                <p:nvSpPr>
                  <p:cNvPr id="47157" name="Rectangle 69">
                    <a:extLst>
                      <a:ext uri="{FF2B5EF4-FFF2-40B4-BE49-F238E27FC236}">
                        <a16:creationId xmlns:a16="http://schemas.microsoft.com/office/drawing/2014/main" id="{3BF9D80B-6595-4609-80CA-27C41CE5FB2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7158" name="Rectangle 70">
                    <a:extLst>
                      <a:ext uri="{FF2B5EF4-FFF2-40B4-BE49-F238E27FC236}">
                        <a16:creationId xmlns:a16="http://schemas.microsoft.com/office/drawing/2014/main" id="{F5123087-D64F-44F1-AE21-CD8F272FDE4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kumimoji="1" lang="zh-CN" altLang="zh-CN" sz="1000" b="1">
                      <a:latin typeface="Comic Sans MS" panose="030F0702030302020204" pitchFamily="66" charset="0"/>
                    </a:endParaRPr>
                  </a:p>
                </p:txBody>
              </p:sp>
            </p:grpSp>
            <p:sp>
              <p:nvSpPr>
                <p:cNvPr id="47156" name="Text Box 71">
                  <a:extLst>
                    <a:ext uri="{FF2B5EF4-FFF2-40B4-BE49-F238E27FC236}">
                      <a16:creationId xmlns:a16="http://schemas.microsoft.com/office/drawing/2014/main" id="{5257372A-11E3-431C-A32F-7B60C7931B7B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flipH="1">
                  <a:off x="4472" y="2303"/>
                  <a:ext cx="187" cy="1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1" lang="en-US" altLang="zh-CN" sz="1000" b="1">
                      <a:latin typeface="Comic Sans MS" panose="030F0702030302020204" pitchFamily="66" charset="0"/>
                    </a:rPr>
                    <a:t>Reg</a:t>
                  </a:r>
                </a:p>
              </p:txBody>
            </p:sp>
          </p:grpSp>
          <p:sp>
            <p:nvSpPr>
              <p:cNvPr id="47137" name="Rectangle 72">
                <a:extLst>
                  <a:ext uri="{FF2B5EF4-FFF2-40B4-BE49-F238E27FC236}">
                    <a16:creationId xmlns:a16="http://schemas.microsoft.com/office/drawing/2014/main" id="{C4AA7E3E-E7B9-43DD-BFE8-7B5B621D27B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07" y="1980"/>
                <a:ext cx="57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7138" name="AutoShape 73">
                <a:extLst>
                  <a:ext uri="{FF2B5EF4-FFF2-40B4-BE49-F238E27FC236}">
                    <a16:creationId xmlns:a16="http://schemas.microsoft.com/office/drawing/2014/main" id="{6636B1BB-7AB3-4FEB-A452-24E4E1607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1979"/>
                <a:ext cx="385" cy="422"/>
              </a:xfrm>
              <a:prstGeom prst="cloudCallout">
                <a:avLst>
                  <a:gd name="adj1" fmla="val -5583"/>
                  <a:gd name="adj2" fmla="val 58769"/>
                </a:avLst>
              </a:prstGeom>
              <a:solidFill>
                <a:srgbClr val="0FEFE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500" b="1">
                    <a:latin typeface="Comic Sans MS" panose="030F0702030302020204" pitchFamily="66" charset="0"/>
                  </a:rPr>
                  <a:t>Bubble</a:t>
                </a:r>
                <a:endParaRPr kumimoji="1" lang="en-US" altLang="zh-CN" sz="1600" b="1"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47139" name="Group 42">
                <a:extLst>
                  <a:ext uri="{FF2B5EF4-FFF2-40B4-BE49-F238E27FC236}">
                    <a16:creationId xmlns:a16="http://schemas.microsoft.com/office/drawing/2014/main" id="{4A70CB63-DC73-4CAC-8122-93910510EE6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925" y="2069"/>
                <a:ext cx="282" cy="233"/>
                <a:chOff x="1374" y="528"/>
                <a:chExt cx="480" cy="432"/>
              </a:xfrm>
            </p:grpSpPr>
            <p:grpSp>
              <p:nvGrpSpPr>
                <p:cNvPr id="47140" name="Group 43">
                  <a:extLst>
                    <a:ext uri="{FF2B5EF4-FFF2-40B4-BE49-F238E27FC236}">
                      <a16:creationId xmlns:a16="http://schemas.microsoft.com/office/drawing/2014/main" id="{DCF25ACB-A3A4-4291-A7D2-AEECBC4FF40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47142" name="Rectangle 44">
                    <a:extLst>
                      <a:ext uri="{FF2B5EF4-FFF2-40B4-BE49-F238E27FC236}">
                        <a16:creationId xmlns:a16="http://schemas.microsoft.com/office/drawing/2014/main" id="{1367C449-FB10-4D4C-B291-A9BB7E5AD35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7143" name="Rectangle 45">
                    <a:extLst>
                      <a:ext uri="{FF2B5EF4-FFF2-40B4-BE49-F238E27FC236}">
                        <a16:creationId xmlns:a16="http://schemas.microsoft.com/office/drawing/2014/main" id="{568E0E86-777C-415A-945B-78B52E465A1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kumimoji="1" lang="zh-CN" altLang="zh-CN" sz="1000" b="1">
                      <a:latin typeface="Comic Sans MS" panose="030F0702030302020204" pitchFamily="66" charset="0"/>
                    </a:endParaRPr>
                  </a:p>
                </p:txBody>
              </p:sp>
            </p:grpSp>
            <p:sp>
              <p:nvSpPr>
                <p:cNvPr id="47141" name="Text Box 46">
                  <a:extLst>
                    <a:ext uri="{FF2B5EF4-FFF2-40B4-BE49-F238E27FC236}">
                      <a16:creationId xmlns:a16="http://schemas.microsoft.com/office/drawing/2014/main" id="{990862BC-D204-4874-81A0-CA2E795CD07C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47" y="624"/>
                  <a:ext cx="336" cy="1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1" lang="en-US" altLang="zh-CN" sz="1000" b="1">
                      <a:latin typeface="Comic Sans MS" panose="030F0702030302020204" pitchFamily="66" charset="0"/>
                    </a:rPr>
                    <a:t>Reg</a:t>
                  </a:r>
                </a:p>
              </p:txBody>
            </p:sp>
          </p:grpSp>
        </p:grp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8642A8B8-056F-49DD-A820-25F090DFBF59}"/>
                </a:ext>
              </a:extLst>
            </p:cNvPr>
            <p:cNvCxnSpPr>
              <a:stCxn id="47181" idx="3"/>
              <a:endCxn id="47143" idx="1"/>
            </p:cNvCxnSpPr>
            <p:nvPr/>
          </p:nvCxnSpPr>
          <p:spPr>
            <a:xfrm>
              <a:off x="5226175" y="4463960"/>
              <a:ext cx="177809" cy="9378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1F1B6734-31F9-4E7B-BB53-36E27DCC0B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Topics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FD3B70A-578E-4987-878A-799B5A940F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000"/>
              <a:t>0</a:t>
            </a:r>
            <a:r>
              <a:rPr lang="zh-CN" altLang="en-US" sz="2000"/>
              <a:t>、</a:t>
            </a:r>
            <a:r>
              <a:rPr lang="en-US" altLang="zh-CN" sz="2000"/>
              <a:t>Basic knowledge</a:t>
            </a:r>
            <a:endParaRPr lang="zh-CN" altLang="en-US" sz="2000"/>
          </a:p>
          <a:p>
            <a:pPr eaLnBrk="1" hangingPunct="1"/>
            <a:r>
              <a:rPr lang="en-US" altLang="zh-CN" sz="2000"/>
              <a:t>1</a:t>
            </a:r>
            <a:r>
              <a:rPr lang="zh-CN" altLang="en-US" sz="2000"/>
              <a:t>、</a:t>
            </a:r>
            <a:r>
              <a:rPr lang="en-US" altLang="zh-CN" sz="2000"/>
              <a:t>Function Units design </a:t>
            </a:r>
          </a:p>
          <a:p>
            <a:pPr eaLnBrk="1" hangingPunct="1"/>
            <a:r>
              <a:rPr lang="en-US" altLang="zh-CN" sz="2000"/>
              <a:t>2</a:t>
            </a:r>
            <a:r>
              <a:rPr lang="zh-CN" altLang="en-US" sz="2000"/>
              <a:t>、</a:t>
            </a:r>
            <a:r>
              <a:rPr lang="fr-FR" altLang="zh-CN" sz="2000"/>
              <a:t>Single-cycle CPU design</a:t>
            </a:r>
            <a:endParaRPr lang="zh-CN" altLang="en-US" sz="2000"/>
          </a:p>
          <a:p>
            <a:pPr eaLnBrk="1" hangingPunct="1"/>
            <a:r>
              <a:rPr lang="en-US" altLang="zh-CN" sz="2000"/>
              <a:t>3</a:t>
            </a:r>
            <a:r>
              <a:rPr lang="zh-CN" altLang="en-US" sz="2000"/>
              <a:t>、</a:t>
            </a:r>
            <a:r>
              <a:rPr lang="en-US" altLang="zh-CN" sz="2000"/>
              <a:t>Multiple-cycle CPU design</a:t>
            </a:r>
            <a:endParaRPr lang="zh-CN" altLang="en-US" sz="2000"/>
          </a:p>
          <a:p>
            <a:pPr eaLnBrk="1" hangingPunct="1"/>
            <a:r>
              <a:rPr lang="en-US" altLang="zh-CN" sz="2000"/>
              <a:t>4</a:t>
            </a:r>
            <a:r>
              <a:rPr lang="zh-CN" altLang="en-US" sz="2000"/>
              <a:t>、</a:t>
            </a:r>
            <a:r>
              <a:rPr lang="en-US" altLang="zh-CN" sz="2000"/>
              <a:t>5-stage of pipelined CPU design</a:t>
            </a:r>
            <a:endParaRPr lang="zh-CN" altLang="en-US" sz="2000"/>
          </a:p>
          <a:p>
            <a:pPr eaLnBrk="1" hangingPunct="1"/>
            <a:r>
              <a:rPr lang="en-US" altLang="zh-CN" sz="2000"/>
              <a:t>5</a:t>
            </a:r>
            <a:r>
              <a:rPr lang="zh-CN" altLang="en-US" sz="2000"/>
              <a:t>、</a:t>
            </a:r>
            <a:r>
              <a:rPr lang="en-US" altLang="zh-CN" sz="2000"/>
              <a:t>Pipelined CPU with stall </a:t>
            </a:r>
            <a:endParaRPr lang="zh-CN" altLang="en-US" sz="2000"/>
          </a:p>
          <a:p>
            <a:pPr eaLnBrk="1" hangingPunct="1"/>
            <a:r>
              <a:rPr lang="en-US" altLang="zh-CN" sz="2000"/>
              <a:t>6</a:t>
            </a:r>
            <a:r>
              <a:rPr lang="zh-CN" altLang="en-US" sz="2000"/>
              <a:t>、</a:t>
            </a:r>
            <a:r>
              <a:rPr lang="en-US" altLang="zh-CN" sz="2000"/>
              <a:t>Pipelined CPU with forwarding</a:t>
            </a:r>
            <a:endParaRPr lang="zh-CN" altLang="en-US" sz="2000"/>
          </a:p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7</a:t>
            </a:r>
            <a:r>
              <a:rPr lang="zh-CN" altLang="en-US" sz="2000">
                <a:solidFill>
                  <a:srgbClr val="FF0000"/>
                </a:solidFill>
              </a:rPr>
              <a:t>、</a:t>
            </a:r>
            <a:r>
              <a:rPr lang="en-US" altLang="zh-CN" sz="2000">
                <a:solidFill>
                  <a:srgbClr val="FF0000"/>
                </a:solidFill>
              </a:rPr>
              <a:t>Pipelined CPU resolving control hazards</a:t>
            </a:r>
            <a:r>
              <a:rPr lang="en-US" altLang="zh-CN" sz="2000"/>
              <a:t> </a:t>
            </a:r>
            <a:endParaRPr lang="zh-CN" altLang="en-US" sz="2000"/>
          </a:p>
          <a:p>
            <a:pPr eaLnBrk="1" hangingPunct="1"/>
            <a:r>
              <a:rPr lang="en-US" altLang="zh-CN" sz="2000"/>
              <a:t>8</a:t>
            </a:r>
            <a:r>
              <a:rPr lang="zh-CN" altLang="en-US" sz="2000"/>
              <a:t>、</a:t>
            </a:r>
            <a:r>
              <a:rPr lang="en-US" altLang="zh-CN" sz="2000"/>
              <a:t>Pipelined CPU support execution 16 MIPS Instructions</a:t>
            </a:r>
            <a:endParaRPr lang="zh-CN" altLang="en-US" sz="2000"/>
          </a:p>
          <a:p>
            <a:pPr eaLnBrk="1" hangingPunct="1"/>
            <a:r>
              <a:rPr lang="en-US" altLang="zh-CN" sz="2000"/>
              <a:t>9</a:t>
            </a:r>
            <a:r>
              <a:rPr lang="zh-CN" altLang="en-US" sz="2000"/>
              <a:t>、</a:t>
            </a:r>
            <a:r>
              <a:rPr lang="en-US" altLang="zh-CN" sz="2000"/>
              <a:t>Review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18E05C1-4973-407C-B499-F45669681909}"/>
              </a:ext>
            </a:extLst>
          </p:cNvPr>
          <p:cNvSpPr/>
          <p:nvPr/>
        </p:nvSpPr>
        <p:spPr>
          <a:xfrm>
            <a:off x="214313" y="714375"/>
            <a:ext cx="8643937" cy="6000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B8AE1DEB-54E9-4F68-8A63-E111B95FF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0" y="80963"/>
            <a:ext cx="5900738" cy="633412"/>
          </a:xfrm>
        </p:spPr>
        <p:txBody>
          <a:bodyPr/>
          <a:lstStyle/>
          <a:p>
            <a:pPr eaLnBrk="1" hangingPunct="1"/>
            <a:r>
              <a:rPr lang="en-US" altLang="zh-CN" sz="2000" dirty="0"/>
              <a:t>Move forward the forwarding control logic  &amp; </a:t>
            </a:r>
            <a:r>
              <a:rPr lang="en-US" altLang="zh-CN" sz="2000" dirty="0">
                <a:solidFill>
                  <a:srgbClr val="FF0000"/>
                </a:solidFill>
              </a:rPr>
              <a:t>send out </a:t>
            </a:r>
            <a:r>
              <a:rPr lang="en-US" altLang="zh-CN" sz="2000" dirty="0" err="1">
                <a:solidFill>
                  <a:srgbClr val="FF0000"/>
                </a:solidFill>
              </a:rPr>
              <a:t>ALUoutput</a:t>
            </a:r>
            <a:r>
              <a:rPr lang="en-US" altLang="zh-CN" sz="2000" dirty="0">
                <a:solidFill>
                  <a:srgbClr val="FF0000"/>
                </a:solidFill>
              </a:rPr>
              <a:t>/LWDR before the latch. </a:t>
            </a:r>
          </a:p>
        </p:txBody>
      </p:sp>
      <p:sp>
        <p:nvSpPr>
          <p:cNvPr id="48132" name="Rectangle 10">
            <a:extLst>
              <a:ext uri="{FF2B5EF4-FFF2-40B4-BE49-F238E27FC236}">
                <a16:creationId xmlns:a16="http://schemas.microsoft.com/office/drawing/2014/main" id="{4117E713-9A70-4D39-BD26-82EDA01205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8133" name="Rectangle 4">
            <a:extLst>
              <a:ext uri="{FF2B5EF4-FFF2-40B4-BE49-F238E27FC236}">
                <a16:creationId xmlns:a16="http://schemas.microsoft.com/office/drawing/2014/main" id="{D56F02FA-3AFF-4D2B-92A0-0C8605707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43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8134" name="Picture 12">
            <a:extLst>
              <a:ext uri="{FF2B5EF4-FFF2-40B4-BE49-F238E27FC236}">
                <a16:creationId xmlns:a16="http://schemas.microsoft.com/office/drawing/2014/main" id="{AAF5F7E0-06C9-4037-8356-68B92B542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857250"/>
            <a:ext cx="8362950" cy="575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C0A2E93-A74F-4EF6-B800-5CEA51DA7711}"/>
              </a:ext>
            </a:extLst>
          </p:cNvPr>
          <p:cNvSpPr/>
          <p:nvPr/>
        </p:nvSpPr>
        <p:spPr>
          <a:xfrm>
            <a:off x="2143125" y="3000375"/>
            <a:ext cx="1428750" cy="642938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" name="组合 14">
            <a:extLst>
              <a:ext uri="{FF2B5EF4-FFF2-40B4-BE49-F238E27FC236}">
                <a16:creationId xmlns:a16="http://schemas.microsoft.com/office/drawing/2014/main" id="{2485828F-D66A-436C-A983-16B2B45D6EB2}"/>
              </a:ext>
            </a:extLst>
          </p:cNvPr>
          <p:cNvGrpSpPr>
            <a:grpSpLocks/>
          </p:cNvGrpSpPr>
          <p:nvPr/>
        </p:nvGrpSpPr>
        <p:grpSpPr bwMode="auto">
          <a:xfrm>
            <a:off x="3571875" y="908050"/>
            <a:ext cx="571500" cy="2346325"/>
            <a:chOff x="3571868" y="908826"/>
            <a:chExt cx="572298" cy="2345548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DCB7232-F712-4CC8-B8E8-F5D682936640}"/>
                </a:ext>
              </a:extLst>
            </p:cNvPr>
            <p:cNvCxnSpPr/>
            <p:nvPr/>
          </p:nvCxnSpPr>
          <p:spPr>
            <a:xfrm rot="10800000">
              <a:off x="3571868" y="3252788"/>
              <a:ext cx="572298" cy="15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1495FB9-2F9D-4E70-B4B4-32B4100EB8C8}"/>
                </a:ext>
              </a:extLst>
            </p:cNvPr>
            <p:cNvCxnSpPr/>
            <p:nvPr/>
          </p:nvCxnSpPr>
          <p:spPr>
            <a:xfrm rot="5400000" flipH="1" flipV="1">
              <a:off x="3000750" y="2050652"/>
              <a:ext cx="2285243" cy="15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BC6865BA-12F6-4C9F-A734-9FA3C1D19F1F}"/>
              </a:ext>
            </a:extLst>
          </p:cNvPr>
          <p:cNvSpPr/>
          <p:nvPr/>
        </p:nvSpPr>
        <p:spPr>
          <a:xfrm>
            <a:off x="4071938" y="4000500"/>
            <a:ext cx="142875" cy="1000125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297719A-4E56-4F26-BECF-C30B955E2250}"/>
              </a:ext>
            </a:extLst>
          </p:cNvPr>
          <p:cNvSpPr/>
          <p:nvPr/>
        </p:nvSpPr>
        <p:spPr>
          <a:xfrm>
            <a:off x="3429000" y="3857625"/>
            <a:ext cx="428625" cy="1357313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3A712AFF-36B5-4B5D-A74E-AC8DD959E548}"/>
              </a:ext>
            </a:extLst>
          </p:cNvPr>
          <p:cNvGrpSpPr>
            <a:grpSpLocks/>
          </p:cNvGrpSpPr>
          <p:nvPr/>
        </p:nvGrpSpPr>
        <p:grpSpPr bwMode="auto">
          <a:xfrm>
            <a:off x="6215063" y="4214813"/>
            <a:ext cx="1525587" cy="484187"/>
            <a:chOff x="6215074" y="4214818"/>
            <a:chExt cx="1525916" cy="484826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C50B212-F840-4CC9-B10C-58D950BD6947}"/>
                </a:ext>
              </a:extLst>
            </p:cNvPr>
            <p:cNvSpPr/>
            <p:nvPr/>
          </p:nvSpPr>
          <p:spPr>
            <a:xfrm>
              <a:off x="6215074" y="4214818"/>
              <a:ext cx="142906" cy="286127"/>
            </a:xfrm>
            <a:prstGeom prst="ellipse">
              <a:avLst/>
            </a:prstGeom>
            <a:solidFill>
              <a:srgbClr val="FFFF00">
                <a:alpha val="32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B91490E-4740-4F57-862E-07BA9E63F1E6}"/>
                </a:ext>
              </a:extLst>
            </p:cNvPr>
            <p:cNvSpPr/>
            <p:nvPr/>
          </p:nvSpPr>
          <p:spPr>
            <a:xfrm>
              <a:off x="7598084" y="4413517"/>
              <a:ext cx="142906" cy="286127"/>
            </a:xfrm>
            <a:prstGeom prst="ellipse">
              <a:avLst/>
            </a:prstGeom>
            <a:solidFill>
              <a:srgbClr val="FFFF00">
                <a:alpha val="32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986E467E-6D1A-4EE7-9B43-05B2952D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But new stall still arise</a:t>
            </a:r>
            <a:endParaRPr lang="zh-CN" altLang="en-US" dirty="0"/>
          </a:p>
        </p:txBody>
      </p:sp>
      <p:sp>
        <p:nvSpPr>
          <p:cNvPr id="49155" name="内容占位符 2">
            <a:extLst>
              <a:ext uri="{FF2B5EF4-FFF2-40B4-BE49-F238E27FC236}">
                <a16:creationId xmlns:a16="http://schemas.microsoft.com/office/drawing/2014/main" id="{000C3937-7C2D-439B-9A82-34DFB5E6E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/>
          <a:lstStyle/>
          <a:p>
            <a:pPr eaLnBrk="1" hangingPunct="1"/>
            <a:r>
              <a:rPr lang="en-US" altLang="zh-CN"/>
              <a:t>So what about your stall logic  and forwarding control logic ?</a:t>
            </a:r>
            <a:endParaRPr lang="zh-CN" altLang="en-US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0AA4F3A7-C7C2-4B39-BBB1-3E026250D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57438"/>
            <a:ext cx="209073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b="1">
                <a:solidFill>
                  <a:srgbClr val="FF3300"/>
                </a:solidFill>
              </a:rPr>
              <a:t>LW r1, </a:t>
            </a:r>
            <a:r>
              <a:rPr kumimoji="1" lang="en-US" altLang="zh-CN" b="1">
                <a:solidFill>
                  <a:srgbClr val="FF0000"/>
                </a:solidFill>
              </a:rPr>
              <a:t>8(r2</a:t>
            </a:r>
            <a:r>
              <a:rPr kumimoji="1" lang="en-US" altLang="zh-CN" b="1"/>
              <a:t>)</a:t>
            </a:r>
            <a:endParaRPr kumimoji="1" lang="en-US" altLang="zh-CN" b="1">
              <a:solidFill>
                <a:srgbClr val="FF3300"/>
              </a:solidFill>
            </a:endParaRPr>
          </a:p>
          <a:p>
            <a:pPr latinLnBrk="1"/>
            <a:endParaRPr kumimoji="1" lang="en-US" altLang="zh-CN" b="1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5783BBEB-2FDC-4079-BC92-4118DC797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14750"/>
            <a:ext cx="2286000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b="1"/>
              <a:t>BNE r4,</a:t>
            </a:r>
            <a:r>
              <a:rPr kumimoji="1" lang="en-US" altLang="zh-CN" b="1">
                <a:solidFill>
                  <a:srgbClr val="FF3300"/>
                </a:solidFill>
              </a:rPr>
              <a:t>r1</a:t>
            </a:r>
            <a:r>
              <a:rPr kumimoji="1" lang="en-US" altLang="zh-CN" b="1"/>
              <a:t>,L1</a:t>
            </a:r>
          </a:p>
          <a:p>
            <a:pPr latinLnBrk="1"/>
            <a:endParaRPr kumimoji="1" lang="en-US" altLang="zh-CN" b="1"/>
          </a:p>
        </p:txBody>
      </p:sp>
      <p:grpSp>
        <p:nvGrpSpPr>
          <p:cNvPr id="49158" name="Group 7">
            <a:extLst>
              <a:ext uri="{FF2B5EF4-FFF2-40B4-BE49-F238E27FC236}">
                <a16:creationId xmlns:a16="http://schemas.microsoft.com/office/drawing/2014/main" id="{930DC912-1845-4EAA-B44A-38072BDD11B5}"/>
              </a:ext>
            </a:extLst>
          </p:cNvPr>
          <p:cNvGrpSpPr>
            <a:grpSpLocks/>
          </p:cNvGrpSpPr>
          <p:nvPr/>
        </p:nvGrpSpPr>
        <p:grpSpPr bwMode="auto">
          <a:xfrm>
            <a:off x="2143125" y="2143125"/>
            <a:ext cx="4429125" cy="785813"/>
            <a:chOff x="1994" y="1200"/>
            <a:chExt cx="1878" cy="441"/>
          </a:xfrm>
        </p:grpSpPr>
        <p:grpSp>
          <p:nvGrpSpPr>
            <p:cNvPr id="49193" name="Group 8">
              <a:extLst>
                <a:ext uri="{FF2B5EF4-FFF2-40B4-BE49-F238E27FC236}">
                  <a16:creationId xmlns:a16="http://schemas.microsoft.com/office/drawing/2014/main" id="{E295B67A-B088-422C-8976-85714A69618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429" y="1304"/>
              <a:ext cx="221" cy="233"/>
              <a:chOff x="1374" y="528"/>
              <a:chExt cx="480" cy="432"/>
            </a:xfrm>
          </p:grpSpPr>
          <p:grpSp>
            <p:nvGrpSpPr>
              <p:cNvPr id="49222" name="Group 9">
                <a:extLst>
                  <a:ext uri="{FF2B5EF4-FFF2-40B4-BE49-F238E27FC236}">
                    <a16:creationId xmlns:a16="http://schemas.microsoft.com/office/drawing/2014/main" id="{7701DBAA-C7C6-490B-BC3A-65BB839144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49224" name="Rectangle 10">
                  <a:extLst>
                    <a:ext uri="{FF2B5EF4-FFF2-40B4-BE49-F238E27FC236}">
                      <a16:creationId xmlns:a16="http://schemas.microsoft.com/office/drawing/2014/main" id="{576091E2-38F2-4DA0-83E7-D080E381B46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9225" name="Rectangle 11">
                  <a:extLst>
                    <a:ext uri="{FF2B5EF4-FFF2-40B4-BE49-F238E27FC236}">
                      <a16:creationId xmlns:a16="http://schemas.microsoft.com/office/drawing/2014/main" id="{C683244B-F308-4F21-AF44-D120344313D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kumimoji="1" lang="zh-CN" altLang="zh-CN" sz="1000" b="1">
                    <a:latin typeface="Comic Sans MS" panose="030F0702030302020204" pitchFamily="66" charset="0"/>
                  </a:endParaRPr>
                </a:p>
              </p:txBody>
            </p:sp>
          </p:grpSp>
          <p:sp>
            <p:nvSpPr>
              <p:cNvPr id="49223" name="Text Box 12">
                <a:extLst>
                  <a:ext uri="{FF2B5EF4-FFF2-40B4-BE49-F238E27FC236}">
                    <a16:creationId xmlns:a16="http://schemas.microsoft.com/office/drawing/2014/main" id="{16F9BC3A-9CD9-4116-8EB8-CC254E686329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450" y="616"/>
                <a:ext cx="336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000" b="1">
                    <a:latin typeface="Comic Sans MS" panose="030F0702030302020204" pitchFamily="66" charset="0"/>
                  </a:rPr>
                  <a:t>Reg</a:t>
                </a:r>
              </a:p>
            </p:txBody>
          </p:sp>
        </p:grpSp>
        <p:sp>
          <p:nvSpPr>
            <p:cNvPr id="49194" name="Line 13">
              <a:extLst>
                <a:ext uri="{FF2B5EF4-FFF2-40B4-BE49-F238E27FC236}">
                  <a16:creationId xmlns:a16="http://schemas.microsoft.com/office/drawing/2014/main" id="{4CEA7F65-836F-4C61-A396-36CE095116E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51" y="1351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5" name="Line 14">
              <a:extLst>
                <a:ext uri="{FF2B5EF4-FFF2-40B4-BE49-F238E27FC236}">
                  <a16:creationId xmlns:a16="http://schemas.microsoft.com/office/drawing/2014/main" id="{43C76BB8-A5C0-4FFF-AD22-207713DE656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51" y="1490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196" name="Group 15">
              <a:extLst>
                <a:ext uri="{FF2B5EF4-FFF2-40B4-BE49-F238E27FC236}">
                  <a16:creationId xmlns:a16="http://schemas.microsoft.com/office/drawing/2014/main" id="{DF5B2B5F-5DDC-4367-B9F5-B06DA1C725B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51" y="1235"/>
              <a:ext cx="199" cy="371"/>
              <a:chOff x="2991" y="411"/>
              <a:chExt cx="359" cy="768"/>
            </a:xfrm>
          </p:grpSpPr>
          <p:sp>
            <p:nvSpPr>
              <p:cNvPr id="49218" name="AutoShape 16">
                <a:extLst>
                  <a:ext uri="{FF2B5EF4-FFF2-40B4-BE49-F238E27FC236}">
                    <a16:creationId xmlns:a16="http://schemas.microsoft.com/office/drawing/2014/main" id="{D64E81B6-F051-4E9B-B366-0F76DFC732A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87 h 21600"/>
                  <a:gd name="T14" fmla="*/ 17100 w 21600"/>
                  <a:gd name="T15" fmla="*/ 171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kumimoji="1" lang="zh-CN" altLang="zh-CN" sz="1000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49219" name="AutoShape 17">
                <a:extLst>
                  <a:ext uri="{FF2B5EF4-FFF2-40B4-BE49-F238E27FC236}">
                    <a16:creationId xmlns:a16="http://schemas.microsoft.com/office/drawing/2014/main" id="{B6845775-4984-427A-80B0-27D9CE2D0BC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220" name="Freeform 18">
                <a:extLst>
                  <a:ext uri="{FF2B5EF4-FFF2-40B4-BE49-F238E27FC236}">
                    <a16:creationId xmlns:a16="http://schemas.microsoft.com/office/drawing/2014/main" id="{20E9700E-CFD4-490F-8F78-A2E50021DB7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>
                  <a:gd name="T0" fmla="*/ 0 w 384"/>
                  <a:gd name="T1" fmla="*/ 7 h 288"/>
                  <a:gd name="T2" fmla="*/ 11 w 384"/>
                  <a:gd name="T3" fmla="*/ 0 h 288"/>
                  <a:gd name="T4" fmla="*/ 23 w 384"/>
                  <a:gd name="T5" fmla="*/ 7 h 28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88"/>
                  <a:gd name="T11" fmla="*/ 384 w 38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221" name="Text Box 19">
                <a:extLst>
                  <a:ext uri="{FF2B5EF4-FFF2-40B4-BE49-F238E27FC236}">
                    <a16:creationId xmlns:a16="http://schemas.microsoft.com/office/drawing/2014/main" id="{E0D5D642-2FBA-41C6-9846-61BE218D7737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3026" y="658"/>
                <a:ext cx="40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000" b="1">
                    <a:latin typeface="Comic Sans MS" panose="030F0702030302020204" pitchFamily="66" charset="0"/>
                  </a:rPr>
                  <a:t>ALU</a:t>
                </a:r>
              </a:p>
            </p:txBody>
          </p:sp>
        </p:grpSp>
        <p:sp>
          <p:nvSpPr>
            <p:cNvPr id="49197" name="Line 20">
              <a:extLst>
                <a:ext uri="{FF2B5EF4-FFF2-40B4-BE49-F238E27FC236}">
                  <a16:creationId xmlns:a16="http://schemas.microsoft.com/office/drawing/2014/main" id="{BE221ECF-D0D1-4AC3-9818-6EB0003E22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52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8" name="Line 21">
              <a:extLst>
                <a:ext uri="{FF2B5EF4-FFF2-40B4-BE49-F238E27FC236}">
                  <a16:creationId xmlns:a16="http://schemas.microsoft.com/office/drawing/2014/main" id="{C5D1A404-7748-47B4-9BC9-7194967D96A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75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199" name="Group 22">
              <a:extLst>
                <a:ext uri="{FF2B5EF4-FFF2-40B4-BE49-F238E27FC236}">
                  <a16:creationId xmlns:a16="http://schemas.microsoft.com/office/drawing/2014/main" id="{80B20BAC-5511-4C72-A036-E737078AF06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38" y="1305"/>
              <a:ext cx="222" cy="232"/>
              <a:chOff x="3915" y="576"/>
              <a:chExt cx="480" cy="480"/>
            </a:xfrm>
          </p:grpSpPr>
          <p:sp>
            <p:nvSpPr>
              <p:cNvPr id="49216" name="Rectangle 23">
                <a:extLst>
                  <a:ext uri="{FF2B5EF4-FFF2-40B4-BE49-F238E27FC236}">
                    <a16:creationId xmlns:a16="http://schemas.microsoft.com/office/drawing/2014/main" id="{F4D6287B-78DE-4A27-9EBF-12288DB9CCF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endParaRPr kumimoji="1" lang="zh-CN" altLang="zh-CN" sz="1000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49217" name="Text Box 24">
                <a:extLst>
                  <a:ext uri="{FF2B5EF4-FFF2-40B4-BE49-F238E27FC236}">
                    <a16:creationId xmlns:a16="http://schemas.microsoft.com/office/drawing/2014/main" id="{88EEF064-C99B-411D-96ED-203A8424F680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917" y="674"/>
                <a:ext cx="464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000" b="1">
                    <a:latin typeface="Comic Sans MS" panose="030F0702030302020204" pitchFamily="66" charset="0"/>
                  </a:rPr>
                  <a:t>DMem</a:t>
                </a:r>
              </a:p>
            </p:txBody>
          </p:sp>
        </p:grpSp>
        <p:sp>
          <p:nvSpPr>
            <p:cNvPr id="49200" name="Freeform 25">
              <a:extLst>
                <a:ext uri="{FF2B5EF4-FFF2-40B4-BE49-F238E27FC236}">
                  <a16:creationId xmlns:a16="http://schemas.microsoft.com/office/drawing/2014/main" id="{9EAD8538-2668-49A2-9EF9-BE233A5E00C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08" y="1421"/>
              <a:ext cx="332" cy="18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10 h 384"/>
                <a:gd name="T4" fmla="*/ 8 w 816"/>
                <a:gd name="T5" fmla="*/ 10 h 384"/>
                <a:gd name="T6" fmla="*/ 8 w 816"/>
                <a:gd name="T7" fmla="*/ 4 h 384"/>
                <a:gd name="T8" fmla="*/ 9 w 816"/>
                <a:gd name="T9" fmla="*/ 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84"/>
                <a:gd name="T17" fmla="*/ 816 w 816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201" name="Line 26">
              <a:extLst>
                <a:ext uri="{FF2B5EF4-FFF2-40B4-BE49-F238E27FC236}">
                  <a16:creationId xmlns:a16="http://schemas.microsoft.com/office/drawing/2014/main" id="{AE2A701D-8DF6-4C1C-AB9C-8D93967C6D6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99" y="1491"/>
              <a:ext cx="2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2" name="Line 27">
              <a:extLst>
                <a:ext uri="{FF2B5EF4-FFF2-40B4-BE49-F238E27FC236}">
                  <a16:creationId xmlns:a16="http://schemas.microsoft.com/office/drawing/2014/main" id="{7B6D618A-2D9A-4818-B43A-2399778C557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69" y="1351"/>
              <a:ext cx="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203" name="Group 28">
              <a:extLst>
                <a:ext uri="{FF2B5EF4-FFF2-40B4-BE49-F238E27FC236}">
                  <a16:creationId xmlns:a16="http://schemas.microsoft.com/office/drawing/2014/main" id="{22EED3BC-7B02-4CE0-A462-F6048E40CC7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94" y="1305"/>
              <a:ext cx="226" cy="232"/>
              <a:chOff x="1192" y="576"/>
              <a:chExt cx="488" cy="480"/>
            </a:xfrm>
          </p:grpSpPr>
          <p:sp>
            <p:nvSpPr>
              <p:cNvPr id="49214" name="Rectangle 29">
                <a:extLst>
                  <a:ext uri="{FF2B5EF4-FFF2-40B4-BE49-F238E27FC236}">
                    <a16:creationId xmlns:a16="http://schemas.microsoft.com/office/drawing/2014/main" id="{81046DAB-C1C1-4283-8B60-24417B549CE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endParaRPr kumimoji="1" lang="zh-CN" altLang="zh-CN" sz="1000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49215" name="Text Box 30">
                <a:extLst>
                  <a:ext uri="{FF2B5EF4-FFF2-40B4-BE49-F238E27FC236}">
                    <a16:creationId xmlns:a16="http://schemas.microsoft.com/office/drawing/2014/main" id="{3DCC1AE6-8026-49F6-8B0E-F9CD4D7DE5D5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192" y="674"/>
                <a:ext cx="488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000" b="1">
                    <a:latin typeface="Comic Sans MS" panose="030F0702030302020204" pitchFamily="66" charset="0"/>
                  </a:rPr>
                  <a:t>Ifetch</a:t>
                </a:r>
              </a:p>
            </p:txBody>
          </p:sp>
        </p:grpSp>
        <p:grpSp>
          <p:nvGrpSpPr>
            <p:cNvPr id="49204" name="Group 31">
              <a:extLst>
                <a:ext uri="{FF2B5EF4-FFF2-40B4-BE49-F238E27FC236}">
                  <a16:creationId xmlns:a16="http://schemas.microsoft.com/office/drawing/2014/main" id="{BEDAC7A3-4DB5-4238-814C-A969C4C69E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6" y="1200"/>
              <a:ext cx="1305" cy="441"/>
              <a:chOff x="2112" y="528"/>
              <a:chExt cx="2088" cy="681"/>
            </a:xfrm>
          </p:grpSpPr>
          <p:sp>
            <p:nvSpPr>
              <p:cNvPr id="49210" name="Rectangle 32">
                <a:extLst>
                  <a:ext uri="{FF2B5EF4-FFF2-40B4-BE49-F238E27FC236}">
                    <a16:creationId xmlns:a16="http://schemas.microsoft.com/office/drawing/2014/main" id="{D68BEC0C-83F8-40B7-84C2-3FA6F54B519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211" name="Rectangle 33">
                <a:extLst>
                  <a:ext uri="{FF2B5EF4-FFF2-40B4-BE49-F238E27FC236}">
                    <a16:creationId xmlns:a16="http://schemas.microsoft.com/office/drawing/2014/main" id="{AFB7F490-3A93-48D1-8057-2E2D2DF44E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212" name="Rectangle 34">
                <a:extLst>
                  <a:ext uri="{FF2B5EF4-FFF2-40B4-BE49-F238E27FC236}">
                    <a16:creationId xmlns:a16="http://schemas.microsoft.com/office/drawing/2014/main" id="{138D43C0-F932-41A9-AFE9-0B0F63C8C6F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213" name="Rectangle 35">
                <a:extLst>
                  <a:ext uri="{FF2B5EF4-FFF2-40B4-BE49-F238E27FC236}">
                    <a16:creationId xmlns:a16="http://schemas.microsoft.com/office/drawing/2014/main" id="{5D850627-8B30-4193-98BB-27E35F840A4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9205" name="Group 36">
              <a:extLst>
                <a:ext uri="{FF2B5EF4-FFF2-40B4-BE49-F238E27FC236}">
                  <a16:creationId xmlns:a16="http://schemas.microsoft.com/office/drawing/2014/main" id="{25B5FBB6-3D17-47F5-B701-F0822614E0B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>
              <a:off x="3649" y="1296"/>
              <a:ext cx="223" cy="233"/>
              <a:chOff x="1374" y="528"/>
              <a:chExt cx="480" cy="432"/>
            </a:xfrm>
          </p:grpSpPr>
          <p:grpSp>
            <p:nvGrpSpPr>
              <p:cNvPr id="49206" name="Group 37">
                <a:extLst>
                  <a:ext uri="{FF2B5EF4-FFF2-40B4-BE49-F238E27FC236}">
                    <a16:creationId xmlns:a16="http://schemas.microsoft.com/office/drawing/2014/main" id="{1B9F3D29-4DB7-4295-AD8A-2E0B8932106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49208" name="Rectangle 38">
                  <a:extLst>
                    <a:ext uri="{FF2B5EF4-FFF2-40B4-BE49-F238E27FC236}">
                      <a16:creationId xmlns:a16="http://schemas.microsoft.com/office/drawing/2014/main" id="{07BBB409-6F25-41CA-A99C-3FBCC989E78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9209" name="Rectangle 39">
                  <a:extLst>
                    <a:ext uri="{FF2B5EF4-FFF2-40B4-BE49-F238E27FC236}">
                      <a16:creationId xmlns:a16="http://schemas.microsoft.com/office/drawing/2014/main" id="{CD46D541-22B6-43D1-A8AF-F50DCD1E322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kumimoji="1" lang="zh-CN" altLang="zh-CN" sz="1000" b="1">
                    <a:latin typeface="Comic Sans MS" panose="030F0702030302020204" pitchFamily="66" charset="0"/>
                  </a:endParaRPr>
                </a:p>
              </p:txBody>
            </p:sp>
          </p:grpSp>
          <p:sp>
            <p:nvSpPr>
              <p:cNvPr id="49207" name="Text Box 40">
                <a:extLst>
                  <a:ext uri="{FF2B5EF4-FFF2-40B4-BE49-F238E27FC236}">
                    <a16:creationId xmlns:a16="http://schemas.microsoft.com/office/drawing/2014/main" id="{61CE8FB2-9B2D-45AA-B802-C427A7181712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437" y="616"/>
                <a:ext cx="33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000" b="1">
                    <a:latin typeface="Comic Sans MS" panose="030F0702030302020204" pitchFamily="66" charset="0"/>
                  </a:rPr>
                  <a:t>Reg</a:t>
                </a:r>
              </a:p>
            </p:txBody>
          </p:sp>
        </p:grpSp>
      </p:grpSp>
      <p:grpSp>
        <p:nvGrpSpPr>
          <p:cNvPr id="49159" name="Group 135">
            <a:extLst>
              <a:ext uri="{FF2B5EF4-FFF2-40B4-BE49-F238E27FC236}">
                <a16:creationId xmlns:a16="http://schemas.microsoft.com/office/drawing/2014/main" id="{B46188FD-5248-43E0-ADFE-1BDEBE0E141B}"/>
              </a:ext>
            </a:extLst>
          </p:cNvPr>
          <p:cNvGrpSpPr>
            <a:grpSpLocks/>
          </p:cNvGrpSpPr>
          <p:nvPr/>
        </p:nvGrpSpPr>
        <p:grpSpPr bwMode="auto">
          <a:xfrm>
            <a:off x="3143250" y="3429000"/>
            <a:ext cx="5508625" cy="857250"/>
            <a:chOff x="1878" y="1979"/>
            <a:chExt cx="2921" cy="442"/>
          </a:xfrm>
        </p:grpSpPr>
        <p:sp>
          <p:nvSpPr>
            <p:cNvPr id="49161" name="Line 47">
              <a:extLst>
                <a:ext uri="{FF2B5EF4-FFF2-40B4-BE49-F238E27FC236}">
                  <a16:creationId xmlns:a16="http://schemas.microsoft.com/office/drawing/2014/main" id="{7274C423-FA3F-4992-8737-D095D007EB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716" y="2128"/>
              <a:ext cx="8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2" name="Line 48">
              <a:extLst>
                <a:ext uri="{FF2B5EF4-FFF2-40B4-BE49-F238E27FC236}">
                  <a16:creationId xmlns:a16="http://schemas.microsoft.com/office/drawing/2014/main" id="{5136CF41-94DC-4369-A4FB-765AEAAE3CD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97" y="2270"/>
              <a:ext cx="8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3" name="Line 49">
              <a:extLst>
                <a:ext uri="{FF2B5EF4-FFF2-40B4-BE49-F238E27FC236}">
                  <a16:creationId xmlns:a16="http://schemas.microsoft.com/office/drawing/2014/main" id="{1BC95CD5-37B8-4303-8C4B-5D737860C85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40" y="2268"/>
              <a:ext cx="2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4" name="Line 50">
              <a:extLst>
                <a:ext uri="{FF2B5EF4-FFF2-40B4-BE49-F238E27FC236}">
                  <a16:creationId xmlns:a16="http://schemas.microsoft.com/office/drawing/2014/main" id="{6FC7717E-7FBC-402C-B973-9C93269416C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02" y="2128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165" name="Group 51">
              <a:extLst>
                <a:ext uri="{FF2B5EF4-FFF2-40B4-BE49-F238E27FC236}">
                  <a16:creationId xmlns:a16="http://schemas.microsoft.com/office/drawing/2014/main" id="{FE1F56CE-BBEC-4C12-9AB7-AD4CDD28588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878" y="2082"/>
              <a:ext cx="289" cy="232"/>
              <a:chOff x="1192" y="576"/>
              <a:chExt cx="487" cy="480"/>
            </a:xfrm>
          </p:grpSpPr>
          <p:sp>
            <p:nvSpPr>
              <p:cNvPr id="49191" name="Rectangle 52">
                <a:extLst>
                  <a:ext uri="{FF2B5EF4-FFF2-40B4-BE49-F238E27FC236}">
                    <a16:creationId xmlns:a16="http://schemas.microsoft.com/office/drawing/2014/main" id="{3AC5A756-EF07-45F8-A972-3DF0AAA0ABC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endParaRPr kumimoji="1" lang="zh-CN" altLang="zh-CN" sz="1000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49192" name="Text Box 53">
                <a:extLst>
                  <a:ext uri="{FF2B5EF4-FFF2-40B4-BE49-F238E27FC236}">
                    <a16:creationId xmlns:a16="http://schemas.microsoft.com/office/drawing/2014/main" id="{435FA001-7D94-45AB-942A-D118A2698F8D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192" y="684"/>
                <a:ext cx="487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000" b="1">
                    <a:latin typeface="Comic Sans MS" panose="030F0702030302020204" pitchFamily="66" charset="0"/>
                  </a:rPr>
                  <a:t>Ifetch</a:t>
                </a:r>
              </a:p>
            </p:txBody>
          </p:sp>
        </p:grpSp>
        <p:sp>
          <p:nvSpPr>
            <p:cNvPr id="49166" name="Rectangle 54">
              <a:extLst>
                <a:ext uri="{FF2B5EF4-FFF2-40B4-BE49-F238E27FC236}">
                  <a16:creationId xmlns:a16="http://schemas.microsoft.com/office/drawing/2014/main" id="{F9F582B9-5ECE-404C-8A55-6C6C99F311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86" y="1979"/>
              <a:ext cx="57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67" name="Rectangle 55">
              <a:extLst>
                <a:ext uri="{FF2B5EF4-FFF2-40B4-BE49-F238E27FC236}">
                  <a16:creationId xmlns:a16="http://schemas.microsoft.com/office/drawing/2014/main" id="{1FD45A9D-2273-451B-9733-B8AF3962EA5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53" y="1979"/>
              <a:ext cx="57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9168" name="Group 56">
              <a:extLst>
                <a:ext uri="{FF2B5EF4-FFF2-40B4-BE49-F238E27FC236}">
                  <a16:creationId xmlns:a16="http://schemas.microsoft.com/office/drawing/2014/main" id="{E09EB625-E842-4EBF-8BBB-57C47F6511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1979"/>
              <a:ext cx="1299" cy="441"/>
              <a:chOff x="3475" y="2155"/>
              <a:chExt cx="1229" cy="441"/>
            </a:xfrm>
          </p:grpSpPr>
          <p:sp>
            <p:nvSpPr>
              <p:cNvPr id="49176" name="AutoShape 57">
                <a:extLst>
                  <a:ext uri="{FF2B5EF4-FFF2-40B4-BE49-F238E27FC236}">
                    <a16:creationId xmlns:a16="http://schemas.microsoft.com/office/drawing/2014/main" id="{A38167C6-07E3-46EA-AD2E-5143101F111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5400000">
                <a:off x="3417" y="2263"/>
                <a:ext cx="371" cy="22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83 w 21600"/>
                  <a:gd name="T13" fmla="*/ 4512 h 21600"/>
                  <a:gd name="T14" fmla="*/ 17117 w 21600"/>
                  <a:gd name="T15" fmla="*/ 1708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kumimoji="1" lang="zh-CN" altLang="zh-CN" sz="1000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49177" name="AutoShape 58">
                <a:extLst>
                  <a:ext uri="{FF2B5EF4-FFF2-40B4-BE49-F238E27FC236}">
                    <a16:creationId xmlns:a16="http://schemas.microsoft.com/office/drawing/2014/main" id="{722CA660-B61B-4A15-9444-C0850B53FE6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3475" y="2316"/>
                <a:ext cx="119" cy="12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178" name="Freeform 59">
                <a:extLst>
                  <a:ext uri="{FF2B5EF4-FFF2-40B4-BE49-F238E27FC236}">
                    <a16:creationId xmlns:a16="http://schemas.microsoft.com/office/drawing/2014/main" id="{D180DB75-527C-49F1-A611-88CAD917FAF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484" y="2329"/>
                <a:ext cx="105" cy="93"/>
              </a:xfrm>
              <a:custGeom>
                <a:avLst/>
                <a:gdLst>
                  <a:gd name="T0" fmla="*/ 0 w 384"/>
                  <a:gd name="T1" fmla="*/ 1 h 288"/>
                  <a:gd name="T2" fmla="*/ 0 w 384"/>
                  <a:gd name="T3" fmla="*/ 0 h 288"/>
                  <a:gd name="T4" fmla="*/ 1 w 384"/>
                  <a:gd name="T5" fmla="*/ 1 h 28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88"/>
                  <a:gd name="T11" fmla="*/ 384 w 38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179" name="Text Box 60">
                <a:extLst>
                  <a:ext uri="{FF2B5EF4-FFF2-40B4-BE49-F238E27FC236}">
                    <a16:creationId xmlns:a16="http://schemas.microsoft.com/office/drawing/2014/main" id="{59F3ABF4-586B-467B-974F-F124C89538F6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3544" y="2292"/>
                <a:ext cx="181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000" b="1">
                    <a:latin typeface="Comic Sans MS" panose="030F0702030302020204" pitchFamily="66" charset="0"/>
                  </a:rPr>
                  <a:t>ALU</a:t>
                </a:r>
              </a:p>
            </p:txBody>
          </p:sp>
          <p:sp>
            <p:nvSpPr>
              <p:cNvPr id="49180" name="Line 61">
                <a:extLst>
                  <a:ext uri="{FF2B5EF4-FFF2-40B4-BE49-F238E27FC236}">
                    <a16:creationId xmlns:a16="http://schemas.microsoft.com/office/drawing/2014/main" id="{ADE07CAA-9C7F-4BF5-AEB9-3E08EA33469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717" y="2376"/>
                <a:ext cx="2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1" name="Line 62">
                <a:extLst>
                  <a:ext uri="{FF2B5EF4-FFF2-40B4-BE49-F238E27FC236}">
                    <a16:creationId xmlns:a16="http://schemas.microsoft.com/office/drawing/2014/main" id="{337BF3CE-D843-4A10-B952-B8924572234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26" y="2376"/>
                <a:ext cx="2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2" name="Rectangle 63">
                <a:extLst>
                  <a:ext uri="{FF2B5EF4-FFF2-40B4-BE49-F238E27FC236}">
                    <a16:creationId xmlns:a16="http://schemas.microsoft.com/office/drawing/2014/main" id="{A595E815-9D12-4205-A3F6-7349CDA8017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40" y="2260"/>
                <a:ext cx="268" cy="2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endParaRPr kumimoji="1" lang="zh-CN" altLang="zh-CN" sz="1000" b="1">
                  <a:latin typeface="Comic Sans MS" panose="030F0702030302020204" pitchFamily="66" charset="0"/>
                </a:endParaRPr>
              </a:p>
            </p:txBody>
          </p:sp>
          <p:sp>
            <p:nvSpPr>
              <p:cNvPr id="49183" name="Text Box 64">
                <a:extLst>
                  <a:ext uri="{FF2B5EF4-FFF2-40B4-BE49-F238E27FC236}">
                    <a16:creationId xmlns:a16="http://schemas.microsoft.com/office/drawing/2014/main" id="{CD18FA39-DBC3-4528-8B82-88462169CE85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941" y="2312"/>
                <a:ext cx="258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000" b="1">
                    <a:latin typeface="Comic Sans MS" panose="030F0702030302020204" pitchFamily="66" charset="0"/>
                  </a:rPr>
                  <a:t>DMem</a:t>
                </a:r>
              </a:p>
            </p:txBody>
          </p:sp>
          <p:sp>
            <p:nvSpPr>
              <p:cNvPr id="49184" name="Freeform 65">
                <a:extLst>
                  <a:ext uri="{FF2B5EF4-FFF2-40B4-BE49-F238E27FC236}">
                    <a16:creationId xmlns:a16="http://schemas.microsoft.com/office/drawing/2014/main" id="{1A5A6E81-807D-4702-8A1F-ADE14FC1EDC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05" y="2376"/>
                <a:ext cx="399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10 h 384"/>
                  <a:gd name="T4" fmla="*/ 20 w 816"/>
                  <a:gd name="T5" fmla="*/ 10 h 384"/>
                  <a:gd name="T6" fmla="*/ 20 w 816"/>
                  <a:gd name="T7" fmla="*/ 4 h 384"/>
                  <a:gd name="T8" fmla="*/ 22 w 816"/>
                  <a:gd name="T9" fmla="*/ 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185" name="Rectangle 66">
                <a:extLst>
                  <a:ext uri="{FF2B5EF4-FFF2-40B4-BE49-F238E27FC236}">
                    <a16:creationId xmlns:a16="http://schemas.microsoft.com/office/drawing/2014/main" id="{C5024AF7-D17E-4238-B29B-53C12682EEE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05" y="2155"/>
                <a:ext cx="54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186" name="Rectangle 67">
                <a:extLst>
                  <a:ext uri="{FF2B5EF4-FFF2-40B4-BE49-F238E27FC236}">
                    <a16:creationId xmlns:a16="http://schemas.microsoft.com/office/drawing/2014/main" id="{E748F4E7-2F53-4370-BCC6-7DE5F2628D2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02" y="2158"/>
                <a:ext cx="54" cy="435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9187" name="Group 68">
                <a:extLst>
                  <a:ext uri="{FF2B5EF4-FFF2-40B4-BE49-F238E27FC236}">
                    <a16:creationId xmlns:a16="http://schemas.microsoft.com/office/drawing/2014/main" id="{9DCB7FEE-343C-4CCD-9BBE-BCB436BFCE0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4436" y="2251"/>
                <a:ext cx="268" cy="233"/>
                <a:chOff x="1392" y="528"/>
                <a:chExt cx="480" cy="432"/>
              </a:xfrm>
            </p:grpSpPr>
            <p:sp>
              <p:nvSpPr>
                <p:cNvPr id="49189" name="Rectangle 69">
                  <a:extLst>
                    <a:ext uri="{FF2B5EF4-FFF2-40B4-BE49-F238E27FC236}">
                      <a16:creationId xmlns:a16="http://schemas.microsoft.com/office/drawing/2014/main" id="{18E02074-B17F-437B-9BF9-3867CA74198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9190" name="Rectangle 70">
                  <a:extLst>
                    <a:ext uri="{FF2B5EF4-FFF2-40B4-BE49-F238E27FC236}">
                      <a16:creationId xmlns:a16="http://schemas.microsoft.com/office/drawing/2014/main" id="{08C85FA6-4A4E-4A2F-953B-EB30C4AF6C5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kumimoji="1" lang="zh-CN" altLang="zh-CN" sz="1000" b="1">
                    <a:latin typeface="Comic Sans MS" panose="030F0702030302020204" pitchFamily="66" charset="0"/>
                  </a:endParaRPr>
                </a:p>
              </p:txBody>
            </p:sp>
          </p:grpSp>
          <p:sp>
            <p:nvSpPr>
              <p:cNvPr id="49188" name="Text Box 71">
                <a:extLst>
                  <a:ext uri="{FF2B5EF4-FFF2-40B4-BE49-F238E27FC236}">
                    <a16:creationId xmlns:a16="http://schemas.microsoft.com/office/drawing/2014/main" id="{8E3630DC-5DAB-47F5-82C2-993B54B1D71D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 flipH="1">
                <a:off x="4472" y="2303"/>
                <a:ext cx="187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000" b="1">
                    <a:latin typeface="Comic Sans MS" panose="030F0702030302020204" pitchFamily="66" charset="0"/>
                  </a:rPr>
                  <a:t>Reg</a:t>
                </a:r>
              </a:p>
            </p:txBody>
          </p:sp>
        </p:grpSp>
        <p:sp>
          <p:nvSpPr>
            <p:cNvPr id="49169" name="Rectangle 72">
              <a:extLst>
                <a:ext uri="{FF2B5EF4-FFF2-40B4-BE49-F238E27FC236}">
                  <a16:creationId xmlns:a16="http://schemas.microsoft.com/office/drawing/2014/main" id="{F14DD418-E491-4E4B-AAD7-7200266529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07" y="1980"/>
              <a:ext cx="57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70" name="AutoShape 73">
              <a:extLst>
                <a:ext uri="{FF2B5EF4-FFF2-40B4-BE49-F238E27FC236}">
                  <a16:creationId xmlns:a16="http://schemas.microsoft.com/office/drawing/2014/main" id="{65C717CC-EC25-47E6-A0F2-A3E946602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1979"/>
              <a:ext cx="385" cy="422"/>
            </a:xfrm>
            <a:prstGeom prst="cloudCallout">
              <a:avLst>
                <a:gd name="adj1" fmla="val -5583"/>
                <a:gd name="adj2" fmla="val 58769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00" b="1">
                  <a:latin typeface="Comic Sans MS" panose="030F0702030302020204" pitchFamily="66" charset="0"/>
                </a:rPr>
                <a:t>Bubble</a:t>
              </a:r>
              <a:endParaRPr kumimoji="1" lang="en-US" altLang="zh-CN" sz="1600" b="1">
                <a:latin typeface="Comic Sans MS" panose="030F0702030302020204" pitchFamily="66" charset="0"/>
              </a:endParaRPr>
            </a:p>
          </p:txBody>
        </p:sp>
        <p:grpSp>
          <p:nvGrpSpPr>
            <p:cNvPr id="49171" name="Group 42">
              <a:extLst>
                <a:ext uri="{FF2B5EF4-FFF2-40B4-BE49-F238E27FC236}">
                  <a16:creationId xmlns:a16="http://schemas.microsoft.com/office/drawing/2014/main" id="{6A538EB8-450A-4E98-B737-B2734AD0CE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925" y="2069"/>
              <a:ext cx="282" cy="233"/>
              <a:chOff x="1374" y="528"/>
              <a:chExt cx="480" cy="432"/>
            </a:xfrm>
          </p:grpSpPr>
          <p:grpSp>
            <p:nvGrpSpPr>
              <p:cNvPr id="49172" name="Group 43">
                <a:extLst>
                  <a:ext uri="{FF2B5EF4-FFF2-40B4-BE49-F238E27FC236}">
                    <a16:creationId xmlns:a16="http://schemas.microsoft.com/office/drawing/2014/main" id="{97178FCC-F3EC-4224-A289-04E92D3895A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49174" name="Rectangle 44">
                  <a:extLst>
                    <a:ext uri="{FF2B5EF4-FFF2-40B4-BE49-F238E27FC236}">
                      <a16:creationId xmlns:a16="http://schemas.microsoft.com/office/drawing/2014/main" id="{18DE101C-C83E-4A42-B147-E32FDE31DF6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9175" name="Rectangle 45">
                  <a:extLst>
                    <a:ext uri="{FF2B5EF4-FFF2-40B4-BE49-F238E27FC236}">
                      <a16:creationId xmlns:a16="http://schemas.microsoft.com/office/drawing/2014/main" id="{9B2F1C0B-39CF-4DCD-A685-1F59038A5E6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kumimoji="1" lang="zh-CN" altLang="zh-CN" sz="1000" b="1">
                    <a:latin typeface="Comic Sans MS" panose="030F0702030302020204" pitchFamily="66" charset="0"/>
                  </a:endParaRPr>
                </a:p>
              </p:txBody>
            </p:sp>
          </p:grpSp>
          <p:sp>
            <p:nvSpPr>
              <p:cNvPr id="49173" name="Text Box 46">
                <a:extLst>
                  <a:ext uri="{FF2B5EF4-FFF2-40B4-BE49-F238E27FC236}">
                    <a16:creationId xmlns:a16="http://schemas.microsoft.com/office/drawing/2014/main" id="{86363168-7A71-47D1-BD87-75FF58B46B7E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447" y="624"/>
                <a:ext cx="336" cy="1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000" b="1">
                    <a:latin typeface="Comic Sans MS" panose="030F0702030302020204" pitchFamily="66" charset="0"/>
                  </a:rPr>
                  <a:t>Reg</a:t>
                </a:r>
              </a:p>
            </p:txBody>
          </p:sp>
        </p:grpSp>
      </p:grp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7305E052-A210-430C-A971-5DE5FED459ED}"/>
              </a:ext>
            </a:extLst>
          </p:cNvPr>
          <p:cNvCxnSpPr>
            <a:stCxn id="49198" idx="0"/>
            <a:endCxn id="49173" idx="3"/>
          </p:cNvCxnSpPr>
          <p:nvPr/>
        </p:nvCxnSpPr>
        <p:spPr>
          <a:xfrm rot="5400000">
            <a:off x="4970463" y="3136900"/>
            <a:ext cx="1265238" cy="65087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6CF01757-8A28-4DB1-9766-9944C2FE5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Precautions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3AB3FBA3-8B80-45B9-B7B2-A9E486B552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214438"/>
            <a:ext cx="8497887" cy="4357687"/>
          </a:xfrm>
        </p:spPr>
        <p:txBody>
          <a:bodyPr/>
          <a:lstStyle/>
          <a:p>
            <a:pPr eaLnBrk="1" hangingPunct="1"/>
            <a:r>
              <a:rPr lang="en-US" altLang="zh-CN" sz="2400"/>
              <a:t>1</a:t>
            </a:r>
            <a:r>
              <a:rPr lang="zh-CN" altLang="en-US" sz="2400"/>
              <a:t>、</a:t>
            </a:r>
            <a:r>
              <a:rPr lang="en-US" altLang="zh-CN" sz="2400"/>
              <a:t>According to datapath to modify the modules of top module, then modify the definitions of the modules.</a:t>
            </a:r>
          </a:p>
          <a:p>
            <a:pPr eaLnBrk="1" hangingPunct="1"/>
            <a:r>
              <a:rPr lang="en-US" altLang="zh-CN" sz="2400"/>
              <a:t>2</a:t>
            </a:r>
            <a:r>
              <a:rPr lang="zh-CN" altLang="en-US" sz="2400"/>
              <a:t>、</a:t>
            </a:r>
            <a:r>
              <a:rPr lang="en-US" altLang="zh-CN" sz="2400"/>
              <a:t>The signals which transfer from former stage to later stage should be stored to stage registers temporally.</a:t>
            </a:r>
          </a:p>
          <a:p>
            <a:pPr eaLnBrk="1" hangingPunct="1"/>
            <a:r>
              <a:rPr lang="en-US" altLang="zh-CN" sz="2400"/>
              <a:t>3</a:t>
            </a:r>
            <a:r>
              <a:rPr lang="zh-CN" altLang="en-US" sz="2400"/>
              <a:t>、</a:t>
            </a:r>
            <a:r>
              <a:rPr lang="en-US" altLang="zh-CN" sz="2400"/>
              <a:t>Bring forward Bypass Unit to ID Stage (3 selection sources: EXE.ALU, MEM.ALU, MEM.LW)</a:t>
            </a:r>
          </a:p>
          <a:p>
            <a:pPr eaLnBrk="1" hangingPunct="1"/>
            <a:r>
              <a:rPr lang="en-US" altLang="zh-CN" sz="2400"/>
              <a:t>4</a:t>
            </a:r>
            <a:r>
              <a:rPr lang="zh-CN" altLang="en-US" sz="2400"/>
              <a:t>、</a:t>
            </a:r>
            <a:r>
              <a:rPr lang="en-US" altLang="zh-CN" sz="2400"/>
              <a:t>Bring forward Calculations of Condition and Branch Address to ID Stage.</a:t>
            </a:r>
          </a:p>
          <a:p>
            <a:pPr eaLnBrk="1" hangingPunct="1"/>
            <a:r>
              <a:rPr lang="en-US" altLang="zh-CN" sz="2400"/>
              <a:t>5</a:t>
            </a:r>
            <a:r>
              <a:rPr lang="zh-CN" altLang="en-US" sz="2400"/>
              <a:t>、</a:t>
            </a:r>
            <a:r>
              <a:rPr lang="en-US" altLang="zh-CN" sz="2400"/>
              <a:t>JUMP Instruction. (After JUMP is A Stall)</a:t>
            </a:r>
            <a:r>
              <a:rPr lang="zh-CN" altLang="en-US" sz="2400"/>
              <a:t> 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25E81934-1143-48BA-9C75-D5311C90F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Observation</a:t>
            </a:r>
            <a:r>
              <a:rPr lang="zh-CN" altLang="en-US" sz="3600"/>
              <a:t> </a:t>
            </a:r>
            <a:r>
              <a:rPr lang="en-US" altLang="zh-CN" sz="3600"/>
              <a:t>Info</a:t>
            </a:r>
            <a:endParaRPr lang="zh-CN" altLang="en-US" sz="3600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7A15318F-8C8A-4208-893A-0C0979B293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305800" cy="5246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West Button: Step execute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South Button: Reset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4 Slide Button: Register Index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Output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0-7 Character of First line: Instruction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8 of First line :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9-10 of First line : Clock Count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11 of First line :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12-15 of First line : Register Content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Second line : “stage name”/number/type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	stage name: 1-”f”, 2-”d”, 3-”e”, 4-”m”, 5-”w”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D1DEA793-55EA-4137-8E97-1976FCD575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Program for verification</a:t>
            </a:r>
          </a:p>
        </p:txBody>
      </p:sp>
      <p:graphicFrame>
        <p:nvGraphicFramePr>
          <p:cNvPr id="96505" name="Group 249">
            <a:extLst>
              <a:ext uri="{FF2B5EF4-FFF2-40B4-BE49-F238E27FC236}">
                <a16:creationId xmlns:a16="http://schemas.microsoft.com/office/drawing/2014/main" id="{75CBE304-B133-45B2-8D9C-770E4370DF96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714375" y="785813"/>
          <a:ext cx="7886700" cy="5486400"/>
        </p:xfrm>
        <a:graphic>
          <a:graphicData uri="http://schemas.openxmlformats.org/drawingml/2006/table">
            <a:tbl>
              <a:tblPr/>
              <a:tblGrid>
                <a:gridCol w="282575">
                  <a:extLst>
                    <a:ext uri="{9D8B030D-6E8A-4147-A177-3AD203B41FA5}">
                      <a16:colId xmlns:a16="http://schemas.microsoft.com/office/drawing/2014/main" val="1945894494"/>
                    </a:ext>
                  </a:extLst>
                </a:gridCol>
                <a:gridCol w="2879725">
                  <a:extLst>
                    <a:ext uri="{9D8B030D-6E8A-4147-A177-3AD203B41FA5}">
                      <a16:colId xmlns:a16="http://schemas.microsoft.com/office/drawing/2014/main" val="4007701640"/>
                    </a:ext>
                  </a:extLst>
                </a:gridCol>
                <a:gridCol w="1839913">
                  <a:extLst>
                    <a:ext uri="{9D8B030D-6E8A-4147-A177-3AD203B41FA5}">
                      <a16:colId xmlns:a16="http://schemas.microsoft.com/office/drawing/2014/main" val="2755233019"/>
                    </a:ext>
                  </a:extLst>
                </a:gridCol>
                <a:gridCol w="1301750">
                  <a:extLst>
                    <a:ext uri="{9D8B030D-6E8A-4147-A177-3AD203B41FA5}">
                      <a16:colId xmlns:a16="http://schemas.microsoft.com/office/drawing/2014/main" val="4134711506"/>
                    </a:ext>
                  </a:extLst>
                </a:gridCol>
                <a:gridCol w="1582737">
                  <a:extLst>
                    <a:ext uri="{9D8B030D-6E8A-4147-A177-3AD203B41FA5}">
                      <a16:colId xmlns:a16="http://schemas.microsoft.com/office/drawing/2014/main" val="1238915571"/>
                    </a:ext>
                  </a:extLst>
                </a:gridCol>
              </a:tblGrid>
              <a:tr h="404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Instruction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Bin Code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Address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Inst. Type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134981"/>
                  </a:ext>
                </a:extLst>
              </a:tr>
              <a:tr h="41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lw r1, $20(r0)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0x8c01_0014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380566"/>
                  </a:ext>
                </a:extLst>
              </a:tr>
              <a:tr h="404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lw r2, $21(r0)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0x8c02_0015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500061"/>
                  </a:ext>
                </a:extLst>
              </a:tr>
              <a:tr h="404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 r3, r1, r2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0x0022_1820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4326512"/>
                  </a:ext>
                </a:extLst>
              </a:tr>
              <a:tr h="404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 r2,r0,r0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0x0000_1020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491421"/>
                  </a:ext>
                </a:extLst>
              </a:tr>
              <a:tr h="404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sub r4, r1, r3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0x0023_2022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190039"/>
                  </a:ext>
                </a:extLst>
              </a:tr>
              <a:tr h="404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and r5, r3, r4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0x0064_2824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951296"/>
                  </a:ext>
                </a:extLst>
              </a:tr>
              <a:tr h="404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or r7, r5, r7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0x00a7_3825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492877"/>
                  </a:ext>
                </a:extLst>
              </a:tr>
              <a:tr h="404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beq r5,r7,-6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0x10a7_fffa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673456"/>
                  </a:ext>
                </a:extLst>
              </a:tr>
              <a:tr h="404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Demi" panose="020B0703020102020204" pitchFamily="34" charset="0"/>
                          <a:ea typeface="宋体" panose="02010600030101010101" pitchFamily="2" charset="-122"/>
                        </a:rPr>
                        <a:t>add r7,r0,r1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Demi" panose="020B0703020102020204" pitchFamily="34" charset="0"/>
                          <a:ea typeface="宋体" panose="02010600030101010101" pitchFamily="2" charset="-122"/>
                        </a:rPr>
                        <a:t>0x0001_3820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34363"/>
                  </a:ext>
                </a:extLst>
              </a:tr>
              <a:tr h="404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anklin Gothic Demi" panose="020B0703020102020204" pitchFamily="34" charset="0"/>
                          <a:ea typeface="宋体" panose="02010600030101010101" pitchFamily="2" charset="-122"/>
                        </a:rPr>
                        <a:t>jmp 0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anklin Gothic Demi" panose="020B0703020102020204" pitchFamily="34" charset="0"/>
                          <a:ea typeface="宋体" panose="02010600030101010101" pitchFamily="2" charset="-122"/>
                        </a:rPr>
                        <a:t>0x0800_0000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468180"/>
                  </a:ext>
                </a:extLst>
              </a:tr>
              <a:tr h="404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anklin Gothic Demi" panose="020B0703020102020204" pitchFamily="34" charset="0"/>
                          <a:ea typeface="宋体" panose="02010600030101010101" pitchFamily="2" charset="-122"/>
                        </a:rPr>
                        <a:t>Add r7, r0, r0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ranklin Gothic Demi" panose="020B0703020102020204" pitchFamily="34" charset="0"/>
                          <a:ea typeface="宋体" panose="02010600030101010101" pitchFamily="2" charset="-122"/>
                        </a:rPr>
                        <a:t>自己编码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Franklin Gothic Demi" panose="020B07030201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9972" marR="89972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550348"/>
                  </a:ext>
                </a:extLst>
              </a:tr>
            </a:tbl>
          </a:graphicData>
        </a:graphic>
      </p:graphicFrame>
      <p:sp>
        <p:nvSpPr>
          <p:cNvPr id="52288" name="Rectangle 63">
            <a:extLst>
              <a:ext uri="{FF2B5EF4-FFF2-40B4-BE49-F238E27FC236}">
                <a16:creationId xmlns:a16="http://schemas.microsoft.com/office/drawing/2014/main" id="{2E09632B-1E90-439E-B60B-FF3BFFB0E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99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41CC408D-F67D-4BE9-83A1-3EB04A4047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3600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7ABAA6C-E298-4D34-8B0A-D8F418A6EF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z="4400"/>
          </a:p>
          <a:p>
            <a:pPr eaLnBrk="1" hangingPunct="1"/>
            <a:endParaRPr lang="zh-CN" altLang="en-US" sz="4400"/>
          </a:p>
          <a:p>
            <a:pPr algn="ctr" eaLnBrk="1" hangingPunct="1"/>
            <a:r>
              <a:rPr lang="en-US" altLang="zh-CN" sz="4400"/>
              <a:t>Thanks!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3A36734-11E3-41A4-BAA0-89775A3454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Outline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EB3A6909-1046-4FB4-BF2D-2B7C185D33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Experiment Purpose</a:t>
            </a:r>
          </a:p>
          <a:p>
            <a:pPr eaLnBrk="1" hangingPunct="1"/>
            <a:r>
              <a:rPr lang="en-US" altLang="zh-CN"/>
              <a:t>Experiment Task</a:t>
            </a:r>
          </a:p>
          <a:p>
            <a:pPr eaLnBrk="1" hangingPunct="1"/>
            <a:r>
              <a:rPr lang="en-US" altLang="zh-CN"/>
              <a:t>Basic Principle</a:t>
            </a:r>
          </a:p>
          <a:p>
            <a:pPr eaLnBrk="1" hangingPunct="1"/>
            <a:r>
              <a:rPr lang="en-US" altLang="zh-CN"/>
              <a:t>Operating Procedures</a:t>
            </a:r>
          </a:p>
          <a:p>
            <a:pPr eaLnBrk="1" hangingPunct="1"/>
            <a:r>
              <a:rPr lang="en-US" altLang="zh-CN"/>
              <a:t>Precaution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939498E-2E6D-4586-8F34-A5D81744D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/>
              <a:t>Experiment Purpose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980AAB7-8E18-466D-8887-F9A232B684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85875"/>
            <a:ext cx="8305800" cy="4879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Understand </a:t>
            </a:r>
            <a:r>
              <a:rPr lang="en-US" altLang="zh-CN" sz="2400" dirty="0">
                <a:solidFill>
                  <a:srgbClr val="FF0000"/>
                </a:solidFill>
              </a:rPr>
              <a:t>why and when Control Hazards arise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Master </a:t>
            </a:r>
            <a:r>
              <a:rPr lang="en-US" altLang="zh-CN" sz="2400" dirty="0">
                <a:solidFill>
                  <a:srgbClr val="FF0000"/>
                </a:solidFill>
              </a:rPr>
              <a:t>the methods of resolving Control Hazards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Freeze or flush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Predict-not-taken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Predict-taken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Delayed-branch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Master</a:t>
            </a:r>
            <a:r>
              <a:rPr lang="en-US" altLang="zh-CN" sz="2400" dirty="0">
                <a:solidFill>
                  <a:srgbClr val="FF0000"/>
                </a:solidFill>
              </a:rPr>
              <a:t> the methods of 1-cycle stall of Predict-not-taken and Predict-taken branch.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master methods of </a:t>
            </a:r>
            <a:r>
              <a:rPr lang="en-US" altLang="zh-CN" sz="2400" dirty="0">
                <a:solidFill>
                  <a:srgbClr val="FF0000"/>
                </a:solidFill>
              </a:rPr>
              <a:t>program verification of Pipelined CPU resolving control hazards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1B7E67B-9A45-4AD8-A8FA-2D7511C3B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Experiment Task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61F3D13-46F8-4A75-BC89-F77C3728B8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Improve the design of Datapath of 5-stages Pipelined CPU via </a:t>
            </a:r>
            <a:r>
              <a:rPr lang="en-US" altLang="zh-CN" dirty="0">
                <a:solidFill>
                  <a:srgbClr val="FF0000"/>
                </a:solidFill>
              </a:rPr>
              <a:t>reducing 3 control stall to 1 stall</a:t>
            </a:r>
            <a:r>
              <a:rPr lang="en-US" altLang="zh-CN" dirty="0"/>
              <a:t> when using flush </a:t>
            </a:r>
          </a:p>
          <a:p>
            <a:pPr lvl="1" eaLnBrk="1" hangingPunct="1"/>
            <a:r>
              <a:rPr lang="en-US" altLang="zh-CN" dirty="0"/>
              <a:t>Bring forward </a:t>
            </a:r>
            <a:r>
              <a:rPr lang="en-US" altLang="zh-CN" dirty="0">
                <a:solidFill>
                  <a:srgbClr val="0070C0"/>
                </a:solidFill>
              </a:rPr>
              <a:t>calculation of condition &amp; branch address</a:t>
            </a:r>
          </a:p>
          <a:p>
            <a:pPr lvl="1" eaLnBrk="1" hangingPunct="1"/>
            <a:r>
              <a:rPr lang="en-US" altLang="zh-CN" dirty="0"/>
              <a:t>Bring forward </a:t>
            </a:r>
            <a:r>
              <a:rPr lang="en-US" altLang="zh-CN" dirty="0">
                <a:solidFill>
                  <a:srgbClr val="0070C0"/>
                </a:solidFill>
              </a:rPr>
              <a:t>bypass unit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Verify the Pipeline CPU with program</a:t>
            </a:r>
            <a:r>
              <a:rPr lang="en-US" altLang="zh-CN" dirty="0"/>
              <a:t> and observe the execution of program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975D870-23F1-454F-8585-36FCC14F1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Control Hazard Definition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0B4DDD9-18A6-40C6-960B-703C2EAECF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Control Hazards arise from the pipelining of branches and other instructions that change the PC. </a:t>
            </a:r>
          </a:p>
          <a:p>
            <a:pPr eaLnBrk="1" hangingPunct="1"/>
            <a:r>
              <a:rPr lang="en-US" altLang="zh-CN" sz="2800" dirty="0"/>
              <a:t>Control hazards can cause a greater performance loss for our MIPS pipeline compared with data hazards.</a:t>
            </a:r>
          </a:p>
          <a:p>
            <a:pPr eaLnBrk="1" hangingPunct="1"/>
            <a:r>
              <a:rPr lang="en-US" altLang="zh-CN" sz="2800" dirty="0"/>
              <a:t>Reducing Pipeline Branch Penalties.</a:t>
            </a:r>
          </a:p>
          <a:p>
            <a:pPr eaLnBrk="1" hangingPunct="1"/>
            <a:endParaRPr lang="en-US" altLang="zh-CN" sz="2800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1AA9ABD3-39D3-44D2-AE12-285C7C678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Instruction Demo</a:t>
            </a:r>
          </a:p>
        </p:txBody>
      </p:sp>
      <p:graphicFrame>
        <p:nvGraphicFramePr>
          <p:cNvPr id="1026" name="Object 9">
            <a:extLst>
              <a:ext uri="{FF2B5EF4-FFF2-40B4-BE49-F238E27FC236}">
                <a16:creationId xmlns:a16="http://schemas.microsoft.com/office/drawing/2014/main" id="{6EF84270-F383-4733-8A7C-B43F56248168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941513" y="1471613"/>
          <a:ext cx="5260975" cy="454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4" imgW="5260848" imgH="4540910" progId="Visio.Drawing.11">
                  <p:embed/>
                </p:oleObj>
              </mc:Choice>
              <mc:Fallback>
                <p:oleObj name="Visio" r:id="rId4" imgW="5260848" imgH="4540910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1471613"/>
                        <a:ext cx="5260975" cy="454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4">
            <a:extLst>
              <a:ext uri="{FF2B5EF4-FFF2-40B4-BE49-F238E27FC236}">
                <a16:creationId xmlns:a16="http://schemas.microsoft.com/office/drawing/2014/main" id="{A7D6CD9F-8504-4E71-B804-D66E3F03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27C3E7ED-83B2-4661-ACB4-5F8E49135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Execution result</a:t>
            </a:r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B98E0C2D-3DBD-4A77-BE1A-1D75257B875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79388" y="908050"/>
          <a:ext cx="8713787" cy="414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4" imgW="12018264" imgH="5720080" progId="Visio.Drawing.11">
                  <p:embed/>
                </p:oleObj>
              </mc:Choice>
              <mc:Fallback>
                <p:oleObj name="Visio" r:id="rId4" imgW="12018264" imgH="572008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908050"/>
                        <a:ext cx="8713787" cy="414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ECE9B81-8E58-45BD-B314-971E662F7E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Methods of resolving Control hazards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4D2BC6A-628E-49BA-9377-AD8D29B90E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Freeze or flush the pipeline</a:t>
            </a:r>
          </a:p>
          <a:p>
            <a:pPr eaLnBrk="1" hangingPunct="1"/>
            <a:r>
              <a:rPr lang="en-US" altLang="zh-CN" dirty="0"/>
              <a:t>Predict-not-taken</a:t>
            </a:r>
          </a:p>
          <a:p>
            <a:pPr eaLnBrk="1" hangingPunct="1"/>
            <a:r>
              <a:rPr lang="en-US" altLang="zh-CN" dirty="0"/>
              <a:t>Predict-taken</a:t>
            </a:r>
          </a:p>
          <a:p>
            <a:pPr eaLnBrk="1" hangingPunct="1"/>
            <a:r>
              <a:rPr lang="en-US" altLang="zh-CN" dirty="0"/>
              <a:t>Delayed branch</a:t>
            </a:r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母版2">
  <a:themeElements>
    <a:clrScheme name="母版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母版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母版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Arch_Lab</Template>
  <TotalTime>4666</TotalTime>
  <Words>1055</Words>
  <Application>Microsoft Macintosh PowerPoint</Application>
  <PresentationFormat>全屏显示(4:3)</PresentationFormat>
  <Paragraphs>223</Paragraphs>
  <Slides>25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宋体</vt:lpstr>
      <vt:lpstr>Arial Unicode MS</vt:lpstr>
      <vt:lpstr>Arial</vt:lpstr>
      <vt:lpstr>Calibri</vt:lpstr>
      <vt:lpstr>Comic Sans MS</vt:lpstr>
      <vt:lpstr>Franklin Gothic Demi</vt:lpstr>
      <vt:lpstr>Times New Roman</vt:lpstr>
      <vt:lpstr>Wingdings</vt:lpstr>
      <vt:lpstr>1_Default Design</vt:lpstr>
      <vt:lpstr>自定义设计方案</vt:lpstr>
      <vt:lpstr>母版2</vt:lpstr>
      <vt:lpstr>Default Design</vt:lpstr>
      <vt:lpstr>诗情画意</vt:lpstr>
      <vt:lpstr>1_诗情画意</vt:lpstr>
      <vt:lpstr>Visio</vt:lpstr>
      <vt:lpstr>Word.Picture.8</vt:lpstr>
      <vt:lpstr>图片</vt:lpstr>
      <vt:lpstr>Computer Architecture Experiment</vt:lpstr>
      <vt:lpstr>Topics</vt:lpstr>
      <vt:lpstr>Outline</vt:lpstr>
      <vt:lpstr>Experiment Purpose</vt:lpstr>
      <vt:lpstr>Experiment Task</vt:lpstr>
      <vt:lpstr>Control Hazard Definition</vt:lpstr>
      <vt:lpstr>Instruction Demo</vt:lpstr>
      <vt:lpstr>Execution result</vt:lpstr>
      <vt:lpstr>Methods of resolving Control hazards</vt:lpstr>
      <vt:lpstr>Freeze method</vt:lpstr>
      <vt:lpstr>Predict-not-taken( not in lab)</vt:lpstr>
      <vt:lpstr>Predict taken only when branch target can be got earlier that condition code</vt:lpstr>
      <vt:lpstr>Reduce the control stall by calculate target and cc asap.</vt:lpstr>
      <vt:lpstr>Reduce the control stall by calculate target and cc asap.</vt:lpstr>
      <vt:lpstr>What we have done by far</vt:lpstr>
      <vt:lpstr>The control logic</vt:lpstr>
      <vt:lpstr>Datapath resolving Control Hazards</vt:lpstr>
      <vt:lpstr>Why Move the forwarding control logic to ID stage ?</vt:lpstr>
      <vt:lpstr>Why Move the forwarding control logic to ID stage ?</vt:lpstr>
      <vt:lpstr>Move forward the forwarding control logic  &amp; send out ALUoutput/LWDR before the latch. </vt:lpstr>
      <vt:lpstr>But new stall still arise</vt:lpstr>
      <vt:lpstr>Precautions</vt:lpstr>
      <vt:lpstr>Observation Info</vt:lpstr>
      <vt:lpstr>Program for verification</vt:lpstr>
      <vt:lpstr>PowerPoint 演示文稿</vt:lpstr>
    </vt:vector>
  </TitlesOfParts>
  <Company>hangzhou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计算机体系结构实验</dc:title>
  <dc:creator>王总辉</dc:creator>
  <cp:lastModifiedBy>gakiara</cp:lastModifiedBy>
  <cp:revision>165</cp:revision>
  <dcterms:created xsi:type="dcterms:W3CDTF">2008-02-21T02:06:29Z</dcterms:created>
  <dcterms:modified xsi:type="dcterms:W3CDTF">2021-01-04T07:47:30Z</dcterms:modified>
</cp:coreProperties>
</file>