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71" r:id="rId2"/>
    <p:sldId id="272" r:id="rId3"/>
    <p:sldId id="30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50EA9-05E0-4F5E-98BB-72112AFBDC0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B85B-F73B-4D8E-A3F3-46FCABD00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0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97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86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223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S_IDLE</a:t>
            </a:r>
            <a:r>
              <a:rPr lang="zh-CN" altLang="en-US" sz="1200" dirty="0"/>
              <a:t>：空闲状态，不进行</a:t>
            </a:r>
            <a:r>
              <a:rPr lang="en-US" altLang="zh-CN" sz="1200" dirty="0"/>
              <a:t>Memory</a:t>
            </a:r>
            <a:r>
              <a:rPr lang="zh-CN" altLang="en-US" sz="1200" dirty="0"/>
              <a:t>操作。</a:t>
            </a:r>
            <a:endParaRPr lang="en-US" altLang="zh-CN" sz="1200" dirty="0"/>
          </a:p>
          <a:p>
            <a:r>
              <a:rPr lang="en-US" altLang="zh-CN" sz="1200" dirty="0"/>
              <a:t>S_BACK</a:t>
            </a:r>
            <a:r>
              <a:rPr lang="zh-CN" altLang="en-US" sz="1200" dirty="0"/>
              <a:t>：将数据写回到</a:t>
            </a:r>
            <a:r>
              <a:rPr lang="en-US" altLang="zh-CN" sz="1200" dirty="0"/>
              <a:t>Memory</a:t>
            </a:r>
            <a:r>
              <a:rPr lang="zh-CN" altLang="en-US" sz="1200" dirty="0"/>
              <a:t>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全部写回。</a:t>
            </a:r>
            <a:endParaRPr lang="en-US" altLang="zh-CN" sz="1200" dirty="0"/>
          </a:p>
          <a:p>
            <a:r>
              <a:rPr lang="en-US" altLang="zh-CN" sz="1200" dirty="0"/>
              <a:t>S_BACK_WAIT</a:t>
            </a:r>
            <a:r>
              <a:rPr lang="zh-CN" altLang="en-US" sz="1200" dirty="0"/>
              <a:t>：等待一个时钟，需要释放对</a:t>
            </a:r>
            <a:r>
              <a:rPr lang="en-US" altLang="zh-CN" sz="1200" dirty="0"/>
              <a:t>Memory</a:t>
            </a:r>
            <a:r>
              <a:rPr lang="zh-CN" altLang="en-US" sz="1200" dirty="0"/>
              <a:t>的片选以准备下次操作。</a:t>
            </a:r>
            <a:endParaRPr lang="en-US" altLang="zh-CN" sz="1200" dirty="0"/>
          </a:p>
          <a:p>
            <a:r>
              <a:rPr lang="en-US" altLang="zh-CN" sz="1200" dirty="0"/>
              <a:t>S_FILL</a:t>
            </a:r>
            <a:r>
              <a:rPr lang="zh-CN" altLang="en-US" sz="1200" dirty="0"/>
              <a:t>：从</a:t>
            </a:r>
            <a:r>
              <a:rPr lang="en-US" altLang="zh-CN" sz="1200" dirty="0"/>
              <a:t>Memory</a:t>
            </a:r>
            <a:r>
              <a:rPr lang="zh-CN" altLang="en-US" sz="1200" dirty="0"/>
              <a:t>读取数据，由计数器控制直到整个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全部读取完毕。</a:t>
            </a:r>
            <a:endParaRPr lang="en-US" altLang="zh-CN" sz="1200" dirty="0"/>
          </a:p>
          <a:p>
            <a:r>
              <a:rPr lang="en-US" altLang="zh-CN" sz="1200" dirty="0"/>
              <a:t>S_FILL_WAIT</a:t>
            </a:r>
            <a:r>
              <a:rPr lang="zh-CN" altLang="en-US" sz="1200" dirty="0"/>
              <a:t>：等待一个时钟，保证最后一个数据成功写入</a:t>
            </a:r>
            <a:r>
              <a:rPr lang="en-US" altLang="zh-CN" sz="1200" dirty="0"/>
              <a:t>Cache</a:t>
            </a:r>
            <a:r>
              <a:rPr lang="zh-CN" altLang="en-US" sz="12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03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70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7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968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57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58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9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50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896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63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60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02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2706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0533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373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0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6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956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4" y="6286544"/>
            <a:ext cx="8459787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684213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9257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56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164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0812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1946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3970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6970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5445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489" y="81558"/>
            <a:ext cx="5900750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298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>
              <a:defRPr/>
            </a:pPr>
            <a:fld id="{1CB08610-1BEC-4503-9820-D9C0F5B70F4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4214" y="6308727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7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845" y="285728"/>
            <a:ext cx="2617616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5787" y="6357958"/>
            <a:ext cx="43577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FFFF"/>
                </a:solidFill>
              </a:rPr>
              <a:t>Computer Architecture </a:t>
            </a:r>
            <a:r>
              <a:rPr lang="en-US" altLang="zh-CN" sz="1350" dirty="0" err="1">
                <a:solidFill>
                  <a:srgbClr val="FFFFFF"/>
                </a:solidFill>
              </a:rPr>
              <a:t>Lab_jxh</a:t>
            </a:r>
            <a:endParaRPr lang="zh-CN" alt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  <a:br>
              <a:rPr lang="en-US" altLang="zh-CN" dirty="0"/>
            </a:br>
            <a:r>
              <a:rPr lang="en-US" altLang="zh-CN" dirty="0"/>
              <a:t>Experiment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－</a:t>
            </a:r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Jiang Xiaohong</a:t>
            </a:r>
          </a:p>
        </p:txBody>
      </p:sp>
    </p:spTree>
    <p:extLst>
      <p:ext uri="{BB962C8B-B14F-4D97-AF65-F5344CB8AC3E}">
        <p14:creationId xmlns:p14="http://schemas.microsoft.com/office/powerpoint/2010/main" val="214296847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1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Datapath</a:t>
            </a:r>
            <a:r>
              <a:rPr lang="en-US" altLang="zh-CN" sz="21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of CPU accessing </a:t>
            </a:r>
            <a:r>
              <a:rPr lang="en-US" altLang="zh-CN" sz="21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1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. in multiple cycle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69" y="1700809"/>
            <a:ext cx="5339637" cy="425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0156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module </a:t>
            </a:r>
            <a:r>
              <a:rPr lang="en-US" altLang="zh-CN" sz="1800" dirty="0" err="1">
                <a:ea typeface="宋体" pitchFamily="2" charset="-122"/>
              </a:rPr>
              <a:t>inst_rom</a:t>
            </a:r>
            <a:r>
              <a:rPr lang="en-US" altLang="zh-CN" sz="1800" dirty="0">
                <a:ea typeface="宋体" pitchFamily="2" charset="-122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</a:t>
            </a:r>
            <a:r>
              <a:rPr lang="en-US" altLang="zh-CN" sz="1800" dirty="0" err="1">
                <a:ea typeface="宋体" pitchFamily="2" charset="-122"/>
              </a:rPr>
              <a:t>clk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</a:t>
            </a:r>
            <a:r>
              <a:rPr lang="en-US" altLang="zh-CN" sz="1800" dirty="0" err="1">
                <a:ea typeface="宋体" pitchFamily="2" charset="-122"/>
              </a:rPr>
              <a:t>rst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</a:t>
            </a:r>
            <a:r>
              <a:rPr lang="en-US" altLang="zh-CN" sz="1800" dirty="0" err="1">
                <a:ea typeface="宋体" pitchFamily="2" charset="-122"/>
              </a:rPr>
              <a:t>cs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[31:0] </a:t>
            </a:r>
            <a:r>
              <a:rPr lang="en-US" altLang="zh-CN" sz="1800" dirty="0" err="1">
                <a:ea typeface="宋体" pitchFamily="2" charset="-122"/>
              </a:rPr>
              <a:t>addr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output </a:t>
            </a:r>
            <a:r>
              <a:rPr lang="en-US" altLang="zh-CN" sz="1800" dirty="0" err="1">
                <a:ea typeface="宋体" pitchFamily="2" charset="-122"/>
              </a:rPr>
              <a:t>reg</a:t>
            </a:r>
            <a:r>
              <a:rPr lang="en-US" altLang="zh-CN" sz="1800" dirty="0">
                <a:ea typeface="宋体" pitchFamily="2" charset="-122"/>
              </a:rPr>
              <a:t> [31:0] </a:t>
            </a:r>
            <a:r>
              <a:rPr lang="en-US" altLang="zh-CN" sz="1800" dirty="0" err="1">
                <a:ea typeface="宋体" pitchFamily="2" charset="-122"/>
              </a:rPr>
              <a:t>dout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output </a:t>
            </a:r>
            <a:r>
              <a:rPr lang="en-US" altLang="zh-CN" sz="1800" dirty="0" err="1">
                <a:ea typeface="宋体" pitchFamily="2" charset="-122"/>
              </a:rPr>
              <a:t>reg</a:t>
            </a:r>
            <a:r>
              <a:rPr lang="en-US" altLang="zh-CN" sz="1800" dirty="0">
                <a:ea typeface="宋体" pitchFamily="2" charset="-122"/>
              </a:rPr>
              <a:t> stall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01118632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module </a:t>
            </a:r>
            <a:r>
              <a:rPr lang="en-US" altLang="zh-CN" sz="1800" dirty="0" err="1">
                <a:ea typeface="宋体" pitchFamily="2" charset="-122"/>
              </a:rPr>
              <a:t>data_ram</a:t>
            </a:r>
            <a:r>
              <a:rPr lang="en-US" altLang="zh-CN" sz="1800" dirty="0">
                <a:ea typeface="宋体" pitchFamily="2" charset="-122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</a:t>
            </a:r>
            <a:r>
              <a:rPr lang="en-US" altLang="zh-CN" sz="1800" dirty="0" err="1">
                <a:ea typeface="宋体" pitchFamily="2" charset="-122"/>
              </a:rPr>
              <a:t>clk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</a:t>
            </a:r>
            <a:r>
              <a:rPr lang="en-US" altLang="zh-CN" sz="1800" dirty="0" err="1">
                <a:ea typeface="宋体" pitchFamily="2" charset="-122"/>
              </a:rPr>
              <a:t>rst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</a:t>
            </a:r>
            <a:r>
              <a:rPr lang="en-US" altLang="zh-CN" sz="1800" dirty="0" err="1">
                <a:ea typeface="宋体" pitchFamily="2" charset="-122"/>
              </a:rPr>
              <a:t>cs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we,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[31:0] </a:t>
            </a:r>
            <a:r>
              <a:rPr lang="en-US" altLang="zh-CN" sz="1800" dirty="0" err="1">
                <a:ea typeface="宋体" pitchFamily="2" charset="-122"/>
              </a:rPr>
              <a:t>addr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input wire [31:0] din,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output </a:t>
            </a:r>
            <a:r>
              <a:rPr lang="en-US" altLang="zh-CN" sz="1800" dirty="0" err="1">
                <a:ea typeface="宋体" pitchFamily="2" charset="-122"/>
              </a:rPr>
              <a:t>reg</a:t>
            </a:r>
            <a:r>
              <a:rPr lang="en-US" altLang="zh-CN" sz="1800" dirty="0">
                <a:ea typeface="宋体" pitchFamily="2" charset="-122"/>
              </a:rPr>
              <a:t> [31:0] </a:t>
            </a:r>
            <a:r>
              <a:rPr lang="en-US" altLang="zh-CN" sz="1800" dirty="0" err="1">
                <a:ea typeface="宋体" pitchFamily="2" charset="-122"/>
              </a:rPr>
              <a:t>dout</a:t>
            </a:r>
            <a:r>
              <a:rPr lang="en-US" altLang="zh-CN" sz="1800" dirty="0">
                <a:ea typeface="宋体" pitchFamily="2" charset="-122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output </a:t>
            </a:r>
            <a:r>
              <a:rPr lang="en-US" altLang="zh-CN" sz="1800" dirty="0" err="1">
                <a:ea typeface="宋体" pitchFamily="2" charset="-122"/>
              </a:rPr>
              <a:t>reg</a:t>
            </a:r>
            <a:r>
              <a:rPr lang="en-US" altLang="zh-CN" sz="1800" dirty="0">
                <a:ea typeface="宋体" pitchFamily="2" charset="-122"/>
              </a:rPr>
              <a:t> stall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2559929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.(1)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 0:	3c010000 	</a:t>
            </a:r>
            <a:r>
              <a:rPr lang="en-US" altLang="zh-CN" sz="1650" dirty="0" err="1">
                <a:solidFill>
                  <a:srgbClr val="19A1FD"/>
                </a:solidFill>
                <a:ea typeface="宋体" charset="-122"/>
              </a:rPr>
              <a:t>lui</a:t>
            </a: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	R1,0x0		//main entry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 4:	24210040 	</a:t>
            </a:r>
            <a:r>
              <a:rPr lang="en-US" altLang="zh-CN" sz="1650" dirty="0" err="1">
                <a:solidFill>
                  <a:srgbClr val="19A1FD"/>
                </a:solidFill>
                <a:ea typeface="宋体" charset="-122"/>
              </a:rPr>
              <a:t>addiu</a:t>
            </a: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	R1,R1,64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 8:	40811800 	mtc0	R1, R3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 c:	00001020 	add	R2,R0,R0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10:	00001820 	add	R3,R0,R0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14:	40044800 	mfc0	R4,R9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18:	00002820 	add	R5,R0,$0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1c: 	20420001 	</a:t>
            </a:r>
            <a:r>
              <a:rPr lang="en-US" altLang="zh-CN" sz="1650" dirty="0" err="1">
                <a:solidFill>
                  <a:srgbClr val="19A1FD"/>
                </a:solidFill>
                <a:ea typeface="宋体" charset="-122"/>
              </a:rPr>
              <a:t>addi</a:t>
            </a: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	R2,R2,1		//loop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20:	28412710 	</a:t>
            </a:r>
            <a:r>
              <a:rPr lang="en-US" altLang="zh-CN" sz="1650" dirty="0" err="1">
                <a:solidFill>
                  <a:srgbClr val="19A1FD"/>
                </a:solidFill>
                <a:ea typeface="宋体" charset="-122"/>
              </a:rPr>
              <a:t>slti</a:t>
            </a: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	R1,R2,10000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24:	1420fffd 	</a:t>
            </a:r>
            <a:r>
              <a:rPr lang="en-US" altLang="zh-CN" sz="1650" dirty="0" err="1">
                <a:solidFill>
                  <a:srgbClr val="19A1FD"/>
                </a:solidFill>
                <a:ea typeface="宋体" charset="-122"/>
              </a:rPr>
              <a:t>bne</a:t>
            </a: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	$1,R0,-2	//jump to loop</a:t>
            </a:r>
          </a:p>
          <a:p>
            <a:pPr marL="0" indent="0">
              <a:buNone/>
            </a:pPr>
            <a:r>
              <a:rPr lang="en-US" altLang="zh-CN" sz="1650" dirty="0">
                <a:solidFill>
                  <a:srgbClr val="19A1FD"/>
                </a:solidFill>
                <a:ea typeface="宋体" charset="-122"/>
              </a:rPr>
              <a:t>28:	00000000 	</a:t>
            </a:r>
            <a:r>
              <a:rPr lang="en-US" altLang="zh-CN" sz="1650" dirty="0" err="1">
                <a:solidFill>
                  <a:srgbClr val="19A1FD"/>
                </a:solidFill>
                <a:ea typeface="宋体" charset="-122"/>
              </a:rPr>
              <a:t>nop</a:t>
            </a:r>
            <a:endParaRPr lang="en-US" altLang="zh-CN" sz="1650" dirty="0">
              <a:solidFill>
                <a:srgbClr val="19A1FD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331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CN" sz="1650" dirty="0">
                <a:solidFill>
                  <a:srgbClr val="19A1FD"/>
                </a:solidFill>
                <a:ea typeface="宋体" charset="-122"/>
              </a:rPr>
              <a:t>2c:	40054800 	mfc0 	R5, R9</a:t>
            </a:r>
          </a:p>
          <a:p>
            <a:pPr marL="0" indent="0">
              <a:buNone/>
            </a:pPr>
            <a:r>
              <a:rPr lang="pt-BR" altLang="zh-CN" sz="1650" dirty="0">
                <a:solidFill>
                  <a:srgbClr val="19A1FD"/>
                </a:solidFill>
                <a:ea typeface="宋体" charset="-122"/>
              </a:rPr>
              <a:t>30:	00a42822 	sub	R5, R5, R4</a:t>
            </a:r>
          </a:p>
          <a:p>
            <a:pPr marL="0" indent="0">
              <a:buNone/>
            </a:pPr>
            <a:r>
              <a:rPr lang="nl-NL" altLang="zh-CN" sz="1650" dirty="0">
                <a:solidFill>
                  <a:srgbClr val="19A1FD"/>
                </a:solidFill>
                <a:ea typeface="宋体" charset="-122"/>
              </a:rPr>
              <a:t>34:	20420001 	addi	R2,R2,1		//loop</a:t>
            </a:r>
          </a:p>
          <a:p>
            <a:pPr marL="0" indent="0">
              <a:buNone/>
            </a:pPr>
            <a:r>
              <a:rPr lang="nl-NL" altLang="zh-CN" sz="1650" dirty="0">
                <a:solidFill>
                  <a:srgbClr val="19A1FD"/>
                </a:solidFill>
                <a:ea typeface="宋体" charset="-122"/>
              </a:rPr>
              <a:t>38:	0800000d 	j	34</a:t>
            </a:r>
          </a:p>
          <a:p>
            <a:pPr marL="0" indent="0">
              <a:buNone/>
            </a:pPr>
            <a:r>
              <a:rPr lang="nl-NL" altLang="zh-CN" sz="1650" dirty="0">
                <a:solidFill>
                  <a:srgbClr val="19A1FD"/>
                </a:solidFill>
                <a:ea typeface="宋体" charset="-122"/>
              </a:rPr>
              <a:t>3c:	00000000 	nop</a:t>
            </a:r>
          </a:p>
          <a:p>
            <a:pPr marL="0" indent="0">
              <a:buNone/>
            </a:pPr>
            <a:r>
              <a:rPr lang="it-IT" altLang="zh-CN" sz="1650" dirty="0">
                <a:solidFill>
                  <a:srgbClr val="19A1FD"/>
                </a:solidFill>
                <a:ea typeface="宋体" charset="-122"/>
              </a:rPr>
              <a:t>40:	20630001 	addi	R3,R3,1		//handler</a:t>
            </a:r>
          </a:p>
          <a:p>
            <a:pPr marL="0" indent="0">
              <a:buNone/>
            </a:pPr>
            <a:r>
              <a:rPr lang="it-IT" altLang="zh-CN" sz="1650" dirty="0">
                <a:solidFill>
                  <a:srgbClr val="19A1FD"/>
                </a:solidFill>
                <a:ea typeface="宋体" charset="-122"/>
              </a:rPr>
              <a:t>44:	42000018 	eret</a:t>
            </a:r>
          </a:p>
          <a:p>
            <a:pPr marL="0" indent="0">
              <a:buNone/>
            </a:pPr>
            <a:r>
              <a:rPr lang="it-IT" altLang="zh-CN" sz="1650" dirty="0">
                <a:solidFill>
                  <a:srgbClr val="19A1FD"/>
                </a:solidFill>
                <a:ea typeface="宋体" charset="-122"/>
              </a:rPr>
              <a:t>48:	00000000 	nop</a:t>
            </a:r>
            <a:endParaRPr lang="en-US" altLang="zh-CN" sz="1650" dirty="0">
              <a:solidFill>
                <a:srgbClr val="19A1FD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17211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:\Univ Doc\计算机体系结构\2015-2016\arch_exps\exp8\sim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862826"/>
            <a:ext cx="6723366" cy="378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37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F:\Univ Doc\计算机体系结构\2015-2016\arch_exps\exp8\sim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4" y="1862826"/>
            <a:ext cx="6642738" cy="373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2330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19A1FD"/>
                </a:solidFill>
                <a:ea typeface="宋体" charset="-122"/>
              </a:rPr>
              <a:t>CP 1:  </a:t>
            </a:r>
          </a:p>
          <a:p>
            <a:pPr marL="342900" lvl="1" indent="0">
              <a:buNone/>
            </a:pPr>
            <a:r>
              <a:rPr lang="en-US" altLang="zh-CN" sz="2400" dirty="0"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dirty="0">
              <a:solidFill>
                <a:srgbClr val="19A1FD"/>
              </a:solidFill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19A1FD"/>
                </a:solidFill>
                <a:ea typeface="宋体" charset="-122"/>
              </a:rPr>
              <a:t>CP 2: </a:t>
            </a:r>
          </a:p>
          <a:p>
            <a:pPr marL="342900" lvl="1" indent="0">
              <a:buNone/>
            </a:pPr>
            <a:r>
              <a:rPr lang="en-US" altLang="zh-CN" sz="2400" dirty="0"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71727561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Part II  Cache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373352738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0826036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700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charset="-122"/>
              </a:rPr>
              <a:t>Checkpoints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58590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4179"/>
            <a:ext cx="746318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361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Direct Map</a:t>
            </a:r>
          </a:p>
          <a:p>
            <a:r>
              <a:rPr lang="en-US" altLang="zh-CN" dirty="0">
                <a:latin typeface="+mn-lt"/>
              </a:rPr>
              <a:t>Write Back</a:t>
            </a:r>
          </a:p>
          <a:p>
            <a:r>
              <a:rPr lang="en-US" altLang="zh-CN" dirty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50605"/>
            <a:ext cx="5680998" cy="10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40554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22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64</a:t>
            </a:r>
          </a:p>
        </p:txBody>
      </p:sp>
    </p:spTree>
    <p:extLst>
      <p:ext uri="{BB962C8B-B14F-4D97-AF65-F5344CB8AC3E}">
        <p14:creationId xmlns:p14="http://schemas.microsoft.com/office/powerpoint/2010/main" val="255852752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25897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3646" y="332656"/>
            <a:ext cx="5272770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4503" y="1059755"/>
            <a:ext cx="9145016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[WORD_BITS-1:0] din,  // data write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wire hit,  // hit or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[WORD_BITS-1:0]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data read out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valid,  // valid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dirty,  // dirty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[TAG_BITS-1:0] tag  // tag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b="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4900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Read and Write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dout</a:t>
            </a:r>
            <a:r>
              <a:rPr lang="en-US" altLang="zh-CN" dirty="0">
                <a:latin typeface="+mn-lt"/>
              </a:rPr>
              <a:t> &lt;=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if </a:t>
            </a:r>
            <a:r>
              <a:rPr lang="en-US" altLang="zh-CN" dirty="0"/>
              <a:t>(store || edit)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 &lt;= din;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994848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Dirty, Valid, tag of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+mn-lt"/>
              </a:rPr>
              <a:t>invalid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 ?</a:t>
            </a:r>
          </a:p>
          <a:p>
            <a:r>
              <a:rPr lang="en-US" altLang="zh-CN" dirty="0">
                <a:latin typeface="+mn-lt"/>
              </a:rPr>
              <a:t>load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r>
              <a:rPr lang="en-US" altLang="zh-CN" dirty="0">
                <a:latin typeface="+mn-lt"/>
              </a:rPr>
              <a:t>edit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469326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2650" y="332656"/>
            <a:ext cx="5711838" cy="954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+mj-ea"/>
              </a:rPr>
              <a:t>output of Dirty, Valid, tag, hit</a:t>
            </a:r>
            <a:endParaRPr lang="zh-CN" altLang="en-US" sz="4400" dirty="0">
              <a:solidFill>
                <a:srgbClr val="19A1FD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valid &lt;= </a:t>
            </a: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dirty &lt;= </a:t>
            </a: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tag &lt;= </a:t>
            </a: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hit = ?? &amp; ??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17793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#210 load = 1; din = 32'h11111111;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32'h00000004;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32'h000000A8;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32'h0000001C;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load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32'h000000B4; din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 edit = 1; din = 32'h22222222;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32'h00000008;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edit = 0; din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initial forever #10 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 = ~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;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47565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5" y="1294980"/>
            <a:ext cx="8866801" cy="4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7720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19A1FD"/>
                </a:solidFill>
                <a:ea typeface="宋体" pitchFamily="2" charset="-122"/>
              </a:rPr>
              <a:t>Experiment 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Understanding the principle of Memory Hierarchy</a:t>
            </a:r>
          </a:p>
          <a:p>
            <a:r>
              <a:rPr lang="en-US" altLang="zh-CN" dirty="0"/>
              <a:t>Implement  CPU with cache and memory by two steps</a:t>
            </a:r>
          </a:p>
          <a:p>
            <a:pPr lvl="1"/>
            <a:r>
              <a:rPr lang="en-US" altLang="zh-CN" dirty="0"/>
              <a:t>Implement a CPU accessing memory in multiple cycle Implement  a CPU with cache – memory two level hierarchy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3158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8998"/>
            <a:ext cx="8817602" cy="41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1292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218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19286184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7295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</a:p>
          <a:p>
            <a:r>
              <a:rPr lang="en-US" altLang="zh-CN" dirty="0">
                <a:latin typeface="+mn-lt"/>
              </a:rPr>
              <a:t>Write (Hit/Miss)</a:t>
            </a: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4" y="934408"/>
            <a:ext cx="4080932" cy="51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77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4770" y="332656"/>
            <a:ext cx="4975621" cy="954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1487" y="2098454"/>
            <a:ext cx="6675113" cy="2986730"/>
            <a:chOff x="1088572" y="2168466"/>
            <a:chExt cx="6675113" cy="2986730"/>
          </a:xfrm>
        </p:grpSpPr>
        <p:sp>
          <p:nvSpPr>
            <p:cNvPr id="6" name="椭圆 5"/>
            <p:cNvSpPr/>
            <p:nvPr/>
          </p:nvSpPr>
          <p:spPr>
            <a:xfrm>
              <a:off x="199861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S_IDLE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058194" y="273431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29193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S_BACK_WAIT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058193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291936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S_FILL_WAIT</a:t>
              </a:r>
              <a:endParaRPr lang="zh-CN" altLang="en-US" dirty="0"/>
            </a:p>
          </p:txBody>
        </p:sp>
        <p:cxnSp>
          <p:nvCxnSpPr>
            <p:cNvPr id="11" name="曲线连接符 10"/>
            <p:cNvCxnSpPr>
              <a:stCxn id="6" idx="3"/>
              <a:endCxn id="6" idx="1"/>
            </p:cNvCxnSpPr>
            <p:nvPr/>
          </p:nvCxnSpPr>
          <p:spPr>
            <a:xfrm rot="5400000" flipH="1">
              <a:off x="1995544" y="3037115"/>
              <a:ext cx="437210" cy="12700"/>
            </a:xfrm>
            <a:prstGeom prst="curvedConnector5">
              <a:avLst>
                <a:gd name="adj1" fmla="val -52286"/>
                <a:gd name="adj2" fmla="val 5108614"/>
                <a:gd name="adj3" fmla="val 15228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088572" y="2274430"/>
              <a:ext cx="159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Read/Write Hit</a:t>
              </a:r>
            </a:p>
          </p:txBody>
        </p:sp>
        <p:cxnSp>
          <p:nvCxnSpPr>
            <p:cNvPr id="13" name="曲线连接符 12"/>
            <p:cNvCxnSpPr>
              <a:stCxn id="6" idx="6"/>
              <a:endCxn id="7" idx="2"/>
            </p:cNvCxnSpPr>
            <p:nvPr/>
          </p:nvCxnSpPr>
          <p:spPr>
            <a:xfrm>
              <a:off x="3470365" y="3037115"/>
              <a:ext cx="587829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5"/>
            <p:cNvSpPr txBox="1"/>
            <p:nvPr/>
          </p:nvSpPr>
          <p:spPr>
            <a:xfrm>
              <a:off x="2971285" y="244024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Dirty</a:t>
              </a:r>
            </a:p>
          </p:txBody>
        </p:sp>
        <p:cxnSp>
          <p:nvCxnSpPr>
            <p:cNvPr id="15" name="曲线连接符 14"/>
            <p:cNvCxnSpPr>
              <a:stCxn id="7" idx="0"/>
              <a:endCxn id="7" idx="7"/>
            </p:cNvCxnSpPr>
            <p:nvPr/>
          </p:nvCxnSpPr>
          <p:spPr>
            <a:xfrm rot="16200000" flipH="1">
              <a:off x="5008964" y="2519415"/>
              <a:ext cx="90549" cy="520341"/>
            </a:xfrm>
            <a:prstGeom prst="curvedConnector3">
              <a:avLst>
                <a:gd name="adj1" fmla="val -2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1"/>
            <p:cNvSpPr txBox="1"/>
            <p:nvPr/>
          </p:nvSpPr>
          <p:spPr>
            <a:xfrm>
              <a:off x="4333396" y="2168466"/>
              <a:ext cx="13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Writing Back</a:t>
              </a:r>
            </a:p>
          </p:txBody>
        </p:sp>
        <p:cxnSp>
          <p:nvCxnSpPr>
            <p:cNvPr id="17" name="曲线连接符 16"/>
            <p:cNvCxnSpPr>
              <a:stCxn id="7" idx="6"/>
              <a:endCxn id="8" idx="2"/>
            </p:cNvCxnSpPr>
            <p:nvPr/>
          </p:nvCxnSpPr>
          <p:spPr>
            <a:xfrm flipV="1">
              <a:off x="5529943" y="3037115"/>
              <a:ext cx="761993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8" idx="4"/>
              <a:endCxn id="9" idx="0"/>
            </p:cNvCxnSpPr>
            <p:nvPr/>
          </p:nvCxnSpPr>
          <p:spPr>
            <a:xfrm rot="5400000">
              <a:off x="5594754" y="2545584"/>
              <a:ext cx="632373" cy="2233743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9" idx="3"/>
              <a:endCxn id="9" idx="4"/>
            </p:cNvCxnSpPr>
            <p:nvPr/>
          </p:nvCxnSpPr>
          <p:spPr>
            <a:xfrm rot="16200000" flipH="1">
              <a:off x="4488623" y="4291504"/>
              <a:ext cx="90549" cy="520342"/>
            </a:xfrm>
            <a:prstGeom prst="curvedConnector3">
              <a:avLst>
                <a:gd name="adj1" fmla="val 3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2"/>
            <p:cNvSpPr txBox="1"/>
            <p:nvPr/>
          </p:nvSpPr>
          <p:spPr>
            <a:xfrm>
              <a:off x="3955729" y="4785864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Reading Allocate</a:t>
              </a:r>
            </a:p>
          </p:txBody>
        </p:sp>
        <p:cxnSp>
          <p:nvCxnSpPr>
            <p:cNvPr id="21" name="曲线连接符 20"/>
            <p:cNvCxnSpPr>
              <a:stCxn id="9" idx="6"/>
              <a:endCxn id="10" idx="2"/>
            </p:cNvCxnSpPr>
            <p:nvPr/>
          </p:nvCxnSpPr>
          <p:spPr>
            <a:xfrm>
              <a:off x="5529942" y="4287796"/>
              <a:ext cx="761994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0" idx="4"/>
              <a:endCxn id="6" idx="4"/>
            </p:cNvCxnSpPr>
            <p:nvPr/>
          </p:nvCxnSpPr>
          <p:spPr>
            <a:xfrm rot="5400000" flipH="1">
              <a:off x="4255810" y="1824950"/>
              <a:ext cx="1250681" cy="4293320"/>
            </a:xfrm>
            <a:prstGeom prst="curvedConnector3">
              <a:avLst>
                <a:gd name="adj1" fmla="val -6214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" idx="5"/>
              <a:endCxn id="9" idx="2"/>
            </p:cNvCxnSpPr>
            <p:nvPr/>
          </p:nvCxnSpPr>
          <p:spPr>
            <a:xfrm rot="16200000" flipH="1">
              <a:off x="3140474" y="3370077"/>
              <a:ext cx="1032076" cy="80336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43"/>
            <p:cNvSpPr txBox="1"/>
            <p:nvPr/>
          </p:nvSpPr>
          <p:spPr>
            <a:xfrm>
              <a:off x="3211856" y="342153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Clean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42606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536" y="111411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b="1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b="1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6073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0481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dirty="0">
                <a:ea typeface="宋体" pitchFamily="2" charset="-122"/>
              </a:rPr>
              <a:t>S_IDLE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dirty="0" err="1">
                <a:ea typeface="宋体" pitchFamily="2" charset="-122"/>
              </a:rPr>
              <a:t>S_Back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dirty="0">
                <a:ea typeface="宋体" pitchFamily="2" charset="-122"/>
              </a:rPr>
              <a:t>S_FILL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+ 1'h1;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== {LINE_WORDS_WIDTH{1'b1}})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3412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8595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S_BACK_WAIT: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+ 1'h1;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== {LINE_WORDS_WIDTH{1'b1}})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43960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910" y="183447"/>
            <a:ext cx="7005464" cy="954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if (</a:t>
            </a:r>
            <a:r>
              <a:rPr lang="en-US" altLang="zh-CN" dirty="0" err="1">
                <a:latin typeface="+mn-lt"/>
                <a:ea typeface="宋体" pitchFamily="2" charset="-122"/>
              </a:rPr>
              <a:t>rst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state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</a:t>
            </a:r>
            <a:r>
              <a:rPr lang="en-US" altLang="zh-CN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state &lt;= </a:t>
            </a:r>
            <a:r>
              <a:rPr lang="en-US" altLang="zh-CN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</a:t>
            </a:r>
            <a:r>
              <a:rPr lang="en-US" altLang="zh-CN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dirty="0">
                <a:latin typeface="+mn-lt"/>
                <a:ea typeface="宋体" pitchFamily="2" charset="-122"/>
              </a:rPr>
              <a:t> &lt;= </a:t>
            </a:r>
            <a:r>
              <a:rPr lang="en-US" altLang="zh-CN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end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09613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11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S_BACK, S_BACK_WAIT: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S_FILL, 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word_count_buf</a:t>
            </a:r>
            <a:r>
              <a:rPr lang="en-US" altLang="zh-CN" sz="16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mem_data_syn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mem_ack_syn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5677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Part I  CPU access Mem in multiple cycles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Understand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the principle of CPU accessing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Mem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. in multiple cycles.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Master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the design methods of pipelined </a:t>
            </a:r>
            <a:r>
              <a:rPr lang="en-US" altLang="zh-CN" dirty="0">
                <a:ea typeface="宋体" pitchFamily="2" charset="-122"/>
              </a:rPr>
              <a:t>CPU  accessing 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. in multiple cycle. </a:t>
            </a:r>
          </a:p>
          <a:p>
            <a:pPr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master methods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program verification of Pipelined CPU </a:t>
            </a:r>
            <a:r>
              <a:rPr lang="en-US" altLang="zh-CN" dirty="0">
                <a:ea typeface="宋体" pitchFamily="2" charset="-122"/>
              </a:rPr>
              <a:t>accessing 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. in multiple cycle.</a:t>
            </a:r>
          </a:p>
        </p:txBody>
      </p:sp>
    </p:spTree>
    <p:extLst>
      <p:ext uri="{BB962C8B-B14F-4D97-AF65-F5344CB8AC3E}">
        <p14:creationId xmlns:p14="http://schemas.microsoft.com/office/powerpoint/2010/main" val="27783405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9224" y="92007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case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S_IDLE, S_BACK_WAIT, 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[31-TAG_BITS:LINE_WORDS_WIDTH+2],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91071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536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(1)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>
          <a:xfrm>
            <a:off x="179512" y="1046693"/>
            <a:ext cx="8713663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[3:0] index,  // instruction index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valid,  // stop running if valid is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write,  // write enable signal for 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 // address for 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[33:0] data [0:7];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initial begin  // clock cycles are only for reference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data[0] = 34'h200000004;  // read miss           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data[1] = 34'h300000018;  // write miss          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data[2] = 34'h200000008;  // read hit 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data[3] = 34'h300000014;  // write hit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data[4] = 34'h210000004;  // read &amp; clean replace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data[5] = 34'h310000018;  // write &amp; dirty replace   1+17*2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data[6] = 34'h310000008;  // write hit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data[7] = 34'h0;          // end              total: 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assign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valid = data[index][33],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write = data[index][32],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data[index][31:0];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endmodule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536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992" y="-116999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(2)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9975" y="1268760"/>
            <a:ext cx="3290208" cy="5400600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`timescale 1ns / 1ps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top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instruction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[3:0] index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valid;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write;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stall;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INST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.index(index),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.valid(valid),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.write(write),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289759" y="667219"/>
            <a:ext cx="4386697" cy="557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 &amp;&amp; ~stall)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index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ram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	</a:t>
            </a:r>
            <a:r>
              <a:rPr lang="en-US" altLang="zh-CN" sz="1400" b="1" dirty="0" err="1">
                <a:cs typeface="Consolas" panose="020B0609020204030204" pitchFamily="49" charset="0"/>
              </a:rPr>
              <a:t>data_ram</a:t>
            </a:r>
            <a:r>
              <a:rPr lang="en-US" altLang="zh-CN" sz="1400" b="1" dirty="0">
                <a:cs typeface="Consolas" panose="020B0609020204030204" pitchFamily="49" charset="0"/>
              </a:rPr>
              <a:t> #(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.ADDR_WIDTH(5),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.CLK_DELAY(3)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 RAM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addr</a:t>
            </a:r>
            <a:r>
              <a:rPr lang="en-US" altLang="zh-CN" sz="1400" b="1" dirty="0">
                <a:cs typeface="Consolas" panose="020B0609020204030204" pitchFamily="49" charset="0"/>
              </a:rPr>
              <a:t>({26'b0,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[5:0]}),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cs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.we(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.din(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dout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.stall(),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ack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);	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454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636" y="-77485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(3)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cache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cmu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CMU (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addr_rw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(~write),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(write),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({16'h5678,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}),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.stall(stall),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mem_dout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mem_din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1753" y="876875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counter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r>
              <a:rPr lang="en-US" altLang="zh-CN" sz="1400" b="1" dirty="0" err="1">
                <a:cs typeface="Consolas" panose="020B0609020204030204" pitchFamily="49" charset="0"/>
              </a:rPr>
              <a:t>reg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stall;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时钟计数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// </a:t>
            </a:r>
            <a:r>
              <a:rPr lang="zh-CN" altLang="en-US" sz="1400" b="1" dirty="0">
                <a:cs typeface="Consolas" panose="020B0609020204030204" pitchFamily="49" charset="0"/>
              </a:rPr>
              <a:t>指令计数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命中计数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index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if (~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&amp;&amp; ~stall)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6904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536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(4)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sim_top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Inputs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Outputs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Instantiate the Unit Under Test (UUT)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top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uut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Initialize Inputs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Wait 100 ns for global reset to finish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#95 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 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Add stimulus here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forever #10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~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en-US" altLang="zh-CN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5983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8962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(1)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ea typeface="+mn-ea"/>
              </a:rPr>
              <a:t>Read miss at 0x00000004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" y="2412274"/>
            <a:ext cx="9067521" cy="3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849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852" y="0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(2)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miss at 0x00000018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hit at 0x00000008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0x00000014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2469"/>
            <a:ext cx="9129316" cy="39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096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536" y="0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(3)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&amp; clean replace at 0x10000004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777"/>
            <a:ext cx="9152347" cy="3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0201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536" y="0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(4)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&amp; dirty replace at 0x10000018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0x10000008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54" y="2438400"/>
            <a:ext cx="9151754" cy="40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314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093" y="0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Performance Analysis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Miss Penalty 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clean, MP = 17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dirty, MP = 34</a:t>
            </a:r>
          </a:p>
          <a:p>
            <a:pPr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Result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CLK_COUNT = 92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INST_COUNT = 7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HIT_COUNT = 3</a:t>
            </a:r>
          </a:p>
          <a:p>
            <a:pPr lvl="1">
              <a:spcBef>
                <a:spcPts val="0"/>
              </a:spcBef>
            </a:pPr>
            <a:endParaRPr lang="en-US" altLang="zh-CN" sz="2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6775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Design of Pipelined CPU accessing 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. in multiple cycle</a:t>
            </a:r>
          </a:p>
          <a:p>
            <a:pPr lvl="1"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Redesign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Inst. ROM &amp; Data RAM</a:t>
            </a:r>
          </a:p>
          <a:p>
            <a:pPr lvl="1"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Modify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CPU Controller</a:t>
            </a:r>
          </a:p>
          <a:p>
            <a:pPr lvl="1"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Modify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datapath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Verify the Pipelined CPU with program</a:t>
            </a:r>
            <a:r>
              <a:rPr lang="en-US" altLang="zh-CN" dirty="0"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1242661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Report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Including</a:t>
            </a:r>
            <a:r>
              <a:rPr lang="zh-CN" altLang="en-US" sz="2800" dirty="0">
                <a:solidFill>
                  <a:srgbClr val="19A1FD"/>
                </a:solidFill>
                <a:latin typeface="+mn-lt"/>
                <a:ea typeface="宋体" charset="-122"/>
              </a:rPr>
              <a:t>：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	Waveform Simulation of CMU.</a:t>
            </a:r>
          </a:p>
        </p:txBody>
      </p:sp>
    </p:spTree>
    <p:extLst>
      <p:ext uri="{BB962C8B-B14F-4D97-AF65-F5344CB8AC3E}">
        <p14:creationId xmlns:p14="http://schemas.microsoft.com/office/powerpoint/2010/main" val="121760918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FPGA board and test whether the pipeline can run with cache and memory correctly.</a:t>
            </a:r>
          </a:p>
          <a:p>
            <a:endParaRPr lang="en-US" altLang="zh-CN" dirty="0"/>
          </a:p>
          <a:p>
            <a:r>
              <a:rPr lang="en-US" altLang="zh-CN" dirty="0"/>
              <a:t>Give a signal to show whether cache is miss(light) or hit ?</a:t>
            </a:r>
          </a:p>
          <a:p>
            <a:r>
              <a:rPr lang="en-US" altLang="zh-CN" dirty="0"/>
              <a:t>Give a signal to show whether it’s a read or write ?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4676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Inst. ROM’s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Initial State: S_IDLE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Working State: S_READ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Read for 8 cycles, then output the value, set the signal ACK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380828808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Data RAM’s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Initial State: S_IDLE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Working State: S_READ/S_WRITE (according to signal we)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Read/Write for 8 cycles, then output the value/write the value, set the signal ACK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367492953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When ROM&amp;RAM STALL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Inst. ROM Stalls, Stall should be in ID stage otherwise jump indicator would be lost</a:t>
            </a:r>
          </a:p>
          <a:p>
            <a:pPr lvl="1">
              <a:spcBef>
                <a:spcPts val="504"/>
              </a:spcBef>
              <a:buFontTx/>
              <a:buChar char="•"/>
            </a:pPr>
            <a:r>
              <a:rPr lang="en-US" altLang="zh-CN" sz="2250" dirty="0" err="1">
                <a:ea typeface="宋体" pitchFamily="2" charset="-122"/>
              </a:rPr>
              <a:t>if_en</a:t>
            </a:r>
            <a:r>
              <a:rPr lang="en-US" altLang="zh-CN" sz="2250" dirty="0">
                <a:ea typeface="宋体" pitchFamily="2" charset="-122"/>
              </a:rPr>
              <a:t>=0, </a:t>
            </a:r>
            <a:r>
              <a:rPr lang="en-US" altLang="zh-CN" sz="2250" dirty="0" err="1">
                <a:ea typeface="宋体" pitchFamily="2" charset="-122"/>
              </a:rPr>
              <a:t>id_en</a:t>
            </a:r>
            <a:r>
              <a:rPr lang="en-US" altLang="zh-CN" sz="2250" dirty="0">
                <a:ea typeface="宋体" pitchFamily="2" charset="-122"/>
              </a:rPr>
              <a:t>=0, </a:t>
            </a:r>
            <a:r>
              <a:rPr lang="en-US" altLang="zh-CN" sz="2250" dirty="0" err="1">
                <a:ea typeface="宋体" pitchFamily="2" charset="-122"/>
              </a:rPr>
              <a:t>rst_exe</a:t>
            </a:r>
            <a:r>
              <a:rPr lang="en-US" altLang="zh-CN" sz="2250" dirty="0">
                <a:ea typeface="宋体" pitchFamily="2" charset="-122"/>
              </a:rPr>
              <a:t>=1</a:t>
            </a:r>
          </a:p>
          <a:p>
            <a:pPr>
              <a:spcBef>
                <a:spcPts val="504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dirty="0">
                <a:ea typeface="宋体" pitchFamily="2" charset="-122"/>
              </a:rPr>
              <a:t>DATA RAM stalls</a:t>
            </a:r>
          </a:p>
          <a:p>
            <a:pPr lvl="1">
              <a:spcBef>
                <a:spcPts val="504"/>
              </a:spcBef>
              <a:buFontTx/>
              <a:buChar char="•"/>
            </a:pPr>
            <a:r>
              <a:rPr lang="en-US" altLang="zh-CN" sz="2250" dirty="0">
                <a:ea typeface="宋体" pitchFamily="2" charset="-122"/>
              </a:rPr>
              <a:t>…, </a:t>
            </a:r>
            <a:r>
              <a:rPr lang="en-US" altLang="zh-CN" sz="2250" dirty="0" err="1">
                <a:ea typeface="宋体" pitchFamily="2" charset="-122"/>
              </a:rPr>
              <a:t>rst_wb</a:t>
            </a:r>
            <a:r>
              <a:rPr lang="en-US" altLang="zh-CN" sz="2250" dirty="0">
                <a:ea typeface="宋体" pitchFamily="2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70902008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4"/>
              </a:spcBef>
            </a:pPr>
            <a:r>
              <a:rPr lang="en-US" altLang="zh-CN" sz="2250" dirty="0">
                <a:ea typeface="宋体" pitchFamily="2" charset="-122"/>
              </a:rPr>
              <a:t>TCR - Tick Counter Register</a:t>
            </a:r>
          </a:p>
          <a:p>
            <a:pPr>
              <a:spcBef>
                <a:spcPts val="504"/>
              </a:spcBef>
            </a:pPr>
            <a:endParaRPr lang="en-US" altLang="zh-CN" sz="2250" dirty="0">
              <a:ea typeface="宋体" pitchFamily="2" charset="-122"/>
            </a:endParaRPr>
          </a:p>
          <a:p>
            <a:pPr>
              <a:spcBef>
                <a:spcPts val="504"/>
              </a:spcBef>
            </a:pPr>
            <a:r>
              <a:rPr lang="en-US" altLang="zh-CN" sz="2250" dirty="0">
                <a:ea typeface="宋体" pitchFamily="2" charset="-122"/>
              </a:rPr>
              <a:t>TCR ++ when System Clock </a:t>
            </a:r>
          </a:p>
          <a:p>
            <a:pPr marL="0" indent="0">
              <a:spcBef>
                <a:spcPts val="504"/>
              </a:spcBef>
              <a:buNone/>
            </a:pPr>
            <a:r>
              <a:rPr lang="en-US" altLang="zh-CN" sz="2250" dirty="0">
                <a:ea typeface="宋体" pitchFamily="2" charset="-122"/>
              </a:rPr>
              <a:t>Cycle goes on</a:t>
            </a:r>
          </a:p>
        </p:txBody>
      </p:sp>
      <p:sp>
        <p:nvSpPr>
          <p:cNvPr id="2" name="矩形 1"/>
          <p:cNvSpPr/>
          <p:nvPr/>
        </p:nvSpPr>
        <p:spPr>
          <a:xfrm>
            <a:off x="5221827" y="1768971"/>
            <a:ext cx="34649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CP0 registers</a:t>
            </a:r>
          </a:p>
          <a:p>
            <a:r>
              <a:rPr lang="en-US" altLang="zh-CN" dirty="0" err="1"/>
              <a:t>localparam</a:t>
            </a:r>
            <a:endParaRPr lang="en-US" altLang="zh-CN" dirty="0"/>
          </a:p>
          <a:p>
            <a:r>
              <a:rPr lang="en-US" altLang="zh-CN" dirty="0"/>
              <a:t>	//CP0_SR    = 0,</a:t>
            </a:r>
          </a:p>
          <a:p>
            <a:r>
              <a:rPr lang="en-US" altLang="zh-CN" dirty="0"/>
              <a:t>	//CP0_EAR   = 1,</a:t>
            </a:r>
          </a:p>
          <a:p>
            <a:r>
              <a:rPr lang="en-US" altLang="zh-CN" dirty="0"/>
              <a:t>	CP0_EPCR  = 2,</a:t>
            </a:r>
          </a:p>
          <a:p>
            <a:r>
              <a:rPr lang="en-US" altLang="zh-CN" dirty="0"/>
              <a:t>	CP0_EHBR  = 3,</a:t>
            </a:r>
          </a:p>
          <a:p>
            <a:r>
              <a:rPr lang="en-US" altLang="zh-CN" dirty="0"/>
              <a:t>	//CP0_IER   = 4,</a:t>
            </a:r>
          </a:p>
          <a:p>
            <a:r>
              <a:rPr lang="en-US" altLang="zh-CN" dirty="0"/>
              <a:t>	//CP0_ICR   = 5,</a:t>
            </a:r>
          </a:p>
          <a:p>
            <a:r>
              <a:rPr lang="en-US" altLang="zh-CN" dirty="0"/>
              <a:t>	//CP0_PDBR  = 6,</a:t>
            </a:r>
          </a:p>
          <a:p>
            <a:r>
              <a:rPr lang="en-US" altLang="zh-CN" dirty="0"/>
              <a:t>	//CP0_TIR   = 7,</a:t>
            </a:r>
          </a:p>
          <a:p>
            <a:r>
              <a:rPr lang="en-US" altLang="zh-CN" dirty="0"/>
              <a:t>	//CP0_WDR   = 8,</a:t>
            </a:r>
          </a:p>
          <a:p>
            <a:r>
              <a:rPr lang="en-US" altLang="zh-CN" dirty="0"/>
              <a:t>	CP0_TCR   = 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358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_2014_chap1" id="{F6B15E77-E21A-4725-AA88-D219F153025A}" vid="{1F5F5E52-DA07-4F78-8816-65DE04AF7D1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1421</Words>
  <Application>Microsoft Macintosh PowerPoint</Application>
  <PresentationFormat>全屏显示(4:3)</PresentationFormat>
  <Paragraphs>528</Paragraphs>
  <Slides>51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华文细黑</vt:lpstr>
      <vt:lpstr>宋体</vt:lpstr>
      <vt:lpstr>Arial</vt:lpstr>
      <vt:lpstr>Calibri</vt:lpstr>
      <vt:lpstr>Consolas</vt:lpstr>
      <vt:lpstr>Wingdings</vt:lpstr>
      <vt:lpstr>2_Default Design</vt:lpstr>
      <vt:lpstr>Computer Architecture Experiment  5－Memory Hierarchy</vt:lpstr>
      <vt:lpstr>Outline</vt:lpstr>
      <vt:lpstr>Experiment Purpose</vt:lpstr>
      <vt:lpstr>Part I  CPU access Mem in multiple cycles</vt:lpstr>
      <vt:lpstr>Experiment Task</vt:lpstr>
      <vt:lpstr>Inst. ROM’s Job</vt:lpstr>
      <vt:lpstr>Data RAM’s Job</vt:lpstr>
      <vt:lpstr>When ROM&amp;RAM STALL</vt:lpstr>
      <vt:lpstr>Add TCR in CP0</vt:lpstr>
      <vt:lpstr>Datapath of CPU accessing Mem. in multiple cycle</vt:lpstr>
      <vt:lpstr>Code Example (1)</vt:lpstr>
      <vt:lpstr>Code Example (2)</vt:lpstr>
      <vt:lpstr>Instr. Mem.(1)</vt:lpstr>
      <vt:lpstr>Instr. Mem.(2)</vt:lpstr>
      <vt:lpstr>Simulation (1)</vt:lpstr>
      <vt:lpstr>Simulation (2)</vt:lpstr>
      <vt:lpstr>Checkpoints</vt:lpstr>
      <vt:lpstr>Part II  Cache design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Read and Write Cache</vt:lpstr>
      <vt:lpstr>Dirty, Valid, tag of Cache</vt:lpstr>
      <vt:lpstr>output of Dirty, Valid, tag, hit</vt:lpstr>
      <vt:lpstr>Simulation Example</vt:lpstr>
      <vt:lpstr>Simulation Example</vt:lpstr>
      <vt:lpstr>Simulation Example</vt:lpstr>
      <vt:lpstr>Simulation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Perform State Assignment</vt:lpstr>
      <vt:lpstr>Output (1)</vt:lpstr>
      <vt:lpstr>Output (2)</vt:lpstr>
      <vt:lpstr>Simulation (1)</vt:lpstr>
      <vt:lpstr>Simulation (2)</vt:lpstr>
      <vt:lpstr>Simulation (3)</vt:lpstr>
      <vt:lpstr>Simulation (4)</vt:lpstr>
      <vt:lpstr>Result (1)</vt:lpstr>
      <vt:lpstr>Result (2)</vt:lpstr>
      <vt:lpstr>Result (3)</vt:lpstr>
      <vt:lpstr>Result (4)</vt:lpstr>
      <vt:lpstr>Performance Analysis</vt:lpstr>
      <vt:lpstr>Report</vt:lpstr>
      <vt:lpstr>Checkpoint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Experiment  7－Memory Hierarchy</dc:title>
  <dc:creator>jiangxh</dc:creator>
  <cp:lastModifiedBy>gakiara</cp:lastModifiedBy>
  <cp:revision>16</cp:revision>
  <dcterms:created xsi:type="dcterms:W3CDTF">2016-06-04T15:05:13Z</dcterms:created>
  <dcterms:modified xsi:type="dcterms:W3CDTF">2021-01-03T17:20:20Z</dcterms:modified>
</cp:coreProperties>
</file>