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32"/>
  </p:notesMasterIdLst>
  <p:sldIdLst>
    <p:sldId id="256" r:id="rId5"/>
    <p:sldId id="270" r:id="rId6"/>
    <p:sldId id="271" r:id="rId7"/>
    <p:sldId id="272" r:id="rId8"/>
    <p:sldId id="273" r:id="rId9"/>
    <p:sldId id="313" r:id="rId10"/>
    <p:sldId id="320" r:id="rId11"/>
    <p:sldId id="328" r:id="rId12"/>
    <p:sldId id="332" r:id="rId13"/>
    <p:sldId id="333" r:id="rId14"/>
    <p:sldId id="334" r:id="rId15"/>
    <p:sldId id="329" r:id="rId16"/>
    <p:sldId id="322" r:id="rId17"/>
    <p:sldId id="330" r:id="rId18"/>
    <p:sldId id="335" r:id="rId19"/>
    <p:sldId id="336" r:id="rId20"/>
    <p:sldId id="337" r:id="rId21"/>
    <p:sldId id="284" r:id="rId22"/>
    <p:sldId id="318" r:id="rId23"/>
    <p:sldId id="343" r:id="rId24"/>
    <p:sldId id="326" r:id="rId25"/>
    <p:sldId id="338" r:id="rId26"/>
    <p:sldId id="339" r:id="rId27"/>
    <p:sldId id="342" r:id="rId28"/>
    <p:sldId id="340" r:id="rId29"/>
    <p:sldId id="341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61715"/>
            <a:ext cx="6400800" cy="2771775"/>
          </a:xfrm>
        </p:spPr>
        <p:txBody>
          <a:bodyPr>
            <a:normAutofit fontScale="8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18868112881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126" y="239108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/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" imgW="2540000" imgH="558800" progId="">
                  <p:embed/>
                </p:oleObj>
              </mc:Choice>
              <mc:Fallback>
                <p:oleObj name="Equation" r:id="rId1" imgW="2540000" imgH="558800" progId="">
                  <p:embed/>
                  <p:pic>
                    <p:nvPicPr>
                      <p:cNvPr id="0" name="图片 13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/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 defTabSz="-635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/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激励函数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进位</a:t>
            </a:r>
            <a:r>
              <a:rPr lang="en-US" altLang="zh-CN" sz="2400" dirty="0" smtClean="0"/>
              <a:t>RC</a:t>
            </a:r>
            <a:r>
              <a:rPr lang="zh-CN" altLang="en-US" sz="2400" dirty="0" smtClean="0"/>
              <a:t>的输出函数</a:t>
            </a:r>
            <a:endParaRPr lang="zh-CN" altLang="en-US" sz="2400" dirty="0"/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/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" imgW="1485900" imgH="279400" progId="">
                  <p:embed/>
                </p:oleObj>
              </mc:Choice>
              <mc:Fallback>
                <p:oleObj name="Equation" r:id="rId1" imgW="1485900" imgH="279400" progId="">
                  <p:embed/>
                  <p:pic>
                    <p:nvPicPr>
                      <p:cNvPr id="0" name="图片 14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/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2540000" imgH="1701800" progId="">
                  <p:embed/>
                </p:oleObj>
              </mc:Choice>
              <mc:Fallback>
                <p:oleObj name="Equation" r:id="rId3" imgW="2540000" imgH="1701800" progId="">
                  <p:embed/>
                  <p:pic>
                    <p:nvPicPr>
                      <p:cNvPr id="0" name="图片 14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/>
        </p:nvGraphicFramePr>
        <p:xfrm>
          <a:off x="457202" y="134019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counter_4bit(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clk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Qc,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Rc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clk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Qc,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Rc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FD_A(.C(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clk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.D(Da), .Q(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)),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anose="020B0609020204030204" pitchFamily="49" charset="0"/>
              </a:rPr>
              <a:t>   FD_B(.C(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clk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.D(Db), .Q(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)),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anose="020B0609020204030204" pitchFamily="49" charset="0"/>
              </a:rPr>
              <a:t>   FD_C(.C(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clk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.D(Dc), .Q(Qc)),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anose="020B0609020204030204" pitchFamily="49" charset="0"/>
              </a:rPr>
              <a:t>   FD_D(.C(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clk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.D(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Dd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.Q(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defparam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FD_A.INIT = 1'b0, FD_B.INIT = 1'b0;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defparam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FD_C.INIT = 1'b0, FD_D.INIT = 1'b0;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nQa_L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nQb_L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)),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nQc_L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(.I(Qc),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)),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nQd_L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Da =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XNOR2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Db_L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             .I1(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.O(Db)),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Dc_L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    .I1(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.O(Dc)),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Dd_L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Dd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NOR4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Rc_L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.I2(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.I3(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nQd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Rc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NOR2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   (.I0(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NOR3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Nor_nQa_nQb_nQc_L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nQa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nQb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.I2(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anose="020B0609020204030204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anose="020B0609020204030204" pitchFamily="49" charset="0"/>
              </a:rPr>
              <a:t>));</a:t>
            </a:r>
            <a:endParaRPr lang="en-US" altLang="zh-CN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initial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forever</a:t>
            </a:r>
            <a:r>
              <a:rPr lang="en-US" altLang="zh-CN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altLang="zh-CN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= 1’b0; #100;</a:t>
            </a:r>
            <a:endParaRPr lang="en-US" altLang="zh-CN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= 1’b1; #100;</a:t>
            </a:r>
            <a:endParaRPr lang="en-US" altLang="zh-CN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4" y="3501008"/>
            <a:ext cx="898986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可逆</a:t>
            </a:r>
            <a:r>
              <a:rPr lang="zh-CN" altLang="en-US" dirty="0"/>
              <a:t>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可逆</a:t>
            </a:r>
            <a:r>
              <a:rPr lang="zh-CN" altLang="en-US" sz="2800" dirty="0"/>
              <a:t>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  <a:endParaRPr lang="zh-CN" altLang="en-US" sz="2800" dirty="0"/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时，正向计数，各触发器逻辑表达式同前面</a:t>
            </a:r>
            <a:endParaRPr lang="zh-CN" altLang="en-US" sz="2400" dirty="0"/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时，反向计数，各触发器逻辑表达式如下式</a:t>
            </a:r>
            <a:endParaRPr lang="zh-CN" altLang="en-US" sz="24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" imgW="5499100" imgH="2159000" progId="Equation.DSMT4">
                  <p:embed/>
                </p:oleObj>
              </mc:Choice>
              <mc:Fallback>
                <p:oleObj name="Equation" r:id="rId1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 smtClean="0"/>
              <a:t>可逆</a:t>
            </a:r>
            <a:r>
              <a:rPr lang="zh-CN" altLang="en-US" dirty="0"/>
              <a:t>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可逆</a:t>
            </a:r>
            <a:r>
              <a:rPr lang="zh-CN" altLang="en-US" sz="2800" dirty="0"/>
              <a:t>二进制</a:t>
            </a:r>
            <a:r>
              <a:rPr lang="en-US" altLang="zh-CN" sz="2800" dirty="0"/>
              <a:t>4</a:t>
            </a:r>
            <a:r>
              <a:rPr lang="zh-CN" altLang="en-US" sz="2800" dirty="0"/>
              <a:t>位同步计数器的行为描述</a:t>
            </a:r>
            <a:endParaRPr lang="zh-CN" altLang="en-US" sz="2800" dirty="0"/>
          </a:p>
        </p:txBody>
      </p:sp>
      <p:sp>
        <p:nvSpPr>
          <p:cNvPr id="5" name="verilog代码"/>
          <p:cNvSpPr/>
          <p:nvPr/>
        </p:nvSpPr>
        <p:spPr>
          <a:xfrm>
            <a:off x="745128" y="2348880"/>
            <a:ext cx="7715304" cy="40337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counter_4bit_rev(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s,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Rc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wire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s;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[3:0]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wire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Rc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Initial begin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0;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Rc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(~s &amp; (~|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)) | (s &amp; (&amp;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always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@ (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posedge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(s)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&lt;=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&lt;=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- 1;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分频器设计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50MHz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信号通过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25,000,000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的秒脉冲方波，作为计数器的脉冲输入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新宋体" panose="02010609030101010101" pitchFamily="49" charset="-122"/>
            </a:endParaRP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 defTabSz="-635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counter_1s(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clk_1s);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wire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clk_1s;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[31:0]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zh-CN" alt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always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@ (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posedge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 25_000_000)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&lt;=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&lt;= 0;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clk_1s &lt;= ~clk_1s;</a:t>
            </a:r>
            <a:endParaRPr lang="en-US" altLang="zh-CN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en-US" altLang="zh-CN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defTabSz="-635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</a:t>
            </a:r>
            <a:r>
              <a:rPr lang="zh-CN" altLang="en-US" sz="2800" dirty="0" smtClean="0"/>
              <a:t>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</a:t>
            </a:r>
            <a:r>
              <a:rPr lang="zh-CN" altLang="zh-CN" sz="2800" dirty="0" smtClean="0"/>
              <a:t>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：以</a:t>
            </a: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行为描述方式设计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位可逆</a:t>
            </a:r>
            <a:r>
              <a:rPr lang="zh-CN" altLang="en-US" sz="2800" dirty="0"/>
              <a:t>二进制同步计数器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Counter4b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</a:t>
            </a:r>
            <a:r>
              <a:rPr lang="zh-CN" altLang="zh-CN" dirty="0" smtClean="0"/>
              <a:t>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clk_1s</a:t>
            </a:r>
            <a:endParaRPr lang="en-US" altLang="zh-CN" dirty="0"/>
          </a:p>
          <a:p>
            <a:r>
              <a:rPr lang="en-US" altLang="zh-CN" dirty="0" smtClean="0"/>
              <a:t>Verilog</a:t>
            </a:r>
            <a:r>
              <a:rPr lang="zh-CN" altLang="en-US" dirty="0" smtClean="0"/>
              <a:t>行为描述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</a:t>
            </a:r>
            <a:r>
              <a:rPr lang="zh-CN" altLang="zh-CN" dirty="0" smtClean="0"/>
              <a:t>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输入为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）时钟</a:t>
            </a:r>
            <a:endParaRPr lang="en-US" altLang="zh-CN" dirty="0" smtClean="0"/>
          </a:p>
          <a:p>
            <a:r>
              <a:rPr lang="zh-CN" altLang="en-US" dirty="0" smtClean="0"/>
              <a:t>每秒</a:t>
            </a:r>
            <a:r>
              <a:rPr lang="zh-CN" altLang="en-US" dirty="0"/>
              <a:t>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 smtClean="0"/>
              <a:t>显示在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位数码管上</a:t>
            </a:r>
            <a:endParaRPr lang="en-US" altLang="zh-CN" dirty="0" smtClean="0"/>
          </a:p>
          <a:p>
            <a:r>
              <a:rPr lang="en-US" altLang="zh-CN" dirty="0" err="1" smtClean="0"/>
              <a:t>Rc</a:t>
            </a:r>
            <a:r>
              <a:rPr lang="zh-CN" altLang="en-US" dirty="0" smtClean="0"/>
              <a:t>显示在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灯上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</a:t>
            </a:r>
            <a:r>
              <a:rPr lang="zh-CN" altLang="en-US" dirty="0"/>
              <a:t>可逆</a:t>
            </a:r>
            <a:r>
              <a:rPr lang="zh-CN" altLang="zh-CN" dirty="0" smtClean="0"/>
              <a:t>同步</a:t>
            </a:r>
            <a:r>
              <a:rPr lang="zh-CN" altLang="zh-CN" dirty="0"/>
              <a:t>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myRevCounter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zh-CN" altLang="en-US" dirty="0"/>
              <a:t>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RevCounter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结构化描述方式</a:t>
            </a:r>
            <a:r>
              <a:rPr lang="zh-CN" altLang="en-US" dirty="0"/>
              <a:t>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波形仿真（包含正向计数和反向计数）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新建源文件，设计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clk_100ms</a:t>
            </a:r>
            <a:endParaRPr lang="en-US" altLang="zh-CN" dirty="0"/>
          </a:p>
          <a:p>
            <a:r>
              <a:rPr lang="en-US" altLang="zh-CN" dirty="0" smtClean="0"/>
              <a:t>Verilog</a:t>
            </a:r>
            <a:r>
              <a:rPr lang="zh-CN" altLang="en-US" dirty="0" smtClean="0"/>
              <a:t>行为描述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</a:t>
            </a:r>
            <a:r>
              <a:rPr lang="zh-CN" altLang="en-US" dirty="0"/>
              <a:t>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输入为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）时钟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控制自增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自减</a:t>
            </a:r>
            <a:r>
              <a:rPr lang="en-US" altLang="zh-CN" dirty="0" smtClean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 smtClean="0"/>
          </a:p>
          <a:p>
            <a:r>
              <a:rPr lang="zh-CN" altLang="en-US" dirty="0" smtClean="0"/>
              <a:t>显示在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位数码管上</a:t>
            </a:r>
            <a:endParaRPr lang="en-US" altLang="zh-CN" dirty="0" smtClean="0"/>
          </a:p>
          <a:p>
            <a:r>
              <a:rPr lang="en-US" altLang="zh-CN" dirty="0" err="1" smtClean="0"/>
              <a:t>Rc</a:t>
            </a:r>
            <a:r>
              <a:rPr lang="zh-CN" altLang="en-US" dirty="0" smtClean="0"/>
              <a:t>状态用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灯来显示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进行</a:t>
            </a:r>
            <a:r>
              <a:rPr lang="zh-CN" altLang="en-US" sz="2800" dirty="0"/>
              <a:t>有限状态机的设计、调试、仿真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位可逆</a:t>
            </a:r>
            <a:r>
              <a:rPr lang="zh-CN" altLang="en-US" sz="2800" dirty="0"/>
              <a:t>二进制同步计数器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位可逆二进制同步计数器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分频器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/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" imgW="558800" imgH="254000" progId="">
                  <p:embed/>
                </p:oleObj>
              </mc:Choice>
              <mc:Fallback>
                <p:oleObj name="Equation" r:id="rId1" imgW="558800" imgH="254000" progId="">
                  <p:embed/>
                  <p:pic>
                    <p:nvPicPr>
                      <p:cNvPr id="0" name="图片 10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/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 defTabSz="-635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/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/>
                <a:gridCol w="427740"/>
                <a:gridCol w="427740"/>
                <a:gridCol w="427740"/>
                <a:gridCol w="434867"/>
                <a:gridCol w="434867"/>
                <a:gridCol w="434867"/>
                <a:gridCol w="434867"/>
                <a:gridCol w="434867"/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根据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触发器原理，在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clk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作用下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Q 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= 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，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位计数器的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Q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和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pitchFamily="49" charset="-122"/>
              </a:rPr>
              <a:t>关系如左表</a:t>
            </a:r>
            <a:endParaRPr lang="en-US" altLang="zh-CN" sz="2400" b="1" smtClean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激励函数"/>
          <p:cNvGraphicFramePr>
            <a:graphicFrameLocks noChangeAspect="1"/>
          </p:cNvGraphicFramePr>
          <p:nvPr/>
        </p:nvGraphicFramePr>
        <p:xfrm>
          <a:off x="5286380" y="4253602"/>
          <a:ext cx="322104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" imgW="1205865" imgH="533400" progId="">
                  <p:embed/>
                </p:oleObj>
              </mc:Choice>
              <mc:Fallback>
                <p:oleObj name="Equation" r:id="rId1" imgW="1205865" imgH="533400" progId="">
                  <p:embed/>
                  <p:pic>
                    <p:nvPicPr>
                      <p:cNvPr id="0" name="图片 11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253602"/>
                        <a:ext cx="3221047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卡诺图"/>
          <p:cNvGraphicFramePr>
            <a:graphicFrameLocks noGrp="1"/>
          </p:cNvGraphicFramePr>
          <p:nvPr/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 defTabSz="-635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/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/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" imgW="1854200" imgH="558800" progId="">
                  <p:embed/>
                </p:oleObj>
              </mc:Choice>
              <mc:Fallback>
                <p:oleObj name="Equation" r:id="rId1" imgW="1854200" imgH="558800" progId="">
                  <p:embed/>
                  <p:pic>
                    <p:nvPicPr>
                      <p:cNvPr id="0" name="图片 12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/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468630"/>
                <a:gridCol w="700617"/>
                <a:gridCol w="700617"/>
                <a:gridCol w="700617"/>
                <a:gridCol w="700617"/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>
                  <a:txBody>
                    <a:bodyPr/>
                    <a:lstStyle/>
                    <a:p>
                      <a:pPr algn="r" defTabSz="-635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0667">
                <a:tc v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/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/>
                <a:gridCol w="426867"/>
                <a:gridCol w="426867"/>
                <a:gridCol w="426867"/>
                <a:gridCol w="433979"/>
                <a:gridCol w="433979"/>
                <a:gridCol w="433979"/>
                <a:gridCol w="433979"/>
                <a:gridCol w="433979"/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演示</Application>
  <PresentationFormat>全屏显示(4:3)</PresentationFormat>
  <Paragraphs>1930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Helvetica</vt:lpstr>
      <vt:lpstr>Times New Roman</vt:lpstr>
      <vt:lpstr>新宋体</vt:lpstr>
      <vt:lpstr>Consolas</vt:lpstr>
      <vt:lpstr>Courier New</vt:lpstr>
      <vt:lpstr>Verdana</vt:lpstr>
      <vt:lpstr>Calibri</vt:lpstr>
      <vt:lpstr>自定义设计方案</vt:lpstr>
      <vt:lpstr>实验室PPT模版2013 beta1</vt:lpstr>
      <vt:lpstr>1_自定义设计方案</vt:lpstr>
      <vt:lpstr>Equation.DSMT4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CCST</cp:lastModifiedBy>
  <cp:revision>334</cp:revision>
  <dcterms:created xsi:type="dcterms:W3CDTF">2011-08-03T07:44:00Z</dcterms:created>
  <dcterms:modified xsi:type="dcterms:W3CDTF">2016-12-07T06:20:45Z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