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24"/>
  </p:notesMasterIdLst>
  <p:sldIdLst>
    <p:sldId id="256" r:id="rId4"/>
    <p:sldId id="270" r:id="rId5"/>
    <p:sldId id="271" r:id="rId6"/>
    <p:sldId id="272" r:id="rId7"/>
    <p:sldId id="273" r:id="rId8"/>
    <p:sldId id="313" r:id="rId9"/>
    <p:sldId id="342" r:id="rId10"/>
    <p:sldId id="343" r:id="rId11"/>
    <p:sldId id="344" r:id="rId12"/>
    <p:sldId id="354" r:id="rId13"/>
    <p:sldId id="345" r:id="rId14"/>
    <p:sldId id="355" r:id="rId15"/>
    <p:sldId id="346" r:id="rId16"/>
    <p:sldId id="347" r:id="rId17"/>
    <p:sldId id="284" r:id="rId18"/>
    <p:sldId id="318" r:id="rId19"/>
    <p:sldId id="338" r:id="rId20"/>
    <p:sldId id="348" r:id="rId21"/>
    <p:sldId id="349" r:id="rId22"/>
    <p:sldId id="26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42"/>
            <p14:sldId id="343"/>
            <p14:sldId id="344"/>
            <p14:sldId id="354"/>
            <p14:sldId id="345"/>
            <p14:sldId id="355"/>
            <p14:sldId id="346"/>
            <p14:sldId id="347"/>
            <p14:sldId id="284"/>
            <p14:sldId id="318"/>
            <p14:sldId id="338"/>
            <p14:sldId id="348"/>
            <p14:sldId id="349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13" autoAdjust="0"/>
    <p:restoredTop sz="82046" autoAdjust="0"/>
  </p:normalViewPr>
  <p:slideViewPr>
    <p:cSldViewPr>
      <p:cViewPr varScale="1">
        <p:scale>
          <a:sx n="104" d="100"/>
          <a:sy n="104" d="100"/>
        </p:scale>
        <p:origin x="1928" y="200"/>
      </p:cViewPr>
      <p:guideLst>
        <p:guide orient="horz" pos="2160"/>
        <p:guide pos="289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62985"/>
            <a:ext cx="7104380" cy="2770505"/>
          </a:xfrm>
        </p:spPr>
        <p:txBody>
          <a:bodyPr>
            <a:normAutofit fontScale="8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手机：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18868112881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学好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http://10.71.45.100/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ISE14.7:ftp://10.78.18.201</a:t>
            </a: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2016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12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endParaRPr lang="zh-CN" altLang="en-US" sz="2800" b="1" dirty="0">
              <a:latin typeface="+mj-lt"/>
            </a:endParaRPr>
          </a:p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731" y="254856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12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、寄存器和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寄存器传输设计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采用</a:t>
            </a:r>
            <a:r>
              <a:rPr lang="en-US" altLang="zh-CN" dirty="0">
                <a:sym typeface="+mn-ea"/>
              </a:rPr>
              <a:t>Load</a:t>
            </a:r>
            <a:r>
              <a:rPr lang="zh-CN" altLang="en-US" dirty="0">
                <a:sym typeface="+mn-ea"/>
              </a:rPr>
              <a:t>控制反馈的寄存器</a:t>
            </a:r>
            <a:br>
              <a:rPr lang="zh-CN" altLang="en-US" dirty="0"/>
            </a:b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263344"/>
              </p:ext>
            </p:extLst>
          </p:nvPr>
        </p:nvGraphicFramePr>
        <p:xfrm>
          <a:off x="827584" y="1166308"/>
          <a:ext cx="7023100" cy="510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8791575" imgH="6391275" progId="Paint.Picture">
                  <p:embed/>
                </p:oleObj>
              </mc:Choice>
              <mc:Fallback>
                <p:oleObj r:id="rId3" imgW="8791575" imgH="63912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827584" y="1166308"/>
                        <a:ext cx="7023100" cy="510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37112"/>
          </a:xfrm>
        </p:spPr>
        <p:txBody>
          <a:bodyPr>
            <a:normAutofit/>
          </a:bodyPr>
          <a:lstStyle/>
          <a:p>
            <a:r>
              <a:rPr lang="zh-CN" altLang="en-US" sz="2800" u="sng" dirty="0">
                <a:ea typeface="宋体" panose="02010600030101010101" pitchFamily="2" charset="-122"/>
                <a:cs typeface="Times New Roman" panose="02020603050405020304" pitchFamily="18" charset="0"/>
              </a:rPr>
              <a:t>寄存器传输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：寄存器中数据的传输和处理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u="sng" dirty="0">
                <a:ea typeface="宋体" panose="02010600030101010101" pitchFamily="2" charset="-122"/>
                <a:cs typeface="Times New Roman" panose="02020603050405020304" pitchFamily="18" charset="0"/>
              </a:rPr>
              <a:t>三个基本单元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：寄存器组、操作、操作控制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基本操作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加载、计数、移位、加法、按位操作等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00288" y="2578844"/>
            <a:ext cx="1579562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控制单元</a:t>
            </a:r>
          </a:p>
          <a:p>
            <a:pPr eaLnBrk="1" hangingPunct="1"/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0" y="2605831"/>
            <a:ext cx="1579563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数据通路</a:t>
            </a:r>
          </a:p>
          <a:p>
            <a:pPr eaLnBrk="1" hangingPunct="1"/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854449" y="2883284"/>
            <a:ext cx="1495425" cy="13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895725" y="3437681"/>
            <a:ext cx="14541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3867150" y="3839319"/>
            <a:ext cx="346075" cy="471487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 rot="16200000">
            <a:off x="4940300" y="3966319"/>
            <a:ext cx="554038" cy="195262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10013" y="2510581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控制信号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78275" y="30090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状态信号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590925" y="4328269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控制输出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86300" y="429810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数据输入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6923088" y="3361481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554913" y="31868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数据输出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655763" y="3434506"/>
            <a:ext cx="6254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90513" y="321297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7595870" cy="95440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基于多路选择器总线的寄存器传输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400050" y="1270000"/>
          <a:ext cx="7678420" cy="53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9077325" imgH="6677025" progId="Paint.Picture">
                  <p:embed/>
                </p:oleObj>
              </mc:Choice>
              <mc:Fallback>
                <p:oleObj r:id="rId3" imgW="9077325" imgH="66770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400050" y="1270000"/>
                        <a:ext cx="7678420" cy="538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基于多路选择器总线的寄存器传输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由一个多路选择器驱动的总线可以降低硬件开销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这个结构不能实现多个寄存器相互之间的并行传输操作</a:t>
            </a:r>
            <a:endParaRPr lang="zh-CN" altLang="en-US" sz="2800" dirty="0"/>
          </a:p>
        </p:txBody>
      </p:sp>
      <p:grpSp>
        <p:nvGrpSpPr>
          <p:cNvPr id="4" name="Group 93"/>
          <p:cNvGrpSpPr/>
          <p:nvPr/>
        </p:nvGrpSpPr>
        <p:grpSpPr bwMode="auto">
          <a:xfrm>
            <a:off x="4447430" y="1412776"/>
            <a:ext cx="3436938" cy="5026025"/>
            <a:chOff x="3384" y="571"/>
            <a:chExt cx="2165" cy="31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248" y="571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L0</a:t>
              </a:r>
              <a:endParaRPr lang="en-US" altLang="zh-CN" sz="2800"/>
            </a:p>
          </p:txBody>
        </p:sp>
        <p:sp>
          <p:nvSpPr>
            <p:cNvPr id="6" name="Freeform 6"/>
            <p:cNvSpPr>
              <a:spLocks noChangeAspect="1"/>
            </p:cNvSpPr>
            <p:nvPr/>
          </p:nvSpPr>
          <p:spPr bwMode="auto">
            <a:xfrm>
              <a:off x="3560" y="2150"/>
              <a:ext cx="440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1 w 424"/>
                <a:gd name="T15" fmla="*/ 27 h 21"/>
                <a:gd name="T16" fmla="*/ 524 w 424"/>
                <a:gd name="T17" fmla="*/ 24 h 21"/>
                <a:gd name="T18" fmla="*/ 530 w 424"/>
                <a:gd name="T19" fmla="*/ 20 h 21"/>
                <a:gd name="T20" fmla="*/ 530 w 424"/>
                <a:gd name="T21" fmla="*/ 7 h 21"/>
                <a:gd name="T22" fmla="*/ 524 w 424"/>
                <a:gd name="T23" fmla="*/ 4 h 21"/>
                <a:gd name="T24" fmla="*/ 521 w 424"/>
                <a:gd name="T25" fmla="*/ 0 h 21"/>
                <a:gd name="T26" fmla="*/ 516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ChangeAspect="1"/>
            </p:cNvSpPr>
            <p:nvPr/>
          </p:nvSpPr>
          <p:spPr bwMode="auto">
            <a:xfrm>
              <a:off x="3882" y="2150"/>
              <a:ext cx="118" cy="46"/>
            </a:xfrm>
            <a:custGeom>
              <a:avLst/>
              <a:gdLst>
                <a:gd name="T0" fmla="*/ 131 w 114"/>
                <a:gd name="T1" fmla="*/ 21 h 45"/>
                <a:gd name="T2" fmla="*/ 135 w 114"/>
                <a:gd name="T3" fmla="*/ 18 h 45"/>
                <a:gd name="T4" fmla="*/ 140 w 114"/>
                <a:gd name="T5" fmla="*/ 14 h 45"/>
                <a:gd name="T6" fmla="*/ 140 w 114"/>
                <a:gd name="T7" fmla="*/ 7 h 45"/>
                <a:gd name="T8" fmla="*/ 135 w 114"/>
                <a:gd name="T9" fmla="*/ 4 h 45"/>
                <a:gd name="T10" fmla="*/ 131 w 114"/>
                <a:gd name="T11" fmla="*/ 0 h 45"/>
                <a:gd name="T12" fmla="*/ 124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38 h 45"/>
                <a:gd name="T20" fmla="*/ 0 w 114"/>
                <a:gd name="T21" fmla="*/ 45 h 45"/>
                <a:gd name="T22" fmla="*/ 3 w 114"/>
                <a:gd name="T23" fmla="*/ 48 h 45"/>
                <a:gd name="T24" fmla="*/ 7 w 114"/>
                <a:gd name="T25" fmla="*/ 51 h 45"/>
                <a:gd name="T26" fmla="*/ 14 w 114"/>
                <a:gd name="T27" fmla="*/ 51 h 45"/>
                <a:gd name="T28" fmla="*/ 131 w 114"/>
                <a:gd name="T29" fmla="*/ 21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 noChangeAspect="1"/>
            </p:cNvSpPr>
            <p:nvPr/>
          </p:nvSpPr>
          <p:spPr bwMode="auto">
            <a:xfrm>
              <a:off x="3882" y="2127"/>
              <a:ext cx="118" cy="45"/>
            </a:xfrm>
            <a:custGeom>
              <a:avLst/>
              <a:gdLst>
                <a:gd name="T0" fmla="*/ 126 w 114"/>
                <a:gd name="T1" fmla="*/ 55 h 43"/>
                <a:gd name="T2" fmla="*/ 131 w 114"/>
                <a:gd name="T3" fmla="*/ 55 h 43"/>
                <a:gd name="T4" fmla="*/ 135 w 114"/>
                <a:gd name="T5" fmla="*/ 52 h 43"/>
                <a:gd name="T6" fmla="*/ 137 w 114"/>
                <a:gd name="T7" fmla="*/ 50 h 43"/>
                <a:gd name="T8" fmla="*/ 140 w 114"/>
                <a:gd name="T9" fmla="*/ 47 h 43"/>
                <a:gd name="T10" fmla="*/ 140 w 114"/>
                <a:gd name="T11" fmla="*/ 37 h 43"/>
                <a:gd name="T12" fmla="*/ 135 w 114"/>
                <a:gd name="T13" fmla="*/ 32 h 43"/>
                <a:gd name="T14" fmla="*/ 134 w 114"/>
                <a:gd name="T15" fmla="*/ 30 h 43"/>
                <a:gd name="T16" fmla="*/ 129 w 114"/>
                <a:gd name="T17" fmla="*/ 28 h 43"/>
                <a:gd name="T18" fmla="*/ 12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1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26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 noChangeAspect="1"/>
            </p:cNvSpPr>
            <p:nvPr/>
          </p:nvSpPr>
          <p:spPr bwMode="auto">
            <a:xfrm>
              <a:off x="3690" y="2107"/>
              <a:ext cx="109" cy="109"/>
            </a:xfrm>
            <a:custGeom>
              <a:avLst/>
              <a:gdLst>
                <a:gd name="T0" fmla="*/ 129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29 w 105"/>
                <a:gd name="T7" fmla="*/ 2 h 105"/>
                <a:gd name="T8" fmla="*/ 129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4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8 w 105"/>
                <a:gd name="T25" fmla="*/ 131 h 105"/>
                <a:gd name="T26" fmla="*/ 8 w 105"/>
                <a:gd name="T27" fmla="*/ 130 h 105"/>
                <a:gd name="T28" fmla="*/ 129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3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8" y="105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spect="1" noChangeArrowheads="1"/>
            </p:cNvSpPr>
            <p:nvPr/>
          </p:nvSpPr>
          <p:spPr bwMode="auto">
            <a:xfrm>
              <a:off x="3673" y="2050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1" name="Freeform 11"/>
            <p:cNvSpPr>
              <a:spLocks noChangeAspect="1"/>
            </p:cNvSpPr>
            <p:nvPr/>
          </p:nvSpPr>
          <p:spPr bwMode="auto">
            <a:xfrm>
              <a:off x="3549" y="1976"/>
              <a:ext cx="442" cy="22"/>
            </a:xfrm>
            <a:custGeom>
              <a:avLst/>
              <a:gdLst>
                <a:gd name="T0" fmla="*/ 10 w 425"/>
                <a:gd name="T1" fmla="*/ 0 h 21"/>
                <a:gd name="T2" fmla="*/ 7 w 425"/>
                <a:gd name="T3" fmla="*/ 0 h 21"/>
                <a:gd name="T4" fmla="*/ 3 w 425"/>
                <a:gd name="T5" fmla="*/ 3 h 21"/>
                <a:gd name="T6" fmla="*/ 0 w 425"/>
                <a:gd name="T7" fmla="*/ 7 h 21"/>
                <a:gd name="T8" fmla="*/ 0 w 425"/>
                <a:gd name="T9" fmla="*/ 20 h 21"/>
                <a:gd name="T10" fmla="*/ 3 w 425"/>
                <a:gd name="T11" fmla="*/ 23 h 21"/>
                <a:gd name="T12" fmla="*/ 7 w 425"/>
                <a:gd name="T13" fmla="*/ 27 h 21"/>
                <a:gd name="T14" fmla="*/ 529 w 425"/>
                <a:gd name="T15" fmla="*/ 27 h 21"/>
                <a:gd name="T16" fmla="*/ 535 w 425"/>
                <a:gd name="T17" fmla="*/ 23 h 21"/>
                <a:gd name="T18" fmla="*/ 538 w 425"/>
                <a:gd name="T19" fmla="*/ 20 h 21"/>
                <a:gd name="T20" fmla="*/ 538 w 425"/>
                <a:gd name="T21" fmla="*/ 7 h 21"/>
                <a:gd name="T22" fmla="*/ 535 w 425"/>
                <a:gd name="T23" fmla="*/ 3 h 21"/>
                <a:gd name="T24" fmla="*/ 529 w 425"/>
                <a:gd name="T25" fmla="*/ 0 h 21"/>
                <a:gd name="T26" fmla="*/ 525 w 425"/>
                <a:gd name="T27" fmla="*/ 0 h 21"/>
                <a:gd name="T28" fmla="*/ 10 w 425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8" y="21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8" y="0"/>
                  </a:lnTo>
                  <a:lnTo>
                    <a:pt x="415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 noChangeAspect="1"/>
            </p:cNvSpPr>
            <p:nvPr/>
          </p:nvSpPr>
          <p:spPr bwMode="auto">
            <a:xfrm>
              <a:off x="3870" y="1976"/>
              <a:ext cx="121" cy="47"/>
            </a:xfrm>
            <a:custGeom>
              <a:avLst/>
              <a:gdLst>
                <a:gd name="T0" fmla="*/ 140 w 116"/>
                <a:gd name="T1" fmla="*/ 27 h 45"/>
                <a:gd name="T2" fmla="*/ 143 w 116"/>
                <a:gd name="T3" fmla="*/ 25 h 45"/>
                <a:gd name="T4" fmla="*/ 147 w 116"/>
                <a:gd name="T5" fmla="*/ 21 h 45"/>
                <a:gd name="T6" fmla="*/ 149 w 116"/>
                <a:gd name="T7" fmla="*/ 20 h 45"/>
                <a:gd name="T8" fmla="*/ 149 w 116"/>
                <a:gd name="T9" fmla="*/ 8 h 45"/>
                <a:gd name="T10" fmla="*/ 147 w 116"/>
                <a:gd name="T11" fmla="*/ 5 h 45"/>
                <a:gd name="T12" fmla="*/ 143 w 116"/>
                <a:gd name="T13" fmla="*/ 2 h 45"/>
                <a:gd name="T14" fmla="*/ 141 w 116"/>
                <a:gd name="T15" fmla="*/ 0 h 45"/>
                <a:gd name="T16" fmla="*/ 134 w 116"/>
                <a:gd name="T17" fmla="*/ 0 h 45"/>
                <a:gd name="T18" fmla="*/ 9 w 116"/>
                <a:gd name="T19" fmla="*/ 30 h 45"/>
                <a:gd name="T20" fmla="*/ 6 w 116"/>
                <a:gd name="T21" fmla="*/ 32 h 45"/>
                <a:gd name="T22" fmla="*/ 2 w 116"/>
                <a:gd name="T23" fmla="*/ 36 h 45"/>
                <a:gd name="T24" fmla="*/ 0 w 116"/>
                <a:gd name="T25" fmla="*/ 40 h 45"/>
                <a:gd name="T26" fmla="*/ 0 w 116"/>
                <a:gd name="T27" fmla="*/ 48 h 45"/>
                <a:gd name="T28" fmla="*/ 2 w 116"/>
                <a:gd name="T29" fmla="*/ 52 h 45"/>
                <a:gd name="T30" fmla="*/ 6 w 116"/>
                <a:gd name="T31" fmla="*/ 55 h 45"/>
                <a:gd name="T32" fmla="*/ 7 w 116"/>
                <a:gd name="T33" fmla="*/ 57 h 45"/>
                <a:gd name="T34" fmla="*/ 18 w 116"/>
                <a:gd name="T35" fmla="*/ 57 h 45"/>
                <a:gd name="T36" fmla="*/ 140 w 116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8" y="21"/>
                  </a:moveTo>
                  <a:lnTo>
                    <a:pt x="111" y="19"/>
                  </a:lnTo>
                  <a:lnTo>
                    <a:pt x="114" y="15"/>
                  </a:lnTo>
                  <a:lnTo>
                    <a:pt x="116" y="14"/>
                  </a:lnTo>
                  <a:lnTo>
                    <a:pt x="116" y="8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6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6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ChangeAspect="1"/>
            </p:cNvSpPr>
            <p:nvPr/>
          </p:nvSpPr>
          <p:spPr bwMode="auto">
            <a:xfrm>
              <a:off x="3870" y="1951"/>
              <a:ext cx="121" cy="47"/>
            </a:xfrm>
            <a:custGeom>
              <a:avLst/>
              <a:gdLst>
                <a:gd name="T0" fmla="*/ 134 w 116"/>
                <a:gd name="T1" fmla="*/ 57 h 45"/>
                <a:gd name="T2" fmla="*/ 141 w 116"/>
                <a:gd name="T3" fmla="*/ 57 h 45"/>
                <a:gd name="T4" fmla="*/ 146 w 116"/>
                <a:gd name="T5" fmla="*/ 53 h 45"/>
                <a:gd name="T6" fmla="*/ 147 w 116"/>
                <a:gd name="T7" fmla="*/ 51 h 45"/>
                <a:gd name="T8" fmla="*/ 149 w 116"/>
                <a:gd name="T9" fmla="*/ 48 h 45"/>
                <a:gd name="T10" fmla="*/ 149 w 116"/>
                <a:gd name="T11" fmla="*/ 40 h 45"/>
                <a:gd name="T12" fmla="*/ 146 w 116"/>
                <a:gd name="T13" fmla="*/ 33 h 45"/>
                <a:gd name="T14" fmla="*/ 143 w 116"/>
                <a:gd name="T15" fmla="*/ 32 h 45"/>
                <a:gd name="T16" fmla="*/ 140 w 116"/>
                <a:gd name="T17" fmla="*/ 30 h 45"/>
                <a:gd name="T18" fmla="*/ 18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9 h 45"/>
                <a:gd name="T30" fmla="*/ 4 w 116"/>
                <a:gd name="T31" fmla="*/ 23 h 45"/>
                <a:gd name="T32" fmla="*/ 6 w 116"/>
                <a:gd name="T33" fmla="*/ 25 h 45"/>
                <a:gd name="T34" fmla="*/ 9 w 116"/>
                <a:gd name="T35" fmla="*/ 26 h 45"/>
                <a:gd name="T36" fmla="*/ 134 w 116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3" y="41"/>
                  </a:lnTo>
                  <a:lnTo>
                    <a:pt x="114" y="39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3" y="27"/>
                  </a:lnTo>
                  <a:lnTo>
                    <a:pt x="111" y="26"/>
                  </a:lnTo>
                  <a:lnTo>
                    <a:pt x="108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 noChangeAspect="1"/>
            </p:cNvSpPr>
            <p:nvPr/>
          </p:nvSpPr>
          <p:spPr bwMode="auto">
            <a:xfrm>
              <a:off x="3678" y="1931"/>
              <a:ext cx="110" cy="110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8 h 105"/>
                <a:gd name="T16" fmla="*/ 0 w 106"/>
                <a:gd name="T17" fmla="*/ 130 h 105"/>
                <a:gd name="T18" fmla="*/ 0 w 106"/>
                <a:gd name="T19" fmla="*/ 136 h 105"/>
                <a:gd name="T20" fmla="*/ 2 w 106"/>
                <a:gd name="T21" fmla="*/ 136 h 105"/>
                <a:gd name="T22" fmla="*/ 4 w 106"/>
                <a:gd name="T23" fmla="*/ 138 h 105"/>
                <a:gd name="T24" fmla="*/ 9 w 106"/>
                <a:gd name="T25" fmla="*/ 138 h 105"/>
                <a:gd name="T26" fmla="*/ 9 w 106"/>
                <a:gd name="T27" fmla="*/ 136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spect="1" noChangeArrowheads="1"/>
            </p:cNvSpPr>
            <p:nvPr/>
          </p:nvSpPr>
          <p:spPr bwMode="auto">
            <a:xfrm>
              <a:off x="3663" y="1875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6" name="Freeform 16"/>
            <p:cNvSpPr>
              <a:spLocks noChangeAspect="1"/>
            </p:cNvSpPr>
            <p:nvPr/>
          </p:nvSpPr>
          <p:spPr bwMode="auto">
            <a:xfrm>
              <a:off x="3971" y="1793"/>
              <a:ext cx="444" cy="733"/>
            </a:xfrm>
            <a:custGeom>
              <a:avLst/>
              <a:gdLst>
                <a:gd name="T0" fmla="*/ 11 w 427"/>
                <a:gd name="T1" fmla="*/ 0 h 705"/>
                <a:gd name="T2" fmla="*/ 7 w 427"/>
                <a:gd name="T3" fmla="*/ 0 h 705"/>
                <a:gd name="T4" fmla="*/ 4 w 427"/>
                <a:gd name="T5" fmla="*/ 3 h 705"/>
                <a:gd name="T6" fmla="*/ 0 w 427"/>
                <a:gd name="T7" fmla="*/ 6 h 705"/>
                <a:gd name="T8" fmla="*/ 0 w 427"/>
                <a:gd name="T9" fmla="*/ 882 h 705"/>
                <a:gd name="T10" fmla="*/ 4 w 427"/>
                <a:gd name="T11" fmla="*/ 886 h 705"/>
                <a:gd name="T12" fmla="*/ 7 w 427"/>
                <a:gd name="T13" fmla="*/ 890 h 705"/>
                <a:gd name="T14" fmla="*/ 531 w 427"/>
                <a:gd name="T15" fmla="*/ 890 h 705"/>
                <a:gd name="T16" fmla="*/ 537 w 427"/>
                <a:gd name="T17" fmla="*/ 886 h 705"/>
                <a:gd name="T18" fmla="*/ 540 w 427"/>
                <a:gd name="T19" fmla="*/ 882 h 705"/>
                <a:gd name="T20" fmla="*/ 540 w 427"/>
                <a:gd name="T21" fmla="*/ 6 h 705"/>
                <a:gd name="T22" fmla="*/ 537 w 427"/>
                <a:gd name="T23" fmla="*/ 3 h 705"/>
                <a:gd name="T24" fmla="*/ 531 w 427"/>
                <a:gd name="T25" fmla="*/ 0 h 705"/>
                <a:gd name="T26" fmla="*/ 527 w 427"/>
                <a:gd name="T27" fmla="*/ 0 h 705"/>
                <a:gd name="T28" fmla="*/ 11 w 427"/>
                <a:gd name="T29" fmla="*/ 0 h 705"/>
                <a:gd name="T30" fmla="*/ 11 w 427"/>
                <a:gd name="T31" fmla="*/ 26 h 705"/>
                <a:gd name="T32" fmla="*/ 527 w 427"/>
                <a:gd name="T33" fmla="*/ 26 h 705"/>
                <a:gd name="T34" fmla="*/ 513 w 427"/>
                <a:gd name="T35" fmla="*/ 10 h 705"/>
                <a:gd name="T36" fmla="*/ 513 w 427"/>
                <a:gd name="T37" fmla="*/ 878 h 705"/>
                <a:gd name="T38" fmla="*/ 527 w 427"/>
                <a:gd name="T39" fmla="*/ 864 h 705"/>
                <a:gd name="T40" fmla="*/ 11 w 427"/>
                <a:gd name="T41" fmla="*/ 864 h 705"/>
                <a:gd name="T42" fmla="*/ 27 w 427"/>
                <a:gd name="T43" fmla="*/ 878 h 705"/>
                <a:gd name="T44" fmla="*/ 27 w 427"/>
                <a:gd name="T45" fmla="*/ 10 h 705"/>
                <a:gd name="T46" fmla="*/ 11 w 427"/>
                <a:gd name="T47" fmla="*/ 26 h 705"/>
                <a:gd name="T48" fmla="*/ 11 w 427"/>
                <a:gd name="T49" fmla="*/ 0 h 7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7" h="705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698"/>
                  </a:lnTo>
                  <a:lnTo>
                    <a:pt x="4" y="701"/>
                  </a:lnTo>
                  <a:lnTo>
                    <a:pt x="7" y="705"/>
                  </a:lnTo>
                  <a:lnTo>
                    <a:pt x="420" y="705"/>
                  </a:lnTo>
                  <a:lnTo>
                    <a:pt x="424" y="701"/>
                  </a:lnTo>
                  <a:lnTo>
                    <a:pt x="427" y="698"/>
                  </a:lnTo>
                  <a:lnTo>
                    <a:pt x="427" y="6"/>
                  </a:lnTo>
                  <a:lnTo>
                    <a:pt x="424" y="3"/>
                  </a:lnTo>
                  <a:lnTo>
                    <a:pt x="420" y="0"/>
                  </a:lnTo>
                  <a:lnTo>
                    <a:pt x="417" y="0"/>
                  </a:lnTo>
                  <a:lnTo>
                    <a:pt x="11" y="0"/>
                  </a:lnTo>
                  <a:lnTo>
                    <a:pt x="11" y="20"/>
                  </a:lnTo>
                  <a:lnTo>
                    <a:pt x="417" y="20"/>
                  </a:lnTo>
                  <a:lnTo>
                    <a:pt x="406" y="10"/>
                  </a:lnTo>
                  <a:lnTo>
                    <a:pt x="406" y="694"/>
                  </a:lnTo>
                  <a:lnTo>
                    <a:pt x="417" y="684"/>
                  </a:lnTo>
                  <a:lnTo>
                    <a:pt x="11" y="684"/>
                  </a:lnTo>
                  <a:lnTo>
                    <a:pt x="21" y="694"/>
                  </a:lnTo>
                  <a:lnTo>
                    <a:pt x="21" y="1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7"/>
            <p:cNvSpPr>
              <a:spLocks noChangeAspect="1" noChangeArrowheads="1"/>
            </p:cNvSpPr>
            <p:nvPr/>
          </p:nvSpPr>
          <p:spPr bwMode="auto">
            <a:xfrm>
              <a:off x="4178" y="2204"/>
              <a:ext cx="2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MUX</a:t>
              </a:r>
              <a:endParaRPr lang="en-US" altLang="zh-CN" sz="2800"/>
            </a:p>
          </p:txBody>
        </p:sp>
        <p:sp>
          <p:nvSpPr>
            <p:cNvPr id="18" name="Rectangle 18"/>
            <p:cNvSpPr>
              <a:spLocks noChangeAspect="1" noChangeArrowheads="1"/>
            </p:cNvSpPr>
            <p:nvPr/>
          </p:nvSpPr>
          <p:spPr bwMode="auto">
            <a:xfrm>
              <a:off x="4040" y="1819"/>
              <a:ext cx="31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S1  S0</a:t>
              </a:r>
              <a:endParaRPr lang="en-US" altLang="zh-CN" sz="2800"/>
            </a:p>
          </p:txBody>
        </p:sp>
        <p:sp>
          <p:nvSpPr>
            <p:cNvPr id="19" name="Rectangle 19"/>
            <p:cNvSpPr>
              <a:spLocks noChangeAspect="1" noChangeArrowheads="1"/>
            </p:cNvSpPr>
            <p:nvPr/>
          </p:nvSpPr>
          <p:spPr bwMode="auto">
            <a:xfrm>
              <a:off x="4022" y="192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zh-CN" sz="2800"/>
            </a:p>
          </p:txBody>
        </p:sp>
        <p:sp>
          <p:nvSpPr>
            <p:cNvPr id="20" name="Rectangle 20"/>
            <p:cNvSpPr>
              <a:spLocks noChangeAspect="1" noChangeArrowheads="1"/>
            </p:cNvSpPr>
            <p:nvPr/>
          </p:nvSpPr>
          <p:spPr bwMode="auto">
            <a:xfrm>
              <a:off x="4018" y="20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altLang="zh-CN" sz="2800"/>
            </a:p>
          </p:txBody>
        </p:sp>
        <p:sp>
          <p:nvSpPr>
            <p:cNvPr id="21" name="Freeform 21"/>
            <p:cNvSpPr>
              <a:spLocks noChangeAspect="1"/>
            </p:cNvSpPr>
            <p:nvPr/>
          </p:nvSpPr>
          <p:spPr bwMode="auto">
            <a:xfrm>
              <a:off x="3552" y="2332"/>
              <a:ext cx="441" cy="21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14 h 21"/>
                <a:gd name="T10" fmla="*/ 4 w 424"/>
                <a:gd name="T11" fmla="*/ 17 h 21"/>
                <a:gd name="T12" fmla="*/ 7 w 424"/>
                <a:gd name="T13" fmla="*/ 21 h 21"/>
                <a:gd name="T14" fmla="*/ 528 w 424"/>
                <a:gd name="T15" fmla="*/ 21 h 21"/>
                <a:gd name="T16" fmla="*/ 533 w 424"/>
                <a:gd name="T17" fmla="*/ 17 h 21"/>
                <a:gd name="T18" fmla="*/ 537 w 424"/>
                <a:gd name="T19" fmla="*/ 14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7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ChangeAspect="1"/>
            </p:cNvSpPr>
            <p:nvPr/>
          </p:nvSpPr>
          <p:spPr bwMode="auto">
            <a:xfrm>
              <a:off x="3873" y="2332"/>
              <a:ext cx="120" cy="46"/>
            </a:xfrm>
            <a:custGeom>
              <a:avLst/>
              <a:gdLst>
                <a:gd name="T0" fmla="*/ 131 w 116"/>
                <a:gd name="T1" fmla="*/ 21 h 45"/>
                <a:gd name="T2" fmla="*/ 136 w 116"/>
                <a:gd name="T3" fmla="*/ 19 h 45"/>
                <a:gd name="T4" fmla="*/ 139 w 116"/>
                <a:gd name="T5" fmla="*/ 16 h 45"/>
                <a:gd name="T6" fmla="*/ 142 w 116"/>
                <a:gd name="T7" fmla="*/ 14 h 45"/>
                <a:gd name="T8" fmla="*/ 142 w 116"/>
                <a:gd name="T9" fmla="*/ 9 h 45"/>
                <a:gd name="T10" fmla="*/ 139 w 116"/>
                <a:gd name="T11" fmla="*/ 5 h 45"/>
                <a:gd name="T12" fmla="*/ 136 w 116"/>
                <a:gd name="T13" fmla="*/ 2 h 45"/>
                <a:gd name="T14" fmla="*/ 133 w 116"/>
                <a:gd name="T15" fmla="*/ 0 h 45"/>
                <a:gd name="T16" fmla="*/ 128 w 116"/>
                <a:gd name="T17" fmla="*/ 0 h 45"/>
                <a:gd name="T18" fmla="*/ 9 w 116"/>
                <a:gd name="T19" fmla="*/ 30 h 45"/>
                <a:gd name="T20" fmla="*/ 5 w 116"/>
                <a:gd name="T21" fmla="*/ 32 h 45"/>
                <a:gd name="T22" fmla="*/ 2 w 116"/>
                <a:gd name="T23" fmla="*/ 35 h 45"/>
                <a:gd name="T24" fmla="*/ 0 w 116"/>
                <a:gd name="T25" fmla="*/ 37 h 45"/>
                <a:gd name="T26" fmla="*/ 0 w 116"/>
                <a:gd name="T27" fmla="*/ 42 h 45"/>
                <a:gd name="T28" fmla="*/ 2 w 116"/>
                <a:gd name="T29" fmla="*/ 46 h 45"/>
                <a:gd name="T30" fmla="*/ 5 w 116"/>
                <a:gd name="T31" fmla="*/ 49 h 45"/>
                <a:gd name="T32" fmla="*/ 7 w 116"/>
                <a:gd name="T33" fmla="*/ 51 h 45"/>
                <a:gd name="T34" fmla="*/ 12 w 116"/>
                <a:gd name="T35" fmla="*/ 51 h 45"/>
                <a:gd name="T36" fmla="*/ 131 w 116"/>
                <a:gd name="T37" fmla="*/ 2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7" y="21"/>
                  </a:moveTo>
                  <a:lnTo>
                    <a:pt x="111" y="19"/>
                  </a:lnTo>
                  <a:lnTo>
                    <a:pt x="114" y="16"/>
                  </a:lnTo>
                  <a:lnTo>
                    <a:pt x="116" y="14"/>
                  </a:lnTo>
                  <a:lnTo>
                    <a:pt x="116" y="9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 noChangeAspect="1"/>
            </p:cNvSpPr>
            <p:nvPr/>
          </p:nvSpPr>
          <p:spPr bwMode="auto">
            <a:xfrm>
              <a:off x="3873" y="2307"/>
              <a:ext cx="120" cy="46"/>
            </a:xfrm>
            <a:custGeom>
              <a:avLst/>
              <a:gdLst>
                <a:gd name="T0" fmla="*/ 128 w 116"/>
                <a:gd name="T1" fmla="*/ 51 h 45"/>
                <a:gd name="T2" fmla="*/ 133 w 116"/>
                <a:gd name="T3" fmla="*/ 51 h 45"/>
                <a:gd name="T4" fmla="*/ 137 w 116"/>
                <a:gd name="T5" fmla="*/ 47 h 45"/>
                <a:gd name="T6" fmla="*/ 139 w 116"/>
                <a:gd name="T7" fmla="*/ 46 h 45"/>
                <a:gd name="T8" fmla="*/ 142 w 116"/>
                <a:gd name="T9" fmla="*/ 42 h 45"/>
                <a:gd name="T10" fmla="*/ 142 w 116"/>
                <a:gd name="T11" fmla="*/ 37 h 45"/>
                <a:gd name="T12" fmla="*/ 137 w 116"/>
                <a:gd name="T13" fmla="*/ 34 h 45"/>
                <a:gd name="T14" fmla="*/ 136 w 116"/>
                <a:gd name="T15" fmla="*/ 32 h 45"/>
                <a:gd name="T16" fmla="*/ 131 w 116"/>
                <a:gd name="T17" fmla="*/ 30 h 45"/>
                <a:gd name="T18" fmla="*/ 12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4 h 45"/>
                <a:gd name="T30" fmla="*/ 4 w 116"/>
                <a:gd name="T31" fmla="*/ 17 h 45"/>
                <a:gd name="T32" fmla="*/ 5 w 116"/>
                <a:gd name="T33" fmla="*/ 19 h 45"/>
                <a:gd name="T34" fmla="*/ 9 w 116"/>
                <a:gd name="T35" fmla="*/ 21 h 45"/>
                <a:gd name="T36" fmla="*/ 128 w 116"/>
                <a:gd name="T37" fmla="*/ 5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2" y="41"/>
                  </a:lnTo>
                  <a:lnTo>
                    <a:pt x="114" y="40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2" y="28"/>
                  </a:lnTo>
                  <a:lnTo>
                    <a:pt x="111" y="26"/>
                  </a:lnTo>
                  <a:lnTo>
                    <a:pt x="107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1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ChangeAspect="1"/>
            </p:cNvSpPr>
            <p:nvPr/>
          </p:nvSpPr>
          <p:spPr bwMode="auto">
            <a:xfrm>
              <a:off x="3680" y="2287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2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2 h 105"/>
                <a:gd name="T14" fmla="*/ 2 w 106"/>
                <a:gd name="T15" fmla="*/ 121 h 105"/>
                <a:gd name="T16" fmla="*/ 0 w 106"/>
                <a:gd name="T17" fmla="*/ 122 h 105"/>
                <a:gd name="T18" fmla="*/ 0 w 106"/>
                <a:gd name="T19" fmla="*/ 130 h 105"/>
                <a:gd name="T20" fmla="*/ 2 w 106"/>
                <a:gd name="T21" fmla="*/ 130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30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spect="1" noChangeArrowheads="1"/>
            </p:cNvSpPr>
            <p:nvPr/>
          </p:nvSpPr>
          <p:spPr bwMode="auto">
            <a:xfrm>
              <a:off x="3666" y="2231"/>
              <a:ext cx="64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26" name="Rectangle 26"/>
            <p:cNvSpPr>
              <a:spLocks noChangeAspect="1" noChangeArrowheads="1"/>
            </p:cNvSpPr>
            <p:nvPr/>
          </p:nvSpPr>
          <p:spPr bwMode="auto">
            <a:xfrm>
              <a:off x="4027" y="228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2</a:t>
              </a:r>
              <a:endParaRPr lang="en-US" altLang="zh-CN" sz="2800"/>
            </a:p>
          </p:txBody>
        </p:sp>
        <p:sp>
          <p:nvSpPr>
            <p:cNvPr id="27" name="Freeform 27"/>
            <p:cNvSpPr>
              <a:spLocks noChangeAspect="1"/>
            </p:cNvSpPr>
            <p:nvPr/>
          </p:nvSpPr>
          <p:spPr bwMode="auto">
            <a:xfrm>
              <a:off x="4947" y="2432"/>
              <a:ext cx="154" cy="52"/>
            </a:xfrm>
            <a:custGeom>
              <a:avLst/>
              <a:gdLst>
                <a:gd name="T0" fmla="*/ 178 w 148"/>
                <a:gd name="T1" fmla="*/ 27 h 50"/>
                <a:gd name="T2" fmla="*/ 182 w 148"/>
                <a:gd name="T3" fmla="*/ 25 h 50"/>
                <a:gd name="T4" fmla="*/ 185 w 148"/>
                <a:gd name="T5" fmla="*/ 21 h 50"/>
                <a:gd name="T6" fmla="*/ 187 w 148"/>
                <a:gd name="T7" fmla="*/ 20 h 50"/>
                <a:gd name="T8" fmla="*/ 187 w 148"/>
                <a:gd name="T9" fmla="*/ 8 h 50"/>
                <a:gd name="T10" fmla="*/ 185 w 148"/>
                <a:gd name="T11" fmla="*/ 5 h 50"/>
                <a:gd name="T12" fmla="*/ 182 w 148"/>
                <a:gd name="T13" fmla="*/ 2 h 50"/>
                <a:gd name="T14" fmla="*/ 179 w 148"/>
                <a:gd name="T15" fmla="*/ 0 h 50"/>
                <a:gd name="T16" fmla="*/ 173 w 148"/>
                <a:gd name="T17" fmla="*/ 0 h 50"/>
                <a:gd name="T18" fmla="*/ 8 w 148"/>
                <a:gd name="T19" fmla="*/ 35 h 50"/>
                <a:gd name="T20" fmla="*/ 5 w 148"/>
                <a:gd name="T21" fmla="*/ 37 h 50"/>
                <a:gd name="T22" fmla="*/ 1 w 148"/>
                <a:gd name="T23" fmla="*/ 42 h 50"/>
                <a:gd name="T24" fmla="*/ 0 w 148"/>
                <a:gd name="T25" fmla="*/ 46 h 50"/>
                <a:gd name="T26" fmla="*/ 0 w 148"/>
                <a:gd name="T27" fmla="*/ 53 h 50"/>
                <a:gd name="T28" fmla="*/ 1 w 148"/>
                <a:gd name="T29" fmla="*/ 57 h 50"/>
                <a:gd name="T30" fmla="*/ 5 w 148"/>
                <a:gd name="T31" fmla="*/ 60 h 50"/>
                <a:gd name="T32" fmla="*/ 6 w 148"/>
                <a:gd name="T33" fmla="*/ 62 h 50"/>
                <a:gd name="T34" fmla="*/ 12 w 148"/>
                <a:gd name="T35" fmla="*/ 62 h 50"/>
                <a:gd name="T36" fmla="*/ 178 w 148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" h="50">
                  <a:moveTo>
                    <a:pt x="140" y="21"/>
                  </a:moveTo>
                  <a:lnTo>
                    <a:pt x="143" y="19"/>
                  </a:lnTo>
                  <a:lnTo>
                    <a:pt x="146" y="15"/>
                  </a:lnTo>
                  <a:lnTo>
                    <a:pt x="148" y="14"/>
                  </a:lnTo>
                  <a:lnTo>
                    <a:pt x="148" y="8"/>
                  </a:lnTo>
                  <a:lnTo>
                    <a:pt x="146" y="5"/>
                  </a:lnTo>
                  <a:lnTo>
                    <a:pt x="143" y="2"/>
                  </a:lnTo>
                  <a:lnTo>
                    <a:pt x="141" y="0"/>
                  </a:lnTo>
                  <a:lnTo>
                    <a:pt x="136" y="0"/>
                  </a:lnTo>
                  <a:lnTo>
                    <a:pt x="8" y="29"/>
                  </a:lnTo>
                  <a:lnTo>
                    <a:pt x="5" y="31"/>
                  </a:lnTo>
                  <a:lnTo>
                    <a:pt x="1" y="34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1" y="45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 noChangeAspect="1"/>
            </p:cNvSpPr>
            <p:nvPr/>
          </p:nvSpPr>
          <p:spPr bwMode="auto">
            <a:xfrm>
              <a:off x="4927" y="2470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6 w 178"/>
                <a:gd name="T3" fmla="*/ 0 h 50"/>
                <a:gd name="T4" fmla="*/ 5 w 178"/>
                <a:gd name="T5" fmla="*/ 2 h 50"/>
                <a:gd name="T6" fmla="*/ 1 w 178"/>
                <a:gd name="T7" fmla="*/ 4 h 50"/>
                <a:gd name="T8" fmla="*/ 1 w 178"/>
                <a:gd name="T9" fmla="*/ 5 h 50"/>
                <a:gd name="T10" fmla="*/ 0 w 178"/>
                <a:gd name="T11" fmla="*/ 9 h 50"/>
                <a:gd name="T12" fmla="*/ 0 w 178"/>
                <a:gd name="T13" fmla="*/ 20 h 50"/>
                <a:gd name="T14" fmla="*/ 1 w 178"/>
                <a:gd name="T15" fmla="*/ 22 h 50"/>
                <a:gd name="T16" fmla="*/ 3 w 178"/>
                <a:gd name="T17" fmla="*/ 25 h 50"/>
                <a:gd name="T18" fmla="*/ 5 w 178"/>
                <a:gd name="T19" fmla="*/ 25 h 50"/>
                <a:gd name="T20" fmla="*/ 8 w 178"/>
                <a:gd name="T21" fmla="*/ 27 h 50"/>
                <a:gd name="T22" fmla="*/ 208 w 178"/>
                <a:gd name="T23" fmla="*/ 62 h 50"/>
                <a:gd name="T24" fmla="*/ 216 w 178"/>
                <a:gd name="T25" fmla="*/ 62 h 50"/>
                <a:gd name="T26" fmla="*/ 217 w 178"/>
                <a:gd name="T27" fmla="*/ 61 h 50"/>
                <a:gd name="T28" fmla="*/ 221 w 178"/>
                <a:gd name="T29" fmla="*/ 59 h 50"/>
                <a:gd name="T30" fmla="*/ 221 w 178"/>
                <a:gd name="T31" fmla="*/ 57 h 50"/>
                <a:gd name="T32" fmla="*/ 224 w 178"/>
                <a:gd name="T33" fmla="*/ 54 h 50"/>
                <a:gd name="T34" fmla="*/ 224 w 178"/>
                <a:gd name="T35" fmla="*/ 46 h 50"/>
                <a:gd name="T36" fmla="*/ 221 w 178"/>
                <a:gd name="T37" fmla="*/ 44 h 50"/>
                <a:gd name="T38" fmla="*/ 219 w 178"/>
                <a:gd name="T39" fmla="*/ 37 h 50"/>
                <a:gd name="T40" fmla="*/ 217 w 178"/>
                <a:gd name="T41" fmla="*/ 37 h 50"/>
                <a:gd name="T42" fmla="*/ 213 w 178"/>
                <a:gd name="T43" fmla="*/ 36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6" y="0"/>
                  </a:lnTo>
                  <a:lnTo>
                    <a:pt x="5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9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65" y="50"/>
                  </a:lnTo>
                  <a:lnTo>
                    <a:pt x="171" y="50"/>
                  </a:lnTo>
                  <a:lnTo>
                    <a:pt x="172" y="49"/>
                  </a:lnTo>
                  <a:lnTo>
                    <a:pt x="176" y="47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78" y="36"/>
                  </a:lnTo>
                  <a:lnTo>
                    <a:pt x="176" y="35"/>
                  </a:lnTo>
                  <a:lnTo>
                    <a:pt x="174" y="31"/>
                  </a:lnTo>
                  <a:lnTo>
                    <a:pt x="172" y="31"/>
                  </a:lnTo>
                  <a:lnTo>
                    <a:pt x="169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9"/>
            <p:cNvSpPr>
              <a:spLocks noChangeAspect="1" noChangeArrowheads="1"/>
            </p:cNvSpPr>
            <p:nvPr/>
          </p:nvSpPr>
          <p:spPr bwMode="auto">
            <a:xfrm>
              <a:off x="4212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S0</a:t>
              </a:r>
              <a:endParaRPr lang="en-US" altLang="zh-CN" sz="2800"/>
            </a:p>
          </p:txBody>
        </p:sp>
        <p:sp>
          <p:nvSpPr>
            <p:cNvPr id="30" name="Rectangle 30"/>
            <p:cNvSpPr>
              <a:spLocks noChangeAspect="1" noChangeArrowheads="1"/>
            </p:cNvSpPr>
            <p:nvPr/>
          </p:nvSpPr>
          <p:spPr bwMode="auto">
            <a:xfrm>
              <a:off x="4036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S1</a:t>
              </a:r>
              <a:endParaRPr lang="en-US" altLang="zh-CN" sz="2800"/>
            </a:p>
          </p:txBody>
        </p:sp>
        <p:sp>
          <p:nvSpPr>
            <p:cNvPr id="31" name="Rectangle 31"/>
            <p:cNvSpPr>
              <a:spLocks noChangeAspect="1" noChangeArrowheads="1"/>
            </p:cNvSpPr>
            <p:nvPr/>
          </p:nvSpPr>
          <p:spPr bwMode="auto">
            <a:xfrm>
              <a:off x="5274" y="1676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L1</a:t>
              </a:r>
              <a:endParaRPr lang="en-US" altLang="zh-CN" sz="2800"/>
            </a:p>
          </p:txBody>
        </p:sp>
        <p:sp>
          <p:nvSpPr>
            <p:cNvPr id="32" name="Rectangle 32"/>
            <p:cNvSpPr>
              <a:spLocks noChangeAspect="1" noChangeArrowheads="1"/>
            </p:cNvSpPr>
            <p:nvPr/>
          </p:nvSpPr>
          <p:spPr bwMode="auto">
            <a:xfrm>
              <a:off x="5259" y="2793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L2</a:t>
              </a:r>
              <a:endParaRPr lang="en-US" altLang="zh-CN" sz="2800"/>
            </a:p>
          </p:txBody>
        </p:sp>
        <p:sp>
          <p:nvSpPr>
            <p:cNvPr id="33" name="Freeform 33"/>
            <p:cNvSpPr>
              <a:spLocks noChangeAspect="1"/>
            </p:cNvSpPr>
            <p:nvPr/>
          </p:nvSpPr>
          <p:spPr bwMode="auto">
            <a:xfrm>
              <a:off x="3549" y="1370"/>
              <a:ext cx="1624" cy="24"/>
            </a:xfrm>
            <a:custGeom>
              <a:avLst/>
              <a:gdLst>
                <a:gd name="T0" fmla="*/ 1961 w 1562"/>
                <a:gd name="T1" fmla="*/ 29 h 23"/>
                <a:gd name="T2" fmla="*/ 1964 w 1562"/>
                <a:gd name="T3" fmla="*/ 29 h 23"/>
                <a:gd name="T4" fmla="*/ 1969 w 1562"/>
                <a:gd name="T5" fmla="*/ 25 h 23"/>
                <a:gd name="T6" fmla="*/ 1972 w 1562"/>
                <a:gd name="T7" fmla="*/ 22 h 23"/>
                <a:gd name="T8" fmla="*/ 1972 w 1562"/>
                <a:gd name="T9" fmla="*/ 9 h 23"/>
                <a:gd name="T10" fmla="*/ 1969 w 1562"/>
                <a:gd name="T11" fmla="*/ 6 h 23"/>
                <a:gd name="T12" fmla="*/ 1964 w 1562"/>
                <a:gd name="T13" fmla="*/ 2 h 23"/>
                <a:gd name="T14" fmla="*/ 1961 w 1562"/>
                <a:gd name="T15" fmla="*/ 2 h 23"/>
                <a:gd name="T16" fmla="*/ 10 w 1562"/>
                <a:gd name="T17" fmla="*/ 0 h 23"/>
                <a:gd name="T18" fmla="*/ 7 w 1562"/>
                <a:gd name="T19" fmla="*/ 0 h 23"/>
                <a:gd name="T20" fmla="*/ 3 w 1562"/>
                <a:gd name="T21" fmla="*/ 4 h 23"/>
                <a:gd name="T22" fmla="*/ 0 w 1562"/>
                <a:gd name="T23" fmla="*/ 7 h 23"/>
                <a:gd name="T24" fmla="*/ 0 w 1562"/>
                <a:gd name="T25" fmla="*/ 20 h 23"/>
                <a:gd name="T26" fmla="*/ 3 w 1562"/>
                <a:gd name="T27" fmla="*/ 24 h 23"/>
                <a:gd name="T28" fmla="*/ 7 w 1562"/>
                <a:gd name="T29" fmla="*/ 27 h 23"/>
                <a:gd name="T30" fmla="*/ 10 w 1562"/>
                <a:gd name="T31" fmla="*/ 27 h 23"/>
                <a:gd name="T32" fmla="*/ 1961 w 1562"/>
                <a:gd name="T33" fmla="*/ 29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62" h="23">
                  <a:moveTo>
                    <a:pt x="1552" y="23"/>
                  </a:moveTo>
                  <a:lnTo>
                    <a:pt x="1555" y="23"/>
                  </a:lnTo>
                  <a:lnTo>
                    <a:pt x="1559" y="19"/>
                  </a:lnTo>
                  <a:lnTo>
                    <a:pt x="1562" y="16"/>
                  </a:lnTo>
                  <a:lnTo>
                    <a:pt x="1562" y="9"/>
                  </a:lnTo>
                  <a:lnTo>
                    <a:pt x="1559" y="6"/>
                  </a:lnTo>
                  <a:lnTo>
                    <a:pt x="1555" y="2"/>
                  </a:lnTo>
                  <a:lnTo>
                    <a:pt x="155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5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 noChangeAspect="1"/>
            </p:cNvSpPr>
            <p:nvPr/>
          </p:nvSpPr>
          <p:spPr bwMode="auto">
            <a:xfrm>
              <a:off x="3549" y="3609"/>
              <a:ext cx="1611" cy="22"/>
            </a:xfrm>
            <a:custGeom>
              <a:avLst/>
              <a:gdLst>
                <a:gd name="T0" fmla="*/ 1942 w 1550"/>
                <a:gd name="T1" fmla="*/ 27 h 21"/>
                <a:gd name="T2" fmla="*/ 1946 w 1550"/>
                <a:gd name="T3" fmla="*/ 27 h 21"/>
                <a:gd name="T4" fmla="*/ 1950 w 1550"/>
                <a:gd name="T5" fmla="*/ 23 h 21"/>
                <a:gd name="T6" fmla="*/ 1953 w 1550"/>
                <a:gd name="T7" fmla="*/ 20 h 21"/>
                <a:gd name="T8" fmla="*/ 1953 w 1550"/>
                <a:gd name="T9" fmla="*/ 7 h 21"/>
                <a:gd name="T10" fmla="*/ 1950 w 1550"/>
                <a:gd name="T11" fmla="*/ 3 h 21"/>
                <a:gd name="T12" fmla="*/ 1946 w 1550"/>
                <a:gd name="T13" fmla="*/ 0 h 21"/>
                <a:gd name="T14" fmla="*/ 7 w 1550"/>
                <a:gd name="T15" fmla="*/ 0 h 21"/>
                <a:gd name="T16" fmla="*/ 3 w 1550"/>
                <a:gd name="T17" fmla="*/ 3 h 21"/>
                <a:gd name="T18" fmla="*/ 0 w 1550"/>
                <a:gd name="T19" fmla="*/ 7 h 21"/>
                <a:gd name="T20" fmla="*/ 0 w 1550"/>
                <a:gd name="T21" fmla="*/ 20 h 21"/>
                <a:gd name="T22" fmla="*/ 3 w 1550"/>
                <a:gd name="T23" fmla="*/ 23 h 21"/>
                <a:gd name="T24" fmla="*/ 7 w 1550"/>
                <a:gd name="T25" fmla="*/ 27 h 21"/>
                <a:gd name="T26" fmla="*/ 10 w 1550"/>
                <a:gd name="T27" fmla="*/ 27 h 21"/>
                <a:gd name="T28" fmla="*/ 1942 w 1550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0" h="21">
                  <a:moveTo>
                    <a:pt x="1540" y="21"/>
                  </a:moveTo>
                  <a:lnTo>
                    <a:pt x="1543" y="21"/>
                  </a:lnTo>
                  <a:lnTo>
                    <a:pt x="1547" y="17"/>
                  </a:lnTo>
                  <a:lnTo>
                    <a:pt x="1550" y="14"/>
                  </a:lnTo>
                  <a:lnTo>
                    <a:pt x="1550" y="7"/>
                  </a:lnTo>
                  <a:lnTo>
                    <a:pt x="1547" y="3"/>
                  </a:lnTo>
                  <a:lnTo>
                    <a:pt x="154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 noChangeAspect="1"/>
            </p:cNvSpPr>
            <p:nvPr/>
          </p:nvSpPr>
          <p:spPr bwMode="auto">
            <a:xfrm>
              <a:off x="4802" y="2470"/>
              <a:ext cx="371" cy="24"/>
            </a:xfrm>
            <a:custGeom>
              <a:avLst/>
              <a:gdLst>
                <a:gd name="T0" fmla="*/ 438 w 357"/>
                <a:gd name="T1" fmla="*/ 27 h 23"/>
                <a:gd name="T2" fmla="*/ 441 w 357"/>
                <a:gd name="T3" fmla="*/ 27 h 23"/>
                <a:gd name="T4" fmla="*/ 446 w 357"/>
                <a:gd name="T5" fmla="*/ 23 h 23"/>
                <a:gd name="T6" fmla="*/ 450 w 357"/>
                <a:gd name="T7" fmla="*/ 20 h 23"/>
                <a:gd name="T8" fmla="*/ 450 w 357"/>
                <a:gd name="T9" fmla="*/ 7 h 23"/>
                <a:gd name="T10" fmla="*/ 446 w 357"/>
                <a:gd name="T11" fmla="*/ 4 h 23"/>
                <a:gd name="T12" fmla="*/ 441 w 357"/>
                <a:gd name="T13" fmla="*/ 0 h 23"/>
                <a:gd name="T14" fmla="*/ 438 w 357"/>
                <a:gd name="T15" fmla="*/ 0 h 23"/>
                <a:gd name="T16" fmla="*/ 10 w 357"/>
                <a:gd name="T17" fmla="*/ 2 h 23"/>
                <a:gd name="T18" fmla="*/ 7 w 357"/>
                <a:gd name="T19" fmla="*/ 2 h 23"/>
                <a:gd name="T20" fmla="*/ 3 w 357"/>
                <a:gd name="T21" fmla="*/ 5 h 23"/>
                <a:gd name="T22" fmla="*/ 0 w 357"/>
                <a:gd name="T23" fmla="*/ 9 h 23"/>
                <a:gd name="T24" fmla="*/ 0 w 357"/>
                <a:gd name="T25" fmla="*/ 22 h 23"/>
                <a:gd name="T26" fmla="*/ 3 w 357"/>
                <a:gd name="T27" fmla="*/ 25 h 23"/>
                <a:gd name="T28" fmla="*/ 7 w 357"/>
                <a:gd name="T29" fmla="*/ 29 h 23"/>
                <a:gd name="T30" fmla="*/ 10 w 357"/>
                <a:gd name="T31" fmla="*/ 29 h 23"/>
                <a:gd name="T32" fmla="*/ 438 w 357"/>
                <a:gd name="T33" fmla="*/ 27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7" h="23">
                  <a:moveTo>
                    <a:pt x="347" y="21"/>
                  </a:moveTo>
                  <a:lnTo>
                    <a:pt x="350" y="21"/>
                  </a:lnTo>
                  <a:lnTo>
                    <a:pt x="354" y="17"/>
                  </a:lnTo>
                  <a:lnTo>
                    <a:pt x="357" y="14"/>
                  </a:lnTo>
                  <a:lnTo>
                    <a:pt x="357" y="7"/>
                  </a:lnTo>
                  <a:lnTo>
                    <a:pt x="354" y="4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10" y="2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9"/>
                  </a:lnTo>
                  <a:lnTo>
                    <a:pt x="0" y="16"/>
                  </a:lnTo>
                  <a:lnTo>
                    <a:pt x="3" y="19"/>
                  </a:lnTo>
                  <a:lnTo>
                    <a:pt x="7" y="23"/>
                  </a:lnTo>
                  <a:lnTo>
                    <a:pt x="10" y="23"/>
                  </a:lnTo>
                  <a:lnTo>
                    <a:pt x="34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6"/>
            <p:cNvSpPr>
              <a:spLocks noChangeAspect="1" noChangeArrowheads="1"/>
            </p:cNvSpPr>
            <p:nvPr/>
          </p:nvSpPr>
          <p:spPr bwMode="auto">
            <a:xfrm>
              <a:off x="4709" y="2147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37"/>
            <p:cNvSpPr>
              <a:spLocks noChangeAspect="1"/>
            </p:cNvSpPr>
            <p:nvPr/>
          </p:nvSpPr>
          <p:spPr bwMode="auto">
            <a:xfrm>
              <a:off x="4699" y="2136"/>
              <a:ext cx="74" cy="74"/>
            </a:xfrm>
            <a:custGeom>
              <a:avLst/>
              <a:gdLst>
                <a:gd name="T0" fmla="*/ 5 w 71"/>
                <a:gd name="T1" fmla="*/ 66 h 71"/>
                <a:gd name="T2" fmla="*/ 7 w 71"/>
                <a:gd name="T3" fmla="*/ 73 h 71"/>
                <a:gd name="T4" fmla="*/ 22 w 71"/>
                <a:gd name="T5" fmla="*/ 83 h 71"/>
                <a:gd name="T6" fmla="*/ 22 w 71"/>
                <a:gd name="T7" fmla="*/ 82 h 71"/>
                <a:gd name="T8" fmla="*/ 25 w 71"/>
                <a:gd name="T9" fmla="*/ 85 h 71"/>
                <a:gd name="T10" fmla="*/ 59 w 71"/>
                <a:gd name="T11" fmla="*/ 80 h 71"/>
                <a:gd name="T12" fmla="*/ 66 w 71"/>
                <a:gd name="T13" fmla="*/ 83 h 71"/>
                <a:gd name="T14" fmla="*/ 73 w 71"/>
                <a:gd name="T15" fmla="*/ 82 h 71"/>
                <a:gd name="T16" fmla="*/ 84 w 71"/>
                <a:gd name="T17" fmla="*/ 70 h 71"/>
                <a:gd name="T18" fmla="*/ 82 w 71"/>
                <a:gd name="T19" fmla="*/ 70 h 71"/>
                <a:gd name="T20" fmla="*/ 85 w 71"/>
                <a:gd name="T21" fmla="*/ 66 h 71"/>
                <a:gd name="T22" fmla="*/ 88 w 71"/>
                <a:gd name="T23" fmla="*/ 35 h 71"/>
                <a:gd name="T24" fmla="*/ 84 w 71"/>
                <a:gd name="T25" fmla="*/ 25 h 71"/>
                <a:gd name="T26" fmla="*/ 82 w 71"/>
                <a:gd name="T27" fmla="*/ 19 h 71"/>
                <a:gd name="T28" fmla="*/ 70 w 71"/>
                <a:gd name="T29" fmla="*/ 5 h 71"/>
                <a:gd name="T30" fmla="*/ 70 w 71"/>
                <a:gd name="T31" fmla="*/ 7 h 71"/>
                <a:gd name="T32" fmla="*/ 66 w 71"/>
                <a:gd name="T33" fmla="*/ 3 h 71"/>
                <a:gd name="T34" fmla="*/ 25 w 71"/>
                <a:gd name="T35" fmla="*/ 5 h 71"/>
                <a:gd name="T36" fmla="*/ 20 w 71"/>
                <a:gd name="T37" fmla="*/ 7 h 71"/>
                <a:gd name="T38" fmla="*/ 5 w 71"/>
                <a:gd name="T39" fmla="*/ 21 h 71"/>
                <a:gd name="T40" fmla="*/ 7 w 71"/>
                <a:gd name="T41" fmla="*/ 21 h 71"/>
                <a:gd name="T42" fmla="*/ 4 w 71"/>
                <a:gd name="T43" fmla="*/ 25 h 71"/>
                <a:gd name="T44" fmla="*/ 23 w 71"/>
                <a:gd name="T45" fmla="*/ 42 h 71"/>
                <a:gd name="T46" fmla="*/ 27 w 71"/>
                <a:gd name="T47" fmla="*/ 35 h 71"/>
                <a:gd name="T48" fmla="*/ 32 w 71"/>
                <a:gd name="T49" fmla="*/ 28 h 71"/>
                <a:gd name="T50" fmla="*/ 34 w 71"/>
                <a:gd name="T51" fmla="*/ 26 h 71"/>
                <a:gd name="T52" fmla="*/ 42 w 71"/>
                <a:gd name="T53" fmla="*/ 25 h 71"/>
                <a:gd name="T54" fmla="*/ 50 w 71"/>
                <a:gd name="T55" fmla="*/ 23 h 71"/>
                <a:gd name="T56" fmla="*/ 54 w 71"/>
                <a:gd name="T57" fmla="*/ 26 h 71"/>
                <a:gd name="T58" fmla="*/ 60 w 71"/>
                <a:gd name="T59" fmla="*/ 32 h 71"/>
                <a:gd name="T60" fmla="*/ 63 w 71"/>
                <a:gd name="T61" fmla="*/ 33 h 71"/>
                <a:gd name="T62" fmla="*/ 66 w 71"/>
                <a:gd name="T63" fmla="*/ 42 h 71"/>
                <a:gd name="T64" fmla="*/ 70 w 71"/>
                <a:gd name="T65" fmla="*/ 55 h 71"/>
                <a:gd name="T66" fmla="*/ 69 w 71"/>
                <a:gd name="T67" fmla="*/ 50 h 71"/>
                <a:gd name="T68" fmla="*/ 63 w 71"/>
                <a:gd name="T69" fmla="*/ 53 h 71"/>
                <a:gd name="T70" fmla="*/ 57 w 71"/>
                <a:gd name="T71" fmla="*/ 60 h 71"/>
                <a:gd name="T72" fmla="*/ 55 w 71"/>
                <a:gd name="T73" fmla="*/ 63 h 71"/>
                <a:gd name="T74" fmla="*/ 50 w 71"/>
                <a:gd name="T75" fmla="*/ 66 h 71"/>
                <a:gd name="T76" fmla="*/ 32 w 71"/>
                <a:gd name="T77" fmla="*/ 80 h 71"/>
                <a:gd name="T78" fmla="*/ 42 w 71"/>
                <a:gd name="T79" fmla="*/ 67 h 71"/>
                <a:gd name="T80" fmla="*/ 35 w 71"/>
                <a:gd name="T81" fmla="*/ 63 h 71"/>
                <a:gd name="T82" fmla="*/ 29 w 71"/>
                <a:gd name="T83" fmla="*/ 57 h 71"/>
                <a:gd name="T84" fmla="*/ 27 w 71"/>
                <a:gd name="T85" fmla="*/ 55 h 71"/>
                <a:gd name="T86" fmla="*/ 25 w 71"/>
                <a:gd name="T87" fmla="*/ 50 h 71"/>
                <a:gd name="T88" fmla="*/ 0 w 71"/>
                <a:gd name="T89" fmla="*/ 48 h 7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1" h="71">
                  <a:moveTo>
                    <a:pt x="0" y="36"/>
                  </a:moveTo>
                  <a:lnTo>
                    <a:pt x="4" y="52"/>
                  </a:lnTo>
                  <a:lnTo>
                    <a:pt x="5" y="52"/>
                  </a:lnTo>
                  <a:lnTo>
                    <a:pt x="5" y="55"/>
                  </a:lnTo>
                  <a:lnTo>
                    <a:pt x="7" y="55"/>
                  </a:lnTo>
                  <a:lnTo>
                    <a:pt x="7" y="57"/>
                  </a:lnTo>
                  <a:lnTo>
                    <a:pt x="9" y="57"/>
                  </a:lnTo>
                  <a:lnTo>
                    <a:pt x="5" y="55"/>
                  </a:lnTo>
                  <a:lnTo>
                    <a:pt x="16" y="65"/>
                  </a:lnTo>
                  <a:lnTo>
                    <a:pt x="14" y="62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6" y="65"/>
                  </a:lnTo>
                  <a:lnTo>
                    <a:pt x="19" y="65"/>
                  </a:lnTo>
                  <a:lnTo>
                    <a:pt x="19" y="67"/>
                  </a:lnTo>
                  <a:lnTo>
                    <a:pt x="31" y="71"/>
                  </a:lnTo>
                  <a:lnTo>
                    <a:pt x="29" y="69"/>
                  </a:lnTo>
                  <a:lnTo>
                    <a:pt x="47" y="62"/>
                  </a:lnTo>
                  <a:lnTo>
                    <a:pt x="43" y="67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5" y="65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7" y="62"/>
                  </a:lnTo>
                  <a:lnTo>
                    <a:pt x="55" y="65"/>
                  </a:lnTo>
                  <a:lnTo>
                    <a:pt x="66" y="55"/>
                  </a:lnTo>
                  <a:lnTo>
                    <a:pt x="62" y="57"/>
                  </a:lnTo>
                  <a:lnTo>
                    <a:pt x="64" y="57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6" y="52"/>
                  </a:lnTo>
                  <a:lnTo>
                    <a:pt x="67" y="52"/>
                  </a:lnTo>
                  <a:lnTo>
                    <a:pt x="67" y="43"/>
                  </a:lnTo>
                  <a:lnTo>
                    <a:pt x="62" y="46"/>
                  </a:lnTo>
                  <a:lnTo>
                    <a:pt x="69" y="29"/>
                  </a:lnTo>
                  <a:lnTo>
                    <a:pt x="71" y="31"/>
                  </a:lnTo>
                  <a:lnTo>
                    <a:pt x="67" y="19"/>
                  </a:lnTo>
                  <a:lnTo>
                    <a:pt x="66" y="19"/>
                  </a:lnTo>
                  <a:lnTo>
                    <a:pt x="66" y="15"/>
                  </a:lnTo>
                  <a:lnTo>
                    <a:pt x="64" y="15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66" y="15"/>
                  </a:lnTo>
                  <a:lnTo>
                    <a:pt x="55" y="5"/>
                  </a:lnTo>
                  <a:lnTo>
                    <a:pt x="57" y="8"/>
                  </a:lnTo>
                  <a:lnTo>
                    <a:pt x="57" y="7"/>
                  </a:lnTo>
                  <a:lnTo>
                    <a:pt x="55" y="7"/>
                  </a:lnTo>
                  <a:lnTo>
                    <a:pt x="55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36" y="0"/>
                  </a:lnTo>
                  <a:lnTo>
                    <a:pt x="19" y="3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6" y="5"/>
                  </a:lnTo>
                  <a:lnTo>
                    <a:pt x="5" y="15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5" y="19"/>
                  </a:lnTo>
                  <a:lnTo>
                    <a:pt x="4" y="19"/>
                  </a:lnTo>
                  <a:lnTo>
                    <a:pt x="0" y="36"/>
                  </a:lnTo>
                  <a:lnTo>
                    <a:pt x="21" y="36"/>
                  </a:lnTo>
                  <a:lnTo>
                    <a:pt x="17" y="33"/>
                  </a:lnTo>
                  <a:lnTo>
                    <a:pt x="19" y="33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3" y="27"/>
                  </a:lnTo>
                  <a:lnTo>
                    <a:pt x="26" y="22"/>
                  </a:lnTo>
                  <a:lnTo>
                    <a:pt x="23" y="26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29" y="19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6" y="20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42" y="19"/>
                  </a:lnTo>
                  <a:lnTo>
                    <a:pt x="42" y="20"/>
                  </a:lnTo>
                  <a:lnTo>
                    <a:pt x="43" y="20"/>
                  </a:lnTo>
                  <a:lnTo>
                    <a:pt x="43" y="22"/>
                  </a:lnTo>
                  <a:lnTo>
                    <a:pt x="48" y="26"/>
                  </a:lnTo>
                  <a:lnTo>
                    <a:pt x="45" y="22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2" y="33"/>
                  </a:lnTo>
                  <a:lnTo>
                    <a:pt x="54" y="33"/>
                  </a:lnTo>
                  <a:lnTo>
                    <a:pt x="50" y="38"/>
                  </a:lnTo>
                  <a:lnTo>
                    <a:pt x="55" y="43"/>
                  </a:lnTo>
                  <a:lnTo>
                    <a:pt x="62" y="26"/>
                  </a:lnTo>
                  <a:lnTo>
                    <a:pt x="54" y="29"/>
                  </a:lnTo>
                  <a:lnTo>
                    <a:pt x="54" y="38"/>
                  </a:lnTo>
                  <a:lnTo>
                    <a:pt x="52" y="38"/>
                  </a:lnTo>
                  <a:lnTo>
                    <a:pt x="52" y="41"/>
                  </a:lnTo>
                  <a:lnTo>
                    <a:pt x="50" y="41"/>
                  </a:lnTo>
                  <a:lnTo>
                    <a:pt x="50" y="43"/>
                  </a:lnTo>
                  <a:lnTo>
                    <a:pt x="48" y="43"/>
                  </a:lnTo>
                  <a:lnTo>
                    <a:pt x="45" y="48"/>
                  </a:lnTo>
                  <a:lnTo>
                    <a:pt x="48" y="45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2" y="50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8" y="53"/>
                  </a:lnTo>
                  <a:lnTo>
                    <a:pt x="29" y="53"/>
                  </a:lnTo>
                  <a:lnTo>
                    <a:pt x="26" y="62"/>
                  </a:lnTo>
                  <a:lnTo>
                    <a:pt x="43" y="55"/>
                  </a:lnTo>
                  <a:lnTo>
                    <a:pt x="38" y="50"/>
                  </a:lnTo>
                  <a:lnTo>
                    <a:pt x="33" y="53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23" y="45"/>
                  </a:lnTo>
                  <a:lnTo>
                    <a:pt x="26" y="48"/>
                  </a:lnTo>
                  <a:lnTo>
                    <a:pt x="23" y="43"/>
                  </a:lnTo>
                  <a:lnTo>
                    <a:pt x="21" y="43"/>
                  </a:lnTo>
                  <a:lnTo>
                    <a:pt x="21" y="41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7" y="38"/>
                  </a:lnTo>
                  <a:lnTo>
                    <a:pt x="21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 noChangeAspect="1"/>
            </p:cNvSpPr>
            <p:nvPr/>
          </p:nvSpPr>
          <p:spPr bwMode="auto">
            <a:xfrm>
              <a:off x="4728" y="1076"/>
              <a:ext cx="440" cy="22"/>
            </a:xfrm>
            <a:custGeom>
              <a:avLst/>
              <a:gdLst>
                <a:gd name="T0" fmla="*/ 10 w 423"/>
                <a:gd name="T1" fmla="*/ 0 h 21"/>
                <a:gd name="T2" fmla="*/ 7 w 423"/>
                <a:gd name="T3" fmla="*/ 0 h 21"/>
                <a:gd name="T4" fmla="*/ 3 w 423"/>
                <a:gd name="T5" fmla="*/ 3 h 21"/>
                <a:gd name="T6" fmla="*/ 0 w 423"/>
                <a:gd name="T7" fmla="*/ 7 h 21"/>
                <a:gd name="T8" fmla="*/ 0 w 423"/>
                <a:gd name="T9" fmla="*/ 20 h 21"/>
                <a:gd name="T10" fmla="*/ 3 w 423"/>
                <a:gd name="T11" fmla="*/ 23 h 21"/>
                <a:gd name="T12" fmla="*/ 7 w 423"/>
                <a:gd name="T13" fmla="*/ 27 h 21"/>
                <a:gd name="T14" fmla="*/ 527 w 423"/>
                <a:gd name="T15" fmla="*/ 27 h 21"/>
                <a:gd name="T16" fmla="*/ 533 w 423"/>
                <a:gd name="T17" fmla="*/ 23 h 21"/>
                <a:gd name="T18" fmla="*/ 536 w 423"/>
                <a:gd name="T19" fmla="*/ 20 h 21"/>
                <a:gd name="T20" fmla="*/ 536 w 423"/>
                <a:gd name="T21" fmla="*/ 7 h 21"/>
                <a:gd name="T22" fmla="*/ 533 w 423"/>
                <a:gd name="T23" fmla="*/ 3 h 21"/>
                <a:gd name="T24" fmla="*/ 527 w 423"/>
                <a:gd name="T25" fmla="*/ 0 h 21"/>
                <a:gd name="T26" fmla="*/ 523 w 423"/>
                <a:gd name="T27" fmla="*/ 0 h 21"/>
                <a:gd name="T28" fmla="*/ 10 w 423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3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6" y="21"/>
                  </a:lnTo>
                  <a:lnTo>
                    <a:pt x="420" y="17"/>
                  </a:lnTo>
                  <a:lnTo>
                    <a:pt x="423" y="14"/>
                  </a:lnTo>
                  <a:lnTo>
                    <a:pt x="423" y="7"/>
                  </a:lnTo>
                  <a:lnTo>
                    <a:pt x="420" y="3"/>
                  </a:lnTo>
                  <a:lnTo>
                    <a:pt x="416" y="0"/>
                  </a:lnTo>
                  <a:lnTo>
                    <a:pt x="41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 noChangeAspect="1"/>
            </p:cNvSpPr>
            <p:nvPr/>
          </p:nvSpPr>
          <p:spPr bwMode="auto">
            <a:xfrm>
              <a:off x="5049" y="1076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4 w 114"/>
                <a:gd name="T3" fmla="*/ 23 h 45"/>
                <a:gd name="T4" fmla="*/ 147 w 114"/>
                <a:gd name="T5" fmla="*/ 20 h 45"/>
                <a:gd name="T6" fmla="*/ 147 w 114"/>
                <a:gd name="T7" fmla="*/ 7 h 45"/>
                <a:gd name="T8" fmla="*/ 144 w 114"/>
                <a:gd name="T9" fmla="*/ 3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0 h 45"/>
                <a:gd name="T16" fmla="*/ 4 w 114"/>
                <a:gd name="T17" fmla="*/ 34 h 45"/>
                <a:gd name="T18" fmla="*/ 0 w 114"/>
                <a:gd name="T19" fmla="*/ 40 h 45"/>
                <a:gd name="T20" fmla="*/ 0 w 114"/>
                <a:gd name="T21" fmla="*/ 50 h 45"/>
                <a:gd name="T22" fmla="*/ 4 w 114"/>
                <a:gd name="T23" fmla="*/ 53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1" y="17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1" y="3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4"/>
                  </a:lnTo>
                  <a:lnTo>
                    <a:pt x="4" y="28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4" y="41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 noChangeAspect="1"/>
            </p:cNvSpPr>
            <p:nvPr/>
          </p:nvSpPr>
          <p:spPr bwMode="auto">
            <a:xfrm>
              <a:off x="5049" y="1053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4 w 114"/>
                <a:gd name="T5" fmla="*/ 51 h 43"/>
                <a:gd name="T6" fmla="*/ 145 w 114"/>
                <a:gd name="T7" fmla="*/ 50 h 43"/>
                <a:gd name="T8" fmla="*/ 147 w 114"/>
                <a:gd name="T9" fmla="*/ 46 h 43"/>
                <a:gd name="T10" fmla="*/ 147 w 114"/>
                <a:gd name="T11" fmla="*/ 37 h 43"/>
                <a:gd name="T12" fmla="*/ 144 w 114"/>
                <a:gd name="T13" fmla="*/ 31 h 43"/>
                <a:gd name="T14" fmla="*/ 141 w 114"/>
                <a:gd name="T15" fmla="*/ 30 h 43"/>
                <a:gd name="T16" fmla="*/ 138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4 w 114"/>
                <a:gd name="T23" fmla="*/ 3 h 43"/>
                <a:gd name="T24" fmla="*/ 2 w 114"/>
                <a:gd name="T25" fmla="*/ 5 h 43"/>
                <a:gd name="T26" fmla="*/ 0 w 114"/>
                <a:gd name="T27" fmla="*/ 8 h 43"/>
                <a:gd name="T28" fmla="*/ 0 w 114"/>
                <a:gd name="T29" fmla="*/ 19 h 43"/>
                <a:gd name="T30" fmla="*/ 4 w 114"/>
                <a:gd name="T31" fmla="*/ 23 h 43"/>
                <a:gd name="T32" fmla="*/ 5 w 114"/>
                <a:gd name="T33" fmla="*/ 25 h 43"/>
                <a:gd name="T34" fmla="*/ 9 w 114"/>
                <a:gd name="T35" fmla="*/ 26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1" y="39"/>
                  </a:lnTo>
                  <a:lnTo>
                    <a:pt x="112" y="38"/>
                  </a:lnTo>
                  <a:lnTo>
                    <a:pt x="114" y="34"/>
                  </a:lnTo>
                  <a:lnTo>
                    <a:pt x="114" y="29"/>
                  </a:lnTo>
                  <a:lnTo>
                    <a:pt x="111" y="25"/>
                  </a:lnTo>
                  <a:lnTo>
                    <a:pt x="109" y="24"/>
                  </a:lnTo>
                  <a:lnTo>
                    <a:pt x="106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 noChangeAspect="1"/>
            </p:cNvSpPr>
            <p:nvPr/>
          </p:nvSpPr>
          <p:spPr bwMode="auto">
            <a:xfrm>
              <a:off x="4857" y="1033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0 h 105"/>
                <a:gd name="T16" fmla="*/ 0 w 106"/>
                <a:gd name="T17" fmla="*/ 122 h 105"/>
                <a:gd name="T18" fmla="*/ 0 w 106"/>
                <a:gd name="T19" fmla="*/ 129 h 105"/>
                <a:gd name="T20" fmla="*/ 2 w 106"/>
                <a:gd name="T21" fmla="*/ 129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29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42"/>
            <p:cNvSpPr>
              <a:spLocks noChangeAspect="1" noChangeArrowheads="1"/>
            </p:cNvSpPr>
            <p:nvPr/>
          </p:nvSpPr>
          <p:spPr bwMode="auto">
            <a:xfrm>
              <a:off x="4841" y="932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43" name="Freeform 43"/>
            <p:cNvSpPr>
              <a:spLocks noChangeAspect="1"/>
            </p:cNvSpPr>
            <p:nvPr/>
          </p:nvSpPr>
          <p:spPr bwMode="auto">
            <a:xfrm>
              <a:off x="4094" y="1606"/>
              <a:ext cx="21" cy="192"/>
            </a:xfrm>
            <a:custGeom>
              <a:avLst/>
              <a:gdLst>
                <a:gd name="T0" fmla="*/ 26 w 20"/>
                <a:gd name="T1" fmla="*/ 10 h 185"/>
                <a:gd name="T2" fmla="*/ 26 w 20"/>
                <a:gd name="T3" fmla="*/ 7 h 185"/>
                <a:gd name="T4" fmla="*/ 23 w 20"/>
                <a:gd name="T5" fmla="*/ 3 h 185"/>
                <a:gd name="T6" fmla="*/ 19 w 20"/>
                <a:gd name="T7" fmla="*/ 0 h 185"/>
                <a:gd name="T8" fmla="*/ 7 w 20"/>
                <a:gd name="T9" fmla="*/ 0 h 185"/>
                <a:gd name="T10" fmla="*/ 3 w 20"/>
                <a:gd name="T11" fmla="*/ 3 h 185"/>
                <a:gd name="T12" fmla="*/ 0 w 20"/>
                <a:gd name="T13" fmla="*/ 7 h 185"/>
                <a:gd name="T14" fmla="*/ 0 w 20"/>
                <a:gd name="T15" fmla="*/ 223 h 185"/>
                <a:gd name="T16" fmla="*/ 3 w 20"/>
                <a:gd name="T17" fmla="*/ 226 h 185"/>
                <a:gd name="T18" fmla="*/ 7 w 20"/>
                <a:gd name="T19" fmla="*/ 231 h 185"/>
                <a:gd name="T20" fmla="*/ 19 w 20"/>
                <a:gd name="T21" fmla="*/ 231 h 185"/>
                <a:gd name="T22" fmla="*/ 23 w 20"/>
                <a:gd name="T23" fmla="*/ 226 h 185"/>
                <a:gd name="T24" fmla="*/ 26 w 20"/>
                <a:gd name="T25" fmla="*/ 223 h 185"/>
                <a:gd name="T26" fmla="*/ 26 w 20"/>
                <a:gd name="T27" fmla="*/ 218 h 185"/>
                <a:gd name="T28" fmla="*/ 26 w 20"/>
                <a:gd name="T29" fmla="*/ 10 h 1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85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78"/>
                  </a:lnTo>
                  <a:lnTo>
                    <a:pt x="3" y="181"/>
                  </a:lnTo>
                  <a:lnTo>
                    <a:pt x="7" y="185"/>
                  </a:lnTo>
                  <a:lnTo>
                    <a:pt x="13" y="185"/>
                  </a:lnTo>
                  <a:lnTo>
                    <a:pt x="17" y="181"/>
                  </a:lnTo>
                  <a:lnTo>
                    <a:pt x="20" y="178"/>
                  </a:lnTo>
                  <a:lnTo>
                    <a:pt x="20" y="174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 noChangeAspect="1"/>
            </p:cNvSpPr>
            <p:nvPr/>
          </p:nvSpPr>
          <p:spPr bwMode="auto">
            <a:xfrm>
              <a:off x="4087" y="1710"/>
              <a:ext cx="47" cy="96"/>
            </a:xfrm>
            <a:custGeom>
              <a:avLst/>
              <a:gdLst>
                <a:gd name="T0" fmla="*/ 0 w 46"/>
                <a:gd name="T1" fmla="*/ 101 h 92"/>
                <a:gd name="T2" fmla="*/ 0 w 46"/>
                <a:gd name="T3" fmla="*/ 107 h 92"/>
                <a:gd name="T4" fmla="*/ 1 w 46"/>
                <a:gd name="T5" fmla="*/ 111 h 92"/>
                <a:gd name="T6" fmla="*/ 1 w 46"/>
                <a:gd name="T7" fmla="*/ 114 h 92"/>
                <a:gd name="T8" fmla="*/ 5 w 46"/>
                <a:gd name="T9" fmla="*/ 116 h 92"/>
                <a:gd name="T10" fmla="*/ 7 w 46"/>
                <a:gd name="T11" fmla="*/ 119 h 92"/>
                <a:gd name="T12" fmla="*/ 12 w 46"/>
                <a:gd name="T13" fmla="*/ 119 h 92"/>
                <a:gd name="T14" fmla="*/ 15 w 46"/>
                <a:gd name="T15" fmla="*/ 116 h 92"/>
                <a:gd name="T16" fmla="*/ 17 w 46"/>
                <a:gd name="T17" fmla="*/ 116 h 92"/>
                <a:gd name="T18" fmla="*/ 19 w 46"/>
                <a:gd name="T19" fmla="*/ 111 h 92"/>
                <a:gd name="T20" fmla="*/ 20 w 46"/>
                <a:gd name="T21" fmla="*/ 110 h 92"/>
                <a:gd name="T22" fmla="*/ 52 w 46"/>
                <a:gd name="T23" fmla="*/ 20 h 92"/>
                <a:gd name="T24" fmla="*/ 52 w 46"/>
                <a:gd name="T25" fmla="*/ 9 h 92"/>
                <a:gd name="T26" fmla="*/ 51 w 46"/>
                <a:gd name="T27" fmla="*/ 5 h 92"/>
                <a:gd name="T28" fmla="*/ 51 w 46"/>
                <a:gd name="T29" fmla="*/ 4 h 92"/>
                <a:gd name="T30" fmla="*/ 47 w 46"/>
                <a:gd name="T31" fmla="*/ 2 h 92"/>
                <a:gd name="T32" fmla="*/ 45 w 46"/>
                <a:gd name="T33" fmla="*/ 0 h 92"/>
                <a:gd name="T34" fmla="*/ 40 w 46"/>
                <a:gd name="T35" fmla="*/ 0 h 92"/>
                <a:gd name="T36" fmla="*/ 37 w 46"/>
                <a:gd name="T37" fmla="*/ 2 h 92"/>
                <a:gd name="T38" fmla="*/ 35 w 46"/>
                <a:gd name="T39" fmla="*/ 2 h 92"/>
                <a:gd name="T40" fmla="*/ 33 w 46"/>
                <a:gd name="T41" fmla="*/ 5 h 92"/>
                <a:gd name="T42" fmla="*/ 32 w 46"/>
                <a:gd name="T43" fmla="*/ 7 h 92"/>
                <a:gd name="T44" fmla="*/ 0 w 46"/>
                <a:gd name="T45" fmla="*/ 10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92">
                  <a:moveTo>
                    <a:pt x="0" y="78"/>
                  </a:moveTo>
                  <a:lnTo>
                    <a:pt x="0" y="83"/>
                  </a:lnTo>
                  <a:lnTo>
                    <a:pt x="1" y="86"/>
                  </a:lnTo>
                  <a:lnTo>
                    <a:pt x="1" y="88"/>
                  </a:lnTo>
                  <a:lnTo>
                    <a:pt x="5" y="90"/>
                  </a:lnTo>
                  <a:lnTo>
                    <a:pt x="7" y="92"/>
                  </a:lnTo>
                  <a:lnTo>
                    <a:pt x="12" y="92"/>
                  </a:lnTo>
                  <a:lnTo>
                    <a:pt x="15" y="90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0" y="85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5"/>
                  </a:lnTo>
                  <a:lnTo>
                    <a:pt x="45" y="4"/>
                  </a:lnTo>
                  <a:lnTo>
                    <a:pt x="41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5"/>
                  </a:lnTo>
                  <a:lnTo>
                    <a:pt x="26" y="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 noChangeAspect="1"/>
            </p:cNvSpPr>
            <p:nvPr/>
          </p:nvSpPr>
          <p:spPr bwMode="auto">
            <a:xfrm>
              <a:off x="4065" y="1710"/>
              <a:ext cx="42" cy="88"/>
            </a:xfrm>
            <a:custGeom>
              <a:avLst/>
              <a:gdLst>
                <a:gd name="T0" fmla="*/ 27 w 41"/>
                <a:gd name="T1" fmla="*/ 96 h 85"/>
                <a:gd name="T2" fmla="*/ 30 w 41"/>
                <a:gd name="T3" fmla="*/ 99 h 85"/>
                <a:gd name="T4" fmla="*/ 32 w 41"/>
                <a:gd name="T5" fmla="*/ 101 h 85"/>
                <a:gd name="T6" fmla="*/ 35 w 41"/>
                <a:gd name="T7" fmla="*/ 104 h 85"/>
                <a:gd name="T8" fmla="*/ 41 w 41"/>
                <a:gd name="T9" fmla="*/ 104 h 85"/>
                <a:gd name="T10" fmla="*/ 44 w 41"/>
                <a:gd name="T11" fmla="*/ 99 h 85"/>
                <a:gd name="T12" fmla="*/ 46 w 41"/>
                <a:gd name="T13" fmla="*/ 98 h 85"/>
                <a:gd name="T14" fmla="*/ 47 w 41"/>
                <a:gd name="T15" fmla="*/ 94 h 85"/>
                <a:gd name="T16" fmla="*/ 47 w 41"/>
                <a:gd name="T17" fmla="*/ 89 h 85"/>
                <a:gd name="T18" fmla="*/ 27 w 41"/>
                <a:gd name="T19" fmla="*/ 7 h 85"/>
                <a:gd name="T20" fmla="*/ 17 w 41"/>
                <a:gd name="T21" fmla="*/ 4 h 85"/>
                <a:gd name="T22" fmla="*/ 16 w 41"/>
                <a:gd name="T23" fmla="*/ 2 h 85"/>
                <a:gd name="T24" fmla="*/ 12 w 41"/>
                <a:gd name="T25" fmla="*/ 0 h 85"/>
                <a:gd name="T26" fmla="*/ 7 w 41"/>
                <a:gd name="T27" fmla="*/ 0 h 85"/>
                <a:gd name="T28" fmla="*/ 3 w 41"/>
                <a:gd name="T29" fmla="*/ 4 h 85"/>
                <a:gd name="T30" fmla="*/ 2 w 41"/>
                <a:gd name="T31" fmla="*/ 5 h 85"/>
                <a:gd name="T32" fmla="*/ 0 w 41"/>
                <a:gd name="T33" fmla="*/ 9 h 85"/>
                <a:gd name="T34" fmla="*/ 0 w 41"/>
                <a:gd name="T35" fmla="*/ 14 h 85"/>
                <a:gd name="T36" fmla="*/ 27 w 41"/>
                <a:gd name="T37" fmla="*/ 9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85">
                  <a:moveTo>
                    <a:pt x="21" y="78"/>
                  </a:moveTo>
                  <a:lnTo>
                    <a:pt x="24" y="81"/>
                  </a:lnTo>
                  <a:lnTo>
                    <a:pt x="26" y="83"/>
                  </a:lnTo>
                  <a:lnTo>
                    <a:pt x="29" y="85"/>
                  </a:lnTo>
                  <a:lnTo>
                    <a:pt x="35" y="85"/>
                  </a:lnTo>
                  <a:lnTo>
                    <a:pt x="38" y="81"/>
                  </a:lnTo>
                  <a:lnTo>
                    <a:pt x="40" y="80"/>
                  </a:lnTo>
                  <a:lnTo>
                    <a:pt x="41" y="76"/>
                  </a:lnTo>
                  <a:lnTo>
                    <a:pt x="41" y="71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 noChangeAspect="1"/>
            </p:cNvSpPr>
            <p:nvPr/>
          </p:nvSpPr>
          <p:spPr bwMode="auto">
            <a:xfrm>
              <a:off x="5320" y="711"/>
              <a:ext cx="22" cy="180"/>
            </a:xfrm>
            <a:custGeom>
              <a:avLst/>
              <a:gdLst>
                <a:gd name="T0" fmla="*/ 27 w 21"/>
                <a:gd name="T1" fmla="*/ 11 h 173"/>
                <a:gd name="T2" fmla="*/ 27 w 21"/>
                <a:gd name="T3" fmla="*/ 7 h 173"/>
                <a:gd name="T4" fmla="*/ 23 w 21"/>
                <a:gd name="T5" fmla="*/ 4 h 173"/>
                <a:gd name="T6" fmla="*/ 20 w 21"/>
                <a:gd name="T7" fmla="*/ 0 h 173"/>
                <a:gd name="T8" fmla="*/ 7 w 21"/>
                <a:gd name="T9" fmla="*/ 0 h 173"/>
                <a:gd name="T10" fmla="*/ 4 w 21"/>
                <a:gd name="T11" fmla="*/ 4 h 173"/>
                <a:gd name="T12" fmla="*/ 0 w 21"/>
                <a:gd name="T13" fmla="*/ 7 h 173"/>
                <a:gd name="T14" fmla="*/ 0 w 21"/>
                <a:gd name="T15" fmla="*/ 211 h 173"/>
                <a:gd name="T16" fmla="*/ 4 w 21"/>
                <a:gd name="T17" fmla="*/ 215 h 173"/>
                <a:gd name="T18" fmla="*/ 7 w 21"/>
                <a:gd name="T19" fmla="*/ 220 h 173"/>
                <a:gd name="T20" fmla="*/ 20 w 21"/>
                <a:gd name="T21" fmla="*/ 220 h 173"/>
                <a:gd name="T22" fmla="*/ 23 w 21"/>
                <a:gd name="T23" fmla="*/ 215 h 173"/>
                <a:gd name="T24" fmla="*/ 27 w 21"/>
                <a:gd name="T25" fmla="*/ 211 h 173"/>
                <a:gd name="T26" fmla="*/ 27 w 21"/>
                <a:gd name="T27" fmla="*/ 207 h 173"/>
                <a:gd name="T28" fmla="*/ 27 w 21"/>
                <a:gd name="T29" fmla="*/ 11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7" y="173"/>
                  </a:lnTo>
                  <a:lnTo>
                    <a:pt x="14" y="173"/>
                  </a:lnTo>
                  <a:lnTo>
                    <a:pt x="17" y="170"/>
                  </a:lnTo>
                  <a:lnTo>
                    <a:pt x="21" y="166"/>
                  </a:lnTo>
                  <a:lnTo>
                    <a:pt x="21" y="163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 noChangeAspect="1"/>
            </p:cNvSpPr>
            <p:nvPr/>
          </p:nvSpPr>
          <p:spPr bwMode="auto">
            <a:xfrm>
              <a:off x="5311" y="808"/>
              <a:ext cx="51" cy="90"/>
            </a:xfrm>
            <a:custGeom>
              <a:avLst/>
              <a:gdLst>
                <a:gd name="T0" fmla="*/ 0 w 49"/>
                <a:gd name="T1" fmla="*/ 91 h 87"/>
                <a:gd name="T2" fmla="*/ 0 w 49"/>
                <a:gd name="T3" fmla="*/ 98 h 87"/>
                <a:gd name="T4" fmla="*/ 2 w 49"/>
                <a:gd name="T5" fmla="*/ 101 h 87"/>
                <a:gd name="T6" fmla="*/ 4 w 49"/>
                <a:gd name="T7" fmla="*/ 103 h 87"/>
                <a:gd name="T8" fmla="*/ 7 w 49"/>
                <a:gd name="T9" fmla="*/ 106 h 87"/>
                <a:gd name="T10" fmla="*/ 20 w 49"/>
                <a:gd name="T11" fmla="*/ 106 h 87"/>
                <a:gd name="T12" fmla="*/ 24 w 49"/>
                <a:gd name="T13" fmla="*/ 103 h 87"/>
                <a:gd name="T14" fmla="*/ 25 w 49"/>
                <a:gd name="T15" fmla="*/ 101 h 87"/>
                <a:gd name="T16" fmla="*/ 27 w 49"/>
                <a:gd name="T17" fmla="*/ 98 h 87"/>
                <a:gd name="T18" fmla="*/ 61 w 49"/>
                <a:gd name="T19" fmla="*/ 14 h 87"/>
                <a:gd name="T20" fmla="*/ 61 w 49"/>
                <a:gd name="T21" fmla="*/ 7 h 87"/>
                <a:gd name="T22" fmla="*/ 59 w 49"/>
                <a:gd name="T23" fmla="*/ 4 h 87"/>
                <a:gd name="T24" fmla="*/ 57 w 49"/>
                <a:gd name="T25" fmla="*/ 2 h 87"/>
                <a:gd name="T26" fmla="*/ 54 w 49"/>
                <a:gd name="T27" fmla="*/ 0 h 87"/>
                <a:gd name="T28" fmla="*/ 45 w 49"/>
                <a:gd name="T29" fmla="*/ 0 h 87"/>
                <a:gd name="T30" fmla="*/ 39 w 49"/>
                <a:gd name="T31" fmla="*/ 2 h 87"/>
                <a:gd name="T32" fmla="*/ 36 w 49"/>
                <a:gd name="T33" fmla="*/ 4 h 87"/>
                <a:gd name="T34" fmla="*/ 34 w 49"/>
                <a:gd name="T35" fmla="*/ 7 h 87"/>
                <a:gd name="T36" fmla="*/ 0 w 49"/>
                <a:gd name="T37" fmla="*/ 91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8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2" y="2"/>
                  </a:lnTo>
                  <a:lnTo>
                    <a:pt x="30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 noChangeAspect="1"/>
            </p:cNvSpPr>
            <p:nvPr/>
          </p:nvSpPr>
          <p:spPr bwMode="auto">
            <a:xfrm>
              <a:off x="5291" y="808"/>
              <a:ext cx="42" cy="83"/>
            </a:xfrm>
            <a:custGeom>
              <a:avLst/>
              <a:gdLst>
                <a:gd name="T0" fmla="*/ 25 w 40"/>
                <a:gd name="T1" fmla="*/ 91 h 80"/>
                <a:gd name="T2" fmla="*/ 29 w 40"/>
                <a:gd name="T3" fmla="*/ 95 h 80"/>
                <a:gd name="T4" fmla="*/ 32 w 40"/>
                <a:gd name="T5" fmla="*/ 96 h 80"/>
                <a:gd name="T6" fmla="*/ 38 w 40"/>
                <a:gd name="T7" fmla="*/ 99 h 80"/>
                <a:gd name="T8" fmla="*/ 45 w 40"/>
                <a:gd name="T9" fmla="*/ 99 h 80"/>
                <a:gd name="T10" fmla="*/ 49 w 40"/>
                <a:gd name="T11" fmla="*/ 95 h 80"/>
                <a:gd name="T12" fmla="*/ 50 w 40"/>
                <a:gd name="T13" fmla="*/ 93 h 80"/>
                <a:gd name="T14" fmla="*/ 53 w 40"/>
                <a:gd name="T15" fmla="*/ 89 h 80"/>
                <a:gd name="T16" fmla="*/ 53 w 40"/>
                <a:gd name="T17" fmla="*/ 83 h 80"/>
                <a:gd name="T18" fmla="*/ 27 w 40"/>
                <a:gd name="T19" fmla="*/ 7 h 80"/>
                <a:gd name="T20" fmla="*/ 24 w 40"/>
                <a:gd name="T21" fmla="*/ 4 h 80"/>
                <a:gd name="T22" fmla="*/ 22 w 40"/>
                <a:gd name="T23" fmla="*/ 2 h 80"/>
                <a:gd name="T24" fmla="*/ 19 w 40"/>
                <a:gd name="T25" fmla="*/ 0 h 80"/>
                <a:gd name="T26" fmla="*/ 7 w 40"/>
                <a:gd name="T27" fmla="*/ 0 h 80"/>
                <a:gd name="T28" fmla="*/ 4 w 40"/>
                <a:gd name="T29" fmla="*/ 4 h 80"/>
                <a:gd name="T30" fmla="*/ 2 w 40"/>
                <a:gd name="T31" fmla="*/ 6 h 80"/>
                <a:gd name="T32" fmla="*/ 0 w 40"/>
                <a:gd name="T33" fmla="*/ 9 h 80"/>
                <a:gd name="T34" fmla="*/ 0 w 40"/>
                <a:gd name="T35" fmla="*/ 20 h 80"/>
                <a:gd name="T36" fmla="*/ 25 w 40"/>
                <a:gd name="T37" fmla="*/ 91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0">
                  <a:moveTo>
                    <a:pt x="19" y="73"/>
                  </a:moveTo>
                  <a:lnTo>
                    <a:pt x="23" y="77"/>
                  </a:lnTo>
                  <a:lnTo>
                    <a:pt x="25" y="78"/>
                  </a:lnTo>
                  <a:lnTo>
                    <a:pt x="28" y="80"/>
                  </a:lnTo>
                  <a:lnTo>
                    <a:pt x="33" y="80"/>
                  </a:lnTo>
                  <a:lnTo>
                    <a:pt x="37" y="77"/>
                  </a:lnTo>
                  <a:lnTo>
                    <a:pt x="38" y="75"/>
                  </a:lnTo>
                  <a:lnTo>
                    <a:pt x="40" y="71"/>
                  </a:lnTo>
                  <a:lnTo>
                    <a:pt x="40" y="66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49"/>
            <p:cNvSpPr>
              <a:spLocks noChangeAspect="1" noChangeArrowheads="1"/>
            </p:cNvSpPr>
            <p:nvPr/>
          </p:nvSpPr>
          <p:spPr bwMode="auto">
            <a:xfrm>
              <a:off x="5293" y="1158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R0</a:t>
              </a:r>
              <a:endParaRPr lang="en-US" altLang="zh-CN" sz="2800"/>
            </a:p>
          </p:txBody>
        </p:sp>
        <p:sp>
          <p:nvSpPr>
            <p:cNvPr id="50" name="Rectangle 50"/>
            <p:cNvSpPr>
              <a:spLocks noChangeAspect="1" noChangeArrowheads="1"/>
            </p:cNvSpPr>
            <p:nvPr/>
          </p:nvSpPr>
          <p:spPr bwMode="auto">
            <a:xfrm>
              <a:off x="5239" y="913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51" name="Freeform 51"/>
            <p:cNvSpPr>
              <a:spLocks noChangeAspect="1"/>
            </p:cNvSpPr>
            <p:nvPr/>
          </p:nvSpPr>
          <p:spPr bwMode="auto">
            <a:xfrm>
              <a:off x="5155" y="888"/>
              <a:ext cx="392" cy="612"/>
            </a:xfrm>
            <a:custGeom>
              <a:avLst/>
              <a:gdLst>
                <a:gd name="T0" fmla="*/ 10 w 377"/>
                <a:gd name="T1" fmla="*/ 0 h 589"/>
                <a:gd name="T2" fmla="*/ 7 w 377"/>
                <a:gd name="T3" fmla="*/ 0 h 589"/>
                <a:gd name="T4" fmla="*/ 4 w 377"/>
                <a:gd name="T5" fmla="*/ 3 h 589"/>
                <a:gd name="T6" fmla="*/ 0 w 377"/>
                <a:gd name="T7" fmla="*/ 6 h 589"/>
                <a:gd name="T8" fmla="*/ 0 w 377"/>
                <a:gd name="T9" fmla="*/ 735 h 589"/>
                <a:gd name="T10" fmla="*/ 4 w 377"/>
                <a:gd name="T11" fmla="*/ 738 h 589"/>
                <a:gd name="T12" fmla="*/ 7 w 377"/>
                <a:gd name="T13" fmla="*/ 742 h 589"/>
                <a:gd name="T14" fmla="*/ 468 w 377"/>
                <a:gd name="T15" fmla="*/ 742 h 589"/>
                <a:gd name="T16" fmla="*/ 471 w 377"/>
                <a:gd name="T17" fmla="*/ 738 h 589"/>
                <a:gd name="T18" fmla="*/ 477 w 377"/>
                <a:gd name="T19" fmla="*/ 735 h 589"/>
                <a:gd name="T20" fmla="*/ 477 w 377"/>
                <a:gd name="T21" fmla="*/ 6 h 589"/>
                <a:gd name="T22" fmla="*/ 471 w 377"/>
                <a:gd name="T23" fmla="*/ 3 h 589"/>
                <a:gd name="T24" fmla="*/ 468 w 377"/>
                <a:gd name="T25" fmla="*/ 0 h 589"/>
                <a:gd name="T26" fmla="*/ 463 w 377"/>
                <a:gd name="T27" fmla="*/ 0 h 589"/>
                <a:gd name="T28" fmla="*/ 10 w 377"/>
                <a:gd name="T29" fmla="*/ 0 h 589"/>
                <a:gd name="T30" fmla="*/ 10 w 377"/>
                <a:gd name="T31" fmla="*/ 26 h 589"/>
                <a:gd name="T32" fmla="*/ 463 w 377"/>
                <a:gd name="T33" fmla="*/ 26 h 589"/>
                <a:gd name="T34" fmla="*/ 450 w 377"/>
                <a:gd name="T35" fmla="*/ 10 h 589"/>
                <a:gd name="T36" fmla="*/ 450 w 377"/>
                <a:gd name="T37" fmla="*/ 726 h 589"/>
                <a:gd name="T38" fmla="*/ 463 w 377"/>
                <a:gd name="T39" fmla="*/ 715 h 589"/>
                <a:gd name="T40" fmla="*/ 10 w 377"/>
                <a:gd name="T41" fmla="*/ 715 h 589"/>
                <a:gd name="T42" fmla="*/ 27 w 377"/>
                <a:gd name="T43" fmla="*/ 726 h 589"/>
                <a:gd name="T44" fmla="*/ 27 w 377"/>
                <a:gd name="T45" fmla="*/ 10 h 589"/>
                <a:gd name="T46" fmla="*/ 10 w 377"/>
                <a:gd name="T47" fmla="*/ 26 h 589"/>
                <a:gd name="T48" fmla="*/ 10 w 377"/>
                <a:gd name="T49" fmla="*/ 0 h 58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89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582"/>
                  </a:lnTo>
                  <a:lnTo>
                    <a:pt x="4" y="585"/>
                  </a:lnTo>
                  <a:lnTo>
                    <a:pt x="7" y="589"/>
                  </a:lnTo>
                  <a:lnTo>
                    <a:pt x="370" y="589"/>
                  </a:lnTo>
                  <a:lnTo>
                    <a:pt x="373" y="585"/>
                  </a:lnTo>
                  <a:lnTo>
                    <a:pt x="377" y="582"/>
                  </a:lnTo>
                  <a:lnTo>
                    <a:pt x="377" y="6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366" y="20"/>
                  </a:lnTo>
                  <a:lnTo>
                    <a:pt x="356" y="10"/>
                  </a:lnTo>
                  <a:lnTo>
                    <a:pt x="356" y="578"/>
                  </a:lnTo>
                  <a:lnTo>
                    <a:pt x="366" y="568"/>
                  </a:lnTo>
                  <a:lnTo>
                    <a:pt x="10" y="568"/>
                  </a:lnTo>
                  <a:lnTo>
                    <a:pt x="21" y="578"/>
                  </a:lnTo>
                  <a:lnTo>
                    <a:pt x="21" y="10"/>
                  </a:lnTo>
                  <a:lnTo>
                    <a:pt x="10" y="2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/>
            <p:cNvSpPr>
              <a:spLocks noChangeAspect="1"/>
            </p:cNvSpPr>
            <p:nvPr/>
          </p:nvSpPr>
          <p:spPr bwMode="auto">
            <a:xfrm>
              <a:off x="4729" y="2157"/>
              <a:ext cx="441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8 w 424"/>
                <a:gd name="T15" fmla="*/ 27 h 21"/>
                <a:gd name="T16" fmla="*/ 533 w 424"/>
                <a:gd name="T17" fmla="*/ 24 h 21"/>
                <a:gd name="T18" fmla="*/ 537 w 424"/>
                <a:gd name="T19" fmla="*/ 20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 noChangeAspect="1"/>
            </p:cNvSpPr>
            <p:nvPr/>
          </p:nvSpPr>
          <p:spPr bwMode="auto">
            <a:xfrm>
              <a:off x="5051" y="2157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2 w 114"/>
                <a:gd name="T3" fmla="*/ 24 h 45"/>
                <a:gd name="T4" fmla="*/ 147 w 114"/>
                <a:gd name="T5" fmla="*/ 20 h 45"/>
                <a:gd name="T6" fmla="*/ 147 w 114"/>
                <a:gd name="T7" fmla="*/ 7 h 45"/>
                <a:gd name="T8" fmla="*/ 142 w 114"/>
                <a:gd name="T9" fmla="*/ 4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42 h 45"/>
                <a:gd name="T20" fmla="*/ 0 w 114"/>
                <a:gd name="T21" fmla="*/ 50 h 45"/>
                <a:gd name="T22" fmla="*/ 3 w 114"/>
                <a:gd name="T23" fmla="*/ 54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 noChangeAspect="1"/>
            </p:cNvSpPr>
            <p:nvPr/>
          </p:nvSpPr>
          <p:spPr bwMode="auto">
            <a:xfrm>
              <a:off x="5051" y="2134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2 w 114"/>
                <a:gd name="T5" fmla="*/ 52 h 43"/>
                <a:gd name="T6" fmla="*/ 145 w 114"/>
                <a:gd name="T7" fmla="*/ 50 h 43"/>
                <a:gd name="T8" fmla="*/ 147 w 114"/>
                <a:gd name="T9" fmla="*/ 47 h 43"/>
                <a:gd name="T10" fmla="*/ 147 w 114"/>
                <a:gd name="T11" fmla="*/ 37 h 43"/>
                <a:gd name="T12" fmla="*/ 142 w 114"/>
                <a:gd name="T13" fmla="*/ 32 h 43"/>
                <a:gd name="T14" fmla="*/ 141 w 114"/>
                <a:gd name="T15" fmla="*/ 30 h 43"/>
                <a:gd name="T16" fmla="*/ 136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2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 noChangeAspect="1"/>
            </p:cNvSpPr>
            <p:nvPr/>
          </p:nvSpPr>
          <p:spPr bwMode="auto">
            <a:xfrm>
              <a:off x="4859" y="2114"/>
              <a:ext cx="109" cy="109"/>
            </a:xfrm>
            <a:custGeom>
              <a:avLst/>
              <a:gdLst>
                <a:gd name="T0" fmla="*/ 130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30 w 105"/>
                <a:gd name="T7" fmla="*/ 2 h 105"/>
                <a:gd name="T8" fmla="*/ 130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2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9 w 105"/>
                <a:gd name="T25" fmla="*/ 131 h 105"/>
                <a:gd name="T26" fmla="*/ 9 w 105"/>
                <a:gd name="T27" fmla="*/ 130 h 105"/>
                <a:gd name="T28" fmla="*/ 130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4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6"/>
            <p:cNvSpPr>
              <a:spLocks noChangeAspect="1" noChangeArrowheads="1"/>
            </p:cNvSpPr>
            <p:nvPr/>
          </p:nvSpPr>
          <p:spPr bwMode="auto">
            <a:xfrm>
              <a:off x="4842" y="2013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57" name="Freeform 57"/>
            <p:cNvSpPr>
              <a:spLocks noChangeAspect="1"/>
            </p:cNvSpPr>
            <p:nvPr/>
          </p:nvSpPr>
          <p:spPr bwMode="auto">
            <a:xfrm>
              <a:off x="5320" y="1793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6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4 w 21"/>
                <a:gd name="T11" fmla="*/ 3 h 174"/>
                <a:gd name="T12" fmla="*/ 0 w 21"/>
                <a:gd name="T13" fmla="*/ 6 h 174"/>
                <a:gd name="T14" fmla="*/ 0 w 21"/>
                <a:gd name="T15" fmla="*/ 212 h 174"/>
                <a:gd name="T16" fmla="*/ 4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6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67"/>
                  </a:lnTo>
                  <a:lnTo>
                    <a:pt x="4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/>
            <p:cNvSpPr>
              <a:spLocks noChangeAspect="1"/>
            </p:cNvSpPr>
            <p:nvPr/>
          </p:nvSpPr>
          <p:spPr bwMode="auto">
            <a:xfrm>
              <a:off x="5313" y="1890"/>
              <a:ext cx="51" cy="89"/>
            </a:xfrm>
            <a:custGeom>
              <a:avLst/>
              <a:gdLst>
                <a:gd name="T0" fmla="*/ 0 w 49"/>
                <a:gd name="T1" fmla="*/ 90 h 86"/>
                <a:gd name="T2" fmla="*/ 0 w 49"/>
                <a:gd name="T3" fmla="*/ 97 h 86"/>
                <a:gd name="T4" fmla="*/ 2 w 49"/>
                <a:gd name="T5" fmla="*/ 101 h 86"/>
                <a:gd name="T6" fmla="*/ 4 w 49"/>
                <a:gd name="T7" fmla="*/ 103 h 86"/>
                <a:gd name="T8" fmla="*/ 7 w 49"/>
                <a:gd name="T9" fmla="*/ 105 h 86"/>
                <a:gd name="T10" fmla="*/ 20 w 49"/>
                <a:gd name="T11" fmla="*/ 105 h 86"/>
                <a:gd name="T12" fmla="*/ 23 w 49"/>
                <a:gd name="T13" fmla="*/ 103 h 86"/>
                <a:gd name="T14" fmla="*/ 25 w 49"/>
                <a:gd name="T15" fmla="*/ 101 h 86"/>
                <a:gd name="T16" fmla="*/ 27 w 49"/>
                <a:gd name="T17" fmla="*/ 97 h 86"/>
                <a:gd name="T18" fmla="*/ 61 w 49"/>
                <a:gd name="T19" fmla="*/ 14 h 86"/>
                <a:gd name="T20" fmla="*/ 61 w 49"/>
                <a:gd name="T21" fmla="*/ 7 h 86"/>
                <a:gd name="T22" fmla="*/ 59 w 49"/>
                <a:gd name="T23" fmla="*/ 3 h 86"/>
                <a:gd name="T24" fmla="*/ 57 w 49"/>
                <a:gd name="T25" fmla="*/ 2 h 86"/>
                <a:gd name="T26" fmla="*/ 54 w 49"/>
                <a:gd name="T27" fmla="*/ 0 h 86"/>
                <a:gd name="T28" fmla="*/ 45 w 49"/>
                <a:gd name="T29" fmla="*/ 0 h 86"/>
                <a:gd name="T30" fmla="*/ 37 w 49"/>
                <a:gd name="T31" fmla="*/ 2 h 86"/>
                <a:gd name="T32" fmla="*/ 36 w 49"/>
                <a:gd name="T33" fmla="*/ 3 h 86"/>
                <a:gd name="T34" fmla="*/ 34 w 49"/>
                <a:gd name="T35" fmla="*/ 7 h 86"/>
                <a:gd name="T36" fmla="*/ 0 w 49"/>
                <a:gd name="T37" fmla="*/ 90 h 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6">
                  <a:moveTo>
                    <a:pt x="0" y="72"/>
                  </a:moveTo>
                  <a:lnTo>
                    <a:pt x="0" y="79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6"/>
                  </a:lnTo>
                  <a:lnTo>
                    <a:pt x="14" y="86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79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30" y="3"/>
                  </a:lnTo>
                  <a:lnTo>
                    <a:pt x="28" y="7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9"/>
            <p:cNvSpPr>
              <a:spLocks noChangeAspect="1"/>
            </p:cNvSpPr>
            <p:nvPr/>
          </p:nvSpPr>
          <p:spPr bwMode="auto">
            <a:xfrm>
              <a:off x="5293" y="1890"/>
              <a:ext cx="42" cy="84"/>
            </a:xfrm>
            <a:custGeom>
              <a:avLst/>
              <a:gdLst>
                <a:gd name="T0" fmla="*/ 25 w 40"/>
                <a:gd name="T1" fmla="*/ 92 h 81"/>
                <a:gd name="T2" fmla="*/ 29 w 40"/>
                <a:gd name="T3" fmla="*/ 96 h 81"/>
                <a:gd name="T4" fmla="*/ 30 w 40"/>
                <a:gd name="T5" fmla="*/ 97 h 81"/>
                <a:gd name="T6" fmla="*/ 38 w 40"/>
                <a:gd name="T7" fmla="*/ 100 h 81"/>
                <a:gd name="T8" fmla="*/ 45 w 40"/>
                <a:gd name="T9" fmla="*/ 100 h 81"/>
                <a:gd name="T10" fmla="*/ 48 w 40"/>
                <a:gd name="T11" fmla="*/ 96 h 81"/>
                <a:gd name="T12" fmla="*/ 50 w 40"/>
                <a:gd name="T13" fmla="*/ 94 h 81"/>
                <a:gd name="T14" fmla="*/ 53 w 40"/>
                <a:gd name="T15" fmla="*/ 90 h 81"/>
                <a:gd name="T16" fmla="*/ 53 w 40"/>
                <a:gd name="T17" fmla="*/ 84 h 81"/>
                <a:gd name="T18" fmla="*/ 27 w 40"/>
                <a:gd name="T19" fmla="*/ 7 h 81"/>
                <a:gd name="T20" fmla="*/ 23 w 40"/>
                <a:gd name="T21" fmla="*/ 3 h 81"/>
                <a:gd name="T22" fmla="*/ 22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4 w 40"/>
                <a:gd name="T29" fmla="*/ 3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2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3" y="78"/>
                  </a:lnTo>
                  <a:lnTo>
                    <a:pt x="24" y="79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2"/>
                  </a:lnTo>
                  <a:lnTo>
                    <a:pt x="40" y="67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60"/>
            <p:cNvSpPr>
              <a:spLocks noChangeAspect="1" noChangeArrowheads="1"/>
            </p:cNvSpPr>
            <p:nvPr/>
          </p:nvSpPr>
          <p:spPr bwMode="auto">
            <a:xfrm>
              <a:off x="5295" y="2240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R1</a:t>
              </a:r>
              <a:endParaRPr lang="en-US" altLang="zh-CN" sz="2800"/>
            </a:p>
          </p:txBody>
        </p:sp>
        <p:sp>
          <p:nvSpPr>
            <p:cNvPr id="61" name="Rectangle 61"/>
            <p:cNvSpPr>
              <a:spLocks noChangeAspect="1" noChangeArrowheads="1"/>
            </p:cNvSpPr>
            <p:nvPr/>
          </p:nvSpPr>
          <p:spPr bwMode="auto">
            <a:xfrm>
              <a:off x="5241" y="1994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62" name="Freeform 62"/>
            <p:cNvSpPr>
              <a:spLocks noChangeAspect="1"/>
            </p:cNvSpPr>
            <p:nvPr/>
          </p:nvSpPr>
          <p:spPr bwMode="auto">
            <a:xfrm>
              <a:off x="5157" y="1969"/>
              <a:ext cx="392" cy="614"/>
            </a:xfrm>
            <a:custGeom>
              <a:avLst/>
              <a:gdLst>
                <a:gd name="T0" fmla="*/ 10 w 377"/>
                <a:gd name="T1" fmla="*/ 0 h 591"/>
                <a:gd name="T2" fmla="*/ 7 w 377"/>
                <a:gd name="T3" fmla="*/ 0 h 591"/>
                <a:gd name="T4" fmla="*/ 3 w 377"/>
                <a:gd name="T5" fmla="*/ 3 h 591"/>
                <a:gd name="T6" fmla="*/ 0 w 377"/>
                <a:gd name="T7" fmla="*/ 7 h 591"/>
                <a:gd name="T8" fmla="*/ 0 w 377"/>
                <a:gd name="T9" fmla="*/ 737 h 591"/>
                <a:gd name="T10" fmla="*/ 3 w 377"/>
                <a:gd name="T11" fmla="*/ 741 h 591"/>
                <a:gd name="T12" fmla="*/ 7 w 377"/>
                <a:gd name="T13" fmla="*/ 744 h 591"/>
                <a:gd name="T14" fmla="*/ 468 w 377"/>
                <a:gd name="T15" fmla="*/ 744 h 591"/>
                <a:gd name="T16" fmla="*/ 471 w 377"/>
                <a:gd name="T17" fmla="*/ 741 h 591"/>
                <a:gd name="T18" fmla="*/ 477 w 377"/>
                <a:gd name="T19" fmla="*/ 737 h 591"/>
                <a:gd name="T20" fmla="*/ 477 w 377"/>
                <a:gd name="T21" fmla="*/ 7 h 591"/>
                <a:gd name="T22" fmla="*/ 471 w 377"/>
                <a:gd name="T23" fmla="*/ 3 h 591"/>
                <a:gd name="T24" fmla="*/ 468 w 377"/>
                <a:gd name="T25" fmla="*/ 0 h 591"/>
                <a:gd name="T26" fmla="*/ 463 w 377"/>
                <a:gd name="T27" fmla="*/ 0 h 591"/>
                <a:gd name="T28" fmla="*/ 10 w 377"/>
                <a:gd name="T29" fmla="*/ 0 h 591"/>
                <a:gd name="T30" fmla="*/ 10 w 377"/>
                <a:gd name="T31" fmla="*/ 27 h 591"/>
                <a:gd name="T32" fmla="*/ 463 w 377"/>
                <a:gd name="T33" fmla="*/ 27 h 591"/>
                <a:gd name="T34" fmla="*/ 450 w 377"/>
                <a:gd name="T35" fmla="*/ 10 h 591"/>
                <a:gd name="T36" fmla="*/ 450 w 377"/>
                <a:gd name="T37" fmla="*/ 730 h 591"/>
                <a:gd name="T38" fmla="*/ 463 w 377"/>
                <a:gd name="T39" fmla="*/ 717 h 591"/>
                <a:gd name="T40" fmla="*/ 10 w 377"/>
                <a:gd name="T41" fmla="*/ 717 h 591"/>
                <a:gd name="T42" fmla="*/ 27 w 377"/>
                <a:gd name="T43" fmla="*/ 730 h 591"/>
                <a:gd name="T44" fmla="*/ 27 w 377"/>
                <a:gd name="T45" fmla="*/ 10 h 591"/>
                <a:gd name="T46" fmla="*/ 10 w 377"/>
                <a:gd name="T47" fmla="*/ 27 h 591"/>
                <a:gd name="T48" fmla="*/ 10 w 377"/>
                <a:gd name="T49" fmla="*/ 0 h 5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9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584"/>
                  </a:lnTo>
                  <a:lnTo>
                    <a:pt x="3" y="588"/>
                  </a:lnTo>
                  <a:lnTo>
                    <a:pt x="7" y="591"/>
                  </a:lnTo>
                  <a:lnTo>
                    <a:pt x="370" y="591"/>
                  </a:lnTo>
                  <a:lnTo>
                    <a:pt x="373" y="588"/>
                  </a:lnTo>
                  <a:lnTo>
                    <a:pt x="377" y="584"/>
                  </a:lnTo>
                  <a:lnTo>
                    <a:pt x="377" y="7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0"/>
                  </a:lnTo>
                  <a:lnTo>
                    <a:pt x="356" y="581"/>
                  </a:lnTo>
                  <a:lnTo>
                    <a:pt x="366" y="570"/>
                  </a:lnTo>
                  <a:lnTo>
                    <a:pt x="10" y="570"/>
                  </a:lnTo>
                  <a:lnTo>
                    <a:pt x="21" y="581"/>
                  </a:lnTo>
                  <a:lnTo>
                    <a:pt x="21" y="10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3"/>
            <p:cNvSpPr>
              <a:spLocks noChangeAspect="1"/>
            </p:cNvSpPr>
            <p:nvPr/>
          </p:nvSpPr>
          <p:spPr bwMode="auto">
            <a:xfrm>
              <a:off x="4724" y="3313"/>
              <a:ext cx="441" cy="21"/>
            </a:xfrm>
            <a:custGeom>
              <a:avLst/>
              <a:gdLst>
                <a:gd name="T0" fmla="*/ 11 w 425"/>
                <a:gd name="T1" fmla="*/ 0 h 20"/>
                <a:gd name="T2" fmla="*/ 7 w 425"/>
                <a:gd name="T3" fmla="*/ 0 h 20"/>
                <a:gd name="T4" fmla="*/ 4 w 425"/>
                <a:gd name="T5" fmla="*/ 3 h 20"/>
                <a:gd name="T6" fmla="*/ 0 w 425"/>
                <a:gd name="T7" fmla="*/ 7 h 20"/>
                <a:gd name="T8" fmla="*/ 0 w 425"/>
                <a:gd name="T9" fmla="*/ 20 h 20"/>
                <a:gd name="T10" fmla="*/ 4 w 425"/>
                <a:gd name="T11" fmla="*/ 23 h 20"/>
                <a:gd name="T12" fmla="*/ 7 w 425"/>
                <a:gd name="T13" fmla="*/ 26 h 20"/>
                <a:gd name="T14" fmla="*/ 523 w 425"/>
                <a:gd name="T15" fmla="*/ 26 h 20"/>
                <a:gd name="T16" fmla="*/ 526 w 425"/>
                <a:gd name="T17" fmla="*/ 23 h 20"/>
                <a:gd name="T18" fmla="*/ 531 w 425"/>
                <a:gd name="T19" fmla="*/ 20 h 20"/>
                <a:gd name="T20" fmla="*/ 531 w 425"/>
                <a:gd name="T21" fmla="*/ 7 h 20"/>
                <a:gd name="T22" fmla="*/ 526 w 425"/>
                <a:gd name="T23" fmla="*/ 3 h 20"/>
                <a:gd name="T24" fmla="*/ 523 w 425"/>
                <a:gd name="T25" fmla="*/ 0 h 20"/>
                <a:gd name="T26" fmla="*/ 518 w 425"/>
                <a:gd name="T27" fmla="*/ 0 h 20"/>
                <a:gd name="T28" fmla="*/ 11 w 425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0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419" y="20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9" y="0"/>
                  </a:lnTo>
                  <a:lnTo>
                    <a:pt x="41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4"/>
            <p:cNvSpPr>
              <a:spLocks noChangeAspect="1"/>
            </p:cNvSpPr>
            <p:nvPr/>
          </p:nvSpPr>
          <p:spPr bwMode="auto">
            <a:xfrm>
              <a:off x="5046" y="3313"/>
              <a:ext cx="119" cy="45"/>
            </a:xfrm>
            <a:custGeom>
              <a:avLst/>
              <a:gdLst>
                <a:gd name="T0" fmla="*/ 131 w 115"/>
                <a:gd name="T1" fmla="*/ 26 h 43"/>
                <a:gd name="T2" fmla="*/ 135 w 115"/>
                <a:gd name="T3" fmla="*/ 25 h 43"/>
                <a:gd name="T4" fmla="*/ 140 w 115"/>
                <a:gd name="T5" fmla="*/ 21 h 43"/>
                <a:gd name="T6" fmla="*/ 141 w 115"/>
                <a:gd name="T7" fmla="*/ 20 h 43"/>
                <a:gd name="T8" fmla="*/ 141 w 115"/>
                <a:gd name="T9" fmla="*/ 8 h 43"/>
                <a:gd name="T10" fmla="*/ 140 w 115"/>
                <a:gd name="T11" fmla="*/ 5 h 43"/>
                <a:gd name="T12" fmla="*/ 135 w 115"/>
                <a:gd name="T13" fmla="*/ 1 h 43"/>
                <a:gd name="T14" fmla="*/ 133 w 115"/>
                <a:gd name="T15" fmla="*/ 0 h 43"/>
                <a:gd name="T16" fmla="*/ 127 w 115"/>
                <a:gd name="T17" fmla="*/ 0 h 43"/>
                <a:gd name="T18" fmla="*/ 8 w 115"/>
                <a:gd name="T19" fmla="*/ 28 h 43"/>
                <a:gd name="T20" fmla="*/ 5 w 115"/>
                <a:gd name="T21" fmla="*/ 30 h 43"/>
                <a:gd name="T22" fmla="*/ 1 w 115"/>
                <a:gd name="T23" fmla="*/ 33 h 43"/>
                <a:gd name="T24" fmla="*/ 0 w 115"/>
                <a:gd name="T25" fmla="*/ 37 h 43"/>
                <a:gd name="T26" fmla="*/ 0 w 115"/>
                <a:gd name="T27" fmla="*/ 46 h 43"/>
                <a:gd name="T28" fmla="*/ 1 w 115"/>
                <a:gd name="T29" fmla="*/ 50 h 43"/>
                <a:gd name="T30" fmla="*/ 5 w 115"/>
                <a:gd name="T31" fmla="*/ 53 h 43"/>
                <a:gd name="T32" fmla="*/ 7 w 115"/>
                <a:gd name="T33" fmla="*/ 55 h 43"/>
                <a:gd name="T34" fmla="*/ 12 w 115"/>
                <a:gd name="T35" fmla="*/ 55 h 43"/>
                <a:gd name="T36" fmla="*/ 131 w 115"/>
                <a:gd name="T37" fmla="*/ 26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7" y="20"/>
                  </a:moveTo>
                  <a:lnTo>
                    <a:pt x="110" y="19"/>
                  </a:lnTo>
                  <a:lnTo>
                    <a:pt x="114" y="15"/>
                  </a:lnTo>
                  <a:lnTo>
                    <a:pt x="115" y="14"/>
                  </a:lnTo>
                  <a:lnTo>
                    <a:pt x="115" y="8"/>
                  </a:lnTo>
                  <a:lnTo>
                    <a:pt x="114" y="5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1" y="38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2" y="43"/>
                  </a:lnTo>
                  <a:lnTo>
                    <a:pt x="10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5"/>
            <p:cNvSpPr>
              <a:spLocks noChangeAspect="1"/>
            </p:cNvSpPr>
            <p:nvPr/>
          </p:nvSpPr>
          <p:spPr bwMode="auto">
            <a:xfrm>
              <a:off x="5046" y="3287"/>
              <a:ext cx="119" cy="47"/>
            </a:xfrm>
            <a:custGeom>
              <a:avLst/>
              <a:gdLst>
                <a:gd name="T0" fmla="*/ 127 w 115"/>
                <a:gd name="T1" fmla="*/ 57 h 45"/>
                <a:gd name="T2" fmla="*/ 133 w 115"/>
                <a:gd name="T3" fmla="*/ 57 h 45"/>
                <a:gd name="T4" fmla="*/ 137 w 115"/>
                <a:gd name="T5" fmla="*/ 54 h 45"/>
                <a:gd name="T6" fmla="*/ 140 w 115"/>
                <a:gd name="T7" fmla="*/ 52 h 45"/>
                <a:gd name="T8" fmla="*/ 141 w 115"/>
                <a:gd name="T9" fmla="*/ 49 h 45"/>
                <a:gd name="T10" fmla="*/ 141 w 115"/>
                <a:gd name="T11" fmla="*/ 42 h 45"/>
                <a:gd name="T12" fmla="*/ 137 w 115"/>
                <a:gd name="T13" fmla="*/ 34 h 45"/>
                <a:gd name="T14" fmla="*/ 135 w 115"/>
                <a:gd name="T15" fmla="*/ 32 h 45"/>
                <a:gd name="T16" fmla="*/ 131 w 115"/>
                <a:gd name="T17" fmla="*/ 31 h 45"/>
                <a:gd name="T18" fmla="*/ 12 w 115"/>
                <a:gd name="T19" fmla="*/ 0 h 45"/>
                <a:gd name="T20" fmla="*/ 7 w 115"/>
                <a:gd name="T21" fmla="*/ 0 h 45"/>
                <a:gd name="T22" fmla="*/ 3 w 115"/>
                <a:gd name="T23" fmla="*/ 4 h 45"/>
                <a:gd name="T24" fmla="*/ 1 w 115"/>
                <a:gd name="T25" fmla="*/ 6 h 45"/>
                <a:gd name="T26" fmla="*/ 0 w 115"/>
                <a:gd name="T27" fmla="*/ 9 h 45"/>
                <a:gd name="T28" fmla="*/ 0 w 115"/>
                <a:gd name="T29" fmla="*/ 20 h 45"/>
                <a:gd name="T30" fmla="*/ 3 w 115"/>
                <a:gd name="T31" fmla="*/ 24 h 45"/>
                <a:gd name="T32" fmla="*/ 5 w 115"/>
                <a:gd name="T33" fmla="*/ 25 h 45"/>
                <a:gd name="T34" fmla="*/ 8 w 115"/>
                <a:gd name="T35" fmla="*/ 27 h 45"/>
                <a:gd name="T36" fmla="*/ 127 w 115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3" y="45"/>
                  </a:moveTo>
                  <a:lnTo>
                    <a:pt x="109" y="45"/>
                  </a:lnTo>
                  <a:lnTo>
                    <a:pt x="112" y="42"/>
                  </a:lnTo>
                  <a:lnTo>
                    <a:pt x="114" y="40"/>
                  </a:lnTo>
                  <a:lnTo>
                    <a:pt x="115" y="37"/>
                  </a:lnTo>
                  <a:lnTo>
                    <a:pt x="115" y="32"/>
                  </a:lnTo>
                  <a:lnTo>
                    <a:pt x="112" y="28"/>
                  </a:lnTo>
                  <a:lnTo>
                    <a:pt x="110" y="26"/>
                  </a:lnTo>
                  <a:lnTo>
                    <a:pt x="107" y="25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6"/>
            <p:cNvSpPr>
              <a:spLocks noChangeAspect="1"/>
            </p:cNvSpPr>
            <p:nvPr/>
          </p:nvSpPr>
          <p:spPr bwMode="auto">
            <a:xfrm>
              <a:off x="4854" y="3267"/>
              <a:ext cx="109" cy="110"/>
            </a:xfrm>
            <a:custGeom>
              <a:avLst/>
              <a:gdLst>
                <a:gd name="T0" fmla="*/ 129 w 105"/>
                <a:gd name="T1" fmla="*/ 9 h 106"/>
                <a:gd name="T2" fmla="*/ 131 w 105"/>
                <a:gd name="T3" fmla="*/ 9 h 106"/>
                <a:gd name="T4" fmla="*/ 131 w 105"/>
                <a:gd name="T5" fmla="*/ 4 h 106"/>
                <a:gd name="T6" fmla="*/ 129 w 105"/>
                <a:gd name="T7" fmla="*/ 2 h 106"/>
                <a:gd name="T8" fmla="*/ 129 w 105"/>
                <a:gd name="T9" fmla="*/ 0 h 106"/>
                <a:gd name="T10" fmla="*/ 122 w 105"/>
                <a:gd name="T11" fmla="*/ 0 h 106"/>
                <a:gd name="T12" fmla="*/ 120 w 105"/>
                <a:gd name="T13" fmla="*/ 2 h 106"/>
                <a:gd name="T14" fmla="*/ 1 w 105"/>
                <a:gd name="T15" fmla="*/ 121 h 106"/>
                <a:gd name="T16" fmla="*/ 0 w 105"/>
                <a:gd name="T17" fmla="*/ 123 h 106"/>
                <a:gd name="T18" fmla="*/ 0 w 105"/>
                <a:gd name="T19" fmla="*/ 130 h 106"/>
                <a:gd name="T20" fmla="*/ 1 w 105"/>
                <a:gd name="T21" fmla="*/ 130 h 106"/>
                <a:gd name="T22" fmla="*/ 3 w 105"/>
                <a:gd name="T23" fmla="*/ 132 h 106"/>
                <a:gd name="T24" fmla="*/ 8 w 105"/>
                <a:gd name="T25" fmla="*/ 132 h 106"/>
                <a:gd name="T26" fmla="*/ 8 w 105"/>
                <a:gd name="T27" fmla="*/ 130 h 106"/>
                <a:gd name="T28" fmla="*/ 129 w 105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6">
                  <a:moveTo>
                    <a:pt x="103" y="9"/>
                  </a:moveTo>
                  <a:lnTo>
                    <a:pt x="105" y="9"/>
                  </a:lnTo>
                  <a:lnTo>
                    <a:pt x="105" y="4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6" y="2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3" y="106"/>
                  </a:lnTo>
                  <a:lnTo>
                    <a:pt x="8" y="106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7"/>
            <p:cNvSpPr>
              <a:spLocks noChangeAspect="1" noChangeArrowheads="1"/>
            </p:cNvSpPr>
            <p:nvPr/>
          </p:nvSpPr>
          <p:spPr bwMode="auto">
            <a:xfrm>
              <a:off x="4839" y="3167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68" name="Freeform 68"/>
            <p:cNvSpPr>
              <a:spLocks noChangeAspect="1"/>
            </p:cNvSpPr>
            <p:nvPr/>
          </p:nvSpPr>
          <p:spPr bwMode="auto">
            <a:xfrm>
              <a:off x="4264" y="1626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7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3 w 21"/>
                <a:gd name="T11" fmla="*/ 3 h 174"/>
                <a:gd name="T12" fmla="*/ 0 w 21"/>
                <a:gd name="T13" fmla="*/ 7 h 174"/>
                <a:gd name="T14" fmla="*/ 0 w 21"/>
                <a:gd name="T15" fmla="*/ 212 h 174"/>
                <a:gd name="T16" fmla="*/ 3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7"/>
                  </a:lnTo>
                  <a:lnTo>
                    <a:pt x="3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9"/>
            <p:cNvSpPr>
              <a:spLocks noChangeAspect="1"/>
            </p:cNvSpPr>
            <p:nvPr/>
          </p:nvSpPr>
          <p:spPr bwMode="auto">
            <a:xfrm>
              <a:off x="4257" y="1722"/>
              <a:ext cx="50" cy="91"/>
            </a:xfrm>
            <a:custGeom>
              <a:avLst/>
              <a:gdLst>
                <a:gd name="T0" fmla="*/ 0 w 48"/>
                <a:gd name="T1" fmla="*/ 95 h 87"/>
                <a:gd name="T2" fmla="*/ 0 w 48"/>
                <a:gd name="T3" fmla="*/ 105 h 87"/>
                <a:gd name="T4" fmla="*/ 2 w 48"/>
                <a:gd name="T5" fmla="*/ 109 h 87"/>
                <a:gd name="T6" fmla="*/ 3 w 48"/>
                <a:gd name="T7" fmla="*/ 111 h 87"/>
                <a:gd name="T8" fmla="*/ 7 w 48"/>
                <a:gd name="T9" fmla="*/ 114 h 87"/>
                <a:gd name="T10" fmla="*/ 20 w 48"/>
                <a:gd name="T11" fmla="*/ 114 h 87"/>
                <a:gd name="T12" fmla="*/ 23 w 48"/>
                <a:gd name="T13" fmla="*/ 111 h 87"/>
                <a:gd name="T14" fmla="*/ 25 w 48"/>
                <a:gd name="T15" fmla="*/ 109 h 87"/>
                <a:gd name="T16" fmla="*/ 27 w 48"/>
                <a:gd name="T17" fmla="*/ 105 h 87"/>
                <a:gd name="T18" fmla="*/ 60 w 48"/>
                <a:gd name="T19" fmla="*/ 20 h 87"/>
                <a:gd name="T20" fmla="*/ 60 w 48"/>
                <a:gd name="T21" fmla="*/ 7 h 87"/>
                <a:gd name="T22" fmla="*/ 59 w 48"/>
                <a:gd name="T23" fmla="*/ 4 h 87"/>
                <a:gd name="T24" fmla="*/ 57 w 48"/>
                <a:gd name="T25" fmla="*/ 2 h 87"/>
                <a:gd name="T26" fmla="*/ 53 w 48"/>
                <a:gd name="T27" fmla="*/ 0 h 87"/>
                <a:gd name="T28" fmla="*/ 44 w 48"/>
                <a:gd name="T29" fmla="*/ 0 h 87"/>
                <a:gd name="T30" fmla="*/ 38 w 48"/>
                <a:gd name="T31" fmla="*/ 2 h 87"/>
                <a:gd name="T32" fmla="*/ 35 w 48"/>
                <a:gd name="T33" fmla="*/ 4 h 87"/>
                <a:gd name="T34" fmla="*/ 34 w 48"/>
                <a:gd name="T35" fmla="*/ 7 h 87"/>
                <a:gd name="T36" fmla="*/ 0 w 48"/>
                <a:gd name="T37" fmla="*/ 95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3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8" y="14"/>
                  </a:lnTo>
                  <a:lnTo>
                    <a:pt x="48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0"/>
            <p:cNvSpPr>
              <a:spLocks noChangeAspect="1"/>
            </p:cNvSpPr>
            <p:nvPr/>
          </p:nvSpPr>
          <p:spPr bwMode="auto">
            <a:xfrm>
              <a:off x="4237" y="1722"/>
              <a:ext cx="42" cy="85"/>
            </a:xfrm>
            <a:custGeom>
              <a:avLst/>
              <a:gdLst>
                <a:gd name="T0" fmla="*/ 25 w 40"/>
                <a:gd name="T1" fmla="*/ 99 h 81"/>
                <a:gd name="T2" fmla="*/ 28 w 40"/>
                <a:gd name="T3" fmla="*/ 104 h 81"/>
                <a:gd name="T4" fmla="*/ 30 w 40"/>
                <a:gd name="T5" fmla="*/ 107 h 81"/>
                <a:gd name="T6" fmla="*/ 38 w 40"/>
                <a:gd name="T7" fmla="*/ 108 h 81"/>
                <a:gd name="T8" fmla="*/ 45 w 40"/>
                <a:gd name="T9" fmla="*/ 108 h 81"/>
                <a:gd name="T10" fmla="*/ 48 w 40"/>
                <a:gd name="T11" fmla="*/ 104 h 81"/>
                <a:gd name="T12" fmla="*/ 50 w 40"/>
                <a:gd name="T13" fmla="*/ 102 h 81"/>
                <a:gd name="T14" fmla="*/ 53 w 40"/>
                <a:gd name="T15" fmla="*/ 98 h 81"/>
                <a:gd name="T16" fmla="*/ 53 w 40"/>
                <a:gd name="T17" fmla="*/ 91 h 81"/>
                <a:gd name="T18" fmla="*/ 27 w 40"/>
                <a:gd name="T19" fmla="*/ 7 h 81"/>
                <a:gd name="T20" fmla="*/ 23 w 40"/>
                <a:gd name="T21" fmla="*/ 4 h 81"/>
                <a:gd name="T22" fmla="*/ 21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3 w 40"/>
                <a:gd name="T29" fmla="*/ 4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9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2" y="78"/>
                  </a:lnTo>
                  <a:lnTo>
                    <a:pt x="24" y="80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3"/>
                  </a:lnTo>
                  <a:lnTo>
                    <a:pt x="40" y="68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1"/>
            <p:cNvSpPr>
              <a:spLocks noChangeAspect="1"/>
            </p:cNvSpPr>
            <p:nvPr/>
          </p:nvSpPr>
          <p:spPr bwMode="auto">
            <a:xfrm>
              <a:off x="5317" y="2948"/>
              <a:ext cx="21" cy="180"/>
            </a:xfrm>
            <a:custGeom>
              <a:avLst/>
              <a:gdLst>
                <a:gd name="T0" fmla="*/ 26 w 20"/>
                <a:gd name="T1" fmla="*/ 10 h 173"/>
                <a:gd name="T2" fmla="*/ 26 w 20"/>
                <a:gd name="T3" fmla="*/ 7 h 173"/>
                <a:gd name="T4" fmla="*/ 23 w 20"/>
                <a:gd name="T5" fmla="*/ 3 h 173"/>
                <a:gd name="T6" fmla="*/ 19 w 20"/>
                <a:gd name="T7" fmla="*/ 0 h 173"/>
                <a:gd name="T8" fmla="*/ 7 w 20"/>
                <a:gd name="T9" fmla="*/ 0 h 173"/>
                <a:gd name="T10" fmla="*/ 3 w 20"/>
                <a:gd name="T11" fmla="*/ 3 h 173"/>
                <a:gd name="T12" fmla="*/ 0 w 20"/>
                <a:gd name="T13" fmla="*/ 7 h 173"/>
                <a:gd name="T14" fmla="*/ 0 w 20"/>
                <a:gd name="T15" fmla="*/ 211 h 173"/>
                <a:gd name="T16" fmla="*/ 3 w 20"/>
                <a:gd name="T17" fmla="*/ 214 h 173"/>
                <a:gd name="T18" fmla="*/ 7 w 20"/>
                <a:gd name="T19" fmla="*/ 220 h 173"/>
                <a:gd name="T20" fmla="*/ 19 w 20"/>
                <a:gd name="T21" fmla="*/ 220 h 173"/>
                <a:gd name="T22" fmla="*/ 23 w 20"/>
                <a:gd name="T23" fmla="*/ 214 h 173"/>
                <a:gd name="T24" fmla="*/ 26 w 20"/>
                <a:gd name="T25" fmla="*/ 211 h 173"/>
                <a:gd name="T26" fmla="*/ 26 w 20"/>
                <a:gd name="T27" fmla="*/ 206 h 173"/>
                <a:gd name="T28" fmla="*/ 26 w 20"/>
                <a:gd name="T29" fmla="*/ 10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73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3" y="169"/>
                  </a:lnTo>
                  <a:lnTo>
                    <a:pt x="7" y="173"/>
                  </a:lnTo>
                  <a:lnTo>
                    <a:pt x="13" y="173"/>
                  </a:lnTo>
                  <a:lnTo>
                    <a:pt x="17" y="169"/>
                  </a:lnTo>
                  <a:lnTo>
                    <a:pt x="20" y="166"/>
                  </a:lnTo>
                  <a:lnTo>
                    <a:pt x="20" y="16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2"/>
            <p:cNvSpPr>
              <a:spLocks noChangeAspect="1"/>
            </p:cNvSpPr>
            <p:nvPr/>
          </p:nvSpPr>
          <p:spPr bwMode="auto">
            <a:xfrm>
              <a:off x="5310" y="3043"/>
              <a:ext cx="48" cy="92"/>
            </a:xfrm>
            <a:custGeom>
              <a:avLst/>
              <a:gdLst>
                <a:gd name="T0" fmla="*/ 0 w 46"/>
                <a:gd name="T1" fmla="*/ 93 h 89"/>
                <a:gd name="T2" fmla="*/ 0 w 46"/>
                <a:gd name="T3" fmla="*/ 98 h 89"/>
                <a:gd name="T4" fmla="*/ 1 w 46"/>
                <a:gd name="T5" fmla="*/ 100 h 89"/>
                <a:gd name="T6" fmla="*/ 1 w 46"/>
                <a:gd name="T7" fmla="*/ 103 h 89"/>
                <a:gd name="T8" fmla="*/ 3 w 46"/>
                <a:gd name="T9" fmla="*/ 105 h 89"/>
                <a:gd name="T10" fmla="*/ 7 w 46"/>
                <a:gd name="T11" fmla="*/ 108 h 89"/>
                <a:gd name="T12" fmla="*/ 18 w 46"/>
                <a:gd name="T13" fmla="*/ 108 h 89"/>
                <a:gd name="T14" fmla="*/ 20 w 46"/>
                <a:gd name="T15" fmla="*/ 105 h 89"/>
                <a:gd name="T16" fmla="*/ 23 w 46"/>
                <a:gd name="T17" fmla="*/ 105 h 89"/>
                <a:gd name="T18" fmla="*/ 25 w 46"/>
                <a:gd name="T19" fmla="*/ 103 h 89"/>
                <a:gd name="T20" fmla="*/ 26 w 46"/>
                <a:gd name="T21" fmla="*/ 100 h 89"/>
                <a:gd name="T22" fmla="*/ 58 w 46"/>
                <a:gd name="T23" fmla="*/ 14 h 89"/>
                <a:gd name="T24" fmla="*/ 58 w 46"/>
                <a:gd name="T25" fmla="*/ 9 h 89"/>
                <a:gd name="T26" fmla="*/ 57 w 46"/>
                <a:gd name="T27" fmla="*/ 7 h 89"/>
                <a:gd name="T28" fmla="*/ 57 w 46"/>
                <a:gd name="T29" fmla="*/ 4 h 89"/>
                <a:gd name="T30" fmla="*/ 55 w 46"/>
                <a:gd name="T31" fmla="*/ 2 h 89"/>
                <a:gd name="T32" fmla="*/ 51 w 46"/>
                <a:gd name="T33" fmla="*/ 0 h 89"/>
                <a:gd name="T34" fmla="*/ 45 w 46"/>
                <a:gd name="T35" fmla="*/ 0 h 89"/>
                <a:gd name="T36" fmla="*/ 43 w 46"/>
                <a:gd name="T37" fmla="*/ 2 h 89"/>
                <a:gd name="T38" fmla="*/ 35 w 46"/>
                <a:gd name="T39" fmla="*/ 2 h 89"/>
                <a:gd name="T40" fmla="*/ 33 w 46"/>
                <a:gd name="T41" fmla="*/ 4 h 89"/>
                <a:gd name="T42" fmla="*/ 32 w 46"/>
                <a:gd name="T43" fmla="*/ 7 h 89"/>
                <a:gd name="T44" fmla="*/ 0 w 46"/>
                <a:gd name="T45" fmla="*/ 93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89">
                  <a:moveTo>
                    <a:pt x="0" y="75"/>
                  </a:moveTo>
                  <a:lnTo>
                    <a:pt x="0" y="80"/>
                  </a:lnTo>
                  <a:lnTo>
                    <a:pt x="1" y="82"/>
                  </a:lnTo>
                  <a:lnTo>
                    <a:pt x="1" y="85"/>
                  </a:lnTo>
                  <a:lnTo>
                    <a:pt x="3" y="87"/>
                  </a:lnTo>
                  <a:lnTo>
                    <a:pt x="7" y="89"/>
                  </a:lnTo>
                  <a:lnTo>
                    <a:pt x="12" y="89"/>
                  </a:lnTo>
                  <a:lnTo>
                    <a:pt x="14" y="87"/>
                  </a:lnTo>
                  <a:lnTo>
                    <a:pt x="17" y="87"/>
                  </a:lnTo>
                  <a:lnTo>
                    <a:pt x="19" y="85"/>
                  </a:lnTo>
                  <a:lnTo>
                    <a:pt x="20" y="82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3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3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6" y="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3"/>
            <p:cNvSpPr>
              <a:spLocks noChangeAspect="1"/>
            </p:cNvSpPr>
            <p:nvPr/>
          </p:nvSpPr>
          <p:spPr bwMode="auto">
            <a:xfrm>
              <a:off x="5288" y="3043"/>
              <a:ext cx="43" cy="85"/>
            </a:xfrm>
            <a:custGeom>
              <a:avLst/>
              <a:gdLst>
                <a:gd name="T0" fmla="*/ 27 w 41"/>
                <a:gd name="T1" fmla="*/ 93 h 82"/>
                <a:gd name="T2" fmla="*/ 28 w 41"/>
                <a:gd name="T3" fmla="*/ 94 h 82"/>
                <a:gd name="T4" fmla="*/ 30 w 41"/>
                <a:gd name="T5" fmla="*/ 98 h 82"/>
                <a:gd name="T6" fmla="*/ 33 w 41"/>
                <a:gd name="T7" fmla="*/ 98 h 82"/>
                <a:gd name="T8" fmla="*/ 39 w 41"/>
                <a:gd name="T9" fmla="*/ 101 h 82"/>
                <a:gd name="T10" fmla="*/ 47 w 41"/>
                <a:gd name="T11" fmla="*/ 101 h 82"/>
                <a:gd name="T12" fmla="*/ 48 w 41"/>
                <a:gd name="T13" fmla="*/ 98 h 82"/>
                <a:gd name="T14" fmla="*/ 52 w 41"/>
                <a:gd name="T15" fmla="*/ 96 h 82"/>
                <a:gd name="T16" fmla="*/ 52 w 41"/>
                <a:gd name="T17" fmla="*/ 94 h 82"/>
                <a:gd name="T18" fmla="*/ 53 w 41"/>
                <a:gd name="T19" fmla="*/ 91 h 82"/>
                <a:gd name="T20" fmla="*/ 53 w 41"/>
                <a:gd name="T21" fmla="*/ 85 h 82"/>
                <a:gd name="T22" fmla="*/ 27 w 41"/>
                <a:gd name="T23" fmla="*/ 7 h 82"/>
                <a:gd name="T24" fmla="*/ 25 w 41"/>
                <a:gd name="T25" fmla="*/ 6 h 82"/>
                <a:gd name="T26" fmla="*/ 23 w 41"/>
                <a:gd name="T27" fmla="*/ 2 h 82"/>
                <a:gd name="T28" fmla="*/ 22 w 41"/>
                <a:gd name="T29" fmla="*/ 2 h 82"/>
                <a:gd name="T30" fmla="*/ 18 w 41"/>
                <a:gd name="T31" fmla="*/ 0 h 82"/>
                <a:gd name="T32" fmla="*/ 7 w 41"/>
                <a:gd name="T33" fmla="*/ 0 h 82"/>
                <a:gd name="T34" fmla="*/ 5 w 41"/>
                <a:gd name="T35" fmla="*/ 2 h 82"/>
                <a:gd name="T36" fmla="*/ 2 w 41"/>
                <a:gd name="T37" fmla="*/ 4 h 82"/>
                <a:gd name="T38" fmla="*/ 2 w 41"/>
                <a:gd name="T39" fmla="*/ 6 h 82"/>
                <a:gd name="T40" fmla="*/ 0 w 41"/>
                <a:gd name="T41" fmla="*/ 9 h 82"/>
                <a:gd name="T42" fmla="*/ 0 w 41"/>
                <a:gd name="T43" fmla="*/ 20 h 82"/>
                <a:gd name="T44" fmla="*/ 27 w 41"/>
                <a:gd name="T45" fmla="*/ 93 h 8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1" h="82">
                  <a:moveTo>
                    <a:pt x="21" y="75"/>
                  </a:moveTo>
                  <a:lnTo>
                    <a:pt x="22" y="76"/>
                  </a:lnTo>
                  <a:lnTo>
                    <a:pt x="24" y="80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36" y="80"/>
                  </a:lnTo>
                  <a:lnTo>
                    <a:pt x="40" y="78"/>
                  </a:lnTo>
                  <a:lnTo>
                    <a:pt x="40" y="76"/>
                  </a:lnTo>
                  <a:lnTo>
                    <a:pt x="41" y="73"/>
                  </a:lnTo>
                  <a:lnTo>
                    <a:pt x="41" y="68"/>
                  </a:lnTo>
                  <a:lnTo>
                    <a:pt x="21" y="7"/>
                  </a:lnTo>
                  <a:lnTo>
                    <a:pt x="19" y="6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74"/>
            <p:cNvSpPr>
              <a:spLocks noChangeAspect="1" noChangeArrowheads="1"/>
            </p:cNvSpPr>
            <p:nvPr/>
          </p:nvSpPr>
          <p:spPr bwMode="auto">
            <a:xfrm>
              <a:off x="5290" y="3393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R2</a:t>
              </a:r>
              <a:endParaRPr lang="en-US" altLang="zh-CN" sz="2800"/>
            </a:p>
          </p:txBody>
        </p:sp>
        <p:sp>
          <p:nvSpPr>
            <p:cNvPr id="75" name="Rectangle 75"/>
            <p:cNvSpPr>
              <a:spLocks noChangeAspect="1" noChangeArrowheads="1"/>
            </p:cNvSpPr>
            <p:nvPr/>
          </p:nvSpPr>
          <p:spPr bwMode="auto">
            <a:xfrm>
              <a:off x="5236" y="3148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76" name="Freeform 76"/>
            <p:cNvSpPr>
              <a:spLocks noChangeAspect="1"/>
            </p:cNvSpPr>
            <p:nvPr/>
          </p:nvSpPr>
          <p:spPr bwMode="auto">
            <a:xfrm>
              <a:off x="5152" y="3124"/>
              <a:ext cx="391" cy="613"/>
            </a:xfrm>
            <a:custGeom>
              <a:avLst/>
              <a:gdLst>
                <a:gd name="T0" fmla="*/ 10 w 376"/>
                <a:gd name="T1" fmla="*/ 0 h 590"/>
                <a:gd name="T2" fmla="*/ 7 w 376"/>
                <a:gd name="T3" fmla="*/ 0 h 590"/>
                <a:gd name="T4" fmla="*/ 3 w 376"/>
                <a:gd name="T5" fmla="*/ 4 h 590"/>
                <a:gd name="T6" fmla="*/ 0 w 376"/>
                <a:gd name="T7" fmla="*/ 7 h 590"/>
                <a:gd name="T8" fmla="*/ 0 w 376"/>
                <a:gd name="T9" fmla="*/ 736 h 590"/>
                <a:gd name="T10" fmla="*/ 3 w 376"/>
                <a:gd name="T11" fmla="*/ 739 h 590"/>
                <a:gd name="T12" fmla="*/ 7 w 376"/>
                <a:gd name="T13" fmla="*/ 743 h 590"/>
                <a:gd name="T14" fmla="*/ 467 w 376"/>
                <a:gd name="T15" fmla="*/ 743 h 590"/>
                <a:gd name="T16" fmla="*/ 471 w 376"/>
                <a:gd name="T17" fmla="*/ 739 h 590"/>
                <a:gd name="T18" fmla="*/ 476 w 376"/>
                <a:gd name="T19" fmla="*/ 736 h 590"/>
                <a:gd name="T20" fmla="*/ 476 w 376"/>
                <a:gd name="T21" fmla="*/ 7 h 590"/>
                <a:gd name="T22" fmla="*/ 471 w 376"/>
                <a:gd name="T23" fmla="*/ 4 h 590"/>
                <a:gd name="T24" fmla="*/ 467 w 376"/>
                <a:gd name="T25" fmla="*/ 0 h 590"/>
                <a:gd name="T26" fmla="*/ 463 w 376"/>
                <a:gd name="T27" fmla="*/ 0 h 590"/>
                <a:gd name="T28" fmla="*/ 10 w 376"/>
                <a:gd name="T29" fmla="*/ 0 h 590"/>
                <a:gd name="T30" fmla="*/ 10 w 376"/>
                <a:gd name="T31" fmla="*/ 27 h 590"/>
                <a:gd name="T32" fmla="*/ 463 w 376"/>
                <a:gd name="T33" fmla="*/ 27 h 590"/>
                <a:gd name="T34" fmla="*/ 450 w 376"/>
                <a:gd name="T35" fmla="*/ 11 h 590"/>
                <a:gd name="T36" fmla="*/ 450 w 376"/>
                <a:gd name="T37" fmla="*/ 727 h 590"/>
                <a:gd name="T38" fmla="*/ 463 w 376"/>
                <a:gd name="T39" fmla="*/ 716 h 590"/>
                <a:gd name="T40" fmla="*/ 10 w 376"/>
                <a:gd name="T41" fmla="*/ 716 h 590"/>
                <a:gd name="T42" fmla="*/ 26 w 376"/>
                <a:gd name="T43" fmla="*/ 727 h 590"/>
                <a:gd name="T44" fmla="*/ 26 w 376"/>
                <a:gd name="T45" fmla="*/ 11 h 590"/>
                <a:gd name="T46" fmla="*/ 10 w 376"/>
                <a:gd name="T47" fmla="*/ 27 h 590"/>
                <a:gd name="T48" fmla="*/ 10 w 376"/>
                <a:gd name="T49" fmla="*/ 0 h 5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6" h="590">
                  <a:moveTo>
                    <a:pt x="10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583"/>
                  </a:lnTo>
                  <a:lnTo>
                    <a:pt x="3" y="586"/>
                  </a:lnTo>
                  <a:lnTo>
                    <a:pt x="7" y="590"/>
                  </a:lnTo>
                  <a:lnTo>
                    <a:pt x="369" y="590"/>
                  </a:lnTo>
                  <a:lnTo>
                    <a:pt x="373" y="586"/>
                  </a:lnTo>
                  <a:lnTo>
                    <a:pt x="376" y="583"/>
                  </a:lnTo>
                  <a:lnTo>
                    <a:pt x="376" y="7"/>
                  </a:lnTo>
                  <a:lnTo>
                    <a:pt x="373" y="4"/>
                  </a:lnTo>
                  <a:lnTo>
                    <a:pt x="369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1"/>
                  </a:lnTo>
                  <a:lnTo>
                    <a:pt x="356" y="579"/>
                  </a:lnTo>
                  <a:lnTo>
                    <a:pt x="366" y="569"/>
                  </a:lnTo>
                  <a:lnTo>
                    <a:pt x="10" y="569"/>
                  </a:lnTo>
                  <a:lnTo>
                    <a:pt x="20" y="579"/>
                  </a:lnTo>
                  <a:lnTo>
                    <a:pt x="20" y="11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7"/>
            <p:cNvSpPr>
              <a:spLocks noChangeAspect="1"/>
            </p:cNvSpPr>
            <p:nvPr/>
          </p:nvSpPr>
          <p:spPr bwMode="auto">
            <a:xfrm>
              <a:off x="4916" y="1338"/>
              <a:ext cx="157" cy="52"/>
            </a:xfrm>
            <a:custGeom>
              <a:avLst/>
              <a:gdLst>
                <a:gd name="T0" fmla="*/ 180 w 151"/>
                <a:gd name="T1" fmla="*/ 27 h 50"/>
                <a:gd name="T2" fmla="*/ 183 w 151"/>
                <a:gd name="T3" fmla="*/ 25 h 50"/>
                <a:gd name="T4" fmla="*/ 188 w 151"/>
                <a:gd name="T5" fmla="*/ 22 h 50"/>
                <a:gd name="T6" fmla="*/ 190 w 151"/>
                <a:gd name="T7" fmla="*/ 20 h 50"/>
                <a:gd name="T8" fmla="*/ 190 w 151"/>
                <a:gd name="T9" fmla="*/ 9 h 50"/>
                <a:gd name="T10" fmla="*/ 188 w 151"/>
                <a:gd name="T11" fmla="*/ 6 h 50"/>
                <a:gd name="T12" fmla="*/ 183 w 151"/>
                <a:gd name="T13" fmla="*/ 2 h 50"/>
                <a:gd name="T14" fmla="*/ 182 w 151"/>
                <a:gd name="T15" fmla="*/ 0 h 50"/>
                <a:gd name="T16" fmla="*/ 174 w 151"/>
                <a:gd name="T17" fmla="*/ 0 h 50"/>
                <a:gd name="T18" fmla="*/ 9 w 151"/>
                <a:gd name="T19" fmla="*/ 36 h 50"/>
                <a:gd name="T20" fmla="*/ 5 w 151"/>
                <a:gd name="T21" fmla="*/ 37 h 50"/>
                <a:gd name="T22" fmla="*/ 2 w 151"/>
                <a:gd name="T23" fmla="*/ 44 h 50"/>
                <a:gd name="T24" fmla="*/ 0 w 151"/>
                <a:gd name="T25" fmla="*/ 48 h 50"/>
                <a:gd name="T26" fmla="*/ 0 w 151"/>
                <a:gd name="T27" fmla="*/ 54 h 50"/>
                <a:gd name="T28" fmla="*/ 2 w 151"/>
                <a:gd name="T29" fmla="*/ 57 h 50"/>
                <a:gd name="T30" fmla="*/ 5 w 151"/>
                <a:gd name="T31" fmla="*/ 61 h 50"/>
                <a:gd name="T32" fmla="*/ 7 w 151"/>
                <a:gd name="T33" fmla="*/ 62 h 50"/>
                <a:gd name="T34" fmla="*/ 12 w 151"/>
                <a:gd name="T35" fmla="*/ 62 h 50"/>
                <a:gd name="T36" fmla="*/ 180 w 151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1" h="50">
                  <a:moveTo>
                    <a:pt x="142" y="21"/>
                  </a:moveTo>
                  <a:lnTo>
                    <a:pt x="145" y="19"/>
                  </a:lnTo>
                  <a:lnTo>
                    <a:pt x="149" y="16"/>
                  </a:lnTo>
                  <a:lnTo>
                    <a:pt x="151" y="14"/>
                  </a:lnTo>
                  <a:lnTo>
                    <a:pt x="151" y="9"/>
                  </a:lnTo>
                  <a:lnTo>
                    <a:pt x="149" y="6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8"/>
            <p:cNvSpPr>
              <a:spLocks noChangeAspect="1"/>
            </p:cNvSpPr>
            <p:nvPr/>
          </p:nvSpPr>
          <p:spPr bwMode="auto">
            <a:xfrm>
              <a:off x="4896" y="1376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1 w 178"/>
                <a:gd name="T29" fmla="*/ 58 h 50"/>
                <a:gd name="T30" fmla="*/ 221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1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6" y="46"/>
                  </a:lnTo>
                  <a:lnTo>
                    <a:pt x="176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6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 noChangeAspect="1"/>
            </p:cNvSpPr>
            <p:nvPr/>
          </p:nvSpPr>
          <p:spPr bwMode="auto">
            <a:xfrm>
              <a:off x="4931" y="3573"/>
              <a:ext cx="154" cy="52"/>
            </a:xfrm>
            <a:custGeom>
              <a:avLst/>
              <a:gdLst>
                <a:gd name="T0" fmla="*/ 171 w 149"/>
                <a:gd name="T1" fmla="*/ 27 h 50"/>
                <a:gd name="T2" fmla="*/ 174 w 149"/>
                <a:gd name="T3" fmla="*/ 25 h 50"/>
                <a:gd name="T4" fmla="*/ 179 w 149"/>
                <a:gd name="T5" fmla="*/ 22 h 50"/>
                <a:gd name="T6" fmla="*/ 182 w 149"/>
                <a:gd name="T7" fmla="*/ 20 h 50"/>
                <a:gd name="T8" fmla="*/ 182 w 149"/>
                <a:gd name="T9" fmla="*/ 9 h 50"/>
                <a:gd name="T10" fmla="*/ 179 w 149"/>
                <a:gd name="T11" fmla="*/ 5 h 50"/>
                <a:gd name="T12" fmla="*/ 174 w 149"/>
                <a:gd name="T13" fmla="*/ 2 h 50"/>
                <a:gd name="T14" fmla="*/ 173 w 149"/>
                <a:gd name="T15" fmla="*/ 0 h 50"/>
                <a:gd name="T16" fmla="*/ 167 w 149"/>
                <a:gd name="T17" fmla="*/ 0 h 50"/>
                <a:gd name="T18" fmla="*/ 9 w 149"/>
                <a:gd name="T19" fmla="*/ 36 h 50"/>
                <a:gd name="T20" fmla="*/ 5 w 149"/>
                <a:gd name="T21" fmla="*/ 37 h 50"/>
                <a:gd name="T22" fmla="*/ 2 w 149"/>
                <a:gd name="T23" fmla="*/ 44 h 50"/>
                <a:gd name="T24" fmla="*/ 0 w 149"/>
                <a:gd name="T25" fmla="*/ 48 h 50"/>
                <a:gd name="T26" fmla="*/ 0 w 149"/>
                <a:gd name="T27" fmla="*/ 54 h 50"/>
                <a:gd name="T28" fmla="*/ 2 w 149"/>
                <a:gd name="T29" fmla="*/ 57 h 50"/>
                <a:gd name="T30" fmla="*/ 5 w 149"/>
                <a:gd name="T31" fmla="*/ 61 h 50"/>
                <a:gd name="T32" fmla="*/ 7 w 149"/>
                <a:gd name="T33" fmla="*/ 62 h 50"/>
                <a:gd name="T34" fmla="*/ 12 w 149"/>
                <a:gd name="T35" fmla="*/ 62 h 50"/>
                <a:gd name="T36" fmla="*/ 171 w 149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0">
                  <a:moveTo>
                    <a:pt x="140" y="21"/>
                  </a:moveTo>
                  <a:lnTo>
                    <a:pt x="143" y="19"/>
                  </a:lnTo>
                  <a:lnTo>
                    <a:pt x="147" y="16"/>
                  </a:lnTo>
                  <a:lnTo>
                    <a:pt x="149" y="14"/>
                  </a:lnTo>
                  <a:lnTo>
                    <a:pt x="149" y="9"/>
                  </a:lnTo>
                  <a:lnTo>
                    <a:pt x="147" y="5"/>
                  </a:lnTo>
                  <a:lnTo>
                    <a:pt x="143" y="2"/>
                  </a:lnTo>
                  <a:lnTo>
                    <a:pt x="142" y="0"/>
                  </a:lnTo>
                  <a:lnTo>
                    <a:pt x="137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0"/>
            <p:cNvSpPr>
              <a:spLocks noChangeAspect="1"/>
            </p:cNvSpPr>
            <p:nvPr/>
          </p:nvSpPr>
          <p:spPr bwMode="auto">
            <a:xfrm>
              <a:off x="4909" y="3611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3 w 178"/>
                <a:gd name="T29" fmla="*/ 58 h 50"/>
                <a:gd name="T30" fmla="*/ 223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3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7" y="46"/>
                  </a:lnTo>
                  <a:lnTo>
                    <a:pt x="177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7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1"/>
            <p:cNvSpPr>
              <a:spLocks noChangeAspect="1"/>
            </p:cNvSpPr>
            <p:nvPr/>
          </p:nvSpPr>
          <p:spPr bwMode="auto">
            <a:xfrm>
              <a:off x="3542" y="1377"/>
              <a:ext cx="22" cy="615"/>
            </a:xfrm>
            <a:custGeom>
              <a:avLst/>
              <a:gdLst>
                <a:gd name="T0" fmla="*/ 0 w 21"/>
                <a:gd name="T1" fmla="*/ 740 h 591"/>
                <a:gd name="T2" fmla="*/ 0 w 21"/>
                <a:gd name="T3" fmla="*/ 743 h 591"/>
                <a:gd name="T4" fmla="*/ 4 w 21"/>
                <a:gd name="T5" fmla="*/ 747 h 591"/>
                <a:gd name="T6" fmla="*/ 7 w 21"/>
                <a:gd name="T7" fmla="*/ 750 h 591"/>
                <a:gd name="T8" fmla="*/ 20 w 21"/>
                <a:gd name="T9" fmla="*/ 750 h 591"/>
                <a:gd name="T10" fmla="*/ 23 w 21"/>
                <a:gd name="T11" fmla="*/ 747 h 591"/>
                <a:gd name="T12" fmla="*/ 27 w 21"/>
                <a:gd name="T13" fmla="*/ 743 h 591"/>
                <a:gd name="T14" fmla="*/ 27 w 21"/>
                <a:gd name="T15" fmla="*/ 7 h 591"/>
                <a:gd name="T16" fmla="*/ 23 w 21"/>
                <a:gd name="T17" fmla="*/ 4 h 591"/>
                <a:gd name="T18" fmla="*/ 20 w 21"/>
                <a:gd name="T19" fmla="*/ 0 h 591"/>
                <a:gd name="T20" fmla="*/ 7 w 21"/>
                <a:gd name="T21" fmla="*/ 0 h 591"/>
                <a:gd name="T22" fmla="*/ 4 w 21"/>
                <a:gd name="T23" fmla="*/ 4 h 591"/>
                <a:gd name="T24" fmla="*/ 0 w 21"/>
                <a:gd name="T25" fmla="*/ 7 h 591"/>
                <a:gd name="T26" fmla="*/ 0 w 21"/>
                <a:gd name="T27" fmla="*/ 11 h 591"/>
                <a:gd name="T28" fmla="*/ 0 w 21"/>
                <a:gd name="T29" fmla="*/ 740 h 5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91">
                  <a:moveTo>
                    <a:pt x="0" y="581"/>
                  </a:moveTo>
                  <a:lnTo>
                    <a:pt x="0" y="584"/>
                  </a:lnTo>
                  <a:lnTo>
                    <a:pt x="4" y="588"/>
                  </a:lnTo>
                  <a:lnTo>
                    <a:pt x="7" y="591"/>
                  </a:lnTo>
                  <a:lnTo>
                    <a:pt x="14" y="591"/>
                  </a:lnTo>
                  <a:lnTo>
                    <a:pt x="17" y="588"/>
                  </a:lnTo>
                  <a:lnTo>
                    <a:pt x="21" y="58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2"/>
            <p:cNvSpPr>
              <a:spLocks noChangeAspect="1"/>
            </p:cNvSpPr>
            <p:nvPr/>
          </p:nvSpPr>
          <p:spPr bwMode="auto">
            <a:xfrm>
              <a:off x="3542" y="2324"/>
              <a:ext cx="22" cy="1300"/>
            </a:xfrm>
            <a:custGeom>
              <a:avLst/>
              <a:gdLst>
                <a:gd name="T0" fmla="*/ 27 w 21"/>
                <a:gd name="T1" fmla="*/ 11 h 1250"/>
                <a:gd name="T2" fmla="*/ 27 w 21"/>
                <a:gd name="T3" fmla="*/ 7 h 1250"/>
                <a:gd name="T4" fmla="*/ 23 w 21"/>
                <a:gd name="T5" fmla="*/ 4 h 1250"/>
                <a:gd name="T6" fmla="*/ 20 w 21"/>
                <a:gd name="T7" fmla="*/ 0 h 1250"/>
                <a:gd name="T8" fmla="*/ 7 w 21"/>
                <a:gd name="T9" fmla="*/ 0 h 1250"/>
                <a:gd name="T10" fmla="*/ 4 w 21"/>
                <a:gd name="T11" fmla="*/ 4 h 1250"/>
                <a:gd name="T12" fmla="*/ 0 w 21"/>
                <a:gd name="T13" fmla="*/ 7 h 1250"/>
                <a:gd name="T14" fmla="*/ 0 w 21"/>
                <a:gd name="T15" fmla="*/ 1574 h 1250"/>
                <a:gd name="T16" fmla="*/ 4 w 21"/>
                <a:gd name="T17" fmla="*/ 1577 h 1250"/>
                <a:gd name="T18" fmla="*/ 7 w 21"/>
                <a:gd name="T19" fmla="*/ 1581 h 1250"/>
                <a:gd name="T20" fmla="*/ 20 w 21"/>
                <a:gd name="T21" fmla="*/ 1581 h 1250"/>
                <a:gd name="T22" fmla="*/ 23 w 21"/>
                <a:gd name="T23" fmla="*/ 1577 h 1250"/>
                <a:gd name="T24" fmla="*/ 27 w 21"/>
                <a:gd name="T25" fmla="*/ 1574 h 1250"/>
                <a:gd name="T26" fmla="*/ 27 w 21"/>
                <a:gd name="T27" fmla="*/ 1569 h 1250"/>
                <a:gd name="T28" fmla="*/ 27 w 21"/>
                <a:gd name="T29" fmla="*/ 11 h 12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250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243"/>
                  </a:lnTo>
                  <a:lnTo>
                    <a:pt x="4" y="1246"/>
                  </a:lnTo>
                  <a:lnTo>
                    <a:pt x="7" y="1250"/>
                  </a:lnTo>
                  <a:lnTo>
                    <a:pt x="14" y="1250"/>
                  </a:lnTo>
                  <a:lnTo>
                    <a:pt x="17" y="1246"/>
                  </a:lnTo>
                  <a:lnTo>
                    <a:pt x="21" y="1243"/>
                  </a:lnTo>
                  <a:lnTo>
                    <a:pt x="21" y="1239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3"/>
            <p:cNvSpPr>
              <a:spLocks noChangeAspect="1"/>
            </p:cNvSpPr>
            <p:nvPr/>
          </p:nvSpPr>
          <p:spPr bwMode="auto">
            <a:xfrm>
              <a:off x="4798" y="2475"/>
              <a:ext cx="21" cy="263"/>
            </a:xfrm>
            <a:custGeom>
              <a:avLst/>
              <a:gdLst>
                <a:gd name="T0" fmla="*/ 21 w 21"/>
                <a:gd name="T1" fmla="*/ 11 h 253"/>
                <a:gd name="T2" fmla="*/ 21 w 21"/>
                <a:gd name="T3" fmla="*/ 7 h 253"/>
                <a:gd name="T4" fmla="*/ 17 w 21"/>
                <a:gd name="T5" fmla="*/ 4 h 253"/>
                <a:gd name="T6" fmla="*/ 14 w 21"/>
                <a:gd name="T7" fmla="*/ 0 h 253"/>
                <a:gd name="T8" fmla="*/ 7 w 21"/>
                <a:gd name="T9" fmla="*/ 0 h 253"/>
                <a:gd name="T10" fmla="*/ 4 w 21"/>
                <a:gd name="T11" fmla="*/ 4 h 253"/>
                <a:gd name="T12" fmla="*/ 0 w 21"/>
                <a:gd name="T13" fmla="*/ 7 h 253"/>
                <a:gd name="T14" fmla="*/ 0 w 21"/>
                <a:gd name="T15" fmla="*/ 311 h 253"/>
                <a:gd name="T16" fmla="*/ 4 w 21"/>
                <a:gd name="T17" fmla="*/ 315 h 253"/>
                <a:gd name="T18" fmla="*/ 7 w 21"/>
                <a:gd name="T19" fmla="*/ 319 h 253"/>
                <a:gd name="T20" fmla="*/ 14 w 21"/>
                <a:gd name="T21" fmla="*/ 319 h 253"/>
                <a:gd name="T22" fmla="*/ 17 w 21"/>
                <a:gd name="T23" fmla="*/ 315 h 253"/>
                <a:gd name="T24" fmla="*/ 21 w 21"/>
                <a:gd name="T25" fmla="*/ 311 h 253"/>
                <a:gd name="T26" fmla="*/ 21 w 21"/>
                <a:gd name="T27" fmla="*/ 306 h 253"/>
                <a:gd name="T28" fmla="*/ 21 w 21"/>
                <a:gd name="T29" fmla="*/ 11 h 2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25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246"/>
                  </a:lnTo>
                  <a:lnTo>
                    <a:pt x="4" y="249"/>
                  </a:lnTo>
                  <a:lnTo>
                    <a:pt x="7" y="253"/>
                  </a:lnTo>
                  <a:lnTo>
                    <a:pt x="14" y="253"/>
                  </a:lnTo>
                  <a:lnTo>
                    <a:pt x="17" y="249"/>
                  </a:lnTo>
                  <a:lnTo>
                    <a:pt x="21" y="246"/>
                  </a:lnTo>
                  <a:lnTo>
                    <a:pt x="21" y="242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 noChangeAspect="1"/>
            </p:cNvSpPr>
            <p:nvPr/>
          </p:nvSpPr>
          <p:spPr bwMode="auto">
            <a:xfrm>
              <a:off x="3399" y="2707"/>
              <a:ext cx="1420" cy="22"/>
            </a:xfrm>
            <a:custGeom>
              <a:avLst/>
              <a:gdLst>
                <a:gd name="T0" fmla="*/ 1706 w 1367"/>
                <a:gd name="T1" fmla="*/ 27 h 21"/>
                <a:gd name="T2" fmla="*/ 1709 w 1367"/>
                <a:gd name="T3" fmla="*/ 27 h 21"/>
                <a:gd name="T4" fmla="*/ 1713 w 1367"/>
                <a:gd name="T5" fmla="*/ 24 h 21"/>
                <a:gd name="T6" fmla="*/ 1717 w 1367"/>
                <a:gd name="T7" fmla="*/ 20 h 21"/>
                <a:gd name="T8" fmla="*/ 1717 w 1367"/>
                <a:gd name="T9" fmla="*/ 7 h 21"/>
                <a:gd name="T10" fmla="*/ 1713 w 1367"/>
                <a:gd name="T11" fmla="*/ 4 h 21"/>
                <a:gd name="T12" fmla="*/ 1709 w 1367"/>
                <a:gd name="T13" fmla="*/ 0 h 21"/>
                <a:gd name="T14" fmla="*/ 7 w 1367"/>
                <a:gd name="T15" fmla="*/ 0 h 21"/>
                <a:gd name="T16" fmla="*/ 3 w 1367"/>
                <a:gd name="T17" fmla="*/ 4 h 21"/>
                <a:gd name="T18" fmla="*/ 0 w 1367"/>
                <a:gd name="T19" fmla="*/ 7 h 21"/>
                <a:gd name="T20" fmla="*/ 0 w 1367"/>
                <a:gd name="T21" fmla="*/ 20 h 21"/>
                <a:gd name="T22" fmla="*/ 3 w 1367"/>
                <a:gd name="T23" fmla="*/ 24 h 21"/>
                <a:gd name="T24" fmla="*/ 7 w 1367"/>
                <a:gd name="T25" fmla="*/ 27 h 21"/>
                <a:gd name="T26" fmla="*/ 10 w 1367"/>
                <a:gd name="T27" fmla="*/ 27 h 21"/>
                <a:gd name="T28" fmla="*/ 1706 w 1367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67" h="21">
                  <a:moveTo>
                    <a:pt x="1357" y="21"/>
                  </a:moveTo>
                  <a:lnTo>
                    <a:pt x="1360" y="21"/>
                  </a:lnTo>
                  <a:lnTo>
                    <a:pt x="1363" y="18"/>
                  </a:lnTo>
                  <a:lnTo>
                    <a:pt x="1367" y="14"/>
                  </a:lnTo>
                  <a:lnTo>
                    <a:pt x="1367" y="7"/>
                  </a:lnTo>
                  <a:lnTo>
                    <a:pt x="1363" y="4"/>
                  </a:lnTo>
                  <a:lnTo>
                    <a:pt x="136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35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5"/>
            <p:cNvSpPr>
              <a:spLocks noChangeAspect="1"/>
            </p:cNvSpPr>
            <p:nvPr/>
          </p:nvSpPr>
          <p:spPr bwMode="auto">
            <a:xfrm>
              <a:off x="3384" y="2159"/>
              <a:ext cx="22" cy="562"/>
            </a:xfrm>
            <a:custGeom>
              <a:avLst/>
              <a:gdLst>
                <a:gd name="T0" fmla="*/ 0 w 21"/>
                <a:gd name="T1" fmla="*/ 667 h 541"/>
                <a:gd name="T2" fmla="*/ 0 w 21"/>
                <a:gd name="T3" fmla="*/ 671 h 541"/>
                <a:gd name="T4" fmla="*/ 3 w 21"/>
                <a:gd name="T5" fmla="*/ 676 h 541"/>
                <a:gd name="T6" fmla="*/ 7 w 21"/>
                <a:gd name="T7" fmla="*/ 680 h 541"/>
                <a:gd name="T8" fmla="*/ 20 w 21"/>
                <a:gd name="T9" fmla="*/ 680 h 541"/>
                <a:gd name="T10" fmla="*/ 23 w 21"/>
                <a:gd name="T11" fmla="*/ 676 h 541"/>
                <a:gd name="T12" fmla="*/ 27 w 21"/>
                <a:gd name="T13" fmla="*/ 671 h 541"/>
                <a:gd name="T14" fmla="*/ 27 w 21"/>
                <a:gd name="T15" fmla="*/ 7 h 541"/>
                <a:gd name="T16" fmla="*/ 23 w 21"/>
                <a:gd name="T17" fmla="*/ 4 h 541"/>
                <a:gd name="T18" fmla="*/ 20 w 21"/>
                <a:gd name="T19" fmla="*/ 0 h 541"/>
                <a:gd name="T20" fmla="*/ 7 w 21"/>
                <a:gd name="T21" fmla="*/ 0 h 541"/>
                <a:gd name="T22" fmla="*/ 3 w 21"/>
                <a:gd name="T23" fmla="*/ 4 h 541"/>
                <a:gd name="T24" fmla="*/ 0 w 21"/>
                <a:gd name="T25" fmla="*/ 7 h 541"/>
                <a:gd name="T26" fmla="*/ 0 w 21"/>
                <a:gd name="T27" fmla="*/ 11 h 541"/>
                <a:gd name="T28" fmla="*/ 0 w 21"/>
                <a:gd name="T29" fmla="*/ 667 h 5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41">
                  <a:moveTo>
                    <a:pt x="0" y="531"/>
                  </a:moveTo>
                  <a:lnTo>
                    <a:pt x="0" y="534"/>
                  </a:lnTo>
                  <a:lnTo>
                    <a:pt x="3" y="538"/>
                  </a:lnTo>
                  <a:lnTo>
                    <a:pt x="7" y="541"/>
                  </a:lnTo>
                  <a:lnTo>
                    <a:pt x="14" y="541"/>
                  </a:lnTo>
                  <a:lnTo>
                    <a:pt x="17" y="538"/>
                  </a:lnTo>
                  <a:lnTo>
                    <a:pt x="21" y="53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6"/>
            <p:cNvSpPr>
              <a:spLocks noChangeAspect="1"/>
            </p:cNvSpPr>
            <p:nvPr/>
          </p:nvSpPr>
          <p:spPr bwMode="auto">
            <a:xfrm>
              <a:off x="3401" y="2152"/>
              <a:ext cx="170" cy="22"/>
            </a:xfrm>
            <a:custGeom>
              <a:avLst/>
              <a:gdLst>
                <a:gd name="T0" fmla="*/ 190 w 164"/>
                <a:gd name="T1" fmla="*/ 27 h 21"/>
                <a:gd name="T2" fmla="*/ 195 w 164"/>
                <a:gd name="T3" fmla="*/ 27 h 21"/>
                <a:gd name="T4" fmla="*/ 199 w 164"/>
                <a:gd name="T5" fmla="*/ 24 h 21"/>
                <a:gd name="T6" fmla="*/ 203 w 164"/>
                <a:gd name="T7" fmla="*/ 20 h 21"/>
                <a:gd name="T8" fmla="*/ 203 w 164"/>
                <a:gd name="T9" fmla="*/ 7 h 21"/>
                <a:gd name="T10" fmla="*/ 199 w 164"/>
                <a:gd name="T11" fmla="*/ 4 h 21"/>
                <a:gd name="T12" fmla="*/ 195 w 164"/>
                <a:gd name="T13" fmla="*/ 0 h 21"/>
                <a:gd name="T14" fmla="*/ 6 w 164"/>
                <a:gd name="T15" fmla="*/ 0 h 21"/>
                <a:gd name="T16" fmla="*/ 3 w 164"/>
                <a:gd name="T17" fmla="*/ 4 h 21"/>
                <a:gd name="T18" fmla="*/ 0 w 164"/>
                <a:gd name="T19" fmla="*/ 7 h 21"/>
                <a:gd name="T20" fmla="*/ 0 w 164"/>
                <a:gd name="T21" fmla="*/ 20 h 21"/>
                <a:gd name="T22" fmla="*/ 3 w 164"/>
                <a:gd name="T23" fmla="*/ 24 h 21"/>
                <a:gd name="T24" fmla="*/ 6 w 164"/>
                <a:gd name="T25" fmla="*/ 27 h 21"/>
                <a:gd name="T26" fmla="*/ 10 w 164"/>
                <a:gd name="T27" fmla="*/ 27 h 21"/>
                <a:gd name="T28" fmla="*/ 190 w 164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4" h="21">
                  <a:moveTo>
                    <a:pt x="153" y="21"/>
                  </a:moveTo>
                  <a:lnTo>
                    <a:pt x="157" y="21"/>
                  </a:lnTo>
                  <a:lnTo>
                    <a:pt x="160" y="18"/>
                  </a:lnTo>
                  <a:lnTo>
                    <a:pt x="164" y="14"/>
                  </a:lnTo>
                  <a:lnTo>
                    <a:pt x="164" y="7"/>
                  </a:lnTo>
                  <a:lnTo>
                    <a:pt x="160" y="4"/>
                  </a:lnTo>
                  <a:lnTo>
                    <a:pt x="157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5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7"/>
            <p:cNvSpPr>
              <a:spLocks noChangeAspect="1"/>
            </p:cNvSpPr>
            <p:nvPr/>
          </p:nvSpPr>
          <p:spPr bwMode="auto">
            <a:xfrm>
              <a:off x="4723" y="1076"/>
              <a:ext cx="20" cy="2247"/>
            </a:xfrm>
            <a:custGeom>
              <a:avLst/>
              <a:gdLst>
                <a:gd name="T0" fmla="*/ 20 w 20"/>
                <a:gd name="T1" fmla="*/ 10 h 2162"/>
                <a:gd name="T2" fmla="*/ 20 w 20"/>
                <a:gd name="T3" fmla="*/ 7 h 2162"/>
                <a:gd name="T4" fmla="*/ 17 w 20"/>
                <a:gd name="T5" fmla="*/ 3 h 2162"/>
                <a:gd name="T6" fmla="*/ 13 w 20"/>
                <a:gd name="T7" fmla="*/ 0 h 2162"/>
                <a:gd name="T8" fmla="*/ 6 w 20"/>
                <a:gd name="T9" fmla="*/ 0 h 2162"/>
                <a:gd name="T10" fmla="*/ 3 w 20"/>
                <a:gd name="T11" fmla="*/ 3 h 2162"/>
                <a:gd name="T12" fmla="*/ 0 w 20"/>
                <a:gd name="T13" fmla="*/ 7 h 2162"/>
                <a:gd name="T14" fmla="*/ 0 w 20"/>
                <a:gd name="T15" fmla="*/ 2717 h 2162"/>
                <a:gd name="T16" fmla="*/ 3 w 20"/>
                <a:gd name="T17" fmla="*/ 2721 h 2162"/>
                <a:gd name="T18" fmla="*/ 6 w 20"/>
                <a:gd name="T19" fmla="*/ 2724 h 2162"/>
                <a:gd name="T20" fmla="*/ 13 w 20"/>
                <a:gd name="T21" fmla="*/ 2724 h 2162"/>
                <a:gd name="T22" fmla="*/ 17 w 20"/>
                <a:gd name="T23" fmla="*/ 2721 h 2162"/>
                <a:gd name="T24" fmla="*/ 20 w 20"/>
                <a:gd name="T25" fmla="*/ 2717 h 2162"/>
                <a:gd name="T26" fmla="*/ 20 w 20"/>
                <a:gd name="T27" fmla="*/ 2713 h 2162"/>
                <a:gd name="T28" fmla="*/ 20 w 20"/>
                <a:gd name="T29" fmla="*/ 10 h 21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2162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2155"/>
                  </a:lnTo>
                  <a:lnTo>
                    <a:pt x="3" y="2159"/>
                  </a:lnTo>
                  <a:lnTo>
                    <a:pt x="6" y="2162"/>
                  </a:lnTo>
                  <a:lnTo>
                    <a:pt x="13" y="2162"/>
                  </a:lnTo>
                  <a:lnTo>
                    <a:pt x="17" y="2159"/>
                  </a:lnTo>
                  <a:lnTo>
                    <a:pt x="20" y="2155"/>
                  </a:lnTo>
                  <a:lnTo>
                    <a:pt x="20" y="215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8"/>
            <p:cNvSpPr>
              <a:spLocks noChangeAspect="1"/>
            </p:cNvSpPr>
            <p:nvPr/>
          </p:nvSpPr>
          <p:spPr bwMode="auto">
            <a:xfrm>
              <a:off x="4392" y="2157"/>
              <a:ext cx="344" cy="31"/>
            </a:xfrm>
            <a:custGeom>
              <a:avLst/>
              <a:gdLst>
                <a:gd name="T0" fmla="*/ 10 w 331"/>
                <a:gd name="T1" fmla="*/ 9 h 30"/>
                <a:gd name="T2" fmla="*/ 6 w 331"/>
                <a:gd name="T3" fmla="*/ 9 h 30"/>
                <a:gd name="T4" fmla="*/ 3 w 331"/>
                <a:gd name="T5" fmla="*/ 13 h 30"/>
                <a:gd name="T6" fmla="*/ 1 w 331"/>
                <a:gd name="T7" fmla="*/ 14 h 30"/>
                <a:gd name="T8" fmla="*/ 0 w 331"/>
                <a:gd name="T9" fmla="*/ 24 h 30"/>
                <a:gd name="T10" fmla="*/ 0 w 331"/>
                <a:gd name="T11" fmla="*/ 29 h 30"/>
                <a:gd name="T12" fmla="*/ 3 w 331"/>
                <a:gd name="T13" fmla="*/ 32 h 30"/>
                <a:gd name="T14" fmla="*/ 5 w 331"/>
                <a:gd name="T15" fmla="*/ 34 h 30"/>
                <a:gd name="T16" fmla="*/ 8 w 331"/>
                <a:gd name="T17" fmla="*/ 36 h 30"/>
                <a:gd name="T18" fmla="*/ 10 w 331"/>
                <a:gd name="T19" fmla="*/ 36 h 30"/>
                <a:gd name="T20" fmla="*/ 405 w 331"/>
                <a:gd name="T21" fmla="*/ 27 h 30"/>
                <a:gd name="T22" fmla="*/ 408 w 331"/>
                <a:gd name="T23" fmla="*/ 27 h 30"/>
                <a:gd name="T24" fmla="*/ 413 w 331"/>
                <a:gd name="T25" fmla="*/ 24 h 30"/>
                <a:gd name="T26" fmla="*/ 416 w 331"/>
                <a:gd name="T27" fmla="*/ 22 h 30"/>
                <a:gd name="T28" fmla="*/ 418 w 331"/>
                <a:gd name="T29" fmla="*/ 13 h 30"/>
                <a:gd name="T30" fmla="*/ 418 w 331"/>
                <a:gd name="T31" fmla="*/ 7 h 30"/>
                <a:gd name="T32" fmla="*/ 413 w 331"/>
                <a:gd name="T33" fmla="*/ 4 h 30"/>
                <a:gd name="T34" fmla="*/ 411 w 331"/>
                <a:gd name="T35" fmla="*/ 2 h 30"/>
                <a:gd name="T36" fmla="*/ 407 w 331"/>
                <a:gd name="T37" fmla="*/ 0 h 30"/>
                <a:gd name="T38" fmla="*/ 405 w 331"/>
                <a:gd name="T39" fmla="*/ 0 h 30"/>
                <a:gd name="T40" fmla="*/ 10 w 331"/>
                <a:gd name="T41" fmla="*/ 9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1" h="30">
                  <a:moveTo>
                    <a:pt x="10" y="9"/>
                  </a:moveTo>
                  <a:lnTo>
                    <a:pt x="6" y="9"/>
                  </a:lnTo>
                  <a:lnTo>
                    <a:pt x="3" y="13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321" y="21"/>
                  </a:lnTo>
                  <a:lnTo>
                    <a:pt x="324" y="21"/>
                  </a:lnTo>
                  <a:lnTo>
                    <a:pt x="328" y="18"/>
                  </a:lnTo>
                  <a:lnTo>
                    <a:pt x="330" y="16"/>
                  </a:lnTo>
                  <a:lnTo>
                    <a:pt x="331" y="13"/>
                  </a:lnTo>
                  <a:lnTo>
                    <a:pt x="331" y="7"/>
                  </a:lnTo>
                  <a:lnTo>
                    <a:pt x="328" y="4"/>
                  </a:lnTo>
                  <a:lnTo>
                    <a:pt x="326" y="2"/>
                  </a:lnTo>
                  <a:lnTo>
                    <a:pt x="323" y="0"/>
                  </a:lnTo>
                  <a:lnTo>
                    <a:pt x="321" y="0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9"/>
            <p:cNvSpPr>
              <a:spLocks noChangeAspect="1"/>
            </p:cNvSpPr>
            <p:nvPr/>
          </p:nvSpPr>
          <p:spPr bwMode="auto">
            <a:xfrm>
              <a:off x="4617" y="2157"/>
              <a:ext cx="119" cy="47"/>
            </a:xfrm>
            <a:custGeom>
              <a:avLst/>
              <a:gdLst>
                <a:gd name="T0" fmla="*/ 131 w 115"/>
                <a:gd name="T1" fmla="*/ 27 h 45"/>
                <a:gd name="T2" fmla="*/ 135 w 115"/>
                <a:gd name="T3" fmla="*/ 25 h 45"/>
                <a:gd name="T4" fmla="*/ 140 w 115"/>
                <a:gd name="T5" fmla="*/ 22 h 45"/>
                <a:gd name="T6" fmla="*/ 141 w 115"/>
                <a:gd name="T7" fmla="*/ 20 h 45"/>
                <a:gd name="T8" fmla="*/ 141 w 115"/>
                <a:gd name="T9" fmla="*/ 9 h 45"/>
                <a:gd name="T10" fmla="*/ 140 w 115"/>
                <a:gd name="T11" fmla="*/ 6 h 45"/>
                <a:gd name="T12" fmla="*/ 135 w 115"/>
                <a:gd name="T13" fmla="*/ 2 h 45"/>
                <a:gd name="T14" fmla="*/ 132 w 115"/>
                <a:gd name="T15" fmla="*/ 0 h 45"/>
                <a:gd name="T16" fmla="*/ 127 w 115"/>
                <a:gd name="T17" fmla="*/ 0 h 45"/>
                <a:gd name="T18" fmla="*/ 8 w 115"/>
                <a:gd name="T19" fmla="*/ 31 h 45"/>
                <a:gd name="T20" fmla="*/ 5 w 115"/>
                <a:gd name="T21" fmla="*/ 32 h 45"/>
                <a:gd name="T22" fmla="*/ 1 w 115"/>
                <a:gd name="T23" fmla="*/ 38 h 45"/>
                <a:gd name="T24" fmla="*/ 0 w 115"/>
                <a:gd name="T25" fmla="*/ 42 h 45"/>
                <a:gd name="T26" fmla="*/ 0 w 115"/>
                <a:gd name="T27" fmla="*/ 49 h 45"/>
                <a:gd name="T28" fmla="*/ 1 w 115"/>
                <a:gd name="T29" fmla="*/ 52 h 45"/>
                <a:gd name="T30" fmla="*/ 5 w 115"/>
                <a:gd name="T31" fmla="*/ 56 h 45"/>
                <a:gd name="T32" fmla="*/ 6 w 115"/>
                <a:gd name="T33" fmla="*/ 57 h 45"/>
                <a:gd name="T34" fmla="*/ 12 w 115"/>
                <a:gd name="T35" fmla="*/ 57 h 45"/>
                <a:gd name="T36" fmla="*/ 131 w 115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7" y="21"/>
                  </a:moveTo>
                  <a:lnTo>
                    <a:pt x="110" y="19"/>
                  </a:lnTo>
                  <a:lnTo>
                    <a:pt x="114" y="16"/>
                  </a:lnTo>
                  <a:lnTo>
                    <a:pt x="115" y="14"/>
                  </a:lnTo>
                  <a:lnTo>
                    <a:pt x="115" y="9"/>
                  </a:lnTo>
                  <a:lnTo>
                    <a:pt x="114" y="6"/>
                  </a:lnTo>
                  <a:lnTo>
                    <a:pt x="110" y="2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8" y="25"/>
                  </a:lnTo>
                  <a:lnTo>
                    <a:pt x="5" y="26"/>
                  </a:lnTo>
                  <a:lnTo>
                    <a:pt x="1" y="30"/>
                  </a:lnTo>
                  <a:lnTo>
                    <a:pt x="0" y="32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5" y="44"/>
                  </a:lnTo>
                  <a:lnTo>
                    <a:pt x="6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0"/>
            <p:cNvSpPr>
              <a:spLocks noChangeAspect="1"/>
            </p:cNvSpPr>
            <p:nvPr/>
          </p:nvSpPr>
          <p:spPr bwMode="auto">
            <a:xfrm>
              <a:off x="4617" y="2134"/>
              <a:ext cx="119" cy="45"/>
            </a:xfrm>
            <a:custGeom>
              <a:avLst/>
              <a:gdLst>
                <a:gd name="T0" fmla="*/ 127 w 115"/>
                <a:gd name="T1" fmla="*/ 55 h 43"/>
                <a:gd name="T2" fmla="*/ 132 w 115"/>
                <a:gd name="T3" fmla="*/ 55 h 43"/>
                <a:gd name="T4" fmla="*/ 137 w 115"/>
                <a:gd name="T5" fmla="*/ 52 h 43"/>
                <a:gd name="T6" fmla="*/ 140 w 115"/>
                <a:gd name="T7" fmla="*/ 50 h 43"/>
                <a:gd name="T8" fmla="*/ 141 w 115"/>
                <a:gd name="T9" fmla="*/ 47 h 43"/>
                <a:gd name="T10" fmla="*/ 141 w 115"/>
                <a:gd name="T11" fmla="*/ 37 h 43"/>
                <a:gd name="T12" fmla="*/ 137 w 115"/>
                <a:gd name="T13" fmla="*/ 32 h 43"/>
                <a:gd name="T14" fmla="*/ 135 w 115"/>
                <a:gd name="T15" fmla="*/ 30 h 43"/>
                <a:gd name="T16" fmla="*/ 131 w 115"/>
                <a:gd name="T17" fmla="*/ 28 h 43"/>
                <a:gd name="T18" fmla="*/ 12 w 115"/>
                <a:gd name="T19" fmla="*/ 0 h 43"/>
                <a:gd name="T20" fmla="*/ 6 w 115"/>
                <a:gd name="T21" fmla="*/ 0 h 43"/>
                <a:gd name="T22" fmla="*/ 3 w 115"/>
                <a:gd name="T23" fmla="*/ 3 h 43"/>
                <a:gd name="T24" fmla="*/ 1 w 115"/>
                <a:gd name="T25" fmla="*/ 5 h 43"/>
                <a:gd name="T26" fmla="*/ 0 w 115"/>
                <a:gd name="T27" fmla="*/ 9 h 43"/>
                <a:gd name="T28" fmla="*/ 0 w 115"/>
                <a:gd name="T29" fmla="*/ 20 h 43"/>
                <a:gd name="T30" fmla="*/ 3 w 115"/>
                <a:gd name="T31" fmla="*/ 23 h 43"/>
                <a:gd name="T32" fmla="*/ 5 w 115"/>
                <a:gd name="T33" fmla="*/ 25 h 43"/>
                <a:gd name="T34" fmla="*/ 8 w 115"/>
                <a:gd name="T35" fmla="*/ 27 h 43"/>
                <a:gd name="T36" fmla="*/ 127 w 115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3" y="43"/>
                  </a:moveTo>
                  <a:lnTo>
                    <a:pt x="108" y="43"/>
                  </a:lnTo>
                  <a:lnTo>
                    <a:pt x="112" y="40"/>
                  </a:lnTo>
                  <a:lnTo>
                    <a:pt x="114" y="38"/>
                  </a:lnTo>
                  <a:lnTo>
                    <a:pt x="115" y="35"/>
                  </a:lnTo>
                  <a:lnTo>
                    <a:pt x="115" y="29"/>
                  </a:lnTo>
                  <a:lnTo>
                    <a:pt x="112" y="26"/>
                  </a:lnTo>
                  <a:lnTo>
                    <a:pt x="110" y="24"/>
                  </a:lnTo>
                  <a:lnTo>
                    <a:pt x="107" y="2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1"/>
            <p:cNvSpPr>
              <a:spLocks noChangeAspect="1"/>
            </p:cNvSpPr>
            <p:nvPr/>
          </p:nvSpPr>
          <p:spPr bwMode="auto">
            <a:xfrm>
              <a:off x="4485" y="2100"/>
              <a:ext cx="110" cy="110"/>
            </a:xfrm>
            <a:custGeom>
              <a:avLst/>
              <a:gdLst>
                <a:gd name="T0" fmla="*/ 130 w 106"/>
                <a:gd name="T1" fmla="*/ 9 h 106"/>
                <a:gd name="T2" fmla="*/ 132 w 106"/>
                <a:gd name="T3" fmla="*/ 9 h 106"/>
                <a:gd name="T4" fmla="*/ 132 w 106"/>
                <a:gd name="T5" fmla="*/ 4 h 106"/>
                <a:gd name="T6" fmla="*/ 130 w 106"/>
                <a:gd name="T7" fmla="*/ 2 h 106"/>
                <a:gd name="T8" fmla="*/ 130 w 106"/>
                <a:gd name="T9" fmla="*/ 0 h 106"/>
                <a:gd name="T10" fmla="*/ 123 w 106"/>
                <a:gd name="T11" fmla="*/ 0 h 106"/>
                <a:gd name="T12" fmla="*/ 121 w 106"/>
                <a:gd name="T13" fmla="*/ 2 h 106"/>
                <a:gd name="T14" fmla="*/ 2 w 106"/>
                <a:gd name="T15" fmla="*/ 121 h 106"/>
                <a:gd name="T16" fmla="*/ 0 w 106"/>
                <a:gd name="T17" fmla="*/ 123 h 106"/>
                <a:gd name="T18" fmla="*/ 0 w 106"/>
                <a:gd name="T19" fmla="*/ 130 h 106"/>
                <a:gd name="T20" fmla="*/ 2 w 106"/>
                <a:gd name="T21" fmla="*/ 130 h 106"/>
                <a:gd name="T22" fmla="*/ 4 w 106"/>
                <a:gd name="T23" fmla="*/ 132 h 106"/>
                <a:gd name="T24" fmla="*/ 9 w 106"/>
                <a:gd name="T25" fmla="*/ 132 h 106"/>
                <a:gd name="T26" fmla="*/ 9 w 106"/>
                <a:gd name="T27" fmla="*/ 130 h 106"/>
                <a:gd name="T28" fmla="*/ 130 w 106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6">
                  <a:moveTo>
                    <a:pt x="104" y="9"/>
                  </a:moveTo>
                  <a:lnTo>
                    <a:pt x="106" y="9"/>
                  </a:lnTo>
                  <a:lnTo>
                    <a:pt x="106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6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Rectangle 92"/>
            <p:cNvSpPr>
              <a:spLocks noChangeAspect="1" noChangeArrowheads="1"/>
            </p:cNvSpPr>
            <p:nvPr/>
          </p:nvSpPr>
          <p:spPr bwMode="auto">
            <a:xfrm>
              <a:off x="4478" y="2043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寄存器传输应用设计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Mode1</a:t>
            </a:r>
          </a:p>
          <a:p>
            <a:pPr marL="0" indent="0">
              <a:buNone/>
            </a:pPr>
            <a:r>
              <a:rPr lang="en-US" altLang="zh-CN" dirty="0"/>
              <a:t>ALU</a:t>
            </a:r>
            <a:r>
              <a:rPr lang="zh-CN" altLang="en-US" dirty="0"/>
              <a:t>运算输出控制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Mode2</a:t>
            </a:r>
          </a:p>
          <a:p>
            <a:pPr marL="0" indent="0">
              <a:buNone/>
            </a:pPr>
            <a:r>
              <a:rPr lang="zh-CN" altLang="en-US" dirty="0"/>
              <a:t>数据传输控制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00808"/>
            <a:ext cx="504378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任务：基于</a:t>
            </a:r>
            <a:r>
              <a:rPr lang="en-US" altLang="zh-CN" sz="2800" dirty="0"/>
              <a:t>ALU</a:t>
            </a:r>
            <a:r>
              <a:rPr lang="zh-CN" altLang="en-US" sz="2800" dirty="0"/>
              <a:t>的数据传输应用设计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ALU</a:t>
            </a:r>
            <a:r>
              <a:rPr lang="zh-CN" altLang="en-US" dirty="0"/>
              <a:t>的数据传输应用设计（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MyALUTrans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添加如下模块</a:t>
            </a:r>
            <a:endParaRPr lang="en-US" altLang="zh-CN" dirty="0"/>
          </a:p>
          <a:p>
            <a:pPr lvl="1"/>
            <a:r>
              <a:rPr lang="en-US" altLang="zh-CN" dirty="0"/>
              <a:t>ALU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4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防抖动模块</a:t>
            </a:r>
            <a:endParaRPr lang="en-US" altLang="zh-CN" dirty="0"/>
          </a:p>
          <a:p>
            <a:pPr lvl="1"/>
            <a:r>
              <a:rPr lang="zh-CN" altLang="en-US" dirty="0"/>
              <a:t>显示模块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基于</a:t>
            </a:r>
            <a:r>
              <a:rPr lang="en-US" altLang="zh-CN" sz="3600" dirty="0"/>
              <a:t>ALU</a:t>
            </a:r>
            <a:r>
              <a:rPr lang="zh-CN" altLang="en-US" sz="3600" dirty="0"/>
              <a:t>的数据传输应用设计（</a:t>
            </a:r>
            <a:r>
              <a:rPr lang="en-US" altLang="zh-CN" sz="3600" dirty="0"/>
              <a:t>2</a:t>
            </a:r>
            <a:r>
              <a:rPr lang="zh-CN" altLang="en-US" sz="36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Top 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实现基于</a:t>
            </a:r>
            <a:r>
              <a:rPr lang="en-US" altLang="zh-CN" dirty="0"/>
              <a:t>ALU</a:t>
            </a:r>
            <a:r>
              <a:rPr lang="zh-CN" altLang="en-US" dirty="0"/>
              <a:t>的数据传输应用设计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4006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</a:p>
          <a:p>
            <a:pPr lvl="1"/>
            <a:r>
              <a:rPr lang="zh-CN" altLang="en-US" sz="2400" dirty="0"/>
              <a:t>输入</a:t>
            </a:r>
          </a:p>
          <a:p>
            <a:pPr lvl="2"/>
            <a:r>
              <a:rPr lang="en-US" altLang="zh-CN" sz="2000" dirty="0" err="1"/>
              <a:t>sw</a:t>
            </a:r>
            <a:r>
              <a:rPr lang="en-US" altLang="zh-CN" sz="2000" dirty="0"/>
              <a:t>[15]=0 Mode0</a:t>
            </a:r>
          </a:p>
          <a:p>
            <a:pPr lvl="3"/>
            <a:r>
              <a:rPr lang="zh-CN" altLang="en-US" sz="1600" dirty="0"/>
              <a:t>按键控制输入：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[2]</a:t>
            </a:r>
            <a:r>
              <a:rPr lang="zh-CN" altLang="en-US" sz="1600" dirty="0"/>
              <a:t>控制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A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[3]</a:t>
            </a:r>
            <a:r>
              <a:rPr lang="zh-CN" altLang="en-US" sz="1600" dirty="0"/>
              <a:t>控制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B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[4]</a:t>
            </a:r>
            <a:r>
              <a:rPr lang="zh-CN" altLang="en-US" sz="1600" dirty="0"/>
              <a:t>对</a:t>
            </a:r>
            <a:r>
              <a:rPr lang="en-US" altLang="zh-CN" sz="1600" dirty="0" err="1"/>
              <a:t>RegC</a:t>
            </a:r>
            <a:r>
              <a:rPr lang="zh-CN" altLang="en-US" sz="1600" dirty="0"/>
              <a:t>赋值</a:t>
            </a:r>
            <a:endParaRPr lang="en-US" altLang="zh-CN" sz="1600" dirty="0"/>
          </a:p>
          <a:p>
            <a:pPr lvl="3"/>
            <a:r>
              <a:rPr lang="zh-CN" altLang="en-US" sz="1600" dirty="0"/>
              <a:t>按键加</a:t>
            </a:r>
            <a:r>
              <a:rPr lang="en-US" altLang="zh-CN" sz="1600" dirty="0"/>
              <a:t>/</a:t>
            </a:r>
            <a:r>
              <a:rPr lang="zh-CN" altLang="en-US" sz="1600" dirty="0"/>
              <a:t>减</a:t>
            </a:r>
            <a:r>
              <a:rPr lang="en-US" altLang="zh-CN" sz="1600" dirty="0"/>
              <a:t>1</a:t>
            </a:r>
            <a:r>
              <a:rPr lang="zh-CN" altLang="en-US" sz="1600" dirty="0"/>
              <a:t>控制：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[0]</a:t>
            </a:r>
            <a:r>
              <a:rPr lang="zh-CN" altLang="en-US" sz="1600" dirty="0"/>
              <a:t>对应</a:t>
            </a:r>
            <a:r>
              <a:rPr lang="en-US" altLang="zh-CN" sz="1600" dirty="0" err="1"/>
              <a:t>btn</a:t>
            </a:r>
            <a:r>
              <a:rPr lang="en-US" altLang="zh-CN" sz="1600" dirty="0"/>
              <a:t>[0]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[1]</a:t>
            </a:r>
            <a:r>
              <a:rPr lang="zh-CN" altLang="en-US" sz="1600" dirty="0"/>
              <a:t>对应</a:t>
            </a:r>
            <a:r>
              <a:rPr lang="en-US" altLang="zh-CN" sz="1600" dirty="0" err="1"/>
              <a:t>btn</a:t>
            </a:r>
            <a:r>
              <a:rPr lang="en-US" altLang="zh-CN" sz="1600" dirty="0"/>
              <a:t>[1]</a:t>
            </a:r>
          </a:p>
          <a:p>
            <a:pPr lvl="3"/>
            <a:r>
              <a:rPr lang="en-US" altLang="zh-CN" sz="1600" dirty="0"/>
              <a:t>ALU</a:t>
            </a:r>
            <a:r>
              <a:rPr lang="zh-CN" altLang="en-US" sz="1600" dirty="0"/>
              <a:t>运算控制：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[6:5],00-</a:t>
            </a:r>
            <a:r>
              <a:rPr lang="zh-CN" altLang="en-US" sz="1600" dirty="0"/>
              <a:t>加，</a:t>
            </a:r>
            <a:r>
              <a:rPr lang="en-US" altLang="zh-CN" sz="1600" dirty="0"/>
              <a:t>01-</a:t>
            </a:r>
            <a:r>
              <a:rPr lang="zh-CN" altLang="en-US" sz="1600" dirty="0"/>
              <a:t>减，</a:t>
            </a:r>
            <a:r>
              <a:rPr lang="en-US" altLang="zh-CN" sz="1600" dirty="0"/>
              <a:t>10-</a:t>
            </a:r>
            <a:r>
              <a:rPr lang="zh-CN" altLang="en-US" sz="1600" dirty="0"/>
              <a:t>与，</a:t>
            </a:r>
            <a:r>
              <a:rPr lang="en-US" altLang="zh-CN" sz="1600" dirty="0"/>
              <a:t>11-</a:t>
            </a:r>
            <a:r>
              <a:rPr lang="zh-CN" altLang="en-US" sz="1600" dirty="0"/>
              <a:t>或</a:t>
            </a:r>
            <a:endParaRPr lang="en-US" altLang="zh-CN" sz="1600" dirty="0"/>
          </a:p>
          <a:p>
            <a:pPr lvl="2"/>
            <a:r>
              <a:rPr lang="en-US" altLang="zh-CN" sz="2000" dirty="0" err="1"/>
              <a:t>sw</a:t>
            </a:r>
            <a:r>
              <a:rPr lang="en-US" altLang="zh-CN" sz="2000" dirty="0"/>
              <a:t>[15]=1 Mode1</a:t>
            </a:r>
          </a:p>
          <a:p>
            <a:pPr lvl="3"/>
            <a:r>
              <a:rPr lang="en-US" altLang="zh-CN" sz="1600" dirty="0" err="1"/>
              <a:t>sw</a:t>
            </a:r>
            <a:r>
              <a:rPr lang="en-US" altLang="zh-CN" sz="1600" dirty="0"/>
              <a:t>[8:7]</a:t>
            </a:r>
            <a:r>
              <a:rPr lang="zh-CN" altLang="en-US" sz="1600" dirty="0"/>
              <a:t>对应</a:t>
            </a:r>
            <a:r>
              <a:rPr lang="en-US" altLang="zh-CN" sz="1600" dirty="0" err="1"/>
              <a:t>SelectBus</a:t>
            </a:r>
            <a:r>
              <a:rPr lang="zh-CN" altLang="en-US" sz="1600" dirty="0"/>
              <a:t>：</a:t>
            </a:r>
            <a:r>
              <a:rPr lang="en-US" altLang="zh-CN" sz="1600" dirty="0"/>
              <a:t>00-</a:t>
            </a:r>
            <a:r>
              <a:rPr lang="zh-CN" altLang="en-US" sz="1600" dirty="0"/>
              <a:t>选择</a:t>
            </a:r>
            <a:r>
              <a:rPr lang="en-US" altLang="zh-CN" sz="1600" dirty="0"/>
              <a:t>A</a:t>
            </a:r>
            <a:r>
              <a:rPr lang="zh-CN" altLang="en-US" sz="1600" dirty="0"/>
              <a:t>，</a:t>
            </a:r>
            <a:r>
              <a:rPr lang="en-US" altLang="zh-CN" sz="1600" dirty="0"/>
              <a:t>01-</a:t>
            </a:r>
            <a:r>
              <a:rPr lang="zh-CN" altLang="en-US" sz="1600" dirty="0"/>
              <a:t>选择</a:t>
            </a:r>
            <a:r>
              <a:rPr lang="en-US" altLang="zh-CN" sz="1600" dirty="0"/>
              <a:t>B</a:t>
            </a:r>
            <a:r>
              <a:rPr lang="zh-CN" altLang="en-US" sz="1600" dirty="0"/>
              <a:t>，</a:t>
            </a:r>
            <a:r>
              <a:rPr lang="en-US" altLang="zh-CN" sz="1600" dirty="0"/>
              <a:t>10-</a:t>
            </a:r>
            <a:r>
              <a:rPr lang="zh-CN" altLang="en-US" sz="1600" dirty="0"/>
              <a:t>选择</a:t>
            </a:r>
            <a:r>
              <a:rPr lang="en-US" altLang="zh-CN" sz="1600" dirty="0"/>
              <a:t>C</a:t>
            </a:r>
          </a:p>
          <a:p>
            <a:pPr lvl="3"/>
            <a:r>
              <a:rPr lang="en-US" altLang="zh-CN" sz="1600" dirty="0" err="1"/>
              <a:t>sw</a:t>
            </a:r>
            <a:r>
              <a:rPr lang="en-US" altLang="zh-CN" sz="1600" dirty="0"/>
              <a:t>[2] - </a:t>
            </a:r>
            <a:r>
              <a:rPr lang="en-US" altLang="zh-CN" sz="1600" dirty="0" err="1"/>
              <a:t>LoadA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[3]- </a:t>
            </a:r>
            <a:r>
              <a:rPr lang="en-US" altLang="zh-CN" sz="1600" dirty="0" err="1"/>
              <a:t>LoadB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[4] - </a:t>
            </a:r>
            <a:r>
              <a:rPr lang="en-US" altLang="zh-CN" sz="1600" dirty="0" err="1"/>
              <a:t>LoadC</a:t>
            </a:r>
            <a:endParaRPr lang="en-US" altLang="zh-CN" sz="1600" dirty="0"/>
          </a:p>
          <a:p>
            <a:pPr lvl="1"/>
            <a:r>
              <a:rPr lang="zh-CN" altLang="en-US" sz="2400" dirty="0"/>
              <a:t>输出</a:t>
            </a:r>
            <a:endParaRPr lang="en-US" altLang="zh-CN" sz="2400" dirty="0"/>
          </a:p>
          <a:p>
            <a:pPr lvl="2"/>
            <a:r>
              <a:rPr lang="en-US" altLang="zh-CN" sz="2000" dirty="0"/>
              <a:t>AN[0]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A</a:t>
            </a:r>
          </a:p>
          <a:p>
            <a:pPr lvl="2"/>
            <a:r>
              <a:rPr lang="en-US" altLang="zh-CN" sz="2000" dirty="0"/>
              <a:t>AN[1]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B</a:t>
            </a:r>
          </a:p>
          <a:p>
            <a:pPr lvl="2"/>
            <a:r>
              <a:rPr lang="en-US" altLang="zh-CN" sz="2000" dirty="0"/>
              <a:t>AN[2]: ALU</a:t>
            </a:r>
            <a:r>
              <a:rPr lang="zh-CN" altLang="en-US" sz="2000" dirty="0"/>
              <a:t>结果</a:t>
            </a:r>
            <a:endParaRPr lang="en-US" altLang="zh-CN" sz="2000" dirty="0"/>
          </a:p>
          <a:p>
            <a:pPr lvl="2"/>
            <a:r>
              <a:rPr lang="en-US" altLang="zh-CN" sz="2000" dirty="0"/>
              <a:t>AN[3]: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C</a:t>
            </a:r>
            <a:endParaRPr lang="zh-CN" altLang="en-US" sz="20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Module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" y="1196975"/>
            <a:ext cx="9171940" cy="532828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sz="2000" dirty="0"/>
              <a:t>	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800" dirty="0"/>
              <a:t>	AddSub4b m4(.A(num[3:0]),.B(4'b0001),.Ctrl(SW[0]),.S(A1));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800" dirty="0"/>
              <a:t>	AddSub4b m5(.A(num[7:4]),.B(4'b0001),.Ctrl(SW[1]),.S(B1));</a:t>
            </a:r>
            <a:endParaRPr lang="en-US" altLang="zh-CN" sz="1800" dirty="0"/>
          </a:p>
          <a:p>
            <a:pPr marL="0" indent="0">
              <a:buNone/>
            </a:pPr>
            <a:r>
              <a:rPr lang="pt-BR" altLang="zh-CN" sz="2000" dirty="0"/>
              <a:t>	Mux4to1b4 m6(.I0(num[3:0]),.I1(num[7:4]),.I2(num[11:8]),</a:t>
            </a:r>
          </a:p>
          <a:p>
            <a:pPr marL="0" indent="0">
              <a:buNone/>
            </a:pPr>
            <a:r>
              <a:rPr lang="pt-BR" altLang="zh-CN" sz="2000" dirty="0"/>
              <a:t>                    .I3(4'b0),.s(SW[8:7]),.o(Result));</a:t>
            </a:r>
          </a:p>
          <a:p>
            <a:pPr marL="0" indent="0">
              <a:buNone/>
            </a:pPr>
            <a:r>
              <a:rPr lang="en-US" altLang="zh-CN" sz="2000" dirty="0"/>
              <a:t>	assign A2 = (SW[15]==1'b0)?A1:Result;</a:t>
            </a:r>
          </a:p>
          <a:p>
            <a:pPr marL="0" indent="0">
              <a:buNone/>
            </a:pPr>
            <a:r>
              <a:rPr lang="en-US" altLang="zh-CN" sz="2000" dirty="0"/>
              <a:t>	……  </a:t>
            </a:r>
            <a:r>
              <a:rPr lang="en-US" altLang="zh-CN" sz="2000" dirty="0">
                <a:solidFill>
                  <a:srgbClr val="FF0000"/>
                </a:solidFill>
              </a:rPr>
              <a:t> B2 = (SW[15]==1'b0) ....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C2 = (SW[15]==1'b0)......</a:t>
            </a:r>
          </a:p>
          <a:p>
            <a:pPr marL="0" indent="0">
              <a:buNone/>
            </a:pPr>
            <a:r>
              <a:rPr lang="en-US" altLang="zh-CN" sz="2000" dirty="0"/>
              <a:t>	always@(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[0])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 = A2;</a:t>
            </a:r>
          </a:p>
          <a:p>
            <a:pPr marL="0" indent="0">
              <a:buNone/>
            </a:pPr>
            <a:r>
              <a:rPr lang="en-US" altLang="zh-CN" sz="2000" dirty="0"/>
              <a:t>	…… 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 num[7:4] =?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            num[11:8]=?</a:t>
            </a:r>
          </a:p>
          <a:p>
            <a:pPr marL="0" indent="0">
              <a:buNone/>
            </a:pPr>
            <a:r>
              <a:rPr lang="pt-BR" altLang="zh-CN" sz="2000" dirty="0"/>
              <a:t> myALUm7(.A(num[3:0]),.B(num[7:4]),.S(SW[6:5]),.C(C),.Co(Co[0]));</a:t>
            </a:r>
          </a:p>
          <a:p>
            <a:pPr marL="0" indent="0">
              <a:buNone/>
            </a:pPr>
            <a:r>
              <a:rPr lang="pt-BR" altLang="zh-CN" sz="2000" dirty="0"/>
              <a:t>DispNum m8(clk, {num[7:0],C,num[11:8]}, 4'b0, 4'b0, 1'b0, AN,SEGMENT);</a:t>
            </a:r>
          </a:p>
          <a:p>
            <a:pPr marL="0" indent="0">
              <a:buNone/>
            </a:pPr>
            <a:r>
              <a:rPr lang="en-US" altLang="zh-CN" sz="2000" dirty="0"/>
              <a:t>	……</a:t>
            </a:r>
            <a:endParaRPr lang="pt-BR" altLang="zh-C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掌握寄存器传输电路的工作原理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掌握寄存器传输电路的设计方法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和寄存器传输电路的综合应用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任务：基于</a:t>
            </a:r>
            <a:r>
              <a:rPr lang="en-US" altLang="zh-CN" sz="2800" dirty="0"/>
              <a:t>ALU</a:t>
            </a:r>
            <a:r>
              <a:rPr lang="zh-CN" altLang="en-US" sz="2800" dirty="0"/>
              <a:t>的数据传输应用设计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寄存器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寄存器传输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基于多路选择器总线的寄存器传输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寄存器传输应用设计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一组二进制存储单元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一个寄存器可以用于存储一列二进制值，通常用于进行简单数据存储、移动和处理等操作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能存储信息并保存多个时钟周期，能用信号来控制“保存”或“加载”信息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采用门控时钟的寄存器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如果</a:t>
            </a:r>
            <a:r>
              <a:rPr lang="en-US" altLang="zh-CN" sz="2800" u="sng" dirty="0">
                <a:ea typeface="宋体" panose="02010600030101010101" pitchFamily="2" charset="-122"/>
              </a:rPr>
              <a:t>Load</a:t>
            </a:r>
            <a:r>
              <a:rPr lang="zh-CN" altLang="en-US" sz="2800" dirty="0">
                <a:ea typeface="宋体" panose="02010600030101010101" pitchFamily="2" charset="-122"/>
              </a:rPr>
              <a:t>信号为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，允许时钟信号通过，如果为</a:t>
            </a:r>
            <a:r>
              <a:rPr lang="en-US" altLang="zh-CN" sz="2800" dirty="0"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ea typeface="宋体" panose="02010600030101010101" pitchFamily="2" charset="-122"/>
              </a:rPr>
              <a:t>则阻止时钟信号通过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例如： 对于上升沿触发的边沿触发器或负向脉冲触发的主从触发器：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zh-CN" altLang="en-US" sz="2800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3079155" y="4046215"/>
            <a:ext cx="4572000" cy="457200"/>
            <a:chOff x="720" y="2448"/>
            <a:chExt cx="2592" cy="2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720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1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104" y="27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53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92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920" y="273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3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4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64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640" y="27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297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976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40"/>
          <p:cNvGrpSpPr/>
          <p:nvPr/>
        </p:nvGrpSpPr>
        <p:grpSpPr bwMode="auto">
          <a:xfrm>
            <a:off x="3079155" y="4732015"/>
            <a:ext cx="4572000" cy="457200"/>
            <a:chOff x="2544" y="2400"/>
            <a:chExt cx="2880" cy="288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544" y="26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3552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3552" y="2400"/>
              <a:ext cx="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449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4444" y="2688"/>
              <a:ext cx="6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5136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5136" y="24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41"/>
          <p:cNvGrpSpPr/>
          <p:nvPr/>
        </p:nvGrpSpPr>
        <p:grpSpPr bwMode="auto">
          <a:xfrm>
            <a:off x="3079155" y="5494015"/>
            <a:ext cx="4648200" cy="457200"/>
            <a:chOff x="2544" y="2880"/>
            <a:chExt cx="2928" cy="288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44" y="2880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936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936" y="316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4411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416" y="2880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691680" y="3861048"/>
            <a:ext cx="124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Clock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750418" y="4710087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Load</a:t>
            </a:r>
          </a:p>
        </p:txBody>
      </p:sp>
      <p:grpSp>
        <p:nvGrpSpPr>
          <p:cNvPr id="34" name="Group 36"/>
          <p:cNvGrpSpPr/>
          <p:nvPr/>
        </p:nvGrpSpPr>
        <p:grpSpPr bwMode="auto">
          <a:xfrm>
            <a:off x="3836393" y="6062340"/>
            <a:ext cx="3962400" cy="457200"/>
            <a:chOff x="150" y="4046"/>
            <a:chExt cx="2496" cy="288"/>
          </a:xfrm>
        </p:grpSpPr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760" y="4072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150" y="4046"/>
              <a:ext cx="2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Gated Clock = Clock + Load</a:t>
              </a:r>
            </a:p>
          </p:txBody>
        </p:sp>
      </p:grp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5882680" y="3789040"/>
            <a:ext cx="0" cy="242411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1409626" y="5373216"/>
            <a:ext cx="22262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触发器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Gated 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Load</a:t>
            </a:r>
            <a:r>
              <a:rPr lang="zh-CN" altLang="en-US" dirty="0"/>
              <a:t>控制反馈的寄存器</a:t>
            </a:r>
          </a:p>
        </p:txBody>
      </p:sp>
      <p:sp>
        <p:nvSpPr>
          <p:cNvPr id="4" name="Freeform 4"/>
          <p:cNvSpPr/>
          <p:nvPr/>
        </p:nvSpPr>
        <p:spPr bwMode="auto">
          <a:xfrm>
            <a:off x="5480645" y="5351164"/>
            <a:ext cx="646113" cy="855663"/>
          </a:xfrm>
          <a:custGeom>
            <a:avLst/>
            <a:gdLst>
              <a:gd name="T0" fmla="*/ 2147483647 w 407"/>
              <a:gd name="T1" fmla="*/ 0 h 539"/>
              <a:gd name="T2" fmla="*/ 2147483647 w 407"/>
              <a:gd name="T3" fmla="*/ 0 h 539"/>
              <a:gd name="T4" fmla="*/ 2147483647 w 407"/>
              <a:gd name="T5" fmla="*/ 2147483647 h 539"/>
              <a:gd name="T6" fmla="*/ 0 w 407"/>
              <a:gd name="T7" fmla="*/ 2147483647 h 539"/>
              <a:gd name="T8" fmla="*/ 0 w 407"/>
              <a:gd name="T9" fmla="*/ 2147483647 h 539"/>
              <a:gd name="T10" fmla="*/ 2147483647 w 407"/>
              <a:gd name="T11" fmla="*/ 2147483647 h 539"/>
              <a:gd name="T12" fmla="*/ 2147483647 w 407"/>
              <a:gd name="T13" fmla="*/ 2147483647 h 539"/>
              <a:gd name="T14" fmla="*/ 2147483647 w 407"/>
              <a:gd name="T15" fmla="*/ 2147483647 h 539"/>
              <a:gd name="T16" fmla="*/ 2147483647 w 407"/>
              <a:gd name="T17" fmla="*/ 2147483647 h 539"/>
              <a:gd name="T18" fmla="*/ 2147483647 w 407"/>
              <a:gd name="T19" fmla="*/ 2147483647 h 539"/>
              <a:gd name="T20" fmla="*/ 2147483647 w 407"/>
              <a:gd name="T21" fmla="*/ 2147483647 h 539"/>
              <a:gd name="T22" fmla="*/ 2147483647 w 407"/>
              <a:gd name="T23" fmla="*/ 2147483647 h 539"/>
              <a:gd name="T24" fmla="*/ 2147483647 w 407"/>
              <a:gd name="T25" fmla="*/ 0 h 539"/>
              <a:gd name="T26" fmla="*/ 2147483647 w 407"/>
              <a:gd name="T27" fmla="*/ 0 h 539"/>
              <a:gd name="T28" fmla="*/ 2147483647 w 407"/>
              <a:gd name="T29" fmla="*/ 0 h 539"/>
              <a:gd name="T30" fmla="*/ 2147483647 w 407"/>
              <a:gd name="T31" fmla="*/ 2147483647 h 539"/>
              <a:gd name="T32" fmla="*/ 2147483647 w 407"/>
              <a:gd name="T33" fmla="*/ 2147483647 h 539"/>
              <a:gd name="T34" fmla="*/ 2147483647 w 407"/>
              <a:gd name="T35" fmla="*/ 2147483647 h 539"/>
              <a:gd name="T36" fmla="*/ 2147483647 w 407"/>
              <a:gd name="T37" fmla="*/ 2147483647 h 539"/>
              <a:gd name="T38" fmla="*/ 2147483647 w 407"/>
              <a:gd name="T39" fmla="*/ 2147483647 h 539"/>
              <a:gd name="T40" fmla="*/ 2147483647 w 407"/>
              <a:gd name="T41" fmla="*/ 2147483647 h 539"/>
              <a:gd name="T42" fmla="*/ 2147483647 w 407"/>
              <a:gd name="T43" fmla="*/ 2147483647 h 539"/>
              <a:gd name="T44" fmla="*/ 2147483647 w 407"/>
              <a:gd name="T45" fmla="*/ 2147483647 h 539"/>
              <a:gd name="T46" fmla="*/ 2147483647 w 407"/>
              <a:gd name="T47" fmla="*/ 2147483647 h 539"/>
              <a:gd name="T48" fmla="*/ 2147483647 w 407"/>
              <a:gd name="T49" fmla="*/ 0 h 5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39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534"/>
                </a:lnTo>
                <a:lnTo>
                  <a:pt x="3" y="537"/>
                </a:lnTo>
                <a:lnTo>
                  <a:pt x="5" y="539"/>
                </a:lnTo>
                <a:lnTo>
                  <a:pt x="402" y="539"/>
                </a:lnTo>
                <a:lnTo>
                  <a:pt x="405" y="537"/>
                </a:lnTo>
                <a:lnTo>
                  <a:pt x="407" y="534"/>
                </a:lnTo>
                <a:lnTo>
                  <a:pt x="407" y="5"/>
                </a:lnTo>
                <a:lnTo>
                  <a:pt x="405" y="2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7"/>
                </a:lnTo>
                <a:lnTo>
                  <a:pt x="392" y="532"/>
                </a:lnTo>
                <a:lnTo>
                  <a:pt x="400" y="524"/>
                </a:lnTo>
                <a:lnTo>
                  <a:pt x="8" y="524"/>
                </a:lnTo>
                <a:lnTo>
                  <a:pt x="15" y="532"/>
                </a:lnTo>
                <a:lnTo>
                  <a:pt x="15" y="7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61620" y="56321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45733" y="546070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921970" y="544800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8" name="Freeform 8"/>
          <p:cNvSpPr/>
          <p:nvPr/>
        </p:nvSpPr>
        <p:spPr bwMode="auto">
          <a:xfrm>
            <a:off x="5480645" y="5898852"/>
            <a:ext cx="125413" cy="111125"/>
          </a:xfrm>
          <a:custGeom>
            <a:avLst/>
            <a:gdLst>
              <a:gd name="T0" fmla="*/ 2147483647 w 79"/>
              <a:gd name="T1" fmla="*/ 2147483647 h 70"/>
              <a:gd name="T2" fmla="*/ 2147483647 w 79"/>
              <a:gd name="T3" fmla="*/ 2147483647 h 70"/>
              <a:gd name="T4" fmla="*/ 2147483647 w 79"/>
              <a:gd name="T5" fmla="*/ 0 h 70"/>
              <a:gd name="T6" fmla="*/ 2147483647 w 79"/>
              <a:gd name="T7" fmla="*/ 0 h 70"/>
              <a:gd name="T8" fmla="*/ 2147483647 w 79"/>
              <a:gd name="T9" fmla="*/ 2147483647 h 70"/>
              <a:gd name="T10" fmla="*/ 2147483647 w 79"/>
              <a:gd name="T11" fmla="*/ 2147483647 h 70"/>
              <a:gd name="T12" fmla="*/ 2147483647 w 79"/>
              <a:gd name="T13" fmla="*/ 2147483647 h 70"/>
              <a:gd name="T14" fmla="*/ 0 w 79"/>
              <a:gd name="T15" fmla="*/ 2147483647 h 70"/>
              <a:gd name="T16" fmla="*/ 0 w 79"/>
              <a:gd name="T17" fmla="*/ 2147483647 h 70"/>
              <a:gd name="T18" fmla="*/ 2147483647 w 79"/>
              <a:gd name="T19" fmla="*/ 2147483647 h 70"/>
              <a:gd name="T20" fmla="*/ 2147483647 w 79"/>
              <a:gd name="T21" fmla="*/ 2147483647 h 70"/>
              <a:gd name="T22" fmla="*/ 2147483647 w 79"/>
              <a:gd name="T23" fmla="*/ 2147483647 h 70"/>
              <a:gd name="T24" fmla="*/ 2147483647 w 79"/>
              <a:gd name="T25" fmla="*/ 2147483647 h 70"/>
              <a:gd name="T26" fmla="*/ 2147483647 w 79"/>
              <a:gd name="T27" fmla="*/ 2147483647 h 70"/>
              <a:gd name="T28" fmla="*/ 2147483647 w 79"/>
              <a:gd name="T29" fmla="*/ 2147483647 h 70"/>
              <a:gd name="T30" fmla="*/ 2147483647 w 79"/>
              <a:gd name="T31" fmla="*/ 2147483647 h 70"/>
              <a:gd name="T32" fmla="*/ 2147483647 w 79"/>
              <a:gd name="T33" fmla="*/ 2147483647 h 70"/>
              <a:gd name="T34" fmla="*/ 2147483647 w 79"/>
              <a:gd name="T35" fmla="*/ 2147483647 h 70"/>
              <a:gd name="T36" fmla="*/ 2147483647 w 79"/>
              <a:gd name="T37" fmla="*/ 2147483647 h 70"/>
              <a:gd name="T38" fmla="*/ 2147483647 w 79"/>
              <a:gd name="T39" fmla="*/ 2147483647 h 70"/>
              <a:gd name="T40" fmla="*/ 2147483647 w 79"/>
              <a:gd name="T41" fmla="*/ 2147483647 h 70"/>
              <a:gd name="T42" fmla="*/ 2147483647 w 79"/>
              <a:gd name="T43" fmla="*/ 2147483647 h 70"/>
              <a:gd name="T44" fmla="*/ 2147483647 w 79"/>
              <a:gd name="T45" fmla="*/ 2147483647 h 7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0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69"/>
                </a:lnTo>
                <a:lnTo>
                  <a:pt x="68" y="69"/>
                </a:lnTo>
                <a:lnTo>
                  <a:pt x="70" y="70"/>
                </a:lnTo>
                <a:lnTo>
                  <a:pt x="74" y="70"/>
                </a:lnTo>
                <a:lnTo>
                  <a:pt x="76" y="69"/>
                </a:lnTo>
                <a:lnTo>
                  <a:pt x="78" y="68"/>
                </a:lnTo>
                <a:lnTo>
                  <a:pt x="78" y="66"/>
                </a:lnTo>
                <a:lnTo>
                  <a:pt x="79" y="64"/>
                </a:lnTo>
                <a:lnTo>
                  <a:pt x="79" y="60"/>
                </a:lnTo>
                <a:lnTo>
                  <a:pt x="78" y="59"/>
                </a:lnTo>
                <a:lnTo>
                  <a:pt x="77" y="56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5480645" y="5986164"/>
            <a:ext cx="125413" cy="90488"/>
          </a:xfrm>
          <a:custGeom>
            <a:avLst/>
            <a:gdLst>
              <a:gd name="T0" fmla="*/ 2147483647 w 79"/>
              <a:gd name="T1" fmla="*/ 2147483647 h 57"/>
              <a:gd name="T2" fmla="*/ 2147483647 w 79"/>
              <a:gd name="T3" fmla="*/ 2147483647 h 57"/>
              <a:gd name="T4" fmla="*/ 2147483647 w 79"/>
              <a:gd name="T5" fmla="*/ 2147483647 h 57"/>
              <a:gd name="T6" fmla="*/ 2147483647 w 79"/>
              <a:gd name="T7" fmla="*/ 2147483647 h 57"/>
              <a:gd name="T8" fmla="*/ 2147483647 w 79"/>
              <a:gd name="T9" fmla="*/ 2147483647 h 57"/>
              <a:gd name="T10" fmla="*/ 2147483647 w 79"/>
              <a:gd name="T11" fmla="*/ 2147483647 h 57"/>
              <a:gd name="T12" fmla="*/ 2147483647 w 79"/>
              <a:gd name="T13" fmla="*/ 0 h 57"/>
              <a:gd name="T14" fmla="*/ 2147483647 w 79"/>
              <a:gd name="T15" fmla="*/ 0 h 57"/>
              <a:gd name="T16" fmla="*/ 2147483647 w 79"/>
              <a:gd name="T17" fmla="*/ 2147483647 h 57"/>
              <a:gd name="T18" fmla="*/ 2147483647 w 79"/>
              <a:gd name="T19" fmla="*/ 2147483647 h 57"/>
              <a:gd name="T20" fmla="*/ 2147483647 w 79"/>
              <a:gd name="T21" fmla="*/ 2147483647 h 57"/>
              <a:gd name="T22" fmla="*/ 0 w 79"/>
              <a:gd name="T23" fmla="*/ 2147483647 h 57"/>
              <a:gd name="T24" fmla="*/ 0 w 79"/>
              <a:gd name="T25" fmla="*/ 2147483647 h 57"/>
              <a:gd name="T26" fmla="*/ 2147483647 w 79"/>
              <a:gd name="T27" fmla="*/ 2147483647 h 57"/>
              <a:gd name="T28" fmla="*/ 2147483647 w 79"/>
              <a:gd name="T29" fmla="*/ 2147483647 h 57"/>
              <a:gd name="T30" fmla="*/ 2147483647 w 79"/>
              <a:gd name="T31" fmla="*/ 2147483647 h 57"/>
              <a:gd name="T32" fmla="*/ 2147483647 w 79"/>
              <a:gd name="T33" fmla="*/ 2147483647 h 57"/>
              <a:gd name="T34" fmla="*/ 2147483647 w 79"/>
              <a:gd name="T35" fmla="*/ 2147483647 h 57"/>
              <a:gd name="T36" fmla="*/ 2147483647 w 79"/>
              <a:gd name="T37" fmla="*/ 2147483647 h 5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7">
                <a:moveTo>
                  <a:pt x="76" y="14"/>
                </a:moveTo>
                <a:lnTo>
                  <a:pt x="78" y="11"/>
                </a:lnTo>
                <a:lnTo>
                  <a:pt x="79" y="9"/>
                </a:lnTo>
                <a:lnTo>
                  <a:pt x="79" y="5"/>
                </a:lnTo>
                <a:lnTo>
                  <a:pt x="77" y="2"/>
                </a:lnTo>
                <a:lnTo>
                  <a:pt x="76" y="1"/>
                </a:lnTo>
                <a:lnTo>
                  <a:pt x="73" y="0"/>
                </a:lnTo>
                <a:lnTo>
                  <a:pt x="69" y="0"/>
                </a:lnTo>
                <a:lnTo>
                  <a:pt x="68" y="1"/>
                </a:lnTo>
                <a:lnTo>
                  <a:pt x="4" y="43"/>
                </a:lnTo>
                <a:lnTo>
                  <a:pt x="1" y="46"/>
                </a:lnTo>
                <a:lnTo>
                  <a:pt x="0" y="48"/>
                </a:lnTo>
                <a:lnTo>
                  <a:pt x="0" y="52"/>
                </a:lnTo>
                <a:lnTo>
                  <a:pt x="3" y="55"/>
                </a:lnTo>
                <a:lnTo>
                  <a:pt x="4" y="56"/>
                </a:lnTo>
                <a:lnTo>
                  <a:pt x="6" y="57"/>
                </a:lnTo>
                <a:lnTo>
                  <a:pt x="10" y="57"/>
                </a:lnTo>
                <a:lnTo>
                  <a:pt x="12" y="56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 bwMode="auto">
          <a:xfrm>
            <a:off x="5480645" y="4071639"/>
            <a:ext cx="646113" cy="858838"/>
          </a:xfrm>
          <a:custGeom>
            <a:avLst/>
            <a:gdLst>
              <a:gd name="T0" fmla="*/ 2147483647 w 407"/>
              <a:gd name="T1" fmla="*/ 0 h 541"/>
              <a:gd name="T2" fmla="*/ 2147483647 w 407"/>
              <a:gd name="T3" fmla="*/ 0 h 541"/>
              <a:gd name="T4" fmla="*/ 2147483647 w 407"/>
              <a:gd name="T5" fmla="*/ 2147483647 h 541"/>
              <a:gd name="T6" fmla="*/ 0 w 407"/>
              <a:gd name="T7" fmla="*/ 2147483647 h 541"/>
              <a:gd name="T8" fmla="*/ 0 w 407"/>
              <a:gd name="T9" fmla="*/ 2147483647 h 541"/>
              <a:gd name="T10" fmla="*/ 2147483647 w 407"/>
              <a:gd name="T11" fmla="*/ 2147483647 h 541"/>
              <a:gd name="T12" fmla="*/ 2147483647 w 407"/>
              <a:gd name="T13" fmla="*/ 2147483647 h 541"/>
              <a:gd name="T14" fmla="*/ 2147483647 w 407"/>
              <a:gd name="T15" fmla="*/ 2147483647 h 541"/>
              <a:gd name="T16" fmla="*/ 2147483647 w 407"/>
              <a:gd name="T17" fmla="*/ 2147483647 h 541"/>
              <a:gd name="T18" fmla="*/ 2147483647 w 407"/>
              <a:gd name="T19" fmla="*/ 2147483647 h 541"/>
              <a:gd name="T20" fmla="*/ 2147483647 w 407"/>
              <a:gd name="T21" fmla="*/ 2147483647 h 541"/>
              <a:gd name="T22" fmla="*/ 2147483647 w 407"/>
              <a:gd name="T23" fmla="*/ 2147483647 h 541"/>
              <a:gd name="T24" fmla="*/ 2147483647 w 407"/>
              <a:gd name="T25" fmla="*/ 0 h 541"/>
              <a:gd name="T26" fmla="*/ 2147483647 w 407"/>
              <a:gd name="T27" fmla="*/ 0 h 541"/>
              <a:gd name="T28" fmla="*/ 2147483647 w 407"/>
              <a:gd name="T29" fmla="*/ 0 h 541"/>
              <a:gd name="T30" fmla="*/ 2147483647 w 407"/>
              <a:gd name="T31" fmla="*/ 2147483647 h 541"/>
              <a:gd name="T32" fmla="*/ 2147483647 w 407"/>
              <a:gd name="T33" fmla="*/ 2147483647 h 541"/>
              <a:gd name="T34" fmla="*/ 2147483647 w 407"/>
              <a:gd name="T35" fmla="*/ 2147483647 h 541"/>
              <a:gd name="T36" fmla="*/ 2147483647 w 407"/>
              <a:gd name="T37" fmla="*/ 2147483647 h 541"/>
              <a:gd name="T38" fmla="*/ 2147483647 w 407"/>
              <a:gd name="T39" fmla="*/ 2147483647 h 541"/>
              <a:gd name="T40" fmla="*/ 2147483647 w 407"/>
              <a:gd name="T41" fmla="*/ 2147483647 h 541"/>
              <a:gd name="T42" fmla="*/ 2147483647 w 407"/>
              <a:gd name="T43" fmla="*/ 2147483647 h 541"/>
              <a:gd name="T44" fmla="*/ 2147483647 w 407"/>
              <a:gd name="T45" fmla="*/ 2147483647 h 541"/>
              <a:gd name="T46" fmla="*/ 2147483647 w 407"/>
              <a:gd name="T47" fmla="*/ 2147483647 h 541"/>
              <a:gd name="T48" fmla="*/ 2147483647 w 407"/>
              <a:gd name="T49" fmla="*/ 0 h 5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41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536"/>
                </a:lnTo>
                <a:lnTo>
                  <a:pt x="3" y="538"/>
                </a:lnTo>
                <a:lnTo>
                  <a:pt x="5" y="541"/>
                </a:lnTo>
                <a:lnTo>
                  <a:pt x="402" y="541"/>
                </a:lnTo>
                <a:lnTo>
                  <a:pt x="405" y="538"/>
                </a:lnTo>
                <a:lnTo>
                  <a:pt x="407" y="536"/>
                </a:lnTo>
                <a:lnTo>
                  <a:pt x="407" y="5"/>
                </a:lnTo>
                <a:lnTo>
                  <a:pt x="405" y="3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8"/>
                </a:lnTo>
                <a:lnTo>
                  <a:pt x="392" y="533"/>
                </a:lnTo>
                <a:lnTo>
                  <a:pt x="400" y="526"/>
                </a:lnTo>
                <a:lnTo>
                  <a:pt x="8" y="526"/>
                </a:lnTo>
                <a:lnTo>
                  <a:pt x="15" y="533"/>
                </a:lnTo>
                <a:lnTo>
                  <a:pt x="15" y="8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61620" y="4639964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545733" y="41843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21970" y="417165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14" name="Freeform 14"/>
          <p:cNvSpPr/>
          <p:nvPr/>
        </p:nvSpPr>
        <p:spPr bwMode="auto">
          <a:xfrm>
            <a:off x="5480645" y="4619327"/>
            <a:ext cx="125413" cy="114300"/>
          </a:xfrm>
          <a:custGeom>
            <a:avLst/>
            <a:gdLst>
              <a:gd name="T0" fmla="*/ 2147483647 w 79"/>
              <a:gd name="T1" fmla="*/ 2147483647 h 72"/>
              <a:gd name="T2" fmla="*/ 2147483647 w 79"/>
              <a:gd name="T3" fmla="*/ 2147483647 h 72"/>
              <a:gd name="T4" fmla="*/ 2147483647 w 79"/>
              <a:gd name="T5" fmla="*/ 0 h 72"/>
              <a:gd name="T6" fmla="*/ 2147483647 w 79"/>
              <a:gd name="T7" fmla="*/ 0 h 72"/>
              <a:gd name="T8" fmla="*/ 2147483647 w 79"/>
              <a:gd name="T9" fmla="*/ 2147483647 h 72"/>
              <a:gd name="T10" fmla="*/ 2147483647 w 79"/>
              <a:gd name="T11" fmla="*/ 2147483647 h 72"/>
              <a:gd name="T12" fmla="*/ 2147483647 w 79"/>
              <a:gd name="T13" fmla="*/ 2147483647 h 72"/>
              <a:gd name="T14" fmla="*/ 0 w 79"/>
              <a:gd name="T15" fmla="*/ 2147483647 h 72"/>
              <a:gd name="T16" fmla="*/ 0 w 79"/>
              <a:gd name="T17" fmla="*/ 2147483647 h 72"/>
              <a:gd name="T18" fmla="*/ 2147483647 w 79"/>
              <a:gd name="T19" fmla="*/ 2147483647 h 72"/>
              <a:gd name="T20" fmla="*/ 2147483647 w 79"/>
              <a:gd name="T21" fmla="*/ 2147483647 h 72"/>
              <a:gd name="T22" fmla="*/ 2147483647 w 79"/>
              <a:gd name="T23" fmla="*/ 2147483647 h 72"/>
              <a:gd name="T24" fmla="*/ 2147483647 w 79"/>
              <a:gd name="T25" fmla="*/ 2147483647 h 72"/>
              <a:gd name="T26" fmla="*/ 2147483647 w 79"/>
              <a:gd name="T27" fmla="*/ 2147483647 h 72"/>
              <a:gd name="T28" fmla="*/ 2147483647 w 79"/>
              <a:gd name="T29" fmla="*/ 2147483647 h 72"/>
              <a:gd name="T30" fmla="*/ 2147483647 w 79"/>
              <a:gd name="T31" fmla="*/ 2147483647 h 72"/>
              <a:gd name="T32" fmla="*/ 2147483647 w 79"/>
              <a:gd name="T33" fmla="*/ 2147483647 h 72"/>
              <a:gd name="T34" fmla="*/ 2147483647 w 79"/>
              <a:gd name="T35" fmla="*/ 2147483647 h 72"/>
              <a:gd name="T36" fmla="*/ 2147483647 w 79"/>
              <a:gd name="T37" fmla="*/ 2147483647 h 72"/>
              <a:gd name="T38" fmla="*/ 2147483647 w 79"/>
              <a:gd name="T39" fmla="*/ 2147483647 h 72"/>
              <a:gd name="T40" fmla="*/ 2147483647 w 79"/>
              <a:gd name="T41" fmla="*/ 2147483647 h 72"/>
              <a:gd name="T42" fmla="*/ 2147483647 w 79"/>
              <a:gd name="T43" fmla="*/ 2147483647 h 72"/>
              <a:gd name="T44" fmla="*/ 2147483647 w 79"/>
              <a:gd name="T45" fmla="*/ 2147483647 h 7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2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4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70"/>
                </a:lnTo>
                <a:lnTo>
                  <a:pt x="68" y="70"/>
                </a:lnTo>
                <a:lnTo>
                  <a:pt x="70" y="72"/>
                </a:lnTo>
                <a:lnTo>
                  <a:pt x="74" y="72"/>
                </a:lnTo>
                <a:lnTo>
                  <a:pt x="76" y="70"/>
                </a:lnTo>
                <a:lnTo>
                  <a:pt x="78" y="69"/>
                </a:lnTo>
                <a:lnTo>
                  <a:pt x="78" y="68"/>
                </a:lnTo>
                <a:lnTo>
                  <a:pt x="79" y="65"/>
                </a:lnTo>
                <a:lnTo>
                  <a:pt x="79" y="61"/>
                </a:lnTo>
                <a:lnTo>
                  <a:pt x="78" y="60"/>
                </a:lnTo>
                <a:lnTo>
                  <a:pt x="77" y="58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5"/>
          <p:cNvSpPr/>
          <p:nvPr/>
        </p:nvSpPr>
        <p:spPr bwMode="auto">
          <a:xfrm>
            <a:off x="5480645" y="4708227"/>
            <a:ext cx="125413" cy="92075"/>
          </a:xfrm>
          <a:custGeom>
            <a:avLst/>
            <a:gdLst>
              <a:gd name="T0" fmla="*/ 2147483647 w 79"/>
              <a:gd name="T1" fmla="*/ 2147483647 h 58"/>
              <a:gd name="T2" fmla="*/ 2147483647 w 79"/>
              <a:gd name="T3" fmla="*/ 2147483647 h 58"/>
              <a:gd name="T4" fmla="*/ 2147483647 w 79"/>
              <a:gd name="T5" fmla="*/ 2147483647 h 58"/>
              <a:gd name="T6" fmla="*/ 2147483647 w 79"/>
              <a:gd name="T7" fmla="*/ 2147483647 h 58"/>
              <a:gd name="T8" fmla="*/ 2147483647 w 79"/>
              <a:gd name="T9" fmla="*/ 2147483647 h 58"/>
              <a:gd name="T10" fmla="*/ 2147483647 w 79"/>
              <a:gd name="T11" fmla="*/ 2147483647 h 58"/>
              <a:gd name="T12" fmla="*/ 2147483647 w 79"/>
              <a:gd name="T13" fmla="*/ 0 h 58"/>
              <a:gd name="T14" fmla="*/ 2147483647 w 79"/>
              <a:gd name="T15" fmla="*/ 0 h 58"/>
              <a:gd name="T16" fmla="*/ 2147483647 w 79"/>
              <a:gd name="T17" fmla="*/ 2147483647 h 58"/>
              <a:gd name="T18" fmla="*/ 2147483647 w 79"/>
              <a:gd name="T19" fmla="*/ 2147483647 h 58"/>
              <a:gd name="T20" fmla="*/ 2147483647 w 79"/>
              <a:gd name="T21" fmla="*/ 2147483647 h 58"/>
              <a:gd name="T22" fmla="*/ 0 w 79"/>
              <a:gd name="T23" fmla="*/ 2147483647 h 58"/>
              <a:gd name="T24" fmla="*/ 0 w 79"/>
              <a:gd name="T25" fmla="*/ 2147483647 h 58"/>
              <a:gd name="T26" fmla="*/ 2147483647 w 79"/>
              <a:gd name="T27" fmla="*/ 2147483647 h 58"/>
              <a:gd name="T28" fmla="*/ 2147483647 w 79"/>
              <a:gd name="T29" fmla="*/ 2147483647 h 58"/>
              <a:gd name="T30" fmla="*/ 2147483647 w 79"/>
              <a:gd name="T31" fmla="*/ 2147483647 h 58"/>
              <a:gd name="T32" fmla="*/ 2147483647 w 79"/>
              <a:gd name="T33" fmla="*/ 2147483647 h 58"/>
              <a:gd name="T34" fmla="*/ 2147483647 w 79"/>
              <a:gd name="T35" fmla="*/ 2147483647 h 58"/>
              <a:gd name="T36" fmla="*/ 2147483647 w 79"/>
              <a:gd name="T37" fmla="*/ 2147483647 h 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8">
                <a:moveTo>
                  <a:pt x="76" y="14"/>
                </a:moveTo>
                <a:lnTo>
                  <a:pt x="78" y="12"/>
                </a:lnTo>
                <a:lnTo>
                  <a:pt x="79" y="9"/>
                </a:lnTo>
                <a:lnTo>
                  <a:pt x="79" y="5"/>
                </a:lnTo>
                <a:lnTo>
                  <a:pt x="77" y="3"/>
                </a:lnTo>
                <a:lnTo>
                  <a:pt x="76" y="2"/>
                </a:lnTo>
                <a:lnTo>
                  <a:pt x="73" y="0"/>
                </a:lnTo>
                <a:lnTo>
                  <a:pt x="69" y="0"/>
                </a:lnTo>
                <a:lnTo>
                  <a:pt x="68" y="2"/>
                </a:lnTo>
                <a:lnTo>
                  <a:pt x="4" y="44"/>
                </a:lnTo>
                <a:lnTo>
                  <a:pt x="1" y="46"/>
                </a:lnTo>
                <a:lnTo>
                  <a:pt x="0" y="49"/>
                </a:lnTo>
                <a:lnTo>
                  <a:pt x="0" y="53"/>
                </a:lnTo>
                <a:lnTo>
                  <a:pt x="3" y="55"/>
                </a:lnTo>
                <a:lnTo>
                  <a:pt x="4" y="57"/>
                </a:lnTo>
                <a:lnTo>
                  <a:pt x="6" y="58"/>
                </a:lnTo>
                <a:lnTo>
                  <a:pt x="10" y="58"/>
                </a:lnTo>
                <a:lnTo>
                  <a:pt x="12" y="57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6"/>
          <p:cNvSpPr/>
          <p:nvPr/>
        </p:nvSpPr>
        <p:spPr bwMode="auto">
          <a:xfrm>
            <a:off x="5277445" y="4708227"/>
            <a:ext cx="215900" cy="25400"/>
          </a:xfrm>
          <a:custGeom>
            <a:avLst/>
            <a:gdLst>
              <a:gd name="T0" fmla="*/ 2147483647 w 136"/>
              <a:gd name="T1" fmla="*/ 2147483647 h 16"/>
              <a:gd name="T2" fmla="*/ 2147483647 w 136"/>
              <a:gd name="T3" fmla="*/ 2147483647 h 16"/>
              <a:gd name="T4" fmla="*/ 2147483647 w 136"/>
              <a:gd name="T5" fmla="*/ 2147483647 h 16"/>
              <a:gd name="T6" fmla="*/ 2147483647 w 136"/>
              <a:gd name="T7" fmla="*/ 2147483647 h 16"/>
              <a:gd name="T8" fmla="*/ 2147483647 w 136"/>
              <a:gd name="T9" fmla="*/ 2147483647 h 16"/>
              <a:gd name="T10" fmla="*/ 2147483647 w 136"/>
              <a:gd name="T11" fmla="*/ 2147483647 h 16"/>
              <a:gd name="T12" fmla="*/ 2147483647 w 136"/>
              <a:gd name="T13" fmla="*/ 0 h 16"/>
              <a:gd name="T14" fmla="*/ 2147483647 w 136"/>
              <a:gd name="T15" fmla="*/ 0 h 16"/>
              <a:gd name="T16" fmla="*/ 2147483647 w 136"/>
              <a:gd name="T17" fmla="*/ 2147483647 h 16"/>
              <a:gd name="T18" fmla="*/ 0 w 136"/>
              <a:gd name="T19" fmla="*/ 2147483647 h 16"/>
              <a:gd name="T20" fmla="*/ 0 w 136"/>
              <a:gd name="T21" fmla="*/ 2147483647 h 16"/>
              <a:gd name="T22" fmla="*/ 2147483647 w 136"/>
              <a:gd name="T23" fmla="*/ 2147483647 h 16"/>
              <a:gd name="T24" fmla="*/ 2147483647 w 136"/>
              <a:gd name="T25" fmla="*/ 2147483647 h 16"/>
              <a:gd name="T26" fmla="*/ 2147483647 w 136"/>
              <a:gd name="T27" fmla="*/ 2147483647 h 16"/>
              <a:gd name="T28" fmla="*/ 2147483647 w 136"/>
              <a:gd name="T29" fmla="*/ 2147483647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6" h="16">
                <a:moveTo>
                  <a:pt x="128" y="16"/>
                </a:moveTo>
                <a:lnTo>
                  <a:pt x="131" y="16"/>
                </a:lnTo>
                <a:lnTo>
                  <a:pt x="133" y="13"/>
                </a:lnTo>
                <a:lnTo>
                  <a:pt x="136" y="11"/>
                </a:lnTo>
                <a:lnTo>
                  <a:pt x="136" y="5"/>
                </a:lnTo>
                <a:lnTo>
                  <a:pt x="133" y="3"/>
                </a:lnTo>
                <a:lnTo>
                  <a:pt x="131" y="0"/>
                </a:ln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3"/>
                </a:lnTo>
                <a:lnTo>
                  <a:pt x="5" y="16"/>
                </a:lnTo>
                <a:lnTo>
                  <a:pt x="8" y="16"/>
                </a:lnTo>
                <a:lnTo>
                  <a:pt x="12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678958" y="6308427"/>
            <a:ext cx="658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zh-CN" sz="800" i="1" baseline="-25000"/>
          </a:p>
        </p:txBody>
      </p:sp>
      <p:sp>
        <p:nvSpPr>
          <p:cNvPr id="18" name="Freeform 18"/>
          <p:cNvSpPr/>
          <p:nvPr/>
        </p:nvSpPr>
        <p:spPr bwMode="auto">
          <a:xfrm>
            <a:off x="6117233" y="4251027"/>
            <a:ext cx="747712" cy="23812"/>
          </a:xfrm>
          <a:custGeom>
            <a:avLst/>
            <a:gdLst>
              <a:gd name="T0" fmla="*/ 2147483647 w 471"/>
              <a:gd name="T1" fmla="*/ 0 h 15"/>
              <a:gd name="T2" fmla="*/ 2147483647 w 471"/>
              <a:gd name="T3" fmla="*/ 0 h 15"/>
              <a:gd name="T4" fmla="*/ 2147483647 w 471"/>
              <a:gd name="T5" fmla="*/ 2147483647 h 15"/>
              <a:gd name="T6" fmla="*/ 0 w 471"/>
              <a:gd name="T7" fmla="*/ 2147483647 h 15"/>
              <a:gd name="T8" fmla="*/ 0 w 471"/>
              <a:gd name="T9" fmla="*/ 2147483647 h 15"/>
              <a:gd name="T10" fmla="*/ 2147483647 w 471"/>
              <a:gd name="T11" fmla="*/ 2147483647 h 15"/>
              <a:gd name="T12" fmla="*/ 2147483647 w 471"/>
              <a:gd name="T13" fmla="*/ 2147483647 h 15"/>
              <a:gd name="T14" fmla="*/ 2147483647 w 471"/>
              <a:gd name="T15" fmla="*/ 2147483647 h 15"/>
              <a:gd name="T16" fmla="*/ 2147483647 w 471"/>
              <a:gd name="T17" fmla="*/ 2147483647 h 15"/>
              <a:gd name="T18" fmla="*/ 2147483647 w 471"/>
              <a:gd name="T19" fmla="*/ 2147483647 h 15"/>
              <a:gd name="T20" fmla="*/ 2147483647 w 471"/>
              <a:gd name="T21" fmla="*/ 2147483647 h 15"/>
              <a:gd name="T22" fmla="*/ 2147483647 w 471"/>
              <a:gd name="T23" fmla="*/ 2147483647 h 15"/>
              <a:gd name="T24" fmla="*/ 2147483647 w 471"/>
              <a:gd name="T25" fmla="*/ 0 h 15"/>
              <a:gd name="T26" fmla="*/ 2147483647 w 471"/>
              <a:gd name="T27" fmla="*/ 0 h 15"/>
              <a:gd name="T28" fmla="*/ 2147483647 w 471"/>
              <a:gd name="T29" fmla="*/ 0 h 1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5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0"/>
                </a:lnTo>
                <a:lnTo>
                  <a:pt x="3" y="13"/>
                </a:lnTo>
                <a:lnTo>
                  <a:pt x="5" y="15"/>
                </a:lnTo>
                <a:lnTo>
                  <a:pt x="466" y="15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2"/>
                </a:lnTo>
                <a:lnTo>
                  <a:pt x="466" y="0"/>
                </a:lnTo>
                <a:lnTo>
                  <a:pt x="464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9"/>
          <p:cNvSpPr/>
          <p:nvPr/>
        </p:nvSpPr>
        <p:spPr bwMode="auto">
          <a:xfrm>
            <a:off x="6129933" y="5541664"/>
            <a:ext cx="747712" cy="25400"/>
          </a:xfrm>
          <a:custGeom>
            <a:avLst/>
            <a:gdLst>
              <a:gd name="T0" fmla="*/ 2147483647 w 471"/>
              <a:gd name="T1" fmla="*/ 0 h 16"/>
              <a:gd name="T2" fmla="*/ 2147483647 w 471"/>
              <a:gd name="T3" fmla="*/ 0 h 16"/>
              <a:gd name="T4" fmla="*/ 2147483647 w 471"/>
              <a:gd name="T5" fmla="*/ 2147483647 h 16"/>
              <a:gd name="T6" fmla="*/ 0 w 471"/>
              <a:gd name="T7" fmla="*/ 2147483647 h 16"/>
              <a:gd name="T8" fmla="*/ 0 w 471"/>
              <a:gd name="T9" fmla="*/ 2147483647 h 16"/>
              <a:gd name="T10" fmla="*/ 2147483647 w 471"/>
              <a:gd name="T11" fmla="*/ 2147483647 h 16"/>
              <a:gd name="T12" fmla="*/ 2147483647 w 471"/>
              <a:gd name="T13" fmla="*/ 2147483647 h 16"/>
              <a:gd name="T14" fmla="*/ 2147483647 w 471"/>
              <a:gd name="T15" fmla="*/ 2147483647 h 16"/>
              <a:gd name="T16" fmla="*/ 2147483647 w 471"/>
              <a:gd name="T17" fmla="*/ 2147483647 h 16"/>
              <a:gd name="T18" fmla="*/ 2147483647 w 471"/>
              <a:gd name="T19" fmla="*/ 2147483647 h 16"/>
              <a:gd name="T20" fmla="*/ 2147483647 w 471"/>
              <a:gd name="T21" fmla="*/ 2147483647 h 16"/>
              <a:gd name="T22" fmla="*/ 2147483647 w 471"/>
              <a:gd name="T23" fmla="*/ 2147483647 h 16"/>
              <a:gd name="T24" fmla="*/ 2147483647 w 471"/>
              <a:gd name="T25" fmla="*/ 0 h 16"/>
              <a:gd name="T26" fmla="*/ 2147483647 w 471"/>
              <a:gd name="T27" fmla="*/ 0 h 16"/>
              <a:gd name="T28" fmla="*/ 2147483647 w 471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6">
                <a:moveTo>
                  <a:pt x="7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0"/>
                </a:lnTo>
                <a:lnTo>
                  <a:pt x="2" y="13"/>
                </a:lnTo>
                <a:lnTo>
                  <a:pt x="5" y="16"/>
                </a:lnTo>
                <a:lnTo>
                  <a:pt x="466" y="16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3"/>
                </a:lnTo>
                <a:lnTo>
                  <a:pt x="466" y="0"/>
                </a:lnTo>
                <a:lnTo>
                  <a:pt x="463" y="0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719858" y="5965527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In0</a:t>
            </a:r>
            <a:endParaRPr lang="en-US" altLang="zh-CN" sz="800" i="1" baseline="-25000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707158" y="4503439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In1</a:t>
            </a:r>
            <a:endParaRPr lang="en-US" altLang="zh-CN" sz="800" i="1" baseline="-25000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155333" y="3919239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A1</a:t>
            </a:r>
            <a:endParaRPr lang="en-US" altLang="zh-CN" sz="800" i="1" baseline="-2500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155333" y="5184477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A0</a:t>
            </a:r>
            <a:endParaRPr lang="en-US" altLang="zh-CN" sz="800" i="1" baseline="-25000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879233" y="409703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Y1</a:t>
            </a:r>
            <a:endParaRPr lang="en-US" altLang="zh-CN" sz="800" i="1" baseline="-25000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904633" y="539878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Y0</a:t>
            </a:r>
            <a:endParaRPr lang="en-US" altLang="zh-CN" sz="800" i="1" baseline="-2500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4767858" y="435103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4767858" y="560198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AutoShape 28"/>
          <p:cNvSpPr>
            <a:spLocks noChangeAspect="1" noChangeArrowheads="1"/>
          </p:cNvSpPr>
          <p:nvPr/>
        </p:nvSpPr>
        <p:spPr bwMode="auto">
          <a:xfrm>
            <a:off x="3275608" y="36652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Freeform 29"/>
          <p:cNvSpPr>
            <a:spLocks noChangeAspect="1"/>
          </p:cNvSpPr>
          <p:nvPr/>
        </p:nvSpPr>
        <p:spPr bwMode="auto">
          <a:xfrm>
            <a:off x="4151908" y="408433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30"/>
          <p:cNvGrpSpPr>
            <a:grpSpLocks noChangeAspect="1"/>
          </p:cNvGrpSpPr>
          <p:nvPr/>
        </p:nvGrpSpPr>
        <p:grpSpPr bwMode="auto">
          <a:xfrm>
            <a:off x="2634258" y="3855739"/>
            <a:ext cx="420687" cy="420688"/>
            <a:chOff x="1968" y="1507"/>
            <a:chExt cx="480" cy="480"/>
          </a:xfrm>
        </p:grpSpPr>
        <p:sp>
          <p:nvSpPr>
            <p:cNvPr id="31" name="AutoShape 31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2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5240933" y="596076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AutoShape 34"/>
          <p:cNvSpPr>
            <a:spLocks noChangeAspect="1" noChangeArrowheads="1"/>
          </p:cNvSpPr>
          <p:nvPr/>
        </p:nvSpPr>
        <p:spPr bwMode="auto">
          <a:xfrm>
            <a:off x="3275608" y="42621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AutoShape 35"/>
          <p:cNvSpPr>
            <a:spLocks noChangeAspect="1" noChangeArrowheads="1"/>
          </p:cNvSpPr>
          <p:nvPr/>
        </p:nvSpPr>
        <p:spPr bwMode="auto">
          <a:xfrm>
            <a:off x="3275608" y="51447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AutoShape 36"/>
          <p:cNvSpPr>
            <a:spLocks noChangeAspect="1" noChangeArrowheads="1"/>
          </p:cNvSpPr>
          <p:nvPr/>
        </p:nvSpPr>
        <p:spPr bwMode="auto">
          <a:xfrm>
            <a:off x="3275608" y="57416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Freeform 37"/>
          <p:cNvSpPr>
            <a:spLocks noChangeAspect="1"/>
          </p:cNvSpPr>
          <p:nvPr/>
        </p:nvSpPr>
        <p:spPr bwMode="auto">
          <a:xfrm>
            <a:off x="4164608" y="533528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38"/>
          <p:cNvGrpSpPr>
            <a:grpSpLocks noChangeAspect="1"/>
          </p:cNvGrpSpPr>
          <p:nvPr/>
        </p:nvGrpSpPr>
        <p:grpSpPr bwMode="auto">
          <a:xfrm>
            <a:off x="2672358" y="5322589"/>
            <a:ext cx="420687" cy="420688"/>
            <a:chOff x="1968" y="1507"/>
            <a:chExt cx="480" cy="480"/>
          </a:xfrm>
        </p:grpSpPr>
        <p:sp>
          <p:nvSpPr>
            <p:cNvPr id="39" name="AutoShape 39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40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3078758" y="407163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3091458" y="553848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" name="Group 43"/>
          <p:cNvGrpSpPr/>
          <p:nvPr/>
        </p:nvGrpSpPr>
        <p:grpSpPr bwMode="auto">
          <a:xfrm>
            <a:off x="3904258" y="3931939"/>
            <a:ext cx="304800" cy="266700"/>
            <a:chOff x="3160" y="1728"/>
            <a:chExt cx="192" cy="192"/>
          </a:xfrm>
        </p:grpSpPr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Group 47"/>
          <p:cNvGrpSpPr/>
          <p:nvPr/>
        </p:nvGrpSpPr>
        <p:grpSpPr bwMode="auto">
          <a:xfrm>
            <a:off x="3913783" y="5389264"/>
            <a:ext cx="323850" cy="76200"/>
            <a:chOff x="3160" y="1728"/>
            <a:chExt cx="192" cy="192"/>
          </a:xfrm>
        </p:grpSpPr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51"/>
          <p:cNvGrpSpPr/>
          <p:nvPr/>
        </p:nvGrpSpPr>
        <p:grpSpPr bwMode="auto">
          <a:xfrm flipV="1">
            <a:off x="3913783" y="5741689"/>
            <a:ext cx="323850" cy="257175"/>
            <a:chOff x="3160" y="1728"/>
            <a:chExt cx="192" cy="192"/>
          </a:xfrm>
        </p:grpSpPr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55"/>
          <p:cNvGrpSpPr/>
          <p:nvPr/>
        </p:nvGrpSpPr>
        <p:grpSpPr bwMode="auto">
          <a:xfrm flipV="1">
            <a:off x="3894733" y="4465339"/>
            <a:ext cx="323850" cy="71438"/>
            <a:chOff x="3160" y="1728"/>
            <a:chExt cx="192" cy="192"/>
          </a:xfrm>
        </p:grpSpPr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59"/>
          <p:cNvGrpSpPr/>
          <p:nvPr/>
        </p:nvGrpSpPr>
        <p:grpSpPr bwMode="auto">
          <a:xfrm>
            <a:off x="2437408" y="3392189"/>
            <a:ext cx="4229100" cy="904875"/>
            <a:chOff x="2148" y="2028"/>
            <a:chExt cx="2664" cy="570"/>
          </a:xfrm>
        </p:grpSpPr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V="1">
              <a:off x="4812" y="2031"/>
              <a:ext cx="0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H="1">
              <a:off x="2154" y="2031"/>
              <a:ext cx="2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flipH="1">
              <a:off x="2148" y="2279"/>
              <a:ext cx="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148" y="2028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5285383" y="4716164"/>
            <a:ext cx="0" cy="166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6666508" y="4962227"/>
            <a:ext cx="0" cy="554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 flipH="1">
            <a:off x="2470745" y="4971752"/>
            <a:ext cx="419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2485033" y="4982864"/>
            <a:ext cx="0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Oval 68"/>
          <p:cNvSpPr>
            <a:spLocks noChangeArrowheads="1"/>
          </p:cNvSpPr>
          <p:nvPr/>
        </p:nvSpPr>
        <p:spPr bwMode="auto">
          <a:xfrm>
            <a:off x="2445345" y="581312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>
            <a:off x="2402483" y="434627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>
            <a:off x="6626820" y="42224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>
            <a:off x="6626820" y="55178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 flipH="1">
            <a:off x="2475508" y="5259089"/>
            <a:ext cx="800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 flipH="1">
            <a:off x="2080220" y="4649489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 flipH="1">
            <a:off x="2070695" y="4382789"/>
            <a:ext cx="1190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 flipH="1">
            <a:off x="2456458" y="404941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2446933" y="403988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 flipH="1">
            <a:off x="2259608" y="5849639"/>
            <a:ext cx="1025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 flipH="1">
            <a:off x="2494558" y="551626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>
            <a:off x="2485033" y="550673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 flipH="1">
            <a:off x="2089745" y="6125864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 flipV="1">
            <a:off x="2253258" y="4363739"/>
            <a:ext cx="0" cy="149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Oval 82"/>
          <p:cNvSpPr>
            <a:spLocks noChangeArrowheads="1"/>
          </p:cNvSpPr>
          <p:nvPr/>
        </p:nvSpPr>
        <p:spPr bwMode="auto">
          <a:xfrm>
            <a:off x="2207220" y="434151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1529358" y="4236739"/>
            <a:ext cx="5778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zh-CN" sz="800" i="1" baseline="-25000"/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2342158" y="36017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2354858" y="50876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" name="Line 86"/>
          <p:cNvSpPr>
            <a:spLocks noChangeShapeType="1"/>
          </p:cNvSpPr>
          <p:nvPr/>
        </p:nvSpPr>
        <p:spPr bwMode="auto">
          <a:xfrm flipH="1">
            <a:off x="5288558" y="6002039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 flipH="1">
            <a:off x="4902795" y="3081039"/>
            <a:ext cx="449263" cy="73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 flipH="1">
            <a:off x="4940895" y="3068339"/>
            <a:ext cx="411163" cy="218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313958" y="2801639"/>
            <a:ext cx="21383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2-to-1 Multiplexers</a:t>
            </a:r>
            <a:endParaRPr lang="en-US" altLang="zh-CN" sz="800" i="1" baseline="-25000"/>
          </a:p>
        </p:txBody>
      </p:sp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进行有选择地加载寄存器的更可靠方法是：</a:t>
            </a: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保证时钟的连续性，且</a:t>
            </a: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选择性地使用加载控制来改变寄存器的内容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13579</TotalTime>
  <Words>695</Words>
  <Application>Microsoft Macintosh PowerPoint</Application>
  <PresentationFormat>全屏显示(4:3)</PresentationFormat>
  <Paragraphs>173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黑体</vt:lpstr>
      <vt:lpstr>华文细黑</vt:lpstr>
      <vt:lpstr>楷体_GB2312</vt:lpstr>
      <vt:lpstr>宋体</vt:lpstr>
      <vt:lpstr>微软雅黑</vt:lpstr>
      <vt:lpstr>Swiss 721 SWA</vt:lpstr>
      <vt:lpstr>Arial</vt:lpstr>
      <vt:lpstr>Calibri</vt:lpstr>
      <vt:lpstr>Gill Sans MT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Paint.Picture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寄存器</vt:lpstr>
      <vt:lpstr>采用门控时钟的寄存器</vt:lpstr>
      <vt:lpstr>采用Load控制反馈的寄存器</vt:lpstr>
      <vt:lpstr>采用Load控制反馈的寄存器 </vt:lpstr>
      <vt:lpstr>寄存器传输</vt:lpstr>
      <vt:lpstr>基于多路选择器总线的寄存器传输</vt:lpstr>
      <vt:lpstr>基于多路选择器总线的寄存器传输</vt:lpstr>
      <vt:lpstr>寄存器传输应用设计</vt:lpstr>
      <vt:lpstr>实验内容与步骤</vt:lpstr>
      <vt:lpstr>基于ALU的数据传输应用设计（1）</vt:lpstr>
      <vt:lpstr>基于ALU的数据传输应用设计（2）</vt:lpstr>
      <vt:lpstr>物理验证</vt:lpstr>
      <vt:lpstr>Top Module结构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王 俊</cp:lastModifiedBy>
  <cp:revision>363</cp:revision>
  <dcterms:created xsi:type="dcterms:W3CDTF">2011-08-03T07:44:00Z</dcterms:created>
  <dcterms:modified xsi:type="dcterms:W3CDTF">2019-12-18T17:57:02Z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