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5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61" r:id="rId13"/>
    <p:sldId id="365" r:id="rId14"/>
    <p:sldId id="362" r:id="rId15"/>
    <p:sldId id="363" r:id="rId16"/>
    <p:sldId id="284" r:id="rId17"/>
    <p:sldId id="318" r:id="rId18"/>
    <p:sldId id="368" r:id="rId19"/>
    <p:sldId id="367" r:id="rId20"/>
    <p:sldId id="358" r:id="rId21"/>
    <p:sldId id="366" r:id="rId22"/>
    <p:sldId id="369" r:id="rId23"/>
    <p:sldId id="26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61"/>
            <p14:sldId id="365"/>
            <p14:sldId id="362"/>
            <p14:sldId id="363"/>
            <p14:sldId id="284"/>
            <p14:sldId id="318"/>
            <p14:sldId id="368"/>
            <p14:sldId id="367"/>
            <p14:sldId id="358"/>
            <p14:sldId id="366"/>
            <p14:sldId id="369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14</a:t>
            </a:r>
            <a:r>
              <a:rPr lang="zh-CN" altLang="en-US" sz="3600" b="1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移位寄存器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49006"/>
              </p:ext>
            </p:extLst>
          </p:nvPr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2548601" imgH="1648403" progId="Visio.Drawing.11">
                  <p:embed/>
                </p:oleObj>
              </mc:Choice>
              <mc:Fallback>
                <p:oleObj name="Visio" r:id="rId3" imgW="2548601" imgH="1648403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 smtClean="0"/>
              <a:t>数据输入方式</a:t>
            </a:r>
            <a:r>
              <a:rPr lang="zh-CN" altLang="en-US" dirty="0"/>
              <a:t>：串行输入、并行输入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 smtClean="0"/>
              <a:t>位右移移位寄存器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input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S, </a:t>
            </a:r>
            <a:r>
              <a:rPr lang="en-US" altLang="zh-CN" sz="2400" dirty="0" err="1" smtClean="0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,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 smtClean="0">
                <a:latin typeface="Consolas" pitchFamily="49" charset="0"/>
                <a:ea typeface="新宋体" pitchFamily="49" charset="-122"/>
              </a:rPr>
              <a:t>p_in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,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output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FD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INV……</a:t>
            </a:r>
            <a:endParaRPr lang="en-US" altLang="zh-CN" sz="2400" dirty="0" smtClean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</a:t>
            </a:r>
            <a:r>
              <a:rPr lang="zh-CN" altLang="en-US" dirty="0" smtClean="0"/>
              <a:t>转换器（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00913"/>
              </p:ext>
            </p:extLst>
          </p:nvPr>
        </p:nvGraphicFramePr>
        <p:xfrm>
          <a:off x="1871692" y="137879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2092999" imgH="1622508" progId="Visio.Drawing.11">
                  <p:embed/>
                </p:oleObj>
              </mc:Choice>
              <mc:Fallback>
                <p:oleObj name="Visio" r:id="rId3" imgW="2092999" imgH="16225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378793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没有启动命令时</a:t>
            </a: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17596" y="5461856"/>
            <a:ext cx="612800" cy="469931"/>
          </a:xfrm>
          <a:prstGeom prst="wedgeRoundRectCallout">
            <a:avLst>
              <a:gd name="adj1" fmla="val 95702"/>
              <a:gd name="adj2" fmla="val 465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爆炸形"/>
          <p:cNvSpPr/>
          <p:nvPr/>
        </p:nvSpPr>
        <p:spPr>
          <a:xfrm>
            <a:off x="4706968" y="3883848"/>
            <a:ext cx="2936866" cy="1143008"/>
          </a:xfrm>
          <a:prstGeom prst="ellipse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经过若干时钟周期</a:t>
            </a:r>
            <a:endParaRPr lang="en-US" altLang="zh-CN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电路达到稳定状态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80308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186392" y="3383750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1   1   1   1   1   1  1  1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852892" y="4048968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85818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有启动命令时</a:t>
            </a:r>
            <a:endParaRPr lang="zh-CN" altLang="en-US"/>
          </a:p>
        </p:txBody>
      </p:sp>
      <p:graphicFrame>
        <p:nvGraphicFramePr>
          <p:cNvPr id="5" name="转换器连接图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902636"/>
              </p:ext>
            </p:extLst>
          </p:nvPr>
        </p:nvGraphicFramePr>
        <p:xfrm>
          <a:off x="1871692" y="1411636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4" imgW="2092999" imgH="1622508" progId="Visio.Drawing.11">
                  <p:embed/>
                </p:oleObj>
              </mc:Choice>
              <mc:Fallback>
                <p:oleObj name="Visio" r:id="rId4" imgW="2092999" imgH="16225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92" y="1411636"/>
                        <a:ext cx="6915150" cy="536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2288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919692" y="1814861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608542" y="172596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57808" y="408181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48030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463012" y="54956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186392" y="3416593"/>
            <a:ext cx="2400300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altLang="zh-CN" sz="2000" b="1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x   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5191 0.24259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右移</a:t>
            </a:r>
            <a:r>
              <a:rPr lang="zh-CN" altLang="zh-CN" dirty="0" smtClean="0"/>
              <a:t>移位寄存器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：设计跑马灯应用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S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S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S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0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9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设计跑马灯</a:t>
            </a:r>
            <a:r>
              <a:rPr lang="zh-CN" altLang="en-US" dirty="0" smtClean="0"/>
              <a:t>应用（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MyMarquee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ShfitReg8b</a:t>
            </a:r>
          </a:p>
          <a:p>
            <a:pPr lvl="1"/>
            <a:r>
              <a:rPr lang="zh-CN" altLang="en-US" dirty="0" smtClean="0"/>
              <a:t>调用分频模块，用</a:t>
            </a:r>
            <a:r>
              <a:rPr lang="en-US" altLang="zh-CN" dirty="0" smtClean="0"/>
              <a:t>1s</a:t>
            </a:r>
            <a:r>
              <a:rPr lang="zh-CN" altLang="en-US" dirty="0" smtClean="0"/>
              <a:t>作为移位寄存器驱动时钟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调用显示模块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CreateNumber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设计跑马灯应用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[1]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regA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regB</a:t>
            </a:r>
            <a:r>
              <a:rPr lang="zh-CN" altLang="en-US" dirty="0" smtClean="0"/>
              <a:t>的按键自增控制输入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[2]=1</a:t>
            </a:r>
            <a:r>
              <a:rPr lang="zh-CN" altLang="en-US" dirty="0" smtClean="0"/>
              <a:t>，并行输入，将</a:t>
            </a:r>
            <a:r>
              <a:rPr lang="en-US" altLang="zh-CN" dirty="0"/>
              <a:t>{</a:t>
            </a:r>
            <a:r>
              <a:rPr lang="en-US" altLang="zh-CN" dirty="0" err="1" smtClean="0"/>
              <a:t>RegA,RegB</a:t>
            </a:r>
            <a:r>
              <a:rPr lang="en-US" altLang="zh-CN" dirty="0" smtClean="0"/>
              <a:t>}</a:t>
            </a:r>
            <a:r>
              <a:rPr lang="zh-CN" altLang="en-US" dirty="0" smtClean="0"/>
              <a:t>赋给移位寄存器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[2]=0</a:t>
            </a:r>
            <a:r>
              <a:rPr lang="zh-CN" altLang="en-US" dirty="0" smtClean="0"/>
              <a:t>，串行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循环右移移位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en-US" altLang="zh-CN" dirty="0" smtClean="0"/>
              <a:t>[4]</a:t>
            </a:r>
            <a:r>
              <a:rPr lang="zh-CN" altLang="en-US" dirty="0" smtClean="0"/>
              <a:t>作为移位寄存器的模式选择：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[4]=0</a:t>
            </a:r>
            <a:r>
              <a:rPr lang="zh-CN" altLang="en-US" dirty="0" smtClean="0"/>
              <a:t>，串行右移，串行输入值为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[3]</a:t>
            </a:r>
          </a:p>
          <a:p>
            <a:pPr lvl="2"/>
            <a:r>
              <a:rPr lang="en-US" altLang="zh-CN" dirty="0" err="1" smtClean="0"/>
              <a:t>sw</a:t>
            </a:r>
            <a:r>
              <a:rPr lang="en-US" altLang="zh-CN" dirty="0" smtClean="0"/>
              <a:t>[4]=1</a:t>
            </a:r>
            <a:r>
              <a:rPr lang="zh-CN" altLang="en-US" dirty="0" smtClean="0"/>
              <a:t>，循环右移</a:t>
            </a:r>
            <a:endParaRPr lang="en-US" altLang="zh-CN" dirty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位的移位寄存器的值用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102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模块示意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407" y="2060848"/>
            <a:ext cx="67219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 smtClean="0"/>
              <a:t>	……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CreateNumber</a:t>
            </a:r>
            <a:r>
              <a:rPr lang="en-US" altLang="zh-CN" sz="2400" dirty="0"/>
              <a:t>({2'b0,btn_out},</a:t>
            </a:r>
            <a:r>
              <a:rPr lang="en-US" altLang="zh-CN" sz="2400" dirty="0" err="1"/>
              <a:t>num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ShfitReg8b s0(clk_1s, SW[2], 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, LED);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DispNum</a:t>
            </a:r>
            <a:r>
              <a:rPr lang="en-US" altLang="zh-CN" sz="2400" dirty="0"/>
              <a:t> m8(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{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[7:0],LED}, 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</a:p>
          <a:p>
            <a:r>
              <a:rPr lang="en-US" altLang="zh-CN" sz="2400" dirty="0" err="1"/>
              <a:t>endmodule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495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掌握支持并行输入的移位寄存器的工作原理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en-US" altLang="zh-CN" dirty="0"/>
              <a:t>/</a:t>
            </a:r>
            <a:r>
              <a:rPr lang="zh-CN" altLang="en-US" dirty="0"/>
              <a:t>循环</a:t>
            </a:r>
            <a:r>
              <a:rPr lang="zh-CN" altLang="zh-CN" dirty="0"/>
              <a:t>移位寄存器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：设计跑马灯应用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移位寄存器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带并行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的移位寄存器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不能采用电平触发器</a:t>
            </a:r>
          </a:p>
          <a:p>
            <a:r>
              <a:rPr lang="zh-CN" altLang="en-US" dirty="0"/>
              <a:t>数据移动方式：左移、</a:t>
            </a:r>
            <a:r>
              <a:rPr lang="zh-CN" altLang="en-US" dirty="0" smtClean="0"/>
              <a:t>右移、循环移位</a:t>
            </a:r>
            <a:endParaRPr lang="zh-CN" altLang="en-US" dirty="0"/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串行输入右移移位寄存器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 smtClean="0"/>
              <a:t>触发器构成</a:t>
            </a:r>
            <a:r>
              <a:rPr lang="zh-CN" altLang="en-US" dirty="0"/>
              <a:t>串行输入</a:t>
            </a:r>
            <a:r>
              <a:rPr lang="zh-CN" altLang="en-US" dirty="0" smtClean="0"/>
              <a:t>的右移移位寄存器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078"/>
              </p:ext>
            </p:extLst>
          </p:nvPr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循环右移移位寄存器</a:t>
            </a:r>
            <a:endParaRPr lang="zh-CN" altLang="en-US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32844"/>
              </p:ext>
            </p:extLst>
          </p:nvPr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514</Words>
  <Application>Microsoft Office PowerPoint</Application>
  <PresentationFormat>全屏显示(4:3)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带并行输入的右移移位寄存器</vt:lpstr>
      <vt:lpstr>带并行输入的8位右移移位寄存器</vt:lpstr>
      <vt:lpstr>并行－串行转换器（1）</vt:lpstr>
      <vt:lpstr>并行－串行转换器（2）</vt:lpstr>
      <vt:lpstr>实验内容与步骤</vt:lpstr>
      <vt:lpstr>设计8位带并行输入的右移移位寄存器</vt:lpstr>
      <vt:lpstr>激励代码</vt:lpstr>
      <vt:lpstr>仿真波形输出</vt:lpstr>
      <vt:lpstr>设计跑马灯应用（1）</vt:lpstr>
      <vt:lpstr>设计跑马灯应用（2）</vt:lpstr>
      <vt:lpstr>Top模块示意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377</cp:revision>
  <dcterms:created xsi:type="dcterms:W3CDTF">2011-08-03T07:44:17Z</dcterms:created>
  <dcterms:modified xsi:type="dcterms:W3CDTF">2016-09-07T02:09:15Z</dcterms:modified>
</cp:coreProperties>
</file>