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29"/>
  </p:notesMasterIdLst>
  <p:sldIdLst>
    <p:sldId id="256" r:id="rId5"/>
    <p:sldId id="270" r:id="rId6"/>
    <p:sldId id="271" r:id="rId7"/>
    <p:sldId id="272" r:id="rId8"/>
    <p:sldId id="273" r:id="rId9"/>
    <p:sldId id="274" r:id="rId10"/>
    <p:sldId id="296" r:id="rId11"/>
    <p:sldId id="297" r:id="rId12"/>
    <p:sldId id="298" r:id="rId13"/>
    <p:sldId id="299" r:id="rId14"/>
    <p:sldId id="300" r:id="rId15"/>
    <p:sldId id="301" r:id="rId16"/>
    <p:sldId id="284" r:id="rId17"/>
    <p:sldId id="285" r:id="rId18"/>
    <p:sldId id="304" r:id="rId19"/>
    <p:sldId id="286" r:id="rId20"/>
    <p:sldId id="289" r:id="rId21"/>
    <p:sldId id="290" r:id="rId22"/>
    <p:sldId id="287" r:id="rId23"/>
    <p:sldId id="288" r:id="rId24"/>
    <p:sldId id="302" r:id="rId25"/>
    <p:sldId id="295" r:id="rId26"/>
    <p:sldId id="303" r:id="rId27"/>
    <p:sldId id="26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298"/>
            <p14:sldId id="299"/>
            <p14:sldId id="300"/>
            <p14:sldId id="301"/>
            <p14:sldId id="284"/>
            <p14:sldId id="285"/>
            <p14:sldId id="304"/>
            <p14:sldId id="286"/>
            <p14:sldId id="289"/>
            <p14:sldId id="290"/>
            <p14:sldId id="287"/>
            <p14:sldId id="288"/>
            <p14:sldId id="302"/>
            <p14:sldId id="295"/>
            <p14:sldId id="303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82681" autoAdjust="0"/>
  </p:normalViewPr>
  <p:slideViewPr>
    <p:cSldViewPr>
      <p:cViewPr varScale="1">
        <p:scale>
          <a:sx n="94" d="100"/>
          <a:sy n="94" d="100"/>
        </p:scale>
        <p:origin x="22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6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7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段数码管显示译码器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  <a:p>
            <a:pPr algn="ctr"/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Hex to 7-segment decoder Schematic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  <a:endParaRPr lang="en-US" altLang="zh-CN" sz="2400" dirty="0"/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  <a:endParaRPr lang="zh-CN" altLang="en-US" sz="2000" dirty="0"/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49" charset="-122"/>
              </a:rPr>
              <a:t>多位七段数码管显示原理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85740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静态显示</a:t>
            </a:r>
            <a:endParaRPr lang="zh-CN" altLang="en-US" sz="2400" dirty="0"/>
          </a:p>
          <a:p>
            <a:pPr lvl="1"/>
            <a:r>
              <a:rPr lang="zh-CN" altLang="en-US" sz="2000" dirty="0"/>
              <a:t>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段码对应一个显示译码电路</a:t>
            </a:r>
            <a:endParaRPr lang="zh-CN" altLang="en-US" sz="2000" dirty="0"/>
          </a:p>
          <a:p>
            <a:r>
              <a:rPr lang="zh-CN" altLang="en-US" sz="2400" dirty="0"/>
              <a:t>动态扫描显示：时分复用显示</a:t>
            </a:r>
            <a:endParaRPr lang="zh-CN" altLang="en-US" sz="2400" dirty="0"/>
          </a:p>
          <a:p>
            <a:pPr lvl="1"/>
            <a:r>
              <a:rPr lang="zh-CN" altLang="en-US" sz="2000" dirty="0"/>
              <a:t>利用人眼视觉残留</a:t>
            </a:r>
            <a:endParaRPr lang="zh-CN" altLang="en-US" sz="2000" dirty="0"/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段码译码电路分时为每个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段码提供译码</a:t>
            </a:r>
            <a:endParaRPr lang="zh-CN" altLang="en-US" sz="2000" dirty="0"/>
          </a:p>
          <a:p>
            <a:r>
              <a:rPr lang="zh-CN" altLang="en-US" sz="2400" dirty="0"/>
              <a:t>控制时序</a:t>
            </a:r>
            <a:endParaRPr lang="zh-CN" altLang="en-US" sz="2400" dirty="0"/>
          </a:p>
          <a:p>
            <a:pPr lvl="1"/>
            <a:r>
              <a:rPr lang="zh-CN" altLang="en-US" sz="2000" dirty="0"/>
              <a:t>用定时计数信号控制公共极，分时输出对应七段码的显示信号：	 </a:t>
            </a:r>
            <a:r>
              <a:rPr lang="zh-CN" altLang="en-US" sz="2000" dirty="0">
                <a:solidFill>
                  <a:srgbClr val="FF0000"/>
                </a:solidFill>
              </a:rPr>
              <a:t>动态扫描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位七段码结构</a:t>
            </a:r>
            <a:endParaRPr lang="zh-CN" altLang="en-US" sz="2400" dirty="0"/>
          </a:p>
          <a:p>
            <a:pPr lvl="1"/>
            <a:r>
              <a:rPr lang="zh-CN" altLang="en-US" sz="2000" dirty="0"/>
              <a:t>正极：公共端</a:t>
            </a:r>
            <a:endParaRPr lang="zh-CN" altLang="en-US" sz="2000" dirty="0"/>
          </a:p>
          <a:p>
            <a:pPr lvl="1"/>
            <a:r>
              <a:rPr lang="zh-CN" altLang="en-US" sz="2000" dirty="0"/>
              <a:t>七段信号并联</a:t>
            </a:r>
            <a:endParaRPr lang="zh-CN" altLang="en-US" sz="2000" dirty="0"/>
          </a:p>
          <a:p>
            <a:endParaRPr lang="zh-CN" alt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63481"/>
            <a:ext cx="6256037" cy="220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807767" y="4463481"/>
            <a:ext cx="4834880" cy="234078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43809" y="5111553"/>
            <a:ext cx="387894" cy="1267669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51983" y="439008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0550" indent="-533400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50305040509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anose="02020503050405090304" pitchFamily="18" charset="0"/>
              </a:rPr>
              <a:t>共阳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503050405090304" pitchFamily="18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49" charset="-122"/>
              </a:rPr>
              <a:t>分时控制示意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15" y="1412776"/>
            <a:ext cx="5189597" cy="287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3608" y="4336304"/>
          <a:ext cx="7408912" cy="233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Visio" r:id="rId2" imgW="2670810" imgH="1009015" progId="Visio.Drawing.11">
                  <p:embed/>
                </p:oleObj>
              </mc:Choice>
              <mc:Fallback>
                <p:oleObj name="Visio" r:id="rId2" imgW="2670810" imgH="1009015" progId="Visio.Drawing.11">
                  <p:embed/>
                  <p:pic>
                    <p:nvPicPr>
                      <p:cNvPr id="0" name="图片 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336304"/>
                        <a:ext cx="7408912" cy="2333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2"/>
          <p:cNvSpPr txBox="1"/>
          <p:nvPr/>
        </p:nvSpPr>
        <p:spPr>
          <a:xfrm>
            <a:off x="5503083" y="1564945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AN3</a:t>
            </a:r>
            <a:endParaRPr lang="zh-CN" altLang="en-US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4931529" y="197203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AN2</a:t>
            </a:r>
            <a:endParaRPr lang="zh-CN" altLang="en-US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4278947" y="26087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AN1</a:t>
            </a:r>
            <a:endParaRPr lang="zh-CN" altLang="en-US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3530403" y="31491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AN0</a:t>
            </a:r>
            <a:endParaRPr lang="zh-CN" altLang="en-US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4525963"/>
          </a:xfrm>
        </p:spPr>
        <p:txBody>
          <a:bodyPr>
            <a:normAutofit/>
          </a:bodyPr>
          <a:lstStyle/>
          <a:p>
            <a:pPr marL="590550" indent="-533400" algn="just">
              <a:spcBef>
                <a:spcPts val="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cs typeface="Times New Roman" panose="02020503050405090304" pitchFamily="18" charset="0"/>
              </a:rPr>
              <a:t>动态扫描</a:t>
            </a:r>
            <a:endParaRPr lang="en-US" altLang="zh-CN" sz="2800" dirty="0">
              <a:solidFill>
                <a:srgbClr val="FF0000"/>
              </a:solidFill>
              <a:cs typeface="Times New Roman" panose="0202050305040509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503050405090304" pitchFamily="18" charset="0"/>
              </a:rPr>
              <a:t>低电平与输入显示对应</a:t>
            </a:r>
            <a:endParaRPr lang="en-US" altLang="zh-CN" sz="2400" dirty="0">
              <a:cs typeface="Times New Roman" panose="02020503050405090304" pitchFamily="18" charset="0"/>
            </a:endParaRPr>
          </a:p>
          <a:p>
            <a:pPr marL="1390650" lvl="2" indent="-533400" algn="just">
              <a:spcBef>
                <a:spcPts val="0"/>
              </a:spcBef>
              <a:defRPr/>
            </a:pPr>
            <a:r>
              <a:rPr lang="zh-CN" altLang="en-US" dirty="0">
                <a:cs typeface="Times New Roman" panose="02020503050405090304" pitchFamily="18" charset="0"/>
              </a:rPr>
              <a:t>共阳：低电平控制</a:t>
            </a:r>
            <a:endParaRPr lang="en-US" altLang="zh-CN" dirty="0">
              <a:cs typeface="Times New Roman" panose="0202050305040509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503050405090304" pitchFamily="18" charset="0"/>
              </a:rPr>
              <a:t>分时送</a:t>
            </a:r>
            <a:r>
              <a:rPr lang="en-US" altLang="zh-CN" sz="2400" i="1" dirty="0" err="1">
                <a:cs typeface="Times New Roman" panose="02020503050405090304" pitchFamily="18" charset="0"/>
              </a:rPr>
              <a:t>a~g</a:t>
            </a:r>
            <a:r>
              <a:rPr lang="zh-CN" altLang="en-US" sz="2400" i="1" dirty="0">
                <a:cs typeface="Times New Roman" panose="02020503050405090304" pitchFamily="18" charset="0"/>
              </a:rPr>
              <a:t>，</a:t>
            </a:r>
            <a:r>
              <a:rPr lang="en-US" altLang="zh-CN" sz="2400" i="1" dirty="0">
                <a:cs typeface="Times New Roman" panose="02020503050405090304" pitchFamily="18" charset="0"/>
              </a:rPr>
              <a:t>p</a:t>
            </a:r>
            <a:endParaRPr lang="en-US" altLang="zh-CN" sz="2400" i="1" dirty="0">
              <a:cs typeface="Times New Roman" panose="0202050305040509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503050405090304" pitchFamily="18" charset="0"/>
              </a:rPr>
              <a:t>可用序列信号控制</a:t>
            </a:r>
            <a:endParaRPr lang="en-US" altLang="zh-CN" sz="2400" dirty="0">
              <a:cs typeface="Times New Roman" panose="02020503050405090304" pitchFamily="18" charset="0"/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：原理图设计实现显示译码</a:t>
            </a:r>
            <a:r>
              <a:rPr lang="en-US" altLang="zh-CN" sz="2800" dirty="0"/>
              <a:t>MyMC14495</a:t>
            </a:r>
            <a:r>
              <a:rPr lang="zh-CN" altLang="en-US" sz="2800" dirty="0"/>
              <a:t>模块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/>
              <a:t>MyMC14495</a:t>
            </a:r>
            <a:r>
              <a:rPr lang="zh-CN" altLang="en-US" sz="2800" dirty="0"/>
              <a:t>模块实现数码管显示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MY_MC14495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新建工程，工程名称用</a:t>
            </a:r>
            <a:r>
              <a:rPr lang="en-US" altLang="zh-CN" dirty="0"/>
              <a:t>MyMC14495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新建源文件，文件名称用</a:t>
            </a:r>
            <a:r>
              <a:rPr lang="en-US" altLang="zh-CN" dirty="0"/>
              <a:t>MyMC14495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原理图方式进行设计。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72816"/>
            <a:ext cx="9144000" cy="3941655"/>
            <a:chOff x="-25326" y="1988840"/>
            <a:chExt cx="9144000" cy="394165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MyMC14495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Check Design Rules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，检查错误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View HDL Functional Model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，查看并学习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Verilog HDL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代码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MyMC14495</a:t>
            </a:r>
            <a:r>
              <a:rPr lang="zh-CN" altLang="en-US" sz="2400" dirty="0"/>
              <a:t>模块进行仿真，参考激励代码如下：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51520" y="198884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336699"/>
                </a:solidFill>
              </a:rPr>
              <a:t>integer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initial begin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D3 = 0;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D2 = 0;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D1 = 0;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D0 = 0;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LE = 0;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point = 0;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endParaRPr lang="zh-CN" altLang="en-US" sz="2800" dirty="0">
              <a:solidFill>
                <a:srgbClr val="3366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4456" y="1988840"/>
            <a:ext cx="5004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6699"/>
                </a:solidFill>
              </a:rPr>
              <a:t>	for (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=0;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&lt;=15;i=i+1) begin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	{D3,D2,D1,D0}=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	point =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	#50;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end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	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#50;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LE = 1;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end</a:t>
            </a:r>
            <a:endParaRPr lang="en-US" altLang="zh-CN" sz="2800" dirty="0">
              <a:solidFill>
                <a:srgbClr val="3366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波形图示例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2924118"/>
            <a:ext cx="8424936" cy="22715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Create Schematic Symbol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系统生成</a:t>
            </a:r>
            <a:r>
              <a:rPr lang="en-US" altLang="zh-CN" sz="2400" dirty="0"/>
              <a:t>MyMC14495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模块的逻辑符号图文件，文件后缀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sym</a:t>
            </a:r>
            <a:endParaRPr lang="en-US" altLang="zh-CN" sz="24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符号图位于工程根目录</a:t>
            </a:r>
            <a:endParaRPr lang="en-US" altLang="zh-CN" sz="24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zh-CN" altLang="en-US" sz="2000" dirty="0"/>
              <a:t>自动生成的符号可修改</a:t>
            </a:r>
            <a:r>
              <a:rPr lang="en-US" altLang="zh-CN" sz="2000" dirty="0"/>
              <a:t>: </a:t>
            </a:r>
            <a:r>
              <a:rPr lang="zh-CN" altLang="en-US" sz="2000" dirty="0"/>
              <a:t>可以用</a:t>
            </a:r>
            <a:r>
              <a:rPr lang="en-US" altLang="zh-CN" sz="2000" dirty="0"/>
              <a:t>Tools</a:t>
            </a:r>
            <a:r>
              <a:rPr lang="zh-CN" altLang="en-US" sz="2000" dirty="0"/>
              <a:t>菜单的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Symbol Wizard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，也可以打开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sym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文件直接修改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zh-CN" altLang="en-US" sz="2000" dirty="0"/>
              <a:t>使用时必须复制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vf</a:t>
            </a:r>
            <a:r>
              <a:rPr lang="zh-CN" altLang="en-US" sz="2000" dirty="0"/>
              <a:t>（或</a:t>
            </a:r>
            <a:r>
              <a:rPr lang="en-US" altLang="zh-CN" sz="2000" dirty="0"/>
              <a:t>.v</a:t>
            </a:r>
            <a:r>
              <a:rPr lang="zh-CN" altLang="en-US" sz="2000" dirty="0"/>
              <a:t>）到对应工程目录</a:t>
            </a:r>
            <a:endParaRPr lang="zh-CN" altLang="en-US" sz="2000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：实现数码管显示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r>
              <a:rPr lang="en-US" altLang="zh-CN" dirty="0" err="1"/>
              <a:t>DispNumber_sch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文件</a:t>
            </a:r>
            <a:r>
              <a:rPr lang="en-US" altLang="zh-CN" dirty="0" err="1"/>
              <a:t>DispNumber_sch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MyMC14495.sym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vf</a:t>
            </a:r>
            <a:r>
              <a:rPr lang="zh-CN" altLang="en-US" dirty="0"/>
              <a:t>到工程根目录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MyMC14495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实现数码管显示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MyMC14495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1988840"/>
            <a:ext cx="6168605" cy="44708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680519"/>
          </a:xfrm>
        </p:spPr>
        <p:txBody>
          <a:bodyPr>
            <a:normAutofit/>
          </a:bodyPr>
          <a:lstStyle/>
          <a:p>
            <a:r>
              <a:rPr lang="en-US" altLang="zh-CN" dirty="0"/>
              <a:t>UCF</a:t>
            </a:r>
            <a:r>
              <a:rPr lang="zh-CN" altLang="en-US" dirty="0"/>
              <a:t>引脚定义</a:t>
            </a:r>
            <a:endParaRPr lang="zh-CN" altLang="en-US" dirty="0"/>
          </a:p>
          <a:p>
            <a:pPr lvl="1"/>
            <a:r>
              <a:rPr lang="zh-CN" altLang="en-US" dirty="0"/>
              <a:t>输入</a:t>
            </a:r>
            <a:endParaRPr lang="zh-CN" altLang="en-US" dirty="0"/>
          </a:p>
          <a:p>
            <a:pPr lvl="2"/>
            <a:r>
              <a:rPr lang="en-US" altLang="zh-CN" dirty="0"/>
              <a:t>SW[7:4]=AN[3:0]</a:t>
            </a:r>
            <a:endParaRPr lang="en-US" altLang="zh-CN" dirty="0"/>
          </a:p>
          <a:p>
            <a:pPr lvl="2"/>
            <a:r>
              <a:rPr lang="en-US" altLang="zh-CN" dirty="0"/>
              <a:t>SW[3:0]=D3D2D1D0</a:t>
            </a:r>
            <a:endParaRPr lang="en-US" altLang="zh-CN" dirty="0"/>
          </a:p>
          <a:p>
            <a:pPr lvl="2"/>
            <a:r>
              <a:rPr lang="en-US" altLang="zh-CN" dirty="0"/>
              <a:t>LE</a:t>
            </a:r>
            <a:endParaRPr lang="en-US" altLang="zh-CN" dirty="0"/>
          </a:p>
          <a:p>
            <a:pPr lvl="2"/>
            <a:r>
              <a:rPr lang="en-US" altLang="zh-CN" dirty="0"/>
              <a:t>point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endParaRPr lang="zh-CN" altLang="en-US" dirty="0"/>
          </a:p>
          <a:p>
            <a:pPr lvl="2"/>
            <a:r>
              <a:rPr lang="en-US" altLang="zh-CN" dirty="0"/>
              <a:t>g-a=SEGMENT[6:0]</a:t>
            </a:r>
            <a:endParaRPr lang="en-US" altLang="zh-CN" dirty="0"/>
          </a:p>
          <a:p>
            <a:pPr lvl="2"/>
            <a:r>
              <a:rPr lang="en-US" altLang="zh-CN" dirty="0"/>
              <a:t>p=SEGMENT[7]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引脚分配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8153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"SW[0]"				LOC = AA10  | IOSTANDARD = LVCMOS15;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"SW[1]"				LOC = AB10  | IOSTANDARD = LVCMOS15;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"SW[2]"				LOC = AA13  | IOSTANDARD = LVCMOS15;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"SW[3]"				LOC = AA12  | IOSTANDARD = LVCMOS15;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"SW[4]"				LOC = Y13   | IOSTANDARD = LVCMOS15; #AN0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"SW[5]"				LOC = Y12   | IOSTANDARD = LVCMOS15; #AN1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"SW[6]"				LOC = AD11  | IOSTANDARD = LVCMOS15; #AN2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"SW[7]"				LOC = AD10  | IOSTANDARD = LVCMOS15; #AN3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		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"point"				LOC = AF13  | IOSTANDARD = LVCMOS15 ;#SW[14]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"LE"				LOC = AF10  | IOSTANDARD = LVCMOS15 ;#SW[15]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"SEGMENT[0]"		LOC = AB22     		 | IOSTANDARD = LVCMOS33 ;#a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"SEGMENT[1]" 		LOC = AD24		 | IOSTANDARD = LVCMOS33 ;#b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"SEGMENT[2]" 		LOC = AD23		 | IOSTANDARD = LVCMOS33 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"SEGMENT[3]" 		LOC = Y21		 | IOSTANDARD = LVCMOS33 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"SEGMENT[4]" 		LOC = W20		 | IOSTANDARD = LVCMOS33 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"SEGMENT[5]" 		LOC = AC24		 | IOSTANDARD = LVCMOS33 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"SEGMENT[6]" 		LOC = AC23		 | IOSTANDARD = LVCMOS33 ;#g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"SEGMENT[7]" 		LOC = AA22		 | IOSTANDARD = LVCMOS33 ;#point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"AN[0]" 			LOC = AD21      | IOSTANDARD = LVCMOS33 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"AN[1]" 			LOC = AC21      | IOSTANDARD = LVCMOS33 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"AN[2]" 			LOC = AB21      | IOSTANDARD = LVCMOS33 ;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NET "AN[3]" 			LOC = AC22      | IOSTANDARD = LVCMOS33 ;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掌握七数码管显示原理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掌握七段码显示译码设计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进一步熟悉</a:t>
            </a:r>
            <a:r>
              <a:rPr lang="en-US" altLang="zh-CN" sz="2800" dirty="0"/>
              <a:t>Xilinx ISE</a:t>
            </a:r>
            <a:r>
              <a:rPr lang="zh-CN" altLang="en-US" sz="2800" dirty="0"/>
              <a:t> 环境及</a:t>
            </a:r>
            <a:r>
              <a:rPr lang="en-US" altLang="zh-CN" sz="2800" dirty="0"/>
              <a:t>SWORD</a:t>
            </a:r>
            <a:r>
              <a:rPr lang="zh-CN" altLang="en-US" sz="2800" dirty="0"/>
              <a:t>实验平台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/>
              <a:t>实验材料</a:t>
            </a:r>
            <a:endParaRPr lang="zh-CN" altLang="en-US" dirty="0"/>
          </a:p>
          <a:p>
            <a:pPr lvl="1"/>
            <a:r>
              <a:rPr lang="zh-CN" altLang="en-US" dirty="0"/>
              <a:t>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：原理图设计实现显示译码</a:t>
            </a:r>
            <a:r>
              <a:rPr lang="en-US" altLang="zh-CN" sz="2800" dirty="0"/>
              <a:t>MyMC14495</a:t>
            </a:r>
            <a:r>
              <a:rPr lang="zh-CN" altLang="en-US" sz="2800" dirty="0"/>
              <a:t>模块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/>
              <a:t>MyMC14495</a:t>
            </a:r>
            <a:r>
              <a:rPr lang="zh-CN" altLang="en-US" sz="2800" dirty="0"/>
              <a:t>模块实现数码管显示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</a:t>
            </a:r>
            <a:r>
              <a:rPr lang="en-US" altLang="zh-CN" sz="2800" dirty="0"/>
              <a:t>7+1</a:t>
            </a:r>
            <a:r>
              <a:rPr lang="zh-CN" altLang="en-US" sz="2800" dirty="0"/>
              <a:t>个</a:t>
            </a:r>
            <a:r>
              <a:rPr lang="en-US" altLang="zh-CN" sz="2800" dirty="0"/>
              <a:t>LED</a:t>
            </a:r>
            <a:r>
              <a:rPr lang="zh-CN" altLang="en-US" sz="2800" dirty="0"/>
              <a:t>构成的数字显示器件</a:t>
            </a:r>
            <a:endParaRPr lang="zh-CN" altLang="en-US" sz="2800" dirty="0"/>
          </a:p>
          <a:p>
            <a:r>
              <a:rPr lang="zh-CN" altLang="en-US" sz="2800" dirty="0"/>
              <a:t>每个</a:t>
            </a:r>
            <a:r>
              <a:rPr lang="en-US" altLang="zh-CN" sz="2800" dirty="0"/>
              <a:t>LED</a:t>
            </a:r>
            <a:r>
              <a:rPr lang="zh-CN" altLang="en-US" sz="2800" dirty="0"/>
              <a:t>显示数字的一段，另一个为小数点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352" y="2708920"/>
            <a:ext cx="2148784" cy="2808312"/>
          </a:xfrm>
          <a:prstGeom prst="rect">
            <a:avLst/>
          </a:prstGeom>
        </p:spPr>
      </p:pic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708920"/>
            <a:ext cx="4104456" cy="2903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共阴（阳）控制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n-US" altLang="zh-CN" sz="2400" dirty="0"/>
              <a:t>LED</a:t>
            </a:r>
            <a:r>
              <a:rPr lang="zh-CN" altLang="en-US" sz="2400" dirty="0"/>
              <a:t>的正极</a:t>
            </a:r>
            <a:r>
              <a:rPr lang="en-US" altLang="zh-CN" sz="2400" dirty="0"/>
              <a:t>(</a:t>
            </a:r>
            <a:r>
              <a:rPr lang="zh-CN" altLang="en-US" sz="2400" dirty="0"/>
              <a:t>负极</a:t>
            </a:r>
            <a:r>
              <a:rPr lang="en-US" altLang="zh-CN" sz="2400" dirty="0"/>
              <a:t>)</a:t>
            </a:r>
            <a:r>
              <a:rPr lang="zh-CN" altLang="en-US" sz="2400" dirty="0"/>
              <a:t>连在一起，另一端作为点亮的控制</a:t>
            </a:r>
            <a:endParaRPr lang="zh-CN" altLang="en-US" sz="2400" dirty="0"/>
          </a:p>
          <a:p>
            <a:pPr lvl="1"/>
            <a:r>
              <a:rPr lang="zh-CN" altLang="en-US" sz="2000" dirty="0"/>
              <a:t>共阳：正极连在一起，负极＝</a:t>
            </a:r>
            <a:r>
              <a:rPr lang="en-US" altLang="zh-CN" sz="2000" dirty="0"/>
              <a:t>0</a:t>
            </a:r>
            <a:r>
              <a:rPr lang="zh-CN" altLang="en-US" sz="2000" dirty="0"/>
              <a:t>，点亮</a:t>
            </a:r>
            <a:endParaRPr lang="zh-CN" altLang="en-US" sz="2000" dirty="0"/>
          </a:p>
          <a:p>
            <a:pPr lvl="1"/>
            <a:r>
              <a:rPr lang="zh-CN" altLang="en-US" sz="2000" dirty="0"/>
              <a:t>共阴：负极连在一起，正极＝</a:t>
            </a:r>
            <a:r>
              <a:rPr lang="en-US" altLang="zh-CN" sz="2000" dirty="0"/>
              <a:t>1</a:t>
            </a:r>
            <a:r>
              <a:rPr lang="zh-CN" altLang="en-US" sz="2000" dirty="0"/>
              <a:t>，点亮 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7" y="2636912"/>
            <a:ext cx="607218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+mj-lt"/>
              </a:rPr>
              <a:t>Hex 7- segment decoder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4" name="内容占位符 310"/>
          <p:cNvGraphicFramePr>
            <a:graphicFrameLocks noGrp="1"/>
          </p:cNvGraphicFramePr>
          <p:nvPr>
            <p:ph idx="1"/>
          </p:nvPr>
        </p:nvGraphicFramePr>
        <p:xfrm>
          <a:off x="1979712" y="1424132"/>
          <a:ext cx="7025640" cy="502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1186180"/>
                <a:gridCol w="730568"/>
                <a:gridCol w="555434"/>
                <a:gridCol w="562928"/>
                <a:gridCol w="540068"/>
                <a:gridCol w="567055"/>
                <a:gridCol w="555562"/>
                <a:gridCol w="517842"/>
                <a:gridCol w="552768"/>
                <a:gridCol w="623505"/>
              </a:tblGrid>
              <a:tr h="34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Hex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0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BI/LE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0  0  0  0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0  0  0  1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0  0  1  0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0  0  1  1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0  1 0  1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0  1 1  0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0  1  1  1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1  0  1  1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1  1  0  1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1  1  1  0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1  1  1  1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x  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 rot="5400000">
            <a:off x="-111358" y="2998099"/>
            <a:ext cx="2244138" cy="1426509"/>
            <a:chOff x="4365364" y="1106819"/>
            <a:chExt cx="2244138" cy="14265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4774178" y="698005"/>
              <a:ext cx="1426509" cy="2244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951068" y="1650798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MC14495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1"/>
          <p:cNvSpPr txBox="1"/>
          <p:nvPr/>
        </p:nvSpPr>
        <p:spPr>
          <a:xfrm>
            <a:off x="107504" y="1311222"/>
            <a:ext cx="18064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兼容</a:t>
            </a:r>
            <a:r>
              <a:rPr lang="en-US" altLang="zh-CN" sz="2000" dirty="0"/>
              <a:t>MC14495</a:t>
            </a:r>
            <a:endParaRPr lang="en-US" altLang="zh-CN" sz="2000" dirty="0"/>
          </a:p>
          <a:p>
            <a:r>
              <a:rPr lang="zh-CN" altLang="en-US" dirty="0"/>
              <a:t>略掉：</a:t>
            </a:r>
            <a:endParaRPr lang="en-US" altLang="zh-CN" dirty="0"/>
          </a:p>
          <a:p>
            <a:r>
              <a:rPr lang="en-US" altLang="zh-CN" dirty="0"/>
              <a:t>     Pin11=VCR</a:t>
            </a:r>
            <a:endParaRPr lang="en-US" altLang="zh-CN" dirty="0"/>
          </a:p>
          <a:p>
            <a:r>
              <a:rPr lang="en-US" altLang="zh-CN" dirty="0"/>
              <a:t>     Pin4=</a:t>
            </a:r>
            <a:r>
              <a:rPr lang="en-US" altLang="zh-CN" dirty="0" err="1"/>
              <a:t>h+i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01" y="4972711"/>
            <a:ext cx="19442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其它</a:t>
            </a:r>
            <a:endParaRPr lang="en-US" altLang="zh-CN" sz="2000" dirty="0"/>
          </a:p>
          <a:p>
            <a:r>
              <a:rPr lang="zh-CN" altLang="en-US" dirty="0"/>
              <a:t>共阳：</a:t>
            </a:r>
            <a:r>
              <a:rPr lang="en-US" altLang="zh-CN" dirty="0"/>
              <a:t>74LS46/47</a:t>
            </a:r>
            <a:endParaRPr lang="zh-CN" altLang="en-US" dirty="0"/>
          </a:p>
          <a:p>
            <a:r>
              <a:rPr lang="zh-CN" altLang="en-US" dirty="0"/>
              <a:t>共阴：</a:t>
            </a:r>
            <a:r>
              <a:rPr lang="en-US" altLang="zh-CN" dirty="0"/>
              <a:t>74LS48/49</a:t>
            </a:r>
            <a:endParaRPr lang="zh-CN" altLang="en-US" dirty="0"/>
          </a:p>
          <a:p>
            <a:r>
              <a:rPr lang="en-US" altLang="zh-CN" dirty="0"/>
              <a:t>          CMOS4511 </a:t>
            </a:r>
            <a:endParaRPr lang="en-US" altLang="zh-CN" dirty="0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590554" y="674464"/>
            <a:ext cx="2509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common anode</a:t>
            </a:r>
            <a:endParaRPr lang="en-US" altLang="zh-CN" sz="2800" b="1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805664" cy="954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Hex to 7-segment decoder: Simplifying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559912"/>
            <a:ext cx="8229600" cy="4968552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5129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/>
          <p:nvPr/>
        </p:nvGraphicFramePr>
        <p:xfrm>
          <a:off x="21893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内容占位符 3"/>
          <p:cNvGraphicFramePr/>
          <p:nvPr/>
        </p:nvGraphicFramePr>
        <p:xfrm>
          <a:off x="3837878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内容占位符 3"/>
          <p:cNvGraphicFramePr/>
          <p:nvPr/>
        </p:nvGraphicFramePr>
        <p:xfrm>
          <a:off x="5486400" y="1788943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3"/>
          <p:cNvGraphicFramePr/>
          <p:nvPr/>
        </p:nvGraphicFramePr>
        <p:xfrm>
          <a:off x="7196254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内容占位符 3"/>
          <p:cNvGraphicFramePr/>
          <p:nvPr/>
        </p:nvGraphicFramePr>
        <p:xfrm>
          <a:off x="551950" y="4853790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内容占位符 3"/>
          <p:cNvGraphicFramePr/>
          <p:nvPr/>
        </p:nvGraphicFramePr>
        <p:xfrm>
          <a:off x="2315952" y="485182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2969" y="1394926"/>
            <a:ext cx="369101" cy="369855"/>
            <a:chOff x="75091" y="1453368"/>
            <a:chExt cx="369101" cy="369855"/>
          </a:xfrm>
        </p:grpSpPr>
        <p:sp>
          <p:nvSpPr>
            <p:cNvPr id="13" name="矩形 12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a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736621" y="1372624"/>
            <a:ext cx="417423" cy="397734"/>
            <a:chOff x="26769" y="1425489"/>
            <a:chExt cx="417423" cy="397734"/>
          </a:xfrm>
        </p:grpSpPr>
        <p:sp>
          <p:nvSpPr>
            <p:cNvPr id="16" name="矩形 15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b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68777" y="1363070"/>
            <a:ext cx="369101" cy="369855"/>
            <a:chOff x="75091" y="1453368"/>
            <a:chExt cx="369101" cy="369855"/>
          </a:xfrm>
        </p:grpSpPr>
        <p:sp>
          <p:nvSpPr>
            <p:cNvPr id="19" name="矩形 18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c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102429" y="1340768"/>
            <a:ext cx="417423" cy="397734"/>
            <a:chOff x="26769" y="1425489"/>
            <a:chExt cx="417423" cy="397734"/>
          </a:xfrm>
        </p:grpSpPr>
        <p:sp>
          <p:nvSpPr>
            <p:cNvPr id="22" name="矩形 21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d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780934" y="1340768"/>
            <a:ext cx="404167" cy="392155"/>
            <a:chOff x="40025" y="1431068"/>
            <a:chExt cx="404167" cy="392155"/>
          </a:xfrm>
        </p:grpSpPr>
        <p:sp>
          <p:nvSpPr>
            <p:cNvPr id="25" name="矩形 24"/>
            <p:cNvSpPr/>
            <p:nvPr/>
          </p:nvSpPr>
          <p:spPr>
            <a:xfrm>
              <a:off x="40025" y="14310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e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24577" y="4481973"/>
            <a:ext cx="369101" cy="369855"/>
            <a:chOff x="75091" y="1453368"/>
            <a:chExt cx="369101" cy="369855"/>
          </a:xfrm>
        </p:grpSpPr>
        <p:sp>
          <p:nvSpPr>
            <p:cNvPr id="28" name="矩形 27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f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858229" y="4459671"/>
            <a:ext cx="417423" cy="397734"/>
            <a:chOff x="26769" y="1425489"/>
            <a:chExt cx="417423" cy="397734"/>
          </a:xfrm>
        </p:grpSpPr>
        <p:sp>
          <p:nvSpPr>
            <p:cNvPr id="31" name="矩形 30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g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101"/>
              <p:cNvSpPr txBox="1"/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90204" pitchFamily="34" charset="0"/>
                    <a:ea typeface="宋体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503050405090304" pitchFamily="18" charset="0"/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3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6" t="-166" r="6" b="-65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102"/>
              <p:cNvSpPr txBox="1"/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90204" pitchFamily="34" charset="0"/>
                    <a:ea typeface="宋体" pitchFamily="2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3</m:t>
                    </m:r>
                    <m:r>
                      <a:rPr lang="en-US" altLang="zh-CN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𝑫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503050405090304" pitchFamily="18" charset="0"/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4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1" t="-61" r="12" b="-8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/>
          <p:cNvSpPr/>
          <p:nvPr/>
        </p:nvSpPr>
        <p:spPr>
          <a:xfrm>
            <a:off x="3276600" y="215181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44356" y="2538402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096429" y="2543698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flipH="1">
            <a:off x="3323878" y="2538402"/>
            <a:ext cx="281810" cy="27805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19888" y="2538402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4106" y="2173225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7936" y="181307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70014" y="2557622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5266" y="293399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08179" y="181645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746592" y="2533627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4953000" y="2557621"/>
            <a:ext cx="359743" cy="24875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248400" y="219425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52534" y="183723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86400" y="220863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26745" y="294421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543800" y="1813070"/>
            <a:ext cx="620966" cy="633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38566" y="2151813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 rot="5400000">
            <a:off x="7465296" y="1665055"/>
            <a:ext cx="470226" cy="31322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 rot="5400000" flipH="1">
            <a:off x="7527282" y="2968522"/>
            <a:ext cx="379394" cy="263241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281647" y="4906021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65969" y="4916985"/>
            <a:ext cx="576582" cy="27805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281429" y="4851828"/>
            <a:ext cx="256044" cy="6787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14865" y="5616460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0589" y="4892848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31269" y="5285163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315952" y="561645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544340" y="219902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131"/>
              <p:cNvSpPr txBox="1"/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90204" pitchFamily="34" charset="0"/>
                    <a:ea typeface="宋体" pitchFamily="2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503050405090304" pitchFamily="18" charset="0"/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63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blipFill rotWithShape="1">
                <a:blip r:embed="rId3"/>
                <a:stretch>
                  <a:fillRect l="-6" t="-204" r="6" b="-60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132"/>
              <p:cNvSpPr txBox="1"/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90204" pitchFamily="34" charset="0"/>
                    <a:ea typeface="宋体" pitchFamily="2" charset="-122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503050405090304" pitchFamily="18" charset="0"/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64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0" t="-98" r="10" b="-65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133"/>
              <p:cNvSpPr txBox="1"/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90204" pitchFamily="34" charset="0"/>
                    <a:ea typeface="宋体" pitchFamily="2" charset="-122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503050405090304" pitchFamily="18" charset="0"/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65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20" t="-225" r="17" b="-65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134"/>
              <p:cNvSpPr txBox="1"/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90204" pitchFamily="34" charset="0"/>
                    <a:ea typeface="宋体" pitchFamily="2" charset="-122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503050405090304" pitchFamily="18" charset="0"/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66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5" t="-143" r="11" b="-65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135"/>
              <p:cNvSpPr txBox="1"/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90204" pitchFamily="34" charset="0"/>
                    <a:ea typeface="宋体" pitchFamily="2" charset="-122"/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rPr>
                      <m:t>1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503050405090304" pitchFamily="18" charset="0"/>
                            <a:ea typeface="宋体" pitchFamily="2" charset="-122"/>
                            <a:cs typeface="Times New Roman" panose="0202050305040509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503050405090304" pitchFamily="18" charset="0"/>
                    <a:ea typeface="宋体" pitchFamily="2" charset="-122"/>
                    <a:cs typeface="Times New Roman" panose="0202050305040509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503050405090304" pitchFamily="18" charset="0"/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67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4" t="-62" r="9" b="-65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3597</Words>
  <Application>WPS 文字</Application>
  <PresentationFormat>全屏显示(4:3)</PresentationFormat>
  <Paragraphs>907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50" baseType="lpstr">
      <vt:lpstr>Arial</vt:lpstr>
      <vt:lpstr>方正书宋_GBK</vt:lpstr>
      <vt:lpstr>Wingdings</vt:lpstr>
      <vt:lpstr>黑体</vt:lpstr>
      <vt:lpstr>汉仪中黑KW</vt:lpstr>
      <vt:lpstr>华文细黑</vt:lpstr>
      <vt:lpstr>Arial Unicode MS</vt:lpstr>
      <vt:lpstr>微软雅黑</vt:lpstr>
      <vt:lpstr>宋体</vt:lpstr>
      <vt:lpstr>汉仪书宋二KW</vt:lpstr>
      <vt:lpstr>黑体</vt:lpstr>
      <vt:lpstr>楷体_GB2312</vt:lpstr>
      <vt:lpstr>Helvetica</vt:lpstr>
      <vt:lpstr>Times New Roman</vt:lpstr>
      <vt:lpstr>Calibri</vt:lpstr>
      <vt:lpstr>Arial Rounded MT Bold</vt:lpstr>
      <vt:lpstr>Cambria Math</vt:lpstr>
      <vt:lpstr>Verdana</vt:lpstr>
      <vt:lpstr>宋体</vt:lpstr>
      <vt:lpstr>BatangChe</vt:lpstr>
      <vt:lpstr>苹方-简</vt:lpstr>
      <vt:lpstr>STIXGeneral</vt:lpstr>
      <vt:lpstr>自定义设计方案</vt:lpstr>
      <vt:lpstr>实验室PPT模版2013 beta1</vt:lpstr>
      <vt:lpstr>1_自定义设计方案</vt:lpstr>
      <vt:lpstr>Visio.Drawing.11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共阴（阳）控制</vt:lpstr>
      <vt:lpstr>Hex 7- segment decoder</vt:lpstr>
      <vt:lpstr>Hex to 7-segment decoder: Simplifying</vt:lpstr>
      <vt:lpstr>Hex to 7-segment decoder Schematic</vt:lpstr>
      <vt:lpstr>多位七段数码管显示原理</vt:lpstr>
      <vt:lpstr>分时控制示意</vt:lpstr>
      <vt:lpstr>实验内容与步骤</vt:lpstr>
      <vt:lpstr>设计实现MY_MC14495</vt:lpstr>
      <vt:lpstr>PowerPoint 演示文稿</vt:lpstr>
      <vt:lpstr>设计实现MyMC14495</vt:lpstr>
      <vt:lpstr>仿真</vt:lpstr>
      <vt:lpstr>波形图示例</vt:lpstr>
      <vt:lpstr>生成逻辑符号图</vt:lpstr>
      <vt:lpstr>任务2：实现数码管显示</vt:lpstr>
      <vt:lpstr>实现数码管显示</vt:lpstr>
      <vt:lpstr>下载验证</vt:lpstr>
      <vt:lpstr>引脚分配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gakiara</cp:lastModifiedBy>
  <cp:revision>256</cp:revision>
  <dcterms:created xsi:type="dcterms:W3CDTF">2019-11-11T16:29:22Z</dcterms:created>
  <dcterms:modified xsi:type="dcterms:W3CDTF">2019-11-11T16:29:22Z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