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8"/>
  </p:notesMasterIdLst>
  <p:sldIdLst>
    <p:sldId id="256" r:id="rId5"/>
    <p:sldId id="270" r:id="rId6"/>
    <p:sldId id="271" r:id="rId7"/>
    <p:sldId id="272" r:id="rId8"/>
    <p:sldId id="273" r:id="rId9"/>
    <p:sldId id="274" r:id="rId10"/>
    <p:sldId id="339" r:id="rId11"/>
    <p:sldId id="296" r:id="rId12"/>
    <p:sldId id="297" r:id="rId13"/>
    <p:sldId id="298" r:id="rId14"/>
    <p:sldId id="303" r:id="rId15"/>
    <p:sldId id="299" r:id="rId16"/>
    <p:sldId id="304" r:id="rId17"/>
    <p:sldId id="319" r:id="rId19"/>
    <p:sldId id="300" r:id="rId20"/>
    <p:sldId id="301" r:id="rId21"/>
    <p:sldId id="284" r:id="rId22"/>
    <p:sldId id="285" r:id="rId23"/>
    <p:sldId id="286" r:id="rId24"/>
    <p:sldId id="289" r:id="rId25"/>
    <p:sldId id="290" r:id="rId26"/>
    <p:sldId id="287" r:id="rId27"/>
    <p:sldId id="288" r:id="rId28"/>
    <p:sldId id="302" r:id="rId29"/>
    <p:sldId id="295" r:id="rId30"/>
    <p:sldId id="305" r:id="rId31"/>
    <p:sldId id="333" r:id="rId32"/>
    <p:sldId id="334" r:id="rId33"/>
    <p:sldId id="335" r:id="rId34"/>
    <p:sldId id="336" r:id="rId35"/>
    <p:sldId id="337" r:id="rId36"/>
    <p:sldId id="269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43"/>
    <p:restoredTop sz="82677"/>
  </p:normalViewPr>
  <p:slideViewPr>
    <p:cSldViewPr showGuides="1">
      <p:cViewPr varScale="1">
        <p:scale>
          <a:sx n="93" d="100"/>
          <a:sy n="93" d="100"/>
        </p:scale>
        <p:origin x="22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kumimoji="1"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kumimoji="1"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kumimoji="1"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kumimoji="1"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4C4A78A6-A120-FC49-AD8C-9248FB7DC983}" type="slidenum">
              <a:rPr kumimoji="1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/>
            </a:fld>
            <a:endParaRPr lang="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" y="0"/>
            <a:ext cx="91027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1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581025"/>
            <a:ext cx="1368425" cy="557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2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6308725"/>
            <a:ext cx="7888288" cy="18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3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38" y="0"/>
            <a:ext cx="91027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4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5288" y="581025"/>
            <a:ext cx="1368425" cy="557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5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550" y="6308725"/>
            <a:ext cx="7888288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D40F349-5A6A-5841-9F4D-CD57F8A062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单击图标添加图片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D6254963-3F0A-9C4D-883D-85FB1D546F2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1827EDA1-CED8-5E41-BB89-BB8270E83C0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66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66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E6BA1ED1-2CDA-6A44-B620-1CAA59461FE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2.bin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4.jpe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038" y="549275"/>
            <a:ext cx="8134350" cy="1727200"/>
          </a:xfrm>
        </p:spPr>
        <p:txBody>
          <a:bodyPr vert="horz" wrap="square" lIns="91440" tIns="45720" rIns="91440" bIns="45720" numCol="1" anchor="ctr" anchorCtr="0" compatLnSpc="1">
            <a:noAutofit/>
          </a:bodyPr>
          <a:p>
            <a:pPr eaLnBrk="1" hangingPunct="1"/>
            <a:r>
              <a:rPr lang="zh-CN" altLang="en-US" sz="4000" b="1" kern="120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微软雅黑" pitchFamily="34" charset="-122"/>
                <a:ea typeface="+mj-ea"/>
                <a:cs typeface="+mj-cs"/>
              </a:rPr>
              <a:t>数字逻辑设计实验</a:t>
            </a:r>
            <a:endParaRPr lang="zh-CN" altLang="en-US" sz="40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9938" name="副标题 2"/>
          <p:cNvSpPr>
            <a:spLocks noGrp="1"/>
          </p:cNvSpPr>
          <p:nvPr>
            <p:ph type="subTitle" idx="1"/>
          </p:nvPr>
        </p:nvSpPr>
        <p:spPr>
          <a:xfrm>
            <a:off x="468313" y="3284538"/>
            <a:ext cx="8420100" cy="304958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洪奇军</a:t>
            </a:r>
            <a:endParaRPr lang="zh-CN" altLang="en-US" sz="2800" kern="12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redflag@zju.edu.cn</a:t>
            </a:r>
            <a:endParaRPr lang="en-US" altLang="zh-CN" sz="2800" kern="12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移动短号：</a:t>
            </a:r>
            <a:r>
              <a:rPr lang="en-US" altLang="zh-CN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558983</a:t>
            </a:r>
            <a:endParaRPr lang="zh-CN" altLang="en-US" sz="2800" kern="12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kern="1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http://10.78.18.200:8080/Platform/</a:t>
            </a:r>
            <a:endParaRPr lang="en-US" altLang="zh-CN" sz="2800" kern="12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注册时邮箱格式</a:t>
            </a:r>
            <a:r>
              <a:rPr lang="en-US" altLang="zh-CN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:</a:t>
            </a:r>
            <a:r>
              <a:rPr lang="zh-CN" altLang="en-US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学号</a:t>
            </a:r>
            <a:r>
              <a:rPr lang="en-US" altLang="zh-CN" sz="2800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@st.zju.edu.cn</a:t>
            </a:r>
            <a:endParaRPr lang="en-US" altLang="zh-CN" sz="2800" kern="120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kern="12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itchFamily="2" charset="-122"/>
              </a:rPr>
              <a:t>http://10.71.45.100/</a:t>
            </a:r>
            <a:r>
              <a:rPr lang="en-US" altLang="zh-CN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,</a:t>
            </a:r>
            <a:r>
              <a:rPr lang="en-US" altLang="zh-CN" kern="1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ftp://stu:stu@10.78.18.201</a:t>
            </a:r>
            <a:endParaRPr lang="en-US" altLang="zh-CN" kern="12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2019</a:t>
            </a:r>
            <a:r>
              <a:rPr lang="zh-CN" altLang="en-US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年</a:t>
            </a:r>
            <a:r>
              <a:rPr lang="en-US" altLang="zh-CN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10</a:t>
            </a:r>
            <a:r>
              <a:rPr lang="zh-CN" altLang="en-US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月</a:t>
            </a:r>
            <a:r>
              <a:rPr lang="en-US" altLang="zh-CN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10</a:t>
            </a:r>
            <a:r>
              <a:rPr lang="zh-CN" altLang="en-US" kern="1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宋体" pitchFamily="2" charset="-122"/>
              </a:rPr>
              <a:t>日</a:t>
            </a:r>
            <a:endParaRPr lang="zh-CN" altLang="en-US" b="1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939" name="TextBox 3"/>
          <p:cNvSpPr txBox="1"/>
          <p:nvPr/>
        </p:nvSpPr>
        <p:spPr>
          <a:xfrm>
            <a:off x="608013" y="1916113"/>
            <a:ext cx="8280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3600" b="1">
                <a:solidFill>
                  <a:srgbClr val="3333FF"/>
                </a:solidFill>
                <a:latin typeface="Helvetica" pitchFamily="34" charset="0"/>
              </a:rPr>
              <a:t>实验</a:t>
            </a:r>
            <a:r>
              <a:rPr lang="en-US" altLang="zh-CN" sz="3600" b="1">
                <a:solidFill>
                  <a:srgbClr val="3333FF"/>
                </a:solidFill>
                <a:latin typeface="Helvetica" pitchFamily="34" charset="0"/>
              </a:rPr>
              <a:t>6.</a:t>
            </a:r>
            <a:r>
              <a:rPr lang="zh-CN" altLang="en-US" sz="3600" b="1">
                <a:solidFill>
                  <a:srgbClr val="3333FF"/>
                </a:solidFill>
                <a:latin typeface="Helvetica" pitchFamily="34" charset="0"/>
              </a:rPr>
              <a:t>七</a:t>
            </a:r>
            <a:r>
              <a:rPr lang="zh-CN" altLang="zh-CN" sz="3600" b="1">
                <a:solidFill>
                  <a:srgbClr val="3333FF"/>
                </a:solidFill>
                <a:latin typeface="Helvetica" pitchFamily="34" charset="0"/>
              </a:rPr>
              <a:t>段数码管显示译码器</a:t>
            </a:r>
            <a:endParaRPr lang="en-US" altLang="zh-CN" sz="3600" b="1">
              <a:solidFill>
                <a:srgbClr val="3333FF"/>
              </a:solidFill>
              <a:latin typeface="Helvetica" pitchFamily="34" charset="0"/>
            </a:endParaRPr>
          </a:p>
          <a:p>
            <a:pPr algn="ctr" eaLnBrk="1" hangingPunct="1"/>
            <a:r>
              <a:rPr lang="zh-CN" altLang="zh-CN" sz="3600" b="1">
                <a:solidFill>
                  <a:srgbClr val="3333FF"/>
                </a:solidFill>
                <a:latin typeface="Helvetica" pitchFamily="34" charset="0"/>
              </a:rPr>
              <a:t>设计与应用</a:t>
            </a:r>
            <a:endParaRPr lang="en-US" altLang="zh-CN" sz="3600" b="1">
              <a:solidFill>
                <a:srgbClr val="3333FF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3" name="对象 67"/>
          <p:cNvGraphicFramePr/>
          <p:nvPr/>
        </p:nvGraphicFramePr>
        <p:xfrm>
          <a:off x="4619625" y="3252788"/>
          <a:ext cx="44989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695700" imgH="1371600" progId="Paint.Picture">
                  <p:embed/>
                </p:oleObj>
              </mc:Choice>
              <mc:Fallback>
                <p:oleObj name="" r:id="rId1" imgW="3695700" imgH="13716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9625" y="3252788"/>
                        <a:ext cx="4498975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805863" cy="9540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itchFamily="34" charset="-122"/>
                <a:cs typeface="+mj-cs"/>
              </a:rPr>
              <a:t>Hex to 7-segment decoder: Simplifying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内容占位符 3"/>
          <p:cNvGraphicFramePr/>
          <p:nvPr/>
        </p:nvGraphicFramePr>
        <p:xfrm>
          <a:off x="512763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4"/>
                <a:gridCol w="351234"/>
                <a:gridCol w="351234"/>
                <a:gridCol w="351234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2189163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4"/>
                <a:gridCol w="351234"/>
                <a:gridCol w="351234"/>
                <a:gridCol w="351234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内容占位符 3"/>
          <p:cNvGraphicFramePr/>
          <p:nvPr/>
        </p:nvGraphicFramePr>
        <p:xfrm>
          <a:off x="3838575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5"/>
                <a:gridCol w="351235"/>
                <a:gridCol w="351235"/>
                <a:gridCol w="351235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3"/>
          <p:cNvGraphicFramePr/>
          <p:nvPr/>
        </p:nvGraphicFramePr>
        <p:xfrm>
          <a:off x="5486400" y="178911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5"/>
                <a:gridCol w="351235"/>
                <a:gridCol w="351235"/>
                <a:gridCol w="351235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3"/>
          <p:cNvGraphicFramePr/>
          <p:nvPr/>
        </p:nvGraphicFramePr>
        <p:xfrm>
          <a:off x="7196138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4"/>
                <a:gridCol w="351234"/>
                <a:gridCol w="351234"/>
                <a:gridCol w="351234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内容占位符 3"/>
          <p:cNvGraphicFramePr/>
          <p:nvPr/>
        </p:nvGraphicFramePr>
        <p:xfrm>
          <a:off x="552450" y="4854575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5"/>
                <a:gridCol w="351235"/>
                <a:gridCol w="351235"/>
                <a:gridCol w="351235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内容占位符 3"/>
          <p:cNvGraphicFramePr/>
          <p:nvPr/>
        </p:nvGraphicFramePr>
        <p:xfrm>
          <a:off x="2316163" y="4851400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4"/>
                <a:gridCol w="351234"/>
                <a:gridCol w="351234"/>
                <a:gridCol w="351234"/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344" name="组合 11"/>
          <p:cNvGrpSpPr/>
          <p:nvPr/>
        </p:nvGrpSpPr>
        <p:grpSpPr>
          <a:xfrm>
            <a:off x="103188" y="1395413"/>
            <a:ext cx="368300" cy="369887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509" cy="304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413" y="1727981"/>
              <a:ext cx="214779" cy="95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45" name="组合 14"/>
          <p:cNvGrpSpPr/>
          <p:nvPr/>
        </p:nvGrpSpPr>
        <p:grpSpPr>
          <a:xfrm>
            <a:off x="1736725" y="1373188"/>
            <a:ext cx="417513" cy="396875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3303" cy="30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925" y="1727767"/>
              <a:ext cx="214267" cy="95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46" name="组合 17"/>
          <p:cNvGrpSpPr/>
          <p:nvPr/>
        </p:nvGrpSpPr>
        <p:grpSpPr>
          <a:xfrm>
            <a:off x="3468688" y="1363663"/>
            <a:ext cx="369887" cy="369887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67" cy="304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8751" y="1727981"/>
              <a:ext cx="215441" cy="95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47" name="组合 20"/>
          <p:cNvGrpSpPr/>
          <p:nvPr/>
        </p:nvGrpSpPr>
        <p:grpSpPr>
          <a:xfrm>
            <a:off x="5102225" y="1341438"/>
            <a:ext cx="417513" cy="396875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3303" cy="30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925" y="1727767"/>
              <a:ext cx="214267" cy="95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48" name="组合 23"/>
          <p:cNvGrpSpPr/>
          <p:nvPr/>
        </p:nvGrpSpPr>
        <p:grpSpPr>
          <a:xfrm>
            <a:off x="6780213" y="1341438"/>
            <a:ext cx="404812" cy="392112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844" cy="304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30221" y="1727963"/>
              <a:ext cx="213971" cy="95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49" name="组合 26"/>
          <p:cNvGrpSpPr/>
          <p:nvPr/>
        </p:nvGrpSpPr>
        <p:grpSpPr>
          <a:xfrm>
            <a:off x="223838" y="4481513"/>
            <a:ext cx="369887" cy="369887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67" cy="304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8751" y="1727981"/>
              <a:ext cx="215441" cy="95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50" name="组合 29"/>
          <p:cNvGrpSpPr/>
          <p:nvPr/>
        </p:nvGrpSpPr>
        <p:grpSpPr>
          <a:xfrm>
            <a:off x="1858963" y="4459288"/>
            <a:ext cx="415925" cy="398462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982" cy="30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107" y="1728147"/>
              <a:ext cx="215085" cy="95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10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625" y="3351354"/>
            <a:ext cx="4724400" cy="276999"/>
          </a:xfrm>
          <a:prstGeom prst="rect">
            <a:avLst/>
          </a:prstGeom>
          <a:blipFill rotWithShape="0">
            <a:blip r:embed="rId3"/>
            <a:stretch>
              <a:fillRect l="-2194" t="-28889" r="-1161" b="-51111"/>
            </a:stretch>
          </a:blipFill>
        </p:spPr>
        <p:txBody>
          <a:bodyPr/>
          <a:lstStyle/>
          <a:p>
            <a:pPr marR="0" defTabSz="914400" eaLnBrk="1" fontAlgn="auto" hangingPunct="1"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noFill/>
                <a:latin typeface="+mn-lt"/>
                <a:ea typeface="+mn-ea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4" name="文本框 1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3925085"/>
            <a:ext cx="3978322" cy="246221"/>
          </a:xfrm>
          <a:prstGeom prst="rect">
            <a:avLst/>
          </a:prstGeom>
          <a:blipFill rotWithShape="0">
            <a:blip r:embed="rId4"/>
            <a:stretch>
              <a:fillRect l="-3221" t="-32500" r="-1994" b="-70000"/>
            </a:stretch>
          </a:blipFill>
        </p:spPr>
        <p:txBody>
          <a:bodyPr/>
          <a:lstStyle/>
          <a:p>
            <a:pPr marR="0" defTabSz="914400" eaLnBrk="1" fontAlgn="auto" hangingPunct="1"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noFill/>
                <a:latin typeface="+mn-lt"/>
                <a:ea typeface="+mn-ea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276600" y="2151063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813" y="2538413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7088" y="2543175"/>
            <a:ext cx="373063" cy="296863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4225" y="2538413"/>
            <a:ext cx="280988" cy="277813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625" y="2538413"/>
            <a:ext cx="576263" cy="277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3875" y="2173288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8363" y="1812925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69950" y="2557463"/>
            <a:ext cx="290513" cy="2730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6025" y="2933700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550" y="1816100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00" y="2533650"/>
            <a:ext cx="373063" cy="295275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463"/>
            <a:ext cx="360363" cy="249238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3925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3113" y="1836738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213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213" y="2944813"/>
            <a:ext cx="290513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2925"/>
            <a:ext cx="620713" cy="633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9000" y="2151063"/>
            <a:ext cx="576263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4425" y="1665288"/>
            <a:ext cx="471488" cy="312738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131" y="2967831"/>
            <a:ext cx="379413" cy="263525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113" y="4905375"/>
            <a:ext cx="577850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200" y="4916488"/>
            <a:ext cx="577850" cy="27781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113" y="4851400"/>
            <a:ext cx="255588" cy="6794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400" y="5616575"/>
            <a:ext cx="290513" cy="2730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138" y="4892675"/>
            <a:ext cx="576263" cy="277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0538" y="5284788"/>
            <a:ext cx="290513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6163" y="5616575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763" y="2198688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文本框 1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299" y="4238573"/>
            <a:ext cx="3235963" cy="285720"/>
          </a:xfrm>
          <a:prstGeom prst="rect">
            <a:avLst/>
          </a:prstGeom>
          <a:blipFill rotWithShape="0">
            <a:blip r:embed="rId5"/>
            <a:stretch>
              <a:fillRect l="-1883" t="-27660" b="-44681"/>
            </a:stretch>
          </a:blipFill>
        </p:spPr>
        <p:txBody>
          <a:bodyPr/>
          <a:lstStyle/>
          <a:p>
            <a:pPr marR="0" defTabSz="914400" eaLnBrk="1" fontAlgn="auto" hangingPunct="1"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noFill/>
                <a:latin typeface="+mn-lt"/>
                <a:ea typeface="+mn-ea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4" name="文本框 1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3556" y="4526550"/>
            <a:ext cx="4724400" cy="276999"/>
          </a:xfrm>
          <a:prstGeom prst="rect">
            <a:avLst/>
          </a:prstGeom>
          <a:blipFill rotWithShape="0">
            <a:blip r:embed="rId6"/>
            <a:stretch>
              <a:fillRect t="-28889" r="-3742" b="-51111"/>
            </a:stretch>
          </a:blipFill>
        </p:spPr>
        <p:txBody>
          <a:bodyPr/>
          <a:lstStyle/>
          <a:p>
            <a:pPr marR="0" defTabSz="914400" eaLnBrk="1" fontAlgn="auto" hangingPunct="1"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noFill/>
                <a:latin typeface="+mn-lt"/>
                <a:ea typeface="+mn-ea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" name="文本框 1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85858" y="4889488"/>
            <a:ext cx="2858687" cy="276999"/>
          </a:xfrm>
          <a:prstGeom prst="rect">
            <a:avLst/>
          </a:prstGeom>
          <a:blipFill rotWithShape="0">
            <a:blip r:embed="rId7"/>
            <a:stretch>
              <a:fillRect l="-213" t="-26087" b="-50000"/>
            </a:stretch>
          </a:blipFill>
        </p:spPr>
        <p:txBody>
          <a:bodyPr/>
          <a:lstStyle/>
          <a:p>
            <a:pPr marR="0" defTabSz="914400" eaLnBrk="1" fontAlgn="auto" hangingPunct="1"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noFill/>
                <a:latin typeface="+mn-lt"/>
                <a:ea typeface="+mn-ea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6" name="文本框 1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50254" y="5269626"/>
            <a:ext cx="3996290" cy="276999"/>
          </a:xfrm>
          <a:prstGeom prst="rect">
            <a:avLst/>
          </a:prstGeom>
          <a:blipFill rotWithShape="0">
            <a:blip r:embed="rId8"/>
            <a:stretch>
              <a:fillRect l="-1829" t="-26087" r="-762" b="-50000"/>
            </a:stretch>
          </a:blipFill>
        </p:spPr>
        <p:txBody>
          <a:bodyPr/>
          <a:lstStyle/>
          <a:p>
            <a:pPr marR="0" defTabSz="914400" eaLnBrk="1" fontAlgn="auto" hangingPunct="1"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noFill/>
                <a:latin typeface="+mn-lt"/>
                <a:ea typeface="+mn-ea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7" name="文本框 1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91799" y="5649765"/>
            <a:ext cx="3350720" cy="276999"/>
          </a:xfrm>
          <a:prstGeom prst="rect">
            <a:avLst/>
          </a:prstGeom>
          <a:blipFill rotWithShape="0">
            <a:blip r:embed="rId9"/>
            <a:stretch>
              <a:fillRect l="-3818" t="-28889" r="-9273" b="-51111"/>
            </a:stretch>
          </a:blipFill>
        </p:spPr>
        <p:txBody>
          <a:bodyPr/>
          <a:lstStyle/>
          <a:p>
            <a:pPr marR="0" defTabSz="914400" eaLnBrk="1" fontAlgn="auto" hangingPunct="1"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noFill/>
                <a:latin typeface="+mn-lt"/>
                <a:ea typeface="+mn-ea"/>
                <a:cs typeface="+mn-cs"/>
              </a:rPr>
              <a:t> </a:t>
            </a:r>
            <a:endParaRPr kumimoji="0" lang="zh-CN" altLang="en-US" kern="1200" cap="none" spc="0" normalizeH="0" baseline="0" noProof="1">
              <a:noFill/>
              <a:latin typeface="Calibri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49386" name="内容占位符 69"/>
          <p:cNvGraphicFramePr>
            <a:graphicFrameLocks noGrp="1" noChangeAspect="1"/>
          </p:cNvGraphicFramePr>
          <p:nvPr>
            <p:ph idx="1"/>
          </p:nvPr>
        </p:nvGraphicFramePr>
        <p:xfrm>
          <a:off x="1003300" y="3629025"/>
          <a:ext cx="291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0" imgW="2095500" imgH="228600" progId="Paint.Picture">
                  <p:embed/>
                </p:oleObj>
              </mc:Choice>
              <mc:Fallback>
                <p:oleObj name="" r:id="rId10" imgW="2095500" imgH="2286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1003300" y="3629025"/>
                        <a:ext cx="2914650" cy="314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87" name="对象 2"/>
          <p:cNvGraphicFramePr/>
          <p:nvPr/>
        </p:nvGraphicFramePr>
        <p:xfrm>
          <a:off x="6816725" y="6105525"/>
          <a:ext cx="17351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1247775" imgH="361950" progId="Paint.Picture">
                  <p:embed/>
                </p:oleObj>
              </mc:Choice>
              <mc:Fallback>
                <p:oleObj name="" r:id="rId12" imgW="1247775" imgH="3619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16725" y="6105525"/>
                        <a:ext cx="17351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en-US" altLang="zh-CN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+mj-ea"/>
                <a:cs typeface="+mj-cs"/>
              </a:rPr>
              <a:t>a,b</a:t>
            </a:r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真值表说明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017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3338" y="1484313"/>
            <a:ext cx="3168650" cy="4525962"/>
          </a:xfrm>
          <a:ln/>
        </p:spPr>
      </p:pic>
      <p:pic>
        <p:nvPicPr>
          <p:cNvPr id="5017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3" y="1743075"/>
            <a:ext cx="2873375" cy="426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1341438"/>
            <a:ext cx="2771775" cy="51816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0181" name="对象 2"/>
          <p:cNvGraphicFramePr/>
          <p:nvPr/>
        </p:nvGraphicFramePr>
        <p:xfrm>
          <a:off x="33338" y="3659188"/>
          <a:ext cx="3178175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857625" imgH="2533650" progId="Paint.Picture">
                  <p:embed/>
                </p:oleObj>
              </mc:Choice>
              <mc:Fallback>
                <p:oleObj name="" r:id="rId4" imgW="3857625" imgH="25336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8" y="3659188"/>
                        <a:ext cx="3178175" cy="267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445500" cy="95408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Hex to 7-segment decoder Schematic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兼容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MC14495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省略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VCR(Pin11)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h+i(Pin4)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功能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grpSp>
        <p:nvGrpSpPr>
          <p:cNvPr id="51203" name="组合 4"/>
          <p:cNvGrpSpPr/>
          <p:nvPr/>
        </p:nvGrpSpPr>
        <p:grpSpPr>
          <a:xfrm>
            <a:off x="0" y="2349500"/>
            <a:ext cx="9144000" cy="3941763"/>
            <a:chOff x="-25326" y="1988840"/>
            <a:chExt cx="9144000" cy="3941655"/>
          </a:xfrm>
        </p:grpSpPr>
        <p:pic>
          <p:nvPicPr>
            <p:cNvPr id="51205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圆角矩形 6"/>
            <p:cNvSpPr/>
            <p:nvPr/>
          </p:nvSpPr>
          <p:spPr>
            <a:xfrm>
              <a:off x="7278762" y="2761932"/>
              <a:ext cx="1727200" cy="2304987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9337" y="2761932"/>
              <a:ext cx="1665287" cy="2304987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7174" y="2780981"/>
              <a:ext cx="728663" cy="2304987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1987" y="2780981"/>
              <a:ext cx="792162" cy="2304987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87" y="2761932"/>
              <a:ext cx="1008062" cy="2304987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462" y="2780981"/>
              <a:ext cx="1008062" cy="2304987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562" y="2780981"/>
              <a:ext cx="1287462" cy="2304987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362" y="5085968"/>
              <a:ext cx="8208962" cy="43178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14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itchFamily="34" charset="0"/>
                </a:rPr>
                <a:t>a</a:t>
              </a:r>
              <a:endParaRPr lang="zh-CN" alt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1215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lang="zh-CN" alt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1216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itchFamily="34" charset="0"/>
                </a:rPr>
                <a:t>c</a:t>
              </a:r>
              <a:endParaRPr lang="zh-CN" alt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1217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itchFamily="34" charset="0"/>
                </a:rPr>
                <a:t>d</a:t>
              </a:r>
              <a:endParaRPr lang="zh-CN" alt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1218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itchFamily="34" charset="0"/>
                </a:rPr>
                <a:t>e</a:t>
              </a:r>
              <a:endParaRPr lang="zh-CN" alt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1219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itchFamily="34" charset="0"/>
                </a:rPr>
                <a:t>f</a:t>
              </a:r>
              <a:endParaRPr lang="zh-CN" alt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1220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Calibri" pitchFamily="34" charset="0"/>
                </a:rPr>
                <a:t>g</a:t>
              </a:r>
              <a:endParaRPr lang="zh-CN" altLang="en-US" sz="240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1221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>
                  <a:solidFill>
                    <a:srgbClr val="0000CC"/>
                  </a:solidFill>
                  <a:latin typeface="Calibri" pitchFamily="34" charset="0"/>
                </a:rPr>
                <a:t>enable</a:t>
              </a:r>
              <a:endParaRPr lang="zh-CN" altLang="en-US" sz="2400">
                <a:solidFill>
                  <a:srgbClr val="0000CC"/>
                </a:solidFill>
                <a:latin typeface="Calibri" pitchFamily="34" charset="0"/>
              </a:endParaRPr>
            </a:p>
          </p:txBody>
        </p:sp>
      </p:grpSp>
      <p:pic>
        <p:nvPicPr>
          <p:cNvPr id="5120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1268413"/>
            <a:ext cx="2459038" cy="1684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518525" cy="95408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Hex to 7-segment decoder Schematic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222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-11112" y="1628775"/>
            <a:ext cx="9001125" cy="4249738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775" y="242888"/>
            <a:ext cx="76533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en-US" altLang="zh-CN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+mj-ea"/>
                <a:cs typeface="+mj-cs"/>
              </a:rPr>
              <a:t>schematic  Sheet </a:t>
            </a:r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改变尺寸大小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4274" name="内容占位符 6"/>
          <p:cNvGraphicFramePr>
            <a:graphicFrameLocks noGrp="1" noChangeAspect="1"/>
          </p:cNvGraphicFramePr>
          <p:nvPr>
            <p:ph idx="1"/>
          </p:nvPr>
        </p:nvGraphicFramePr>
        <p:xfrm>
          <a:off x="552450" y="1600200"/>
          <a:ext cx="80375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029325" imgH="3390900" progId="Paint.Picture">
                  <p:embed/>
                </p:oleObj>
              </mc:Choice>
              <mc:Fallback>
                <p:oleObj name="" r:id="rId1" imgW="6029325" imgH="339090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52450" y="1600200"/>
                        <a:ext cx="8037513" cy="4525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文本框 2"/>
          <p:cNvSpPr txBox="1"/>
          <p:nvPr/>
        </p:nvSpPr>
        <p:spPr>
          <a:xfrm>
            <a:off x="746125" y="1338263"/>
            <a:ext cx="71389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>
                <a:latin typeface="Calibri" pitchFamily="34" charset="0"/>
              </a:rPr>
              <a:t>双击空白画布处，出现下面窗口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黑体" pitchFamily="49" charset="-122"/>
                <a:cs typeface="+mj-cs"/>
              </a:rPr>
              <a:t>多位七段数码管显示原理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485775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静态显示</a:t>
            </a:r>
            <a:endParaRPr lang="zh-CN" altLang="en-US" sz="24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每个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7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段码对应一个显示译码电路</a:t>
            </a:r>
            <a:endParaRPr lang="zh-CN" altLang="en-US" sz="2000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动态扫描显示：时分复用显示</a:t>
            </a:r>
            <a:endParaRPr lang="zh-CN" altLang="en-US" sz="24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利用人眼视觉残留</a:t>
            </a:r>
            <a:endParaRPr lang="zh-CN" altLang="en-US" sz="2000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一个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7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段码译码电路分时为每个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7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段码提供译码</a:t>
            </a:r>
            <a:endParaRPr lang="zh-CN" altLang="en-US" sz="2000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控制时序</a:t>
            </a:r>
            <a:endParaRPr lang="zh-CN" altLang="en-US" sz="24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用定时计数信号控制公共极，分时输出对应七段码的显示信号：	 </a:t>
            </a:r>
            <a:r>
              <a:rPr lang="zh-CN" altLang="en-US" sz="2000" kern="1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动态扫描</a:t>
            </a:r>
            <a:endParaRPr lang="zh-CN" altLang="en-US" sz="2000" kern="120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en-US" altLang="zh-CN" sz="24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4</a:t>
            </a: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位七段码结构</a:t>
            </a:r>
            <a:endParaRPr lang="zh-CN" altLang="en-US" sz="24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正极：公共端</a:t>
            </a:r>
            <a:endParaRPr lang="zh-CN" altLang="en-US" sz="2000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七段信号并联</a:t>
            </a:r>
            <a:endParaRPr lang="zh-CN" altLang="en-US" sz="2000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sz="24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5529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13" y="4464050"/>
            <a:ext cx="6256337" cy="2205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3808413" y="4464050"/>
            <a:ext cx="4833938" cy="233363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43213" y="5111750"/>
            <a:ext cx="388938" cy="1266825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302" name="矩形 6"/>
          <p:cNvSpPr/>
          <p:nvPr/>
        </p:nvSpPr>
        <p:spPr>
          <a:xfrm>
            <a:off x="5751513" y="4389438"/>
            <a:ext cx="858837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590550" indent="-533400" eaLnBrk="1" hangingPunct="1"/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共阳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655763"/>
            <a:ext cx="6248400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黑体" pitchFamily="49" charset="-122"/>
                <a:cs typeface="+mj-cs"/>
              </a:rPr>
              <a:t>分时控制示意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632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0975" y="1412875"/>
            <a:ext cx="5189538" cy="2879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2988" y="4337050"/>
          <a:ext cx="7408862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2670810" imgH="1009015" progId="Visio.Drawing.11">
                  <p:embed/>
                </p:oleObj>
              </mc:Choice>
              <mc:Fallback>
                <p:oleObj name="" r:id="rId2" imgW="2670810" imgH="100901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4337050"/>
                        <a:ext cx="7408862" cy="233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文本框 2"/>
          <p:cNvSpPr txBox="1"/>
          <p:nvPr/>
        </p:nvSpPr>
        <p:spPr>
          <a:xfrm>
            <a:off x="5503863" y="1565275"/>
            <a:ext cx="592137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503050405090304" pitchFamily="18" charset="0"/>
              </a:rPr>
              <a:t>AN3</a:t>
            </a:r>
            <a:endParaRPr lang="zh-CN" altLang="en-US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6325" name="文本框 7"/>
          <p:cNvSpPr txBox="1"/>
          <p:nvPr/>
        </p:nvSpPr>
        <p:spPr>
          <a:xfrm>
            <a:off x="4930775" y="1971675"/>
            <a:ext cx="5937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503050405090304" pitchFamily="18" charset="0"/>
              </a:rPr>
              <a:t>AN2</a:t>
            </a:r>
            <a:endParaRPr lang="zh-CN" altLang="en-US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6326" name="文本框 8"/>
          <p:cNvSpPr txBox="1"/>
          <p:nvPr/>
        </p:nvSpPr>
        <p:spPr>
          <a:xfrm>
            <a:off x="4278313" y="2608263"/>
            <a:ext cx="59372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503050405090304" pitchFamily="18" charset="0"/>
              </a:rPr>
              <a:t>AN1</a:t>
            </a:r>
            <a:endParaRPr lang="zh-CN" altLang="en-US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6327" name="文本框 9"/>
          <p:cNvSpPr txBox="1"/>
          <p:nvPr/>
        </p:nvSpPr>
        <p:spPr>
          <a:xfrm>
            <a:off x="3530600" y="3149600"/>
            <a:ext cx="5937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Times New Roman" panose="02020503050405090304" pitchFamily="18" charset="0"/>
              </a:rPr>
              <a:t>AN0</a:t>
            </a:r>
            <a:endParaRPr lang="zh-CN" altLang="en-US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56328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229600" cy="4525962"/>
          </a:xfrm>
          <a:ln/>
        </p:spPr>
        <p:txBody>
          <a:bodyPr vert="horz" wrap="square" lIns="91440" tIns="45720" rIns="91440" bIns="45720" anchor="t"/>
          <a:p>
            <a:pPr marL="590550" indent="-533400" algn="just" eaLnBrk="1" hangingPunct="1">
              <a:spcBef>
                <a:spcPct val="0"/>
              </a:spcBef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动态扫描</a:t>
            </a:r>
            <a:endParaRPr lang="en-US" altLang="zh-CN" sz="2800" kern="1200">
              <a:solidFill>
                <a:srgbClr val="FF0000"/>
              </a:solidFill>
              <a:latin typeface="黑体" pitchFamily="49" charset="-122"/>
              <a:ea typeface="+mn-ea"/>
              <a:cs typeface="+mn-cs"/>
            </a:endParaRPr>
          </a:p>
          <a:p>
            <a:pPr marL="990600" lvl="1" indent="-533400" algn="just" eaLnBrk="1" hangingPunct="1">
              <a:spcBef>
                <a:spcPct val="0"/>
              </a:spcBef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低电平与输入显示对应</a:t>
            </a:r>
            <a:endParaRPr lang="en-US" altLang="zh-CN" sz="2400" kern="1200">
              <a:solidFill>
                <a:srgbClr val="31859C"/>
              </a:solidFill>
              <a:latin typeface="黑体" pitchFamily="49" charset="-122"/>
              <a:ea typeface="+mn-ea"/>
              <a:cs typeface="+mn-cs"/>
            </a:endParaRPr>
          </a:p>
          <a:p>
            <a:pPr marL="1390650" lvl="2" indent="-533400" algn="just" eaLnBrk="1" hangingPunct="1">
              <a:spcBef>
                <a:spcPct val="0"/>
              </a:spcBef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kern="1200">
                <a:latin typeface="黑体" pitchFamily="49" charset="-122"/>
                <a:ea typeface="黑体" pitchFamily="49" charset="-122"/>
                <a:cs typeface="+mn-cs"/>
              </a:rPr>
              <a:t>共阳：低电平控制</a:t>
            </a:r>
            <a:endParaRPr lang="en-US" altLang="zh-CN" kern="1200">
              <a:latin typeface="黑体" pitchFamily="49" charset="-122"/>
              <a:ea typeface="+mn-ea"/>
              <a:cs typeface="+mn-cs"/>
            </a:endParaRPr>
          </a:p>
          <a:p>
            <a:pPr marL="990600" lvl="1" indent="-533400" algn="just" eaLnBrk="1" hangingPunct="1">
              <a:spcBef>
                <a:spcPct val="0"/>
              </a:spcBef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分时送</a:t>
            </a:r>
            <a:r>
              <a:rPr lang="en-US" altLang="zh-CN" sz="2400" i="1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a~g</a:t>
            </a:r>
            <a:r>
              <a:rPr lang="zh-CN" altLang="en-US" sz="2400" i="1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，</a:t>
            </a:r>
            <a:r>
              <a:rPr lang="en-US" altLang="zh-CN" sz="2400" i="1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p</a:t>
            </a:r>
            <a:endParaRPr lang="en-US" altLang="zh-CN" sz="2400" i="1" kern="1200">
              <a:solidFill>
                <a:srgbClr val="31859C"/>
              </a:solidFill>
              <a:latin typeface="黑体" pitchFamily="49" charset="-122"/>
              <a:ea typeface="+mn-ea"/>
              <a:cs typeface="+mn-cs"/>
            </a:endParaRPr>
          </a:p>
          <a:p>
            <a:pPr marL="990600" lvl="1" indent="-533400" algn="just" eaLnBrk="1" hangingPunct="1">
              <a:spcBef>
                <a:spcPct val="0"/>
              </a:spcBef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可用序列信号控制</a:t>
            </a:r>
            <a:endParaRPr lang="en-US" altLang="zh-CN" sz="2400" kern="1200">
              <a:solidFill>
                <a:srgbClr val="31859C"/>
              </a:solidFill>
              <a:latin typeface="黑体" pitchFamily="49" charset="-122"/>
              <a:ea typeface="+mn-ea"/>
              <a:cs typeface="+mn-cs"/>
            </a:endParaRPr>
          </a:p>
          <a:p>
            <a:pPr marL="590550" indent="-533400"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sz="36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实验内容与步骤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任务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：原理图设计实现显示译码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模块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en-US" altLang="zh-CN" sz="2800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任务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2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：用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模块实现数码管显示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设计实现</a:t>
            </a: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MY_MC14495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新建工程，工程名称用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。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新建源文件，文件名称用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。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原理图方式进行设计。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设计实现</a:t>
            </a: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MyMC14495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en-US" altLang="zh-CN" kern="1200">
                <a:solidFill>
                  <a:srgbClr val="215968"/>
                </a:solidFill>
                <a:latin typeface="Times New Roman" panose="02020503050405090304" pitchFamily="18" charset="0"/>
                <a:ea typeface="+mn-ea"/>
                <a:cs typeface="+mn-cs"/>
              </a:rPr>
              <a:t>Check Design Rules</a:t>
            </a:r>
            <a:r>
              <a:rPr lang="zh-CN" altLang="en-US" kern="1200">
                <a:solidFill>
                  <a:srgbClr val="215968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，检查错误</a:t>
            </a:r>
            <a:endParaRPr lang="en-US" altLang="zh-CN" kern="1200">
              <a:solidFill>
                <a:srgbClr val="215968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en-US" altLang="zh-CN" kern="1200">
              <a:solidFill>
                <a:srgbClr val="215968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en-US" altLang="zh-CN" kern="1200">
                <a:solidFill>
                  <a:srgbClr val="215968"/>
                </a:solidFill>
                <a:latin typeface="Times New Roman" panose="02020503050405090304" pitchFamily="18" charset="0"/>
                <a:ea typeface="+mn-ea"/>
                <a:cs typeface="+mn-cs"/>
              </a:rPr>
              <a:t>View HDL Functional Model</a:t>
            </a:r>
            <a:r>
              <a:rPr lang="zh-CN" altLang="en-US" kern="1200">
                <a:solidFill>
                  <a:srgbClr val="215968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，查看并学习</a:t>
            </a:r>
            <a:r>
              <a:rPr lang="en-US" altLang="zh-CN" kern="1200">
                <a:solidFill>
                  <a:srgbClr val="215968"/>
                </a:solidFill>
                <a:latin typeface="Times New Roman" panose="02020503050405090304" pitchFamily="18" charset="0"/>
                <a:ea typeface="+mn-ea"/>
                <a:cs typeface="+mn-cs"/>
              </a:rPr>
              <a:t>Verilog HDL</a:t>
            </a:r>
            <a:r>
              <a:rPr lang="zh-CN" altLang="en-US" kern="1200">
                <a:solidFill>
                  <a:srgbClr val="215968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代码</a:t>
            </a:r>
            <a:endParaRPr lang="zh-CN" altLang="en-US" kern="1200">
              <a:solidFill>
                <a:srgbClr val="215968"/>
              </a:solidFill>
              <a:latin typeface="Times New Roman" panose="02020503050405090304" pitchFamily="18" charset="0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  纲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实验目的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实验设备与材料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实验任务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实验原理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实验内容与步骤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仿真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对</a:t>
            </a:r>
            <a:r>
              <a:rPr lang="en-US" altLang="zh-CN" sz="24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模块进行仿真，参考激励代码如下：</a:t>
            </a:r>
            <a:endParaRPr lang="zh-CN" altLang="en-US" sz="24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0419" name="矩形 3"/>
          <p:cNvSpPr/>
          <p:nvPr/>
        </p:nvSpPr>
        <p:spPr>
          <a:xfrm>
            <a:off x="250825" y="1989138"/>
            <a:ext cx="4572000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integer i;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initial begin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D3 = 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D2 = 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D1 = 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D0 = 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LE = 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point = 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</a:t>
            </a:r>
            <a:endParaRPr lang="zh-CN" altLang="en-US" sz="2800">
              <a:solidFill>
                <a:srgbClr val="336699"/>
              </a:solidFill>
              <a:latin typeface="Calibri" pitchFamily="34" charset="0"/>
            </a:endParaRPr>
          </a:p>
        </p:txBody>
      </p:sp>
      <p:sp>
        <p:nvSpPr>
          <p:cNvPr id="60420" name="矩形 4"/>
          <p:cNvSpPr/>
          <p:nvPr/>
        </p:nvSpPr>
        <p:spPr>
          <a:xfrm>
            <a:off x="4103688" y="1989138"/>
            <a:ext cx="5005387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for (i=0; i&lt;=15;i=i+1) begin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	#50;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	{D3,D2,D1,D0}=i;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	point = i;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end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	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#50;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	LE = 1;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>
                <a:solidFill>
                  <a:srgbClr val="336699"/>
                </a:solidFill>
                <a:latin typeface="Calibri" pitchFamily="34" charset="0"/>
              </a:rPr>
              <a:t>end</a:t>
            </a:r>
            <a:endParaRPr lang="en-US" altLang="zh-CN" sz="2800">
              <a:solidFill>
                <a:srgbClr val="33669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波形图示例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14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557338"/>
            <a:ext cx="8899525" cy="3671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生成逻辑符号图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  <a:ln/>
        </p:spPr>
        <p:txBody>
          <a:bodyPr vert="horz" wrap="square" lIns="91440" tIns="45720" rIns="91440" bIns="45720" anchor="t"/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i="1" kern="120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+mn-cs"/>
              </a:rPr>
              <a:t>Create Schematic Symbol</a:t>
            </a:r>
            <a:r>
              <a:rPr lang="zh-CN" altLang="en-US" i="1" kern="1200">
                <a:solidFill>
                  <a:srgbClr val="000000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，</a:t>
            </a:r>
            <a:r>
              <a:rPr lang="zh-CN" altLang="en-US" sz="2400" kern="1200">
                <a:solidFill>
                  <a:srgbClr val="000000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系统生成</a:t>
            </a:r>
            <a:r>
              <a:rPr lang="en-US" altLang="zh-CN" sz="24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sz="2400" kern="1200">
                <a:solidFill>
                  <a:srgbClr val="000000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模块的逻辑符号图文件，文件后缀</a:t>
            </a:r>
            <a:r>
              <a:rPr lang="en-US" altLang="zh-CN" sz="2400" kern="1200">
                <a:solidFill>
                  <a:srgbClr val="000000"/>
                </a:solidFill>
                <a:latin typeface="Times New Roman" panose="02020503050405090304" pitchFamily="18" charset="0"/>
                <a:ea typeface="+mn-ea"/>
                <a:cs typeface="+mn-cs"/>
              </a:rPr>
              <a:t>.sym</a:t>
            </a:r>
            <a:endParaRPr lang="en-US" altLang="zh-CN" sz="2400" kern="120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2400" kern="120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2400" kern="120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2400" kern="120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2400" kern="120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2400" kern="120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400" kern="1200">
                <a:solidFill>
                  <a:srgbClr val="000000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符号图位于工程根目录</a:t>
            </a:r>
            <a:endParaRPr lang="en-US" altLang="zh-CN" sz="2400" kern="1200">
              <a:solidFill>
                <a:srgbClr val="000000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自动生成的符号可修改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: 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可以用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Tools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菜单的</a:t>
            </a:r>
            <a:r>
              <a:rPr lang="en-US" altLang="zh-CN" sz="2000" kern="1200">
                <a:solidFill>
                  <a:srgbClr val="31859C"/>
                </a:solidFill>
                <a:latin typeface="Times New Roman" panose="02020503050405090304" pitchFamily="18" charset="0"/>
                <a:ea typeface="+mn-ea"/>
                <a:cs typeface="+mn-cs"/>
              </a:rPr>
              <a:t>Symbol Wizard</a:t>
            </a:r>
            <a:r>
              <a:rPr lang="zh-CN" altLang="en-US" sz="2000" kern="1200">
                <a:solidFill>
                  <a:srgbClr val="31859C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，也可以打开</a:t>
            </a:r>
            <a:r>
              <a:rPr lang="en-US" altLang="zh-CN" sz="2000" kern="1200">
                <a:solidFill>
                  <a:srgbClr val="31859C"/>
                </a:solidFill>
                <a:latin typeface="Times New Roman" panose="02020503050405090304" pitchFamily="18" charset="0"/>
                <a:ea typeface="+mn-ea"/>
                <a:cs typeface="+mn-cs"/>
              </a:rPr>
              <a:t>.sym</a:t>
            </a:r>
            <a:r>
              <a:rPr lang="zh-CN" altLang="en-US" sz="2000" kern="1200">
                <a:solidFill>
                  <a:srgbClr val="31859C"/>
                </a:solidFill>
                <a:latin typeface="Times New Roman" panose="02020503050405090304" pitchFamily="18" charset="0"/>
                <a:ea typeface="黑体" pitchFamily="49" charset="-122"/>
                <a:cs typeface="+mn-cs"/>
              </a:rPr>
              <a:t>文件直接修改</a:t>
            </a:r>
            <a:endParaRPr lang="en-US" altLang="zh-CN" sz="2000" kern="1200">
              <a:solidFill>
                <a:srgbClr val="31859C"/>
              </a:solidFill>
              <a:latin typeface="Times New Roman" panose="02020503050405090304" pitchFamily="18" charset="0"/>
              <a:ea typeface="+mn-ea"/>
              <a:cs typeface="+mn-cs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使用时必须复制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.sym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和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.</a:t>
            </a:r>
            <a:r>
              <a:rPr lang="en-US" altLang="zh-CN" sz="3600" kern="1200">
                <a:solidFill>
                  <a:srgbClr val="C00000"/>
                </a:solidFill>
                <a:latin typeface="黑体" pitchFamily="49" charset="-122"/>
                <a:ea typeface="+mn-ea"/>
                <a:cs typeface="+mn-cs"/>
              </a:rPr>
              <a:t>.vf</a:t>
            </a:r>
            <a:r>
              <a:rPr lang="en-US" altLang="zh-CN" sz="2000" kern="1200">
                <a:solidFill>
                  <a:srgbClr val="FF0000"/>
                </a:solidFill>
                <a:latin typeface="黑体" pitchFamily="49" charset="-122"/>
                <a:ea typeface="+mn-ea"/>
                <a:cs typeface="+mn-cs"/>
              </a:rPr>
              <a:t>{</a:t>
            </a:r>
            <a:r>
              <a:rPr lang="zh-CN" altLang="zh-CN" sz="2000" kern="1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添加到</a:t>
            </a:r>
            <a:r>
              <a:rPr lang="zh-CN" altLang="en-US" sz="2000" kern="1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工程中，</a:t>
            </a:r>
            <a:r>
              <a:rPr lang="en-US" altLang="zh-CN" sz="2000" kern="1200">
                <a:solidFill>
                  <a:srgbClr val="FF0000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ADD NEW SCOURE</a:t>
            </a:r>
            <a:r>
              <a:rPr lang="en-US" altLang="zh-CN" sz="2000" kern="1200">
                <a:solidFill>
                  <a:srgbClr val="FF0000"/>
                </a:solidFill>
                <a:latin typeface="黑体" pitchFamily="49" charset="-122"/>
                <a:ea typeface="+mn-ea"/>
                <a:cs typeface="+mn-cs"/>
              </a:rPr>
              <a:t>}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（或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.v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）到对应工程目录</a:t>
            </a:r>
            <a:endParaRPr lang="zh-CN" altLang="en-US" sz="2000" kern="1200">
              <a:solidFill>
                <a:srgbClr val="000000"/>
              </a:solidFill>
              <a:latin typeface="Times New Roman" panose="02020503050405090304" pitchFamily="18" charset="0"/>
              <a:ea typeface="黑体" pitchFamily="49" charset="-122"/>
              <a:cs typeface="+mn-cs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2438400"/>
            <a:ext cx="3751263" cy="187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2408238"/>
            <a:ext cx="4333875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158163" cy="954088"/>
          </a:xfrm>
        </p:spPr>
        <p:txBody>
          <a:bodyPr vert="horz" wrap="square" lIns="91440" tIns="45720" rIns="91440" bIns="45720" numCol="1" anchor="ctr" anchorCtr="0" compatLnSpc="1">
            <a:noAutofit/>
          </a:bodyPr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任务</a:t>
            </a:r>
            <a:r>
              <a:rPr lang="en-US" altLang="zh-CN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+mj-ea"/>
                <a:cs typeface="+mj-cs"/>
              </a:rPr>
              <a:t>2</a:t>
            </a:r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：实现数码管显示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新建工程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DispNumber_sch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新建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schematic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文件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DispNumber_sch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复制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MyMC14495.sym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和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.vf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到工程根目录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4000" kern="1200">
                <a:solidFill>
                  <a:srgbClr val="C00000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vf</a:t>
            </a:r>
            <a:r>
              <a:rPr lang="en-US" altLang="zh-CN" kern="1200">
                <a:solidFill>
                  <a:srgbClr val="FF0000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{</a:t>
            </a:r>
            <a:r>
              <a:rPr lang="zh-CN" altLang="zh-CN" kern="1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添加到</a:t>
            </a:r>
            <a:r>
              <a:rPr lang="zh-CN" altLang="en-US" kern="1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工程中，</a:t>
            </a:r>
            <a:r>
              <a:rPr lang="en-US" altLang="zh-CN" kern="1200">
                <a:solidFill>
                  <a:srgbClr val="FF0000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ADD NEW SCOURE}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在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symbols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框里的第一个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元件，就是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endParaRPr lang="en-US" altLang="zh-CN" kern="1200">
              <a:solidFill>
                <a:srgbClr val="215968"/>
              </a:solidFill>
              <a:latin typeface="黑体" pitchFamily="49" charset="-122"/>
              <a:ea typeface="+mn-ea"/>
              <a:cs typeface="+mn-cs"/>
            </a:endParaRPr>
          </a:p>
        </p:txBody>
      </p:sp>
      <p:pic>
        <p:nvPicPr>
          <p:cNvPr id="6349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4076700"/>
            <a:ext cx="381635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实现数码管显示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52596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调用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276475"/>
            <a:ext cx="7040563" cy="382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下载验证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81537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UCF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引脚定义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输入</a:t>
            </a:r>
            <a:endParaRPr lang="zh-CN" altLang="en-US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2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en-US" altLang="zh-CN" kern="1200">
                <a:latin typeface="黑体" pitchFamily="49" charset="-122"/>
                <a:ea typeface="+mn-ea"/>
                <a:cs typeface="+mn-cs"/>
              </a:rPr>
              <a:t>SW[7:4]=AN[3:0]</a:t>
            </a:r>
            <a:endParaRPr lang="en-US" altLang="zh-CN" kern="1200">
              <a:latin typeface="黑体" pitchFamily="49" charset="-122"/>
              <a:ea typeface="+mn-ea"/>
              <a:cs typeface="+mn-cs"/>
            </a:endParaRPr>
          </a:p>
          <a:p>
            <a:pPr lvl="2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en-US" altLang="zh-CN" kern="1200">
                <a:latin typeface="黑体" pitchFamily="49" charset="-122"/>
                <a:ea typeface="+mn-ea"/>
                <a:cs typeface="+mn-cs"/>
              </a:rPr>
              <a:t>SW[3:0]=D3D2D1D0</a:t>
            </a:r>
            <a:endParaRPr lang="en-US" altLang="zh-CN" kern="1200">
              <a:latin typeface="黑体" pitchFamily="49" charset="-122"/>
              <a:ea typeface="+mn-ea"/>
              <a:cs typeface="+mn-cs"/>
            </a:endParaRPr>
          </a:p>
          <a:p>
            <a:pPr lvl="2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en-US" altLang="zh-CN" kern="1200">
                <a:latin typeface="黑体" pitchFamily="49" charset="-122"/>
                <a:ea typeface="+mn-ea"/>
                <a:cs typeface="+mn-cs"/>
              </a:rPr>
              <a:t>SW[14]=LE</a:t>
            </a:r>
            <a:endParaRPr lang="en-US" altLang="zh-CN" kern="1200">
              <a:latin typeface="黑体" pitchFamily="49" charset="-122"/>
              <a:ea typeface="+mn-ea"/>
              <a:cs typeface="+mn-cs"/>
            </a:endParaRPr>
          </a:p>
          <a:p>
            <a:pPr lvl="2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en-US" altLang="zh-CN" kern="1200">
                <a:latin typeface="黑体" pitchFamily="49" charset="-122"/>
                <a:ea typeface="+mn-ea"/>
                <a:cs typeface="+mn-cs"/>
              </a:rPr>
              <a:t>SW[15]=point</a:t>
            </a:r>
            <a:endParaRPr lang="en-US" altLang="zh-CN" kern="1200">
              <a:latin typeface="黑体" pitchFamily="49" charset="-122"/>
              <a:ea typeface="+mn-ea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输出</a:t>
            </a:r>
            <a:endParaRPr lang="zh-CN" altLang="en-US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2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en-US" altLang="zh-CN" kern="1200">
                <a:latin typeface="黑体" pitchFamily="49" charset="-122"/>
                <a:ea typeface="+mn-ea"/>
                <a:cs typeface="+mn-cs"/>
              </a:rPr>
              <a:t>a~g</a:t>
            </a:r>
            <a:r>
              <a:rPr lang="zh-CN" altLang="en-US" kern="1200">
                <a:latin typeface="黑体" pitchFamily="49" charset="-122"/>
                <a:ea typeface="黑体" pitchFamily="49" charset="-122"/>
                <a:cs typeface="+mn-cs"/>
              </a:rPr>
              <a:t>，</a:t>
            </a:r>
            <a:r>
              <a:rPr lang="en-US" altLang="zh-CN" kern="1200">
                <a:latin typeface="黑体" pitchFamily="49" charset="-122"/>
                <a:ea typeface="+mn-ea"/>
                <a:cs typeface="+mn-cs"/>
              </a:rPr>
              <a:t>p</a:t>
            </a:r>
            <a:endParaRPr lang="en-US" altLang="zh-CN" kern="1200">
              <a:latin typeface="黑体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UCF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8" y="1341438"/>
            <a:ext cx="8456613" cy="5327650"/>
          </a:xfrm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"SW[0]" loc = AA10   | IOSTANDARD = LVCMOS15;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"BTN[0]" LOC = AF13  | IOSTANDARD = LVCMOS15 ;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#SW[14]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"BTN[1] " LOC = AF10  | IOSTANDARD = LVCMOS15 ;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#SW[15]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"SEGMENT[0]“  LOC = AB22| IOSTANDARD = LVCMOS33 ;#a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"SEGMENT[1]"  LOC = AD24	| IOSTANDARD = LVCMOS33 ;#b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"SEGMENT[2]"   LOC = AD23 | IOSTANDARD = LVCMOS33 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"SEGMENT[3]" LOC = Y21 | IOSTANDARD = LVCMOS33 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"SEGMENT[4]" LOC = W20 | IOSTANDARD = LVCMOS33 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"SEGMENT[5]" LOC = AC24 | IOSTANDARD = LVCMOS33 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"SEGMENT[6]" LOC = AC23	| IOSTANDARD = LVCMOS33 ;#g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"SEGMENT[7]" LOC = AA22 | IOSTANDARD = LVCMOS33 ;#point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"AN[0]" 	LOC = AD21  | IOSTANDARD = LVCMOS33 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"AN[1]" 	LOC = AC21  | IOSTANDARD = LVCMOS33 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"AN[2]" 	LOC = AB21  | IOSTANDARD = LVCMOS33 ;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NET "AN[3]" 	LOC = AC22   | IOSTANDARD = LVCMOS33 ;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665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0" y="1916113"/>
            <a:ext cx="3521075" cy="382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比较有用的菜单按钮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67586" name="对象 5"/>
          <p:cNvGraphicFramePr/>
          <p:nvPr/>
        </p:nvGraphicFramePr>
        <p:xfrm>
          <a:off x="4784725" y="1196975"/>
          <a:ext cx="38798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267075" imgH="1771650" progId="Paint.Picture">
                  <p:embed/>
                </p:oleObj>
              </mc:Choice>
              <mc:Fallback>
                <p:oleObj name="" r:id="rId1" imgW="3267075" imgH="1771650" progId="Paint.Picture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4725" y="1196975"/>
                        <a:ext cx="3879850" cy="246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对象 7"/>
          <p:cNvGraphicFramePr/>
          <p:nvPr/>
        </p:nvGraphicFramePr>
        <p:xfrm>
          <a:off x="4899025" y="3835400"/>
          <a:ext cx="376555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705100" imgH="1895475" progId="Paint.Picture">
                  <p:embed/>
                </p:oleObj>
              </mc:Choice>
              <mc:Fallback>
                <p:oleObj name="" r:id="rId3" imgW="2705100" imgH="189547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9025" y="3835400"/>
                        <a:ext cx="3765550" cy="264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内容占位符 10"/>
          <p:cNvGraphicFramePr>
            <a:graphicFrameLocks noChangeAspect="1"/>
          </p:cNvGraphicFramePr>
          <p:nvPr>
            <p:ph idx="1"/>
          </p:nvPr>
        </p:nvGraphicFramePr>
        <p:xfrm>
          <a:off x="736600" y="1365250"/>
          <a:ext cx="321786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057400" imgH="2019300" progId="Paint.Picture">
                  <p:embed/>
                </p:oleObj>
              </mc:Choice>
              <mc:Fallback>
                <p:oleObj name="" r:id="rId5" imgW="2057400" imgH="201930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36600" y="1365250"/>
                        <a:ext cx="3217863" cy="2470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12"/>
          <p:cNvGraphicFramePr/>
          <p:nvPr/>
        </p:nvGraphicFramePr>
        <p:xfrm>
          <a:off x="312738" y="4056063"/>
          <a:ext cx="4471987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3219450" imgH="1847850" progId="Paint.Picture">
                  <p:embed/>
                </p:oleObj>
              </mc:Choice>
              <mc:Fallback>
                <p:oleObj name="" r:id="rId7" imgW="3219450" imgH="184785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738" y="4056063"/>
                        <a:ext cx="4471987" cy="2573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60350"/>
            <a:ext cx="7005638" cy="720725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sz="3200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电路设计实验箱说明</a:t>
            </a:r>
            <a:endParaRPr lang="zh-CN" altLang="en-US" sz="3200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8610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688" y="1260475"/>
            <a:ext cx="9063037" cy="2808288"/>
          </a:xfrm>
          <a:ln/>
        </p:spPr>
      </p:pic>
      <p:pic>
        <p:nvPicPr>
          <p:cNvPr id="68611" name="图片 2" descr="实验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0500"/>
            <a:ext cx="6715125" cy="268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SWORD</a:t>
            </a: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 </a:t>
            </a: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FPGA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9634" name="内容占位符 3" descr="微信图片_20171016163315_副本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96888" y="1600200"/>
            <a:ext cx="4630737" cy="4525963"/>
          </a:xfrm>
          <a:ln/>
        </p:spPr>
      </p:pic>
      <p:pic>
        <p:nvPicPr>
          <p:cNvPr id="69635" name="内容占位符 3" descr="微信图片_20171016163719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3" y="1600200"/>
            <a:ext cx="3395662" cy="4525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实验目的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507413" cy="51847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掌握七数码管显示原理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掌握七段码显示译码设计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进一步熟悉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Xilinx ISE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 环境及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SWORD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实验平台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  <a:sym typeface="宋体" pitchFamily="2" charset="-122"/>
              </a:rPr>
              <a:t>计算机逻辑设计实验要求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103188" y="1344613"/>
            <a:ext cx="8951912" cy="478155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1.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逻辑设计共：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13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个实验。每次实验课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“</a:t>
            </a:r>
            <a:r>
              <a:rPr lang="en-US" altLang="zh-CN" sz="2500" kern="1200">
                <a:solidFill>
                  <a:srgbClr val="215968"/>
                </a:solidFill>
                <a:latin typeface="Arial" panose="020B0604020202090204" pitchFamily="34" charset="0"/>
                <a:ea typeface="+mn-ea"/>
                <a:cs typeface="+mn-cs"/>
              </a:rPr>
              <a:t>√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”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签到。</a:t>
            </a:r>
            <a:endParaRPr lang="zh-CN" altLang="en-US" sz="25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 eaLnBrk="1" hangingPunct="1"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2.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每个实验完成后必须给老师检查通过后在点名册对应实验中签名（没有签名说明实验没有完成）。</a:t>
            </a:r>
            <a:endParaRPr lang="zh-CN" altLang="en-US" sz="25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 eaLnBrk="1" hangingPunct="1"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3.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至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3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必须实验课结束之前完成，实验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4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是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ISE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平台介绍主要课后自学，实验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5-14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在下一次课结束时完成。延期完成请及时给老师检查，同时会扣一定的分数。</a:t>
            </a:r>
            <a:endParaRPr lang="zh-CN" altLang="en-US" sz="25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 eaLnBrk="1" hangingPunct="1"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4.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实验报告说明：实验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1-4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实验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5-7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、实验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9-11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、实验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12-14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各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合写一份报告，共计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4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份报告。报告迟交每天扣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5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分。</a:t>
            </a:r>
            <a:endParaRPr lang="zh-CN" altLang="en-US" sz="25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 eaLnBrk="1" hangingPunct="1"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5.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实验占总成绩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30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分。每个实验完成签名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分，小计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13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分。每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份报告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4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分，小计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16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分，加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1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分机动合计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30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分。超过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5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个实验来完成，实验成绩计</a:t>
            </a:r>
            <a:r>
              <a:rPr lang="en-US" altLang="zh-CN" sz="25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0</a:t>
            </a:r>
            <a:r>
              <a:rPr lang="zh-CN" altLang="en-US" sz="25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分。</a:t>
            </a:r>
            <a:endParaRPr lang="zh-CN" altLang="en-US" sz="25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  <a:sym typeface="宋体" pitchFamily="2" charset="-122"/>
            </a:endParaRPr>
          </a:p>
          <a:p>
            <a:pPr marL="0" indent="0" eaLnBrk="1" hangingPunct="1"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5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实验室规章制度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8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1.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不能在实验室内吃零食和就餐。订餐请到走道上就餐。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2.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实验结束时请关闭电脑主机电源，勿关显示器电源，后面实验同学以为电脑坏了。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3.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Sword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实验箱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的盖子不要合上，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关闭各种仪器的电源。导线放实验箱内。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4.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实验结束后请整理好椅子，实验签到需写上</a:t>
            </a:r>
            <a:r>
              <a:rPr lang="en-US" altLang="zh-CN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  <a:sym typeface="宋体" pitchFamily="2" charset="-122"/>
              </a:rPr>
              <a:t>Sword</a:t>
            </a: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实验箱号。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71683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4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5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2706" name="WordArt 3"/>
          <p:cNvSpPr>
            <a:spLocks noTextEdit="1"/>
          </p:cNvSpPr>
          <p:nvPr/>
        </p:nvSpPr>
        <p:spPr>
          <a:xfrm>
            <a:off x="2051050" y="32131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89803" dir="2699999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charset="0"/>
                <a:ea typeface="Verdana" panose="020B0604030504040204" charset="0"/>
              </a:rPr>
              <a:t>Thank You !</a:t>
            </a:r>
            <a:endParaRPr lang="zh-CN" altLang="en-US" sz="5400" b="1"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effectLst>
                <a:outerShdw dist="89803" dir="2699999" algn="ctr" rotWithShape="0">
                  <a:srgbClr val="000000">
                    <a:alpha val="50000"/>
                  </a:srgbClr>
                </a:outerShdw>
              </a:effectLst>
              <a:latin typeface="Verdana" panose="020B0604030504040204" charset="0"/>
              <a:ea typeface="Verdana" panose="020B06040305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实验设备与材料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实验设备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lnSpc>
                <a:spcPct val="150000"/>
              </a:lnSpc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装有</a:t>
            </a:r>
            <a:r>
              <a:rPr lang="en-US" altLang="zh-CN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Xilinx ISE 14.7</a:t>
            </a: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的计算机</a:t>
            </a:r>
            <a:r>
              <a:rPr lang="en-US" altLang="zh-CN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	1</a:t>
            </a: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台</a:t>
            </a:r>
            <a:endParaRPr lang="zh-CN" altLang="en-US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lnSpc>
                <a:spcPct val="150000"/>
              </a:lnSpc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en-US" altLang="zh-CN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SWORD</a:t>
            </a: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开发板</a:t>
            </a:r>
            <a:r>
              <a:rPr lang="en-US" altLang="zh-CN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					1</a:t>
            </a: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套</a:t>
            </a:r>
            <a:endParaRPr lang="zh-CN" altLang="en-US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实验材料</a:t>
            </a: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无</a:t>
            </a:r>
            <a:endParaRPr lang="zh-CN" altLang="en-US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实验任务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52596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任务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1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：原理图设计实现显示译码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模块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任务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2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：用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MyMC14495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模块实现数码管显示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实验原理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5058" name="内容占位符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由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7+1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个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LED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构成的数字显示器件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每个</a:t>
            </a:r>
            <a:r>
              <a:rPr lang="en-US" altLang="zh-CN" sz="28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LED</a:t>
            </a:r>
            <a:r>
              <a:rPr lang="zh-CN" altLang="en-US" sz="28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显示数字的一段，另一个为小数点</a:t>
            </a:r>
            <a:endParaRPr lang="zh-CN" altLang="en-US" sz="28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4505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708275"/>
            <a:ext cx="2147888" cy="2808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0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3" y="2708275"/>
            <a:ext cx="4103687" cy="2903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797800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共阴（阳）控制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/>
          <p:nvPr/>
        </p:nvSpPr>
        <p:spPr>
          <a:xfrm>
            <a:off x="-93662" y="1196975"/>
            <a:ext cx="93313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/>
            <a:r>
              <a:rPr lang="zh-CN" altLang="en-US" sz="2400" b="1">
                <a:solidFill>
                  <a:srgbClr val="984807"/>
                </a:solidFill>
                <a:latin typeface="Calibri" pitchFamily="34" charset="0"/>
                <a:sym typeface="宋体" pitchFamily="2" charset="-122"/>
              </a:rPr>
              <a:t>正负逻辑关系说明：</a:t>
            </a:r>
            <a:endParaRPr lang="zh-CN" altLang="en-US" sz="2400" b="1">
              <a:solidFill>
                <a:srgbClr val="984807"/>
              </a:solidFill>
              <a:latin typeface="Calibri" pitchFamily="34" charset="0"/>
            </a:endParaRPr>
          </a:p>
          <a:p>
            <a:pPr lvl="1" eaLnBrk="1" hangingPunct="1"/>
            <a:r>
              <a:rPr lang="zh-CN" altLang="en-US" sz="2400" b="1">
                <a:solidFill>
                  <a:srgbClr val="984807"/>
                </a:solidFill>
                <a:latin typeface="Calibri" pitchFamily="34" charset="0"/>
              </a:rPr>
              <a:t>（负逻辑）共阳连接：</a:t>
            </a:r>
            <a:r>
              <a:rPr lang="en-US" altLang="zh-CN" sz="2400" b="1">
                <a:solidFill>
                  <a:srgbClr val="984807"/>
                </a:solidFill>
                <a:latin typeface="Calibri" pitchFamily="34" charset="0"/>
              </a:rPr>
              <a:t>8</a:t>
            </a:r>
            <a:r>
              <a:rPr lang="zh-CN" altLang="en-US" sz="2400" b="1">
                <a:solidFill>
                  <a:srgbClr val="984807"/>
                </a:solidFill>
                <a:latin typeface="Calibri" pitchFamily="34" charset="0"/>
              </a:rPr>
              <a:t>个</a:t>
            </a:r>
            <a:r>
              <a:rPr lang="en-US" altLang="zh-CN" sz="2400" b="1">
                <a:solidFill>
                  <a:srgbClr val="984807"/>
                </a:solidFill>
                <a:latin typeface="Calibri" pitchFamily="34" charset="0"/>
              </a:rPr>
              <a:t>LED</a:t>
            </a:r>
            <a:r>
              <a:rPr lang="zh-CN" altLang="en-US" sz="2400" b="1">
                <a:solidFill>
                  <a:srgbClr val="984807"/>
                </a:solidFill>
                <a:latin typeface="Calibri" pitchFamily="34" charset="0"/>
              </a:rPr>
              <a:t>正极连在一起，负极低电平时</a:t>
            </a:r>
            <a:endParaRPr lang="zh-CN" altLang="en-US" sz="2400" b="1">
              <a:solidFill>
                <a:srgbClr val="984807"/>
              </a:solidFill>
              <a:latin typeface="Calibri" pitchFamily="34" charset="0"/>
            </a:endParaRPr>
          </a:p>
          <a:p>
            <a:pPr lvl="1" eaLnBrk="1" hangingPunct="1"/>
            <a:r>
              <a:rPr lang="zh-CN" altLang="en-US" sz="2400" b="1">
                <a:solidFill>
                  <a:srgbClr val="984807"/>
                </a:solidFill>
                <a:latin typeface="Calibri" pitchFamily="34" charset="0"/>
              </a:rPr>
              <a:t>（正逻辑）共阴连接：</a:t>
            </a:r>
            <a:r>
              <a:rPr lang="en-US" altLang="zh-CN" sz="2400" b="1">
                <a:solidFill>
                  <a:srgbClr val="984807"/>
                </a:solidFill>
                <a:latin typeface="Calibri" pitchFamily="34" charset="0"/>
              </a:rPr>
              <a:t>8</a:t>
            </a:r>
            <a:r>
              <a:rPr lang="zh-CN" altLang="en-US" sz="2400" b="1">
                <a:solidFill>
                  <a:srgbClr val="984807"/>
                </a:solidFill>
                <a:latin typeface="Calibri" pitchFamily="34" charset="0"/>
              </a:rPr>
              <a:t>个</a:t>
            </a:r>
            <a:r>
              <a:rPr lang="en-US" altLang="zh-CN" sz="2400" b="1">
                <a:solidFill>
                  <a:srgbClr val="984807"/>
                </a:solidFill>
                <a:latin typeface="Calibri" pitchFamily="34" charset="0"/>
              </a:rPr>
              <a:t>LED</a:t>
            </a:r>
            <a:r>
              <a:rPr lang="zh-CN" altLang="en-US" sz="2400" b="1">
                <a:solidFill>
                  <a:srgbClr val="984807"/>
                </a:solidFill>
                <a:latin typeface="Calibri" pitchFamily="34" charset="0"/>
              </a:rPr>
              <a:t>负极连在一起，正极高电平时点亮 </a:t>
            </a:r>
            <a:endParaRPr lang="zh-CN" altLang="en-US" sz="2400" b="1">
              <a:solidFill>
                <a:srgbClr val="984807"/>
              </a:solidFill>
              <a:latin typeface="Calibri" pitchFamily="34" charset="0"/>
            </a:endParaRPr>
          </a:p>
          <a:p>
            <a:pPr eaLnBrk="1" hangingPunct="1"/>
            <a:endParaRPr lang="zh-CN" altLang="en-US" sz="2400" b="1">
              <a:solidFill>
                <a:srgbClr val="984807"/>
              </a:solidFill>
              <a:latin typeface="Calibri" pitchFamily="34" charset="0"/>
            </a:endParaRP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2565400"/>
            <a:ext cx="5995987" cy="368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anchor="ctr" anchorCtr="0" compatLnSpc="1"/>
          <a:p>
            <a:pPr eaLnBrk="1" hangingPunct="1"/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共阴（阳）控制（</a:t>
            </a:r>
            <a:r>
              <a:rPr lang="en-US" altLang="zh-CN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+mj-ea"/>
                <a:cs typeface="+mj-cs"/>
              </a:rPr>
              <a:t>7</a:t>
            </a:r>
            <a:r>
              <a:rPr lang="zh-CN" altLang="en-US" kern="1200">
                <a:solidFill>
                  <a:srgbClr val="3185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段数码管）</a:t>
            </a:r>
            <a:endParaRPr lang="zh-CN" altLang="en-US" kern="1200">
              <a:solidFill>
                <a:srgbClr val="31859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52596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r>
              <a:rPr lang="en-US" altLang="zh-CN" sz="24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LED</a:t>
            </a: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的正极</a:t>
            </a:r>
            <a:r>
              <a:rPr lang="en-US" altLang="zh-CN" sz="24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(</a:t>
            </a: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负极</a:t>
            </a:r>
            <a:r>
              <a:rPr lang="en-US" altLang="zh-CN" sz="2400" kern="1200">
                <a:solidFill>
                  <a:srgbClr val="215968"/>
                </a:solidFill>
                <a:latin typeface="黑体" pitchFamily="49" charset="-122"/>
                <a:ea typeface="+mn-ea"/>
                <a:cs typeface="+mn-cs"/>
              </a:rPr>
              <a:t>)</a:t>
            </a:r>
            <a:r>
              <a:rPr lang="zh-CN" altLang="en-US" sz="2400" kern="1200">
                <a:solidFill>
                  <a:srgbClr val="215968"/>
                </a:solidFill>
                <a:latin typeface="黑体" pitchFamily="49" charset="-122"/>
                <a:ea typeface="黑体" pitchFamily="49" charset="-122"/>
                <a:cs typeface="+mn-cs"/>
              </a:rPr>
              <a:t>连在一起，另一端作为点亮的控制</a:t>
            </a:r>
            <a:endParaRPr lang="zh-CN" altLang="en-US" sz="2400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共阳：正极连在一起，负极＝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0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，点亮</a:t>
            </a:r>
            <a:endParaRPr lang="zh-CN" altLang="en-US" sz="2000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lvl="1" eaLnBrk="1" hangingPunct="1">
              <a:buClr>
                <a:srgbClr val="31859C"/>
              </a:buClr>
              <a:buSzPct val="70000"/>
              <a:buFont typeface="Wingdings" panose="05000000000000000000" pitchFamily="2" charset="2"/>
            </a:pP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共阴：负极连在一起，正极＝</a:t>
            </a:r>
            <a:r>
              <a:rPr lang="en-US" altLang="zh-CN" sz="2000" kern="1200">
                <a:solidFill>
                  <a:srgbClr val="31859C"/>
                </a:solidFill>
                <a:latin typeface="黑体" pitchFamily="49" charset="-122"/>
                <a:ea typeface="+mn-ea"/>
                <a:cs typeface="+mn-cs"/>
              </a:rPr>
              <a:t>1</a:t>
            </a:r>
            <a:r>
              <a:rPr lang="zh-CN" altLang="en-US" sz="2000" kern="1200">
                <a:solidFill>
                  <a:srgbClr val="31859C"/>
                </a:solidFill>
                <a:latin typeface="黑体" pitchFamily="49" charset="-122"/>
                <a:ea typeface="黑体" pitchFamily="49" charset="-122"/>
                <a:cs typeface="+mn-cs"/>
              </a:rPr>
              <a:t>，点亮 </a:t>
            </a:r>
            <a:endParaRPr lang="zh-CN" altLang="en-US" sz="2000" kern="1200">
              <a:solidFill>
                <a:srgbClr val="31859C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eaLnBrk="1" hangingPunct="1">
              <a:buClr>
                <a:srgbClr val="31859C"/>
              </a:buClr>
              <a:buSzPct val="80000"/>
              <a:buFont typeface="Wingdings" panose="05000000000000000000" pitchFamily="2" charset="2"/>
            </a:pPr>
            <a:endParaRPr lang="zh-CN" altLang="en-US" kern="1200">
              <a:solidFill>
                <a:srgbClr val="215968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pic>
        <p:nvPicPr>
          <p:cNvPr id="4710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2636838"/>
            <a:ext cx="6072188" cy="394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微软雅黑" pitchFamily="34" charset="-122"/>
                <a:cs typeface="+mj-cs"/>
              </a:rPr>
              <a:t>Hex 7- segment decoder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微软雅黑" pitchFamily="34" charset="-122"/>
              <a:cs typeface="+mj-cs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4294967295"/>
          </p:nvPr>
        </p:nvGraphicFramePr>
        <p:xfrm>
          <a:off x="1979613" y="1423988"/>
          <a:ext cx="702627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87"/>
                <a:gridCol w="1186287"/>
                <a:gridCol w="730634"/>
                <a:gridCol w="555040"/>
                <a:gridCol w="563423"/>
                <a:gridCol w="540117"/>
                <a:gridCol w="567106"/>
                <a:gridCol w="555612"/>
                <a:gridCol w="517889"/>
                <a:gridCol w="552818"/>
                <a:gridCol w="623561"/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lang="en-US" altLang="zh-CN" sz="1800" b="1" kern="1200" baseline="-250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ea typeface="+mn-ea"/>
                          <a:cs typeface="Times New Roman" panose="0202050305040509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ea typeface="+mn-ea"/>
                        <a:cs typeface="Times New Roman" panose="02020503050405090304" pitchFamily="18" charset="0"/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0  0  1  1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0  1  1  1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1  0  1  1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503050405090304" pitchFamily="18" charset="0"/>
                        <a:cs typeface="Times New Roman" panose="02020503050405090304" pitchFamily="18" charset="0"/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1  1  1  1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Times New Roman" panose="02020503050405090304" pitchFamily="18" charset="0"/>
                          <a:cs typeface="Times New Roman" panose="020205030504050903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</a:tbl>
          </a:graphicData>
        </a:graphic>
      </p:graphicFrame>
      <p:grpSp>
        <p:nvGrpSpPr>
          <p:cNvPr id="48360" name="组合 4"/>
          <p:cNvGrpSpPr/>
          <p:nvPr/>
        </p:nvGrpSpPr>
        <p:grpSpPr>
          <a:xfrm rot="5400000">
            <a:off x="-111125" y="2997200"/>
            <a:ext cx="2243138" cy="1427163"/>
            <a:chOff x="4365364" y="1106819"/>
            <a:chExt cx="2244138" cy="1426509"/>
          </a:xfrm>
        </p:grpSpPr>
        <p:pic>
          <p:nvPicPr>
            <p:cNvPr id="48364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-5400000">
              <a:off x="4774176" y="698003"/>
              <a:ext cx="1426509" cy="2244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365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>
                  <a:solidFill>
                    <a:srgbClr val="FF0000"/>
                  </a:solidFill>
                  <a:latin typeface="Calibri" pitchFamily="34" charset="0"/>
                </a:rPr>
                <a:t>MC14495</a:t>
              </a:r>
              <a:endParaRPr lang="zh-CN" altLang="en-US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48361" name="文本框 1"/>
          <p:cNvSpPr txBox="1"/>
          <p:nvPr/>
        </p:nvSpPr>
        <p:spPr>
          <a:xfrm>
            <a:off x="107950" y="1311275"/>
            <a:ext cx="1806575" cy="1138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000">
                <a:latin typeface="Calibri" pitchFamily="34" charset="0"/>
              </a:rPr>
              <a:t>兼容</a:t>
            </a:r>
            <a:r>
              <a:rPr lang="en-US" altLang="zh-CN" sz="2000">
                <a:latin typeface="Calibri" pitchFamily="34" charset="0"/>
              </a:rPr>
              <a:t>MC14495</a:t>
            </a:r>
            <a:endParaRPr lang="en-US" altLang="zh-CN" sz="2000">
              <a:latin typeface="Calibri" pitchFamily="34" charset="0"/>
            </a:endParaRPr>
          </a:p>
          <a:p>
            <a:pPr eaLnBrk="1" hangingPunct="1"/>
            <a:r>
              <a:rPr lang="zh-CN" altLang="en-US">
                <a:latin typeface="Calibri" pitchFamily="34" charset="0"/>
              </a:rPr>
              <a:t>略掉：</a:t>
            </a:r>
            <a:endParaRPr lang="en-US" altLang="zh-CN">
              <a:latin typeface="Calibri" pitchFamily="34" charset="0"/>
            </a:endParaRPr>
          </a:p>
          <a:p>
            <a:pPr eaLnBrk="1" hangingPunct="1"/>
            <a:r>
              <a:rPr lang="en-US" altLang="zh-CN">
                <a:latin typeface="Calibri" pitchFamily="34" charset="0"/>
              </a:rPr>
              <a:t>     Pin11=VCR</a:t>
            </a:r>
            <a:endParaRPr lang="en-US" altLang="zh-CN">
              <a:latin typeface="Calibri" pitchFamily="34" charset="0"/>
            </a:endParaRPr>
          </a:p>
          <a:p>
            <a:pPr eaLnBrk="1" hangingPunct="1"/>
            <a:r>
              <a:rPr lang="en-US" altLang="zh-CN">
                <a:latin typeface="Calibri" pitchFamily="34" charset="0"/>
              </a:rPr>
              <a:t>     Pin4=h+i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48362" name="文本框 8"/>
          <p:cNvSpPr txBox="1"/>
          <p:nvPr/>
        </p:nvSpPr>
        <p:spPr>
          <a:xfrm>
            <a:off x="107950" y="4972050"/>
            <a:ext cx="1943100" cy="123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>
                <a:latin typeface="Calibri" pitchFamily="34" charset="0"/>
              </a:rPr>
              <a:t>其它</a:t>
            </a:r>
            <a:endParaRPr lang="en-US" altLang="zh-CN" sz="2000">
              <a:latin typeface="Calibri" pitchFamily="34" charset="0"/>
            </a:endParaRPr>
          </a:p>
          <a:p>
            <a:pPr eaLnBrk="1" hangingPunct="1"/>
            <a:r>
              <a:rPr lang="zh-CN" altLang="en-US">
                <a:latin typeface="Calibri" pitchFamily="34" charset="0"/>
              </a:rPr>
              <a:t>共阳：</a:t>
            </a:r>
            <a:r>
              <a:rPr lang="en-US" altLang="zh-CN">
                <a:latin typeface="Calibri" pitchFamily="34" charset="0"/>
              </a:rPr>
              <a:t>74LS46/47</a:t>
            </a:r>
            <a:endParaRPr lang="zh-CN" altLang="en-US">
              <a:latin typeface="Calibri" pitchFamily="34" charset="0"/>
            </a:endParaRPr>
          </a:p>
          <a:p>
            <a:pPr eaLnBrk="1" hangingPunct="1"/>
            <a:r>
              <a:rPr lang="zh-CN" altLang="en-US">
                <a:latin typeface="Calibri" pitchFamily="34" charset="0"/>
              </a:rPr>
              <a:t>共阴：</a:t>
            </a:r>
            <a:r>
              <a:rPr lang="en-US" altLang="zh-CN">
                <a:latin typeface="Calibri" pitchFamily="34" charset="0"/>
              </a:rPr>
              <a:t>74LS48/49</a:t>
            </a:r>
            <a:endParaRPr lang="zh-CN" altLang="en-US">
              <a:latin typeface="Calibri" pitchFamily="34" charset="0"/>
            </a:endParaRPr>
          </a:p>
          <a:p>
            <a:pPr eaLnBrk="1" hangingPunct="1"/>
            <a:r>
              <a:rPr lang="en-US" altLang="zh-CN">
                <a:latin typeface="Calibri" pitchFamily="34" charset="0"/>
              </a:rPr>
              <a:t>          CMOS4511 </a:t>
            </a:r>
            <a:endParaRPr lang="en-US" altLang="zh-CN">
              <a:latin typeface="Calibri" pitchFamily="34" charset="0"/>
            </a:endParaRPr>
          </a:p>
        </p:txBody>
      </p:sp>
      <p:sp>
        <p:nvSpPr>
          <p:cNvPr id="48363" name="矩形 5"/>
          <p:cNvSpPr/>
          <p:nvPr/>
        </p:nvSpPr>
        <p:spPr>
          <a:xfrm>
            <a:off x="5591175" y="674688"/>
            <a:ext cx="25098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503050405090304" pitchFamily="18" charset="0"/>
              </a:rPr>
              <a:t>common anode</a:t>
            </a:r>
            <a:endParaRPr lang="en-US" altLang="zh-CN" sz="2800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3634</Words>
  <Application>WPS 文字</Application>
  <PresentationFormat>ȫʾ(4:3)</PresentationFormat>
  <Paragraphs>927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32</vt:i4>
      </vt:variant>
    </vt:vector>
  </HeadingPairs>
  <TitlesOfParts>
    <vt:vector size="64" baseType="lpstr">
      <vt:lpstr>Arial</vt:lpstr>
      <vt:lpstr>方正书宋_GBK</vt:lpstr>
      <vt:lpstr>Wingdings</vt:lpstr>
      <vt:lpstr>Calibri</vt:lpstr>
      <vt:lpstr>宋体</vt:lpstr>
      <vt:lpstr>黑体</vt:lpstr>
      <vt:lpstr>华文细黑</vt:lpstr>
      <vt:lpstr>微软雅黑</vt:lpstr>
      <vt:lpstr>楷体_GB2312</vt:lpstr>
      <vt:lpstr>Helvetica</vt:lpstr>
      <vt:lpstr>Times New Roman</vt:lpstr>
      <vt:lpstr>+mn-ea</vt:lpstr>
      <vt:lpstr>汉仪中黑KW</vt:lpstr>
      <vt:lpstr>Arial Unicode MS</vt:lpstr>
      <vt:lpstr>Arial Rounded MT Bold</vt:lpstr>
      <vt:lpstr>汉仪书宋二KW</vt:lpstr>
      <vt:lpstr>Verdana</vt:lpstr>
      <vt:lpstr>宋体</vt:lpstr>
      <vt:lpstr>Thonburi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xu3stones</dc:creator>
  <cp:lastModifiedBy>gakiara</cp:lastModifiedBy>
  <cp:revision>283</cp:revision>
  <dcterms:created xsi:type="dcterms:W3CDTF">2019-11-11T16:29:33Z</dcterms:created>
  <dcterms:modified xsi:type="dcterms:W3CDTF">2019-11-11T16:29:33Z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