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2"/>
  </p:notesMasterIdLst>
  <p:sldIdLst>
    <p:sldId id="256" r:id="rId4"/>
    <p:sldId id="270" r:id="rId5"/>
    <p:sldId id="271" r:id="rId6"/>
    <p:sldId id="272" r:id="rId7"/>
    <p:sldId id="273" r:id="rId8"/>
    <p:sldId id="313" r:id="rId9"/>
    <p:sldId id="314" r:id="rId10"/>
    <p:sldId id="315" r:id="rId11"/>
    <p:sldId id="337" r:id="rId12"/>
    <p:sldId id="274" r:id="rId13"/>
    <p:sldId id="401" r:id="rId14"/>
    <p:sldId id="402" r:id="rId15"/>
    <p:sldId id="357" r:id="rId16"/>
    <p:sldId id="358" r:id="rId17"/>
    <p:sldId id="363" r:id="rId18"/>
    <p:sldId id="361" r:id="rId19"/>
    <p:sldId id="317" r:id="rId20"/>
    <p:sldId id="304" r:id="rId21"/>
    <p:sldId id="305" r:id="rId22"/>
    <p:sldId id="338" r:id="rId23"/>
    <p:sldId id="323" r:id="rId24"/>
    <p:sldId id="307" r:id="rId25"/>
    <p:sldId id="306" r:id="rId26"/>
    <p:sldId id="322" r:id="rId27"/>
    <p:sldId id="284" r:id="rId28"/>
    <p:sldId id="318" r:id="rId29"/>
    <p:sldId id="320" r:id="rId30"/>
    <p:sldId id="321" r:id="rId31"/>
    <p:sldId id="285" r:id="rId32"/>
    <p:sldId id="310" r:id="rId33"/>
    <p:sldId id="312" r:id="rId34"/>
    <p:sldId id="359" r:id="rId35"/>
    <p:sldId id="360" r:id="rId36"/>
    <p:sldId id="311" r:id="rId37"/>
    <p:sldId id="319" r:id="rId38"/>
    <p:sldId id="427" r:id="rId39"/>
    <p:sldId id="428" r:id="rId40"/>
    <p:sldId id="26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337"/>
            <p14:sldId id="274"/>
            <p14:sldId id="401"/>
            <p14:sldId id="402"/>
            <p14:sldId id="357"/>
            <p14:sldId id="358"/>
            <p14:sldId id="363"/>
            <p14:sldId id="361"/>
            <p14:sldId id="317"/>
            <p14:sldId id="304"/>
            <p14:sldId id="305"/>
            <p14:sldId id="338"/>
            <p14:sldId id="323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59"/>
            <p14:sldId id="360"/>
            <p14:sldId id="311"/>
            <p14:sldId id="319"/>
            <p14:sldId id="427"/>
            <p14:sldId id="42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2046" autoAdjust="0"/>
  </p:normalViewPr>
  <p:slideViewPr>
    <p:cSldViewPr>
      <p:cViewPr varScale="1">
        <p:scale>
          <a:sx n="104" d="100"/>
          <a:sy n="104" d="100"/>
        </p:scale>
        <p:origin x="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21</a:t>
            </a:r>
            <a:r>
              <a:rPr lang="zh-CN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7.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多路选择器设计及应用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动态扫描显示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作为计数器时钟，分频后输入到数据选择器的控制端，作为数码管扫描信号</a:t>
            </a:r>
          </a:p>
          <a:p>
            <a:pPr lvl="1"/>
            <a:r>
              <a:rPr lang="zh-CN" altLang="en-US" sz="2000" dirty="0"/>
              <a:t>计数器的分频系数要适当，眼睛舒适即可</a:t>
            </a:r>
          </a:p>
          <a:p>
            <a:r>
              <a:rPr lang="zh-CN" altLang="en-US" sz="2400" dirty="0"/>
              <a:t>条件语句实现</a:t>
            </a:r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Visio" r:id="rId3" imgW="3390900" imgH="1515745" progId="Visio.Drawing.11">
                  <p:embed/>
                </p:oleObj>
              </mc:Choice>
              <mc:Fallback>
                <p:oleObj name="Visio" r:id="rId3" imgW="3390900" imgH="1515745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同步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92" y="12047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dirty="0"/>
              <a:t>   MC14495</a:t>
            </a:r>
            <a:r>
              <a:rPr lang="zh-CN" altLang="en-US" dirty="0">
                <a:sym typeface="+mn-ea"/>
              </a:rPr>
              <a:t>数码管显示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174625"/>
            <a:ext cx="9117330" cy="1022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实现数码管显示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145487"/>
            <a:ext cx="11465386" cy="623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HEX(3:0)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段码选择电路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需要显示的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当前需要显示的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当前显示的数据管的</a:t>
            </a:r>
            <a:r>
              <a:rPr lang="en-US" altLang="zh-CN" dirty="0"/>
              <a:t>7</a:t>
            </a:r>
            <a:r>
              <a:rPr lang="zh-CN" altLang="en-US" dirty="0"/>
              <a:t>段码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5" imgW="3378200" imgH="1257300" progId="Visio.Drawing.11">
                  <p:embed/>
                </p:oleObj>
              </mc:Choice>
              <mc:Fallback>
                <p:oleObj name="Visio" r:id="rId5" imgW="3378200" imgH="12573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小数点控制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数码管位消隐控制</a:t>
            </a:r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接到数码管的小数点段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</a:t>
            </a:r>
            <a:r>
              <a:rPr lang="en-US" altLang="zh-CN" dirty="0"/>
              <a:t>MC14495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位选择电路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670630" y="155025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2133"/>
              <a:gd name="adj4" fmla="val 17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低电平有效的数码管位使能信号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3363" y="355027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4" imgW="2959100" imgH="1600200" progId="Visio.Drawing.11">
                  <p:embed/>
                </p:oleObj>
              </mc:Choice>
              <mc:Fallback>
                <p:oleObj name="Visio" r:id="rId4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3363" y="355027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06575" y="2589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753100" y="5278755"/>
          <a:ext cx="324167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6" imgW="3838575" imgH="1362075" progId="Paint.Picture">
                  <p:embed/>
                </p:oleObj>
              </mc:Choice>
              <mc:Fallback>
                <p:oleObj r:id="rId6" imgW="3838575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3100" y="5278755"/>
                        <a:ext cx="3241675" cy="136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100" y="3910330"/>
          <a:ext cx="535114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8" imgW="6686550" imgH="2847975" progId="Paint.Picture">
                  <p:embed/>
                </p:oleObj>
              </mc:Choice>
              <mc:Fallback>
                <p:oleObj r:id="rId8" imgW="6686550" imgH="28479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100" y="3910330"/>
                        <a:ext cx="535114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3" y="129095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1140" y="1364615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>
                <a:solidFill>
                  <a:srgbClr val="FF0000"/>
                </a:solidFill>
                <a:sym typeface="+mn-ea"/>
              </a:rPr>
              <a:t>原理图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2617470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5589905"/>
            <a:ext cx="24892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08165" y="4792980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AN[3:0] </a:t>
            </a:r>
            <a:r>
              <a:rPr lang="zh-CN" altLang="en-US">
                <a:solidFill>
                  <a:srgbClr val="FF0000"/>
                </a:solidFill>
              </a:rPr>
              <a:t>四个位选两种方法都可以。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dispsync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rPr>
              <a:t>四位七段动态显示实现</a:t>
            </a: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734438"/>
            <a:ext cx="7992888" cy="381508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>
                <a:latin typeface="Arial" panose="020B0604020202020204" pitchFamily="34" charset="0"/>
              </a:rPr>
              <a:t>(input   [15:0]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[1:0] Scan,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[3:0] Point,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[3:0] Les,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[3:0] Hex,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p,LE</a:t>
            </a:r>
            <a:r>
              <a:rPr lang="en-US" altLang="zh-CN" sz="1600" dirty="0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[3:0] AN);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信号变化触发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组合电路不用时钟触发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>
                <a:latin typeface="Arial" panose="020B0604020202020204" pitchFamily="34" charset="0"/>
              </a:rPr>
              <a:t>case (Scan)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2‘b00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[3:0];     AN &lt;= 4’b 1110;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>
                <a:latin typeface="Arial" panose="020B0604020202020204" pitchFamily="34" charset="0"/>
              </a:rPr>
              <a:t>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[7:4];     AN &lt;= 4’b 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  AN &lt;= 4’b 1011;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95" y="4787900"/>
            <a:ext cx="4210685" cy="1878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113030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只需要了解无需写代码，要画图实现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5042535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本实验多位七段显示器动态扫描可用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24944"/>
            <a:ext cx="6534324" cy="35045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642866-C0C0-E340-B29F-1EE7EC1C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58786"/>
            <a:ext cx="6534324" cy="3504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module clkdiv(input wire clk,output reg[31:0] clkdiv=0);</a:t>
            </a:r>
          </a:p>
          <a:p>
            <a:pPr marL="0" indent="0">
              <a:buNone/>
            </a:pPr>
            <a:r>
              <a:rPr lang="zh-CN" altLang="en-US" sz="1800" dirty="0"/>
              <a:t>	always @(posedge clk)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clkdiv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[0]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H-&gt;L</a:t>
            </a:r>
          </a:p>
          <a:p>
            <a:pPr marL="0" indent="0">
              <a:buNone/>
            </a:pPr>
            <a:r>
              <a:rPr lang="zh-CN" altLang="en-US" sz="1800" dirty="0"/>
              <a:t>   begin clkdiv &lt;=clkdiv + 1'b1;end   endmodule</a:t>
            </a:r>
            <a:endParaRPr lang="en-US" altLang="zh-CN" sz="1800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3" imgW="7724140" imgH="6334125" progId="Paint.Picture">
                  <p:embed/>
                </p:oleObj>
              </mc:Choice>
              <mc:Fallback>
                <p:oleObj r:id="rId3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5" imgW="7733665" imgH="2171700" progId="Paint.Picture">
                  <p:embed/>
                </p:oleObj>
              </mc:Choice>
              <mc:Fallback>
                <p:oleObj r:id="rId5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时钟计数分频器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 err="1">
                <a:ea typeface="黑体" panose="02010609060101010101" pitchFamily="49" charset="-122"/>
              </a:rPr>
              <a:t>clkdiv</a:t>
            </a:r>
            <a:r>
              <a:rPr lang="en-US" altLang="zh-CN" dirty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626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Div</a:t>
            </a:r>
            <a:r>
              <a:rPr lang="en-US" altLang="zh-CN" dirty="0"/>
              <a:t>[3] div[2] div[1] div[0]</a:t>
            </a:r>
          </a:p>
          <a:p>
            <a:pPr marL="0" indent="0">
              <a:buNone/>
            </a:pPr>
            <a:r>
              <a:rPr lang="en-US" altLang="zh-CN" dirty="0"/>
              <a:t>0  0  0  0     1  0  0  0       </a:t>
            </a:r>
          </a:p>
          <a:p>
            <a:pPr marL="0" indent="0">
              <a:buNone/>
            </a:pPr>
            <a:r>
              <a:rPr lang="en-US" altLang="zh-CN" dirty="0"/>
              <a:t>0  0  0  1     1  0  0  1</a:t>
            </a:r>
          </a:p>
          <a:p>
            <a:pPr marL="0" indent="0">
              <a:buNone/>
            </a:pPr>
            <a:r>
              <a:rPr lang="en-US" altLang="zh-CN" dirty="0"/>
              <a:t>0  0  1  0     1  0  1  0</a:t>
            </a:r>
          </a:p>
          <a:p>
            <a:pPr marL="0" indent="0">
              <a:buNone/>
            </a:pPr>
            <a:r>
              <a:rPr lang="en-US" altLang="zh-CN" dirty="0"/>
              <a:t>0  0  1  1     1  0  1  1</a:t>
            </a:r>
          </a:p>
          <a:p>
            <a:pPr marL="0" indent="0">
              <a:buNone/>
            </a:pPr>
            <a:r>
              <a:rPr lang="en-US" altLang="zh-CN" dirty="0"/>
              <a:t>0  1  0  0     1  1  0  0 </a:t>
            </a:r>
          </a:p>
          <a:p>
            <a:pPr marL="0" indent="0">
              <a:buNone/>
            </a:pPr>
            <a:r>
              <a:rPr lang="en-US" altLang="zh-CN" dirty="0"/>
              <a:t>0  1  0  1     1  1  0  1</a:t>
            </a:r>
          </a:p>
          <a:p>
            <a:pPr marL="0" indent="0">
              <a:buNone/>
            </a:pPr>
            <a:r>
              <a:rPr lang="en-US" altLang="zh-CN" dirty="0"/>
              <a:t>0  1  1  0     1  1  1  0</a:t>
            </a:r>
          </a:p>
          <a:p>
            <a:pPr marL="0" indent="0">
              <a:buNone/>
            </a:pPr>
            <a:r>
              <a:rPr lang="en-US" altLang="zh-CN" dirty="0"/>
              <a:t>0  1  1  1     1  1  1  1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 2</a:t>
            </a:r>
            <a:r>
              <a:rPr lang="en-US" altLang="zh-CN" baseline="30000" dirty="0"/>
              <a:t>2 </a:t>
            </a:r>
            <a:r>
              <a:rPr lang="en-US" altLang="zh-CN" dirty="0"/>
              <a:t>2</a:t>
            </a:r>
            <a:r>
              <a:rPr lang="en-US" altLang="zh-CN" baseline="30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dirty="0"/>
              <a:t>  2</a:t>
            </a:r>
            <a:r>
              <a:rPr lang="en-US" altLang="zh-CN" baseline="30000" dirty="0"/>
              <a:t>0</a:t>
            </a: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68760"/>
            <a:ext cx="2699792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DIV[1:0] 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DIV[3:2]  T: 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788012"/>
            <a:ext cx="4670866" cy="187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DisplaySync.sch</a:t>
            </a:r>
            <a:endParaRPr lang="en-US" altLang="zh-CN" dirty="0"/>
          </a:p>
          <a:p>
            <a:pPr lvl="1"/>
            <a:r>
              <a:rPr lang="zh-CN" altLang="en-US" dirty="0"/>
              <a:t>用原理图设计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DisplaySync.sym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 err="1"/>
              <a:t>disp_num</a:t>
            </a:r>
            <a:r>
              <a:rPr lang="zh-CN" altLang="en-US" dirty="0"/>
              <a:t>显示模块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/>
              <a:t>disp_num</a:t>
            </a:r>
            <a:r>
              <a:rPr lang="en-US" altLang="zh-CN" sz="2200" dirty="0"/>
              <a:t>(input wire 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HEXS,  </a:t>
            </a:r>
            <a:r>
              <a:rPr lang="zh-CN" altLang="en-US" sz="2200" dirty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points,             // 4 decimal points</a:t>
            </a:r>
          </a:p>
          <a:p>
            <a:r>
              <a:rPr lang="en-US" altLang="zh-CN" sz="2200" dirty="0"/>
              <a:t> 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AN,  </a:t>
            </a:r>
            <a:r>
              <a:rPr lang="zh-CN" altLang="en-US" sz="2200" dirty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Segment </a:t>
            </a:r>
            <a:r>
              <a:rPr lang="zh-CN" altLang="en-US" sz="2200" dirty="0"/>
              <a:t>             </a:t>
            </a:r>
            <a:r>
              <a:rPr lang="en-US" altLang="zh-CN" sz="2200" dirty="0"/>
              <a:t>// led segments</a:t>
            </a:r>
          </a:p>
          <a:p>
            <a:r>
              <a:rPr lang="en-US" altLang="zh-CN" sz="2200" dirty="0"/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" y="836712"/>
            <a:ext cx="9288833" cy="440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四个按键，各按一下，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550694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>
                <a:solidFill>
                  <a:srgbClr val="FF0000"/>
                </a:solidFill>
              </a:rPr>
              <a:t>Mux4to1b4_sch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仿真波形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>
                <a:solidFill>
                  <a:srgbClr val="FF0000"/>
                </a:solidFill>
              </a:rPr>
              <a:t>ScoreBoard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pPr lvl="1"/>
            <a:r>
              <a:rPr lang="en-US" altLang="zh-CN" dirty="0"/>
              <a:t>new source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DisplaySync.sch</a:t>
            </a:r>
          </a:p>
          <a:p>
            <a:r>
              <a:rPr lang="zh-CN" altLang="en-US" dirty="0"/>
              <a:t>根据原理设计动态扫描同步输出模块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clkdiv.v</a:t>
            </a:r>
          </a:p>
          <a:p>
            <a:r>
              <a:rPr lang="zh-CN" altLang="en-US" dirty="0"/>
              <a:t>根据原理设计通用计数分频模块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812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839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4</a:t>
            </a:r>
            <a:r>
              <a:rPr lang="zh-CN" altLang="en-US" sz="2800" dirty="0"/>
              <a:t>位数码管扫描显示方法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位数码管显示应用</a:t>
            </a:r>
            <a:r>
              <a:rPr lang="en-US" altLang="zh-CN" sz="2800" dirty="0"/>
              <a:t>—</a:t>
            </a:r>
            <a:r>
              <a:rPr lang="zh-CN" altLang="en-US" sz="2800" dirty="0"/>
              <a:t>记分板设计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>
                <a:solidFill>
                  <a:srgbClr val="FF0000"/>
                </a:solidFill>
              </a:rPr>
              <a:t>disp_num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原理图方式进行设计显示模块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0866"/>
            <a:ext cx="6812280" cy="26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新建源文件</a:t>
            </a:r>
            <a:r>
              <a:rPr lang="en-US" altLang="zh-CN" sz="2800" dirty="0"/>
              <a:t>top</a:t>
            </a:r>
            <a:r>
              <a:rPr lang="zh-CN" altLang="en-US" sz="2800" dirty="0"/>
              <a:t>，并右键设为“</a:t>
            </a:r>
            <a:r>
              <a:rPr lang="en-US" altLang="zh-CN" sz="2800" dirty="0"/>
              <a:t>Top Module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input wire [7:0] SW,</a:t>
            </a:r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	output wire [3:0] AN,</a:t>
            </a:r>
          </a:p>
          <a:p>
            <a:r>
              <a:rPr lang="en-US" altLang="zh-CN" sz="2000" dirty="0"/>
              <a:t>	output wire [7:0] SEGMENT,</a:t>
            </a:r>
          </a:p>
          <a:p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CreateNumber</a:t>
            </a:r>
            <a:r>
              <a:rPr lang="en-US" altLang="zh-CN" sz="2000" dirty="0"/>
              <a:t> c0(</a:t>
            </a:r>
            <a:r>
              <a:rPr lang="en-US" altLang="zh-CN" sz="2000" dirty="0" err="1"/>
              <a:t>btn,num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disp_num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</a:p>
          <a:p>
            <a:r>
              <a:rPr lang="en-US" altLang="zh-CN" sz="2000" dirty="0"/>
              <a:t>	 </a:t>
            </a:r>
          </a:p>
          <a:p>
            <a:r>
              <a:rPr lang="en-US" altLang="zh-CN" sz="2000" dirty="0" err="1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CreateNumber</a:t>
            </a:r>
            <a:r>
              <a:rPr lang="zh-CN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四个按键，各按一下，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disp_num</a:t>
            </a:r>
            <a:r>
              <a:rPr lang="zh-CN" altLang="en-US" dirty="0" err="1"/>
              <a:t>原理图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/>
              <a:t>disp_num</a:t>
            </a:r>
            <a:r>
              <a:rPr lang="en-US" altLang="zh-CN" sz="2200" dirty="0"/>
              <a:t>(input wire 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HEXS,  </a:t>
            </a:r>
            <a:r>
              <a:rPr lang="zh-CN" altLang="en-US" sz="2200" dirty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points,             // 4 decimal points</a:t>
            </a:r>
          </a:p>
          <a:p>
            <a:r>
              <a:rPr lang="en-US" altLang="zh-CN" sz="2200" dirty="0"/>
              <a:t> 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AN,  </a:t>
            </a:r>
            <a:r>
              <a:rPr lang="zh-CN" altLang="en-US" sz="2200" dirty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Segment </a:t>
            </a:r>
            <a:r>
              <a:rPr lang="zh-CN" altLang="en-US" sz="2200" dirty="0"/>
              <a:t>             </a:t>
            </a:r>
            <a:r>
              <a:rPr lang="en-US" altLang="zh-CN" sz="2200" dirty="0"/>
              <a:t>// led segments</a:t>
            </a:r>
          </a:p>
          <a:p>
            <a:r>
              <a:rPr lang="en-US" altLang="zh-CN" sz="2200" dirty="0"/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使能控制：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[7:4]</a:t>
            </a:r>
            <a:r>
              <a:rPr lang="zh-CN" altLang="en-US" sz="2000" dirty="0"/>
              <a:t>为</a:t>
            </a:r>
            <a:r>
              <a:rPr lang="en-US" altLang="zh-CN" sz="2000" dirty="0"/>
              <a:t>les[3:0]</a:t>
            </a:r>
          </a:p>
          <a:p>
            <a:pPr lvl="2"/>
            <a:r>
              <a:rPr lang="zh-CN" altLang="en-US" sz="2000" dirty="0"/>
              <a:t>小数点输入：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[3:0]</a:t>
            </a:r>
            <a:r>
              <a:rPr lang="zh-CN" altLang="en-US" sz="2000" dirty="0"/>
              <a:t>为</a:t>
            </a:r>
            <a:r>
              <a:rPr lang="en-US" altLang="zh-CN" sz="2000" dirty="0"/>
              <a:t>point[3:0]</a:t>
            </a:r>
          </a:p>
          <a:p>
            <a:pPr lvl="2"/>
            <a:r>
              <a:rPr lang="zh-CN" altLang="en-US" sz="2000" dirty="0"/>
              <a:t>按键输入数字：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[15:12]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[3:0]</a:t>
            </a:r>
          </a:p>
          <a:p>
            <a:pPr lvl="1"/>
            <a:r>
              <a:rPr lang="zh-CN" altLang="en-US" sz="2400" dirty="0"/>
              <a:t>输出</a:t>
            </a:r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/>
              <a:t>p=segment</a:t>
            </a:r>
          </a:p>
          <a:p>
            <a:pPr lvl="2"/>
            <a:r>
              <a:rPr lang="en-US" altLang="zh-CN" sz="2000" dirty="0"/>
              <a:t>an[3:0]</a:t>
            </a:r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</a:p>
          <a:p>
            <a:r>
              <a:rPr lang="zh-CN" altLang="en-US" sz="3600" dirty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3600" dirty="0">
                <a:solidFill>
                  <a:srgbClr val="C00000"/>
                </a:solidFill>
                <a:sym typeface="+mn-ea"/>
              </a:rPr>
              <a:t>sym,</a:t>
            </a:r>
            <a:r>
              <a:rPr lang="en-US" altLang="zh-CN" sz="3600" dirty="0" err="1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0" y="1660406"/>
            <a:ext cx="3304884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en-US" altLang="zh-CN" dirty="0"/>
              <a:t>UCF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r>
              <a:rPr lang="fr-FR" altLang="zh-CN" sz="2400" dirty="0"/>
              <a:t>NET "clk" LOC = AC18 | IOSTANDARD = LVCMOS18 ;</a:t>
            </a:r>
            <a:endParaRPr lang="en-US" altLang="zh-CN" sz="2400" dirty="0"/>
          </a:p>
          <a:p>
            <a:r>
              <a:rPr lang="en-US" altLang="zh-CN" sz="2400" dirty="0"/>
              <a:t>net “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” 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 = “xxx”;</a:t>
            </a:r>
          </a:p>
          <a:p>
            <a:r>
              <a:rPr lang="en-US" altLang="zh-CN" sz="2400" dirty="0"/>
              <a:t>net “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” </a:t>
            </a:r>
            <a:r>
              <a:rPr lang="en-US" altLang="zh-CN" sz="2400" dirty="0" err="1"/>
              <a:t>clock_dedicated_route</a:t>
            </a:r>
            <a:r>
              <a:rPr lang="en-US" altLang="zh-CN" sz="2400" dirty="0"/>
              <a:t> = false;</a:t>
            </a:r>
          </a:p>
          <a:p>
            <a:r>
              <a:rPr lang="en-US" altLang="zh-CN" sz="2400" dirty="0"/>
              <a:t>NET "AN[0]" LOC = AC21 | IOSTANDARD = LVCMOS33 ;</a:t>
            </a:r>
          </a:p>
          <a:p>
            <a:r>
              <a:rPr lang="en-US" altLang="zh-CN" sz="2400" dirty="0"/>
              <a:t>NET "AN[1]" LOC = AD21 | IOSTANDARD = LVCMOS33 ;</a:t>
            </a:r>
          </a:p>
          <a:p>
            <a:r>
              <a:rPr lang="en-US" altLang="zh-CN" sz="2400" dirty="0"/>
              <a:t>NET "AN[2]" LOC = AB21 | IOSTANDARD = LVCMOS33 ;</a:t>
            </a:r>
          </a:p>
          <a:p>
            <a:r>
              <a:rPr lang="en-US" altLang="zh-CN" sz="2400" dirty="0"/>
              <a:t>NET "AN[3]" LOC = AC22 | IOSTANDARD = LVCMOS33 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85" y="4353803"/>
            <a:ext cx="4914900" cy="22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不能在实验室内吃零食和就餐。订餐请到走道上就餐。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实验结束时请关闭电脑主机电源，勿关显示器电源，后面实验同学以为电脑坏了。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</a:t>
            </a:r>
            <a:r>
              <a:rPr lang="zh-CN" altLang="en-US"/>
              <a:t>的盖子不要合上，</a:t>
            </a:r>
            <a:r>
              <a:rPr lang="zh-CN" altLang="en-US">
                <a:sym typeface="+mn-ea"/>
              </a:rPr>
              <a:t>关闭各种仪器的电源。导线放实验箱内。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实验结束后请整理好椅子，实验签到需写上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实验箱号。</a:t>
            </a:r>
            <a:endParaRPr lang="zh-CN" altLang="en-US"/>
          </a:p>
        </p:txBody>
      </p:sp>
      <p:pic>
        <p:nvPicPr>
          <p:cNvPr id="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4627880"/>
            <a:ext cx="2421890" cy="2178050"/>
          </a:xfrm>
          <a:prstGeom prst="rect">
            <a:avLst/>
          </a:prstGeom>
        </p:spPr>
      </p:pic>
      <p:pic>
        <p:nvPicPr>
          <p:cNvPr id="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635"/>
            <a:ext cx="2440940" cy="2134870"/>
          </a:xfrm>
          <a:prstGeom prst="rect">
            <a:avLst/>
          </a:prstGeom>
        </p:spPr>
      </p:pic>
      <p:pic>
        <p:nvPicPr>
          <p:cNvPr id="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455"/>
            <a:ext cx="284924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笔记本</a:t>
            </a:r>
            <a:r>
              <a:rPr lang="zh-CN" altLang="en-US">
                <a:sym typeface="+mn-ea"/>
              </a:rPr>
              <a:t>无法驱动解决方法</a:t>
            </a:r>
            <a:endParaRPr lang="zh-CN" altLang="en-US"/>
          </a:p>
        </p:txBody>
      </p:sp>
      <p:pic>
        <p:nvPicPr>
          <p:cNvPr id="4" name="内容占位符 3" descr="微信图片_201910161824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05" y="1197610"/>
            <a:ext cx="6570980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控制端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选择输出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输出项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153150" imgH="3209925" progId="Paint.Picture">
                  <p:embed/>
                </p:oleObj>
              </mc:Choice>
              <mc:Fallback>
                <p:oleObj r:id="rId3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控制结构不变，每路输入向量化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5" imgW="2686050" imgH="2257425" progId="Paint.Picture">
                  <p:embed/>
                </p:oleObj>
              </mc:Choice>
              <mc:Fallback>
                <p:oleObj r:id="rId5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153910" y="437705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BUS Tap </a:t>
            </a:r>
            <a:r>
              <a:rPr lang="zh-CN" altLang="en-US"/>
              <a:t>画法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MUX4to1b4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95300" y="1295400"/>
          <a:ext cx="809561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8334375" imgH="6429375" progId="Paint.Picture">
                  <p:embed/>
                </p:oleObj>
              </mc:Choice>
              <mc:Fallback>
                <p:oleObj r:id="rId3" imgW="8334375" imgH="6429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" y="1295400"/>
                        <a:ext cx="809561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1554</Words>
  <Application>Microsoft Macintosh PowerPoint</Application>
  <PresentationFormat>全屏显示(4:3)</PresentationFormat>
  <Paragraphs>296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Paint.Picture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4位四选一扩展：MUX4to1b4</vt:lpstr>
      <vt:lpstr>动态扫描显示</vt:lpstr>
      <vt:lpstr>   MC14495数码管显示 （四个数码管显示相同数值）</vt:lpstr>
      <vt:lpstr>实现数码管显示（四个数码管显示相同数值）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使用Case语句实现条件输出(dispsync)</vt:lpstr>
      <vt:lpstr>辅助模块：时钟计数分频器</vt:lpstr>
      <vt:lpstr>辅助模块：时钟计数分频器</vt:lpstr>
      <vt:lpstr>时钟计数分频器 –clkdiv[3:0]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CreateNumber代码</vt:lpstr>
      <vt:lpstr>disp_num原理图</vt:lpstr>
      <vt:lpstr>物理验证</vt:lpstr>
      <vt:lpstr>引脚约束UCF说明</vt:lpstr>
      <vt:lpstr>实验室规章制度</vt:lpstr>
      <vt:lpstr>笔记本无法驱动解决方法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俊</cp:lastModifiedBy>
  <cp:revision>342</cp:revision>
  <dcterms:created xsi:type="dcterms:W3CDTF">2011-08-03T07:44:00Z</dcterms:created>
  <dcterms:modified xsi:type="dcterms:W3CDTF">2019-11-05T13:59:27Z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