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5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21" r:id="rId11"/>
    <p:sldId id="322" r:id="rId12"/>
    <p:sldId id="334" r:id="rId13"/>
    <p:sldId id="330" r:id="rId14"/>
    <p:sldId id="284" r:id="rId15"/>
    <p:sldId id="318" r:id="rId16"/>
    <p:sldId id="326" r:id="rId17"/>
    <p:sldId id="310" r:id="rId18"/>
    <p:sldId id="331" r:id="rId19"/>
    <p:sldId id="329" r:id="rId20"/>
    <p:sldId id="332" r:id="rId21"/>
    <p:sldId id="311" r:id="rId22"/>
    <p:sldId id="333" r:id="rId23"/>
    <p:sldId id="26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21"/>
            <p14:sldId id="322"/>
            <p14:sldId id="334"/>
            <p14:sldId id="330"/>
            <p14:sldId id="284"/>
            <p14:sldId id="318"/>
            <p14:sldId id="326"/>
            <p14:sldId id="310"/>
            <p14:sldId id="331"/>
            <p14:sldId id="329"/>
            <p14:sldId id="332"/>
            <p14:sldId id="311"/>
            <p14:sldId id="33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07" autoAdjust="0"/>
    <p:restoredTop sz="82091" autoAdjust="0"/>
  </p:normalViewPr>
  <p:slideViewPr>
    <p:cSldViewPr>
      <p:cViewPr varScale="1">
        <p:scale>
          <a:sx n="63" d="100"/>
          <a:sy n="63" d="100"/>
        </p:scale>
        <p:origin x="200" y="10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2019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8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全加器的设计实现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位全加器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5576" y="1628800"/>
            <a:ext cx="7344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module  adder_4bit(A, B, </a:t>
            </a:r>
            <a:r>
              <a:rPr lang="en-US" altLang="zh-CN" dirty="0" err="1"/>
              <a:t>Cin</a:t>
            </a:r>
            <a:r>
              <a:rPr lang="en-US" altLang="zh-CN" dirty="0"/>
              <a:t>, Sum, </a:t>
            </a:r>
            <a:r>
              <a:rPr lang="en-US" altLang="zh-CN" dirty="0" err="1"/>
              <a:t>Cout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parameter SIZE = 4;</a:t>
            </a:r>
          </a:p>
          <a:p>
            <a:r>
              <a:rPr lang="en-US" altLang="zh-CN" dirty="0"/>
              <a:t>	input [SIZE-1:0] FA, FB;</a:t>
            </a:r>
          </a:p>
          <a:p>
            <a:r>
              <a:rPr lang="en-US" altLang="zh-CN" dirty="0"/>
              <a:t>	input [SIZE-1:0] FA, FB;</a:t>
            </a:r>
          </a:p>
          <a:p>
            <a:r>
              <a:rPr lang="en-US" altLang="zh-CN" dirty="0"/>
              <a:t>	output [SIZE-1:0] Sum;</a:t>
            </a:r>
          </a:p>
          <a:p>
            <a:r>
              <a:rPr lang="en-US" altLang="zh-CN" dirty="0"/>
              <a:t>	input 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output 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wire [1:SIZE-1] Temp;</a:t>
            </a:r>
          </a:p>
          <a:p>
            <a:r>
              <a:rPr lang="en-US" altLang="zh-CN" dirty="0"/>
              <a:t>         adder_1bit</a:t>
            </a:r>
          </a:p>
          <a:p>
            <a:r>
              <a:rPr lang="en-US" altLang="zh-CN" dirty="0"/>
              <a:t>	adder_1(FA[0], FB[0], </a:t>
            </a:r>
            <a:r>
              <a:rPr lang="en-US" altLang="zh-CN" dirty="0" err="1"/>
              <a:t>Cin</a:t>
            </a:r>
            <a:r>
              <a:rPr lang="en-US" altLang="zh-CN" dirty="0"/>
              <a:t>, Sum[0], Temp[1]),</a:t>
            </a:r>
          </a:p>
          <a:p>
            <a:r>
              <a:rPr lang="en-US" altLang="zh-CN" dirty="0"/>
              <a:t>	adder_1(FA[1], FB[1], Temp[1],  Sum[1], Temp[2]),</a:t>
            </a:r>
          </a:p>
          <a:p>
            <a:r>
              <a:rPr lang="en-US" altLang="zh-CN" dirty="0"/>
              <a:t>	adder_1(FA[2], FB[2], Temp[2],  Sum[2], </a:t>
            </a:r>
            <a:r>
              <a:rPr lang="en-US" altLang="zh-CN"/>
              <a:t>Temp[3]),</a:t>
            </a:r>
            <a:endParaRPr lang="en-US" altLang="zh-CN" dirty="0"/>
          </a:p>
          <a:p>
            <a:r>
              <a:rPr lang="en-US" altLang="zh-CN" dirty="0"/>
              <a:t>	adder_1(FA[3], FB[3], Temp[3],  Sum[3], </a:t>
            </a:r>
            <a:r>
              <a:rPr lang="en-US" altLang="zh-CN" dirty="0" err="1"/>
              <a:t>Cout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endmodule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68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在实验</a:t>
            </a:r>
            <a:r>
              <a:rPr lang="en-US" altLang="zh-CN" dirty="0"/>
              <a:t>7</a:t>
            </a:r>
            <a:r>
              <a:rPr lang="zh-CN" altLang="en-US" dirty="0"/>
              <a:t>基础上，更新“加法”为</a:t>
            </a:r>
            <a:r>
              <a:rPr lang="en-US" altLang="zh-CN" dirty="0"/>
              <a:t>Adder4b</a:t>
            </a:r>
            <a:r>
              <a:rPr lang="zh-CN" altLang="en-US" dirty="0"/>
              <a:t>模块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00820"/>
            <a:ext cx="6752381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0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位串行进位加法器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位加法器应用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位加法器设计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MyAdder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Adder1b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位加法器设计（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Adder4b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原理图方式进行设计，调用前面设计的</a:t>
            </a:r>
            <a:r>
              <a:rPr lang="en-US" altLang="zh-CN" dirty="0"/>
              <a:t>Adder1b</a:t>
            </a:r>
          </a:p>
          <a:p>
            <a:endParaRPr lang="en-US" altLang="zh-CN" dirty="0"/>
          </a:p>
          <a:p>
            <a:r>
              <a:rPr lang="zh-CN" altLang="en-US" dirty="0"/>
              <a:t>进行波形仿真，激励输入至少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dirty="0"/>
              <a:t>代码输入进行设计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Adder4b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、</a:t>
            </a:r>
            <a:r>
              <a:rPr lang="en-US" altLang="zh-CN" dirty="0" err="1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Mux4to1b4</a:t>
            </a:r>
            <a:r>
              <a:rPr lang="zh-CN" altLang="en-US" dirty="0"/>
              <a:t>、</a:t>
            </a:r>
            <a:r>
              <a:rPr lang="en-US" altLang="zh-CN" dirty="0"/>
              <a:t>MyMC14495_SCH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53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-2475656"/>
            <a:ext cx="15265697" cy="104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8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加法器应用设计（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可用两个按键进行自增</a:t>
            </a:r>
            <a:endParaRPr lang="en-US" altLang="zh-CN" dirty="0"/>
          </a:p>
          <a:p>
            <a:pPr lvl="1"/>
            <a:r>
              <a:rPr lang="zh-CN" altLang="en-US" dirty="0"/>
              <a:t>得到和</a:t>
            </a:r>
            <a:r>
              <a:rPr lang="en-US" altLang="zh-CN" dirty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/>
              <a:t>动态显示</a:t>
            </a:r>
            <a:endParaRPr lang="en-US" altLang="zh-CN" dirty="0"/>
          </a:p>
          <a:p>
            <a:pPr lvl="1"/>
            <a:r>
              <a:rPr lang="zh-CN" altLang="en-US" dirty="0"/>
              <a:t>按键做防抖动处理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8619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251520" y="1600201"/>
            <a:ext cx="2746648" cy="42770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Adder4b</a:t>
            </a:r>
            <a:r>
              <a:rPr lang="zh-CN" altLang="en-US" sz="2800" dirty="0"/>
              <a:t>的输入数据来自</a:t>
            </a:r>
            <a:r>
              <a:rPr lang="en-US" altLang="zh-CN" sz="2800" dirty="0" err="1"/>
              <a:t>CreateNumber</a:t>
            </a:r>
            <a:r>
              <a:rPr lang="zh-CN" altLang="en-US" sz="2800" dirty="0"/>
              <a:t>模块的输出。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进位数据</a:t>
            </a:r>
            <a:r>
              <a:rPr lang="en-US" altLang="zh-CN" sz="2800" dirty="0"/>
              <a:t>I3</a:t>
            </a:r>
            <a:r>
              <a:rPr lang="zh-CN" altLang="en-US" sz="2800" dirty="0"/>
              <a:t>为</a:t>
            </a:r>
            <a:r>
              <a:rPr lang="en-US" altLang="zh-CN" sz="2800" dirty="0"/>
              <a:t>G0,G0,G0,C0</a:t>
            </a:r>
            <a:endParaRPr lang="zh-CN" altLang="en-US" sz="2800" dirty="0"/>
          </a:p>
          <a:p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80" y="1772816"/>
            <a:ext cx="5964419" cy="437024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563888" y="620688"/>
            <a:ext cx="1608338" cy="462366"/>
          </a:xfrm>
          <a:prstGeom prst="borderCallout1">
            <a:avLst>
              <a:gd name="adj1" fmla="val 13009"/>
              <a:gd name="adj2" fmla="val 108975"/>
              <a:gd name="adj3" fmla="val 484091"/>
              <a:gd name="adj4" fmla="val 228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G0,G0,G0,C0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256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"clk_100mhz"		LOC=AC18	|	IOSTANDARD=LVCMOS18;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"RSTN"				LOC = AF10  | IOSTANDARD = LVCMOS15;</a:t>
            </a:r>
          </a:p>
          <a:p>
            <a:pPr marL="0" indent="0">
              <a:buNone/>
            </a:pPr>
            <a:endParaRPr lang="en-US" altLang="zh-CN" sz="105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"SW[0]"				LOC = AA10  | IOSTANDARD = LVCMOS15;#POINT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"SW[1]"				LOC = AB10  | IOSTANDARD = LVCMOS15;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"SW[2]"				LOC = AA13  | IOSTANDARD = LVCMOS15;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"SW[3]"				LOC = AA12  | IOSTANDARD = LVCMOS15;</a:t>
            </a:r>
          </a:p>
          <a:p>
            <a:pPr marL="0" indent="0">
              <a:buNone/>
            </a:pPr>
            <a:endParaRPr lang="en-US" altLang="zh-CN" sz="105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"SW[4]"				LOC = Y13   | IOSTANDARD = LVCMOS15;#LES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"SW[5]"				LOC = Y12   | IOSTANDARD = LVCMOS15;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"SW[6]"				LOC = AD11  | IOSTANDARD = LVCMOS15;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"SW[7]"				LOC = AD10  | IOSTANDARD = LVCMOS15;               		</a:t>
            </a:r>
          </a:p>
          <a:p>
            <a:pPr marL="0" indent="0">
              <a:buNone/>
            </a:pPr>
            <a:endParaRPr lang="en-US" altLang="zh-CN" sz="105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"SEGMENT[0]"		LOC = AB22      | IOSTANDARD = LVCMOS33 ;#a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"SEGMENT[1]" 		LOC = AD24		 | IOSTANDARD = LVCMOS33 ;#b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"SEGMENT[2]" 		LOC = AD23		 | IOSTANDARD = LVCMOS33 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"SEGMENT[3]" 		LOC = Y21		 | IOSTANDARD = LVCMOS33 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"SEGMENT[4]" 		LOC = W20		 | IOSTANDARD = LVCMOS33 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"SEGMENT[5]" 		LOC = AC24		 | IOSTANDARD = LVCMOS33 ;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"SEGMENT[6]" 		LOC = AC23		 | IOSTANDARD = LVCMOS33 ;#g</a:t>
            </a:r>
          </a:p>
          <a:p>
            <a:pPr marL="0" indent="0">
              <a:buNone/>
            </a:pPr>
            <a:r>
              <a:rPr lang="en-US" altLang="zh-CN" sz="1050" b="0" dirty="0">
                <a:solidFill>
                  <a:schemeClr val="tx1"/>
                </a:solidFill>
              </a:rPr>
              <a:t>NET "SEGMENT[7]" 		LOC = AA22		 | IOSTANDARD = LVCMOS33 ;#point</a:t>
            </a:r>
          </a:p>
          <a:p>
            <a:pPr marL="0" indent="0">
              <a:buNone/>
            </a:pPr>
            <a:endParaRPr lang="en-US" altLang="zh-CN" sz="105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7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"AN[3]" 			LOC = AC22     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"AN[2]" 			LOC = AB21     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"AN[1]" 			LOC = AC21     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"AN[0]" 			LOC = AD21      | IOSTANDARD = LVCMOS33 ;</a:t>
            </a: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</a:t>
            </a:r>
            <a:r>
              <a:rPr lang="en-US" altLang="zh-CN" sz="1400" b="0" dirty="0" err="1">
                <a:solidFill>
                  <a:schemeClr val="tx1"/>
                </a:solidFill>
              </a:rPr>
              <a:t>btn</a:t>
            </a:r>
            <a:r>
              <a:rPr lang="en-US" altLang="zh-CN" sz="1400" b="0" dirty="0">
                <a:solidFill>
                  <a:schemeClr val="tx1"/>
                </a:solidFill>
              </a:rPr>
              <a:t>[1]"		LOC = V14   |IOSTANDARD = LVCMOS18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</a:t>
            </a:r>
            <a:r>
              <a:rPr lang="en-US" altLang="zh-CN" sz="1400" b="0" dirty="0" err="1">
                <a:solidFill>
                  <a:schemeClr val="tx1"/>
                </a:solidFill>
              </a:rPr>
              <a:t>btn</a:t>
            </a:r>
            <a:r>
              <a:rPr lang="en-US" altLang="zh-CN" sz="1400" b="0" dirty="0">
                <a:solidFill>
                  <a:schemeClr val="tx1"/>
                </a:solidFill>
              </a:rPr>
              <a:t>[0]"		LOC = W14   |IOSTANDARD = LVCMOS18 ;</a:t>
            </a: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"K_ROW" 		LOC = V17   | IOSTANDARD = LVCMOS18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"BN"			LOC = AE10   | IOSTANDARD = LVCMOS15 ;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86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掌握一位全加器的工作原理和逻辑功能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掌握串行进位加法器的工作原理和进位延迟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了解加法器在</a:t>
            </a:r>
            <a:r>
              <a:rPr lang="en-US" altLang="zh-CN" sz="2800" dirty="0"/>
              <a:t>CPU</a:t>
            </a:r>
            <a:r>
              <a:rPr lang="zh-CN" altLang="en-US" sz="2800" dirty="0"/>
              <a:t>中的地位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FPGA</a:t>
            </a:r>
            <a:r>
              <a:rPr lang="zh-CN" altLang="en-US" sz="2800" dirty="0"/>
              <a:t>开发平台进行简单的</a:t>
            </a:r>
            <a:r>
              <a:rPr lang="en-US" altLang="zh-CN" sz="2800" dirty="0"/>
              <a:t>I/O</a:t>
            </a:r>
            <a:r>
              <a:rPr lang="zh-CN" altLang="en-US" sz="2800" dirty="0"/>
              <a:t>数据交互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位串行进位加法器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位加法器应用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位全加器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三个输入位：数据位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，低位进位输入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</a:p>
          <a:p>
            <a:pPr lvl="1">
              <a:defRPr/>
            </a:pPr>
            <a:r>
              <a:rPr lang="zh-CN" altLang="en-US" sz="2400" dirty="0"/>
              <a:t>二个输出位：全加和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，进位输出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</a:p>
          <a:p>
            <a:pPr lvl="1"/>
            <a:endParaRPr lang="zh-CN" altLang="en-US" sz="2400" dirty="0"/>
          </a:p>
        </p:txBody>
      </p:sp>
      <p:graphicFrame>
        <p:nvGraphicFramePr>
          <p:cNvPr id="9" name="1位全家器真值表 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0927"/>
              </p:ext>
            </p:extLst>
          </p:nvPr>
        </p:nvGraphicFramePr>
        <p:xfrm>
          <a:off x="457200" y="2924944"/>
          <a:ext cx="3686170" cy="3214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r>
                        <a:rPr lang="en-US" altLang="zh-CN" sz="2000" i="1" baseline="-25000" dirty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r>
                        <a:rPr lang="en-US" altLang="zh-CN" sz="2000" i="1" baseline="-2500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itchFamily="18" charset="0"/>
                          <a:ea typeface="新宋体" pitchFamily="49" charset="-122"/>
                        </a:rPr>
                        <a:t>C </a:t>
                      </a:r>
                      <a:r>
                        <a:rPr lang="en-US" altLang="zh-CN" sz="2000" i="1" baseline="-2500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r>
                        <a:rPr lang="en-US" altLang="zh-CN" sz="2000" i="1" baseline="-2500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itchFamily="18" charset="0"/>
                          <a:ea typeface="新宋体" pitchFamily="49" charset="-122"/>
                        </a:rPr>
                        <a:t>C </a:t>
                      </a:r>
                      <a:r>
                        <a:rPr lang="en-US" altLang="zh-CN" sz="2000" i="1" baseline="-25000" dirty="0">
                          <a:latin typeface="Times New Roman" pitchFamily="18" charset="0"/>
                          <a:ea typeface="新宋体" pitchFamily="49" charset="-122"/>
                        </a:rPr>
                        <a:t>i+</a:t>
                      </a:r>
                      <a:r>
                        <a:rPr lang="en-US" altLang="zh-CN" sz="2000" i="0" baseline="-2500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i="0" baseline="-2500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29028"/>
              </p:ext>
            </p:extLst>
          </p:nvPr>
        </p:nvGraphicFramePr>
        <p:xfrm>
          <a:off x="4716016" y="3933056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3" imgW="1447800" imgH="457200" progId="Equation.DSMT4">
                  <p:embed/>
                </p:oleObj>
              </mc:Choice>
              <mc:Fallback>
                <p:oleObj name="Equation" r:id="rId3" imgW="144780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33056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一位全加器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根据一位全加器的输入输出关系，得到电路图</a:t>
            </a:r>
          </a:p>
        </p:txBody>
      </p:sp>
      <p:sp>
        <p:nvSpPr>
          <p:cNvPr id="5" name="Verilog代码"/>
          <p:cNvSpPr txBox="1"/>
          <p:nvPr/>
        </p:nvSpPr>
        <p:spPr>
          <a:xfrm>
            <a:off x="4895910" y="2509153"/>
            <a:ext cx="3564522" cy="3693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module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adder_1bit(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input wire a, b, ci,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output wire s, co);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and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m0(c1,a,b);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and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m1(c2,b,ci);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and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m2(c3,a,ci);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xor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m3(s1,a,b);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xor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m4(s,s1,ci);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or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m5(co,c1,c2,c3);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endmodule</a:t>
            </a:r>
            <a:endParaRPr lang="en-US" altLang="zh-CN" sz="1600" b="1" dirty="0">
              <a:solidFill>
                <a:srgbClr val="0000FF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</p:txBody>
      </p:sp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286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8" y="2132856"/>
            <a:ext cx="3903919" cy="27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多位串行进位加法器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多位全加器可由一位全加器将进位串接构成</a:t>
            </a:r>
          </a:p>
          <a:p>
            <a:r>
              <a:rPr lang="zh-CN" altLang="en-US" sz="2800" dirty="0"/>
              <a:t>高位进位生成速度慢，位数越多时间越长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022540"/>
              </p:ext>
            </p:extLst>
          </p:nvPr>
        </p:nvGraphicFramePr>
        <p:xfrm>
          <a:off x="0" y="3026445"/>
          <a:ext cx="9136063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Visio" r:id="rId3" imgW="4896923" imgH="1335536" progId="Visio.Drawing.11">
                  <p:embed/>
                </p:oleObj>
              </mc:Choice>
              <mc:Fallback>
                <p:oleObj name="Visio" r:id="rId3" imgW="4896923" imgH="133553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26445"/>
                        <a:ext cx="9136063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4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位全加器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84" y="2420887"/>
            <a:ext cx="312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40"/>
            <a:ext cx="4533528" cy="366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3953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5225</TotalTime>
  <Words>610</Words>
  <Application>Microsoft Macintosh PowerPoint</Application>
  <PresentationFormat>全屏显示(4:3)</PresentationFormat>
  <Paragraphs>182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Equation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一位全加器</vt:lpstr>
      <vt:lpstr>多位串行进位加法器</vt:lpstr>
      <vt:lpstr>4位全加器</vt:lpstr>
      <vt:lpstr>4位全加器</vt:lpstr>
      <vt:lpstr>设计按键数据输入模块</vt:lpstr>
      <vt:lpstr>实验内容与步骤</vt:lpstr>
      <vt:lpstr>4位加法器设计</vt:lpstr>
      <vt:lpstr>4位加法器设计（2）</vt:lpstr>
      <vt:lpstr>加法器应用设计（1）</vt:lpstr>
      <vt:lpstr>PowerPoint 演示文稿</vt:lpstr>
      <vt:lpstr>加法器应用设计（2）</vt:lpstr>
      <vt:lpstr>PowerPoint 演示文稿</vt:lpstr>
      <vt:lpstr>物理验证</vt:lpstr>
      <vt:lpstr>物理验证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王 俊</cp:lastModifiedBy>
  <cp:revision>320</cp:revision>
  <dcterms:created xsi:type="dcterms:W3CDTF">2011-08-03T07:44:17Z</dcterms:created>
  <dcterms:modified xsi:type="dcterms:W3CDTF">2019-11-20T14:30:20Z</dcterms:modified>
</cp:coreProperties>
</file>