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5"/>
  </p:notesMasterIdLst>
  <p:sldIdLst>
    <p:sldId id="256" r:id="rId4"/>
    <p:sldId id="270" r:id="rId5"/>
    <p:sldId id="271" r:id="rId6"/>
    <p:sldId id="272" r:id="rId7"/>
    <p:sldId id="273" r:id="rId8"/>
    <p:sldId id="313" r:id="rId9"/>
    <p:sldId id="320" r:id="rId10"/>
    <p:sldId id="321" r:id="rId11"/>
    <p:sldId id="322" r:id="rId12"/>
    <p:sldId id="330" r:id="rId13"/>
    <p:sldId id="323" r:id="rId14"/>
    <p:sldId id="324" r:id="rId15"/>
    <p:sldId id="284" r:id="rId16"/>
    <p:sldId id="318" r:id="rId17"/>
    <p:sldId id="326" r:id="rId18"/>
    <p:sldId id="310" r:id="rId19"/>
    <p:sldId id="329" r:id="rId20"/>
    <p:sldId id="328" r:id="rId21"/>
    <p:sldId id="327" r:id="rId22"/>
    <p:sldId id="311" r:id="rId23"/>
    <p:sldId id="26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20"/>
            <p14:sldId id="321"/>
            <p14:sldId id="322"/>
            <p14:sldId id="330"/>
            <p14:sldId id="323"/>
            <p14:sldId id="324"/>
            <p14:sldId id="284"/>
            <p14:sldId id="318"/>
            <p14:sldId id="326"/>
            <p14:sldId id="310"/>
            <p14:sldId id="329"/>
            <p14:sldId id="328"/>
            <p14:sldId id="327"/>
            <p14:sldId id="311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62" d="100"/>
          <a:sy n="62" d="100"/>
        </p:scale>
        <p:origin x="-14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2016/9/7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王总辉</a:t>
            </a:r>
            <a:endParaRPr lang="en-US" altLang="zh-CN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zhwang@zju.edu.cn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手机：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13588881787(651787)</a:t>
            </a:r>
          </a:p>
          <a:p>
            <a:pPr marL="0"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http://10.71.45.100/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2016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8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全加器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的设计实现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使用行为描述设计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在实验</a:t>
            </a:r>
            <a:r>
              <a:rPr lang="en-US" altLang="zh-CN" dirty="0" smtClean="0"/>
              <a:t>7</a:t>
            </a:r>
            <a:r>
              <a:rPr lang="zh-CN" altLang="en-US" dirty="0" smtClean="0"/>
              <a:t>基础上，更新“加法”为</a:t>
            </a:r>
            <a:r>
              <a:rPr lang="en-US" altLang="zh-CN" dirty="0" smtClean="0"/>
              <a:t>Adder4b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7542813" cy="4178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70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按键去抖动原理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抖动</a:t>
            </a:r>
            <a:r>
              <a:rPr lang="zh-CN" altLang="en-US" sz="2800" dirty="0"/>
              <a:t>原因：按键按下或放开时，存在机械震动</a:t>
            </a:r>
          </a:p>
          <a:p>
            <a:r>
              <a:rPr lang="zh-CN" altLang="en-US" sz="2800" dirty="0"/>
              <a:t>抖动</a:t>
            </a:r>
            <a:r>
              <a:rPr lang="zh-CN" altLang="en-US" sz="2800" dirty="0" smtClean="0"/>
              <a:t>时间</a:t>
            </a:r>
            <a:r>
              <a:rPr lang="zh-CN" altLang="en-US" sz="2800" dirty="0"/>
              <a:t>一般在</a:t>
            </a:r>
            <a:r>
              <a:rPr lang="en-US" altLang="zh-CN" sz="2800" dirty="0"/>
              <a:t>10~20ms</a:t>
            </a:r>
          </a:p>
          <a:p>
            <a:r>
              <a:rPr lang="zh-CN" altLang="en-US" sz="2800" dirty="0"/>
              <a:t>按键去抖动方法：延时，以避开机械抖动</a:t>
            </a:r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441411"/>
              </p:ext>
            </p:extLst>
          </p:nvPr>
        </p:nvGraphicFramePr>
        <p:xfrm>
          <a:off x="593725" y="3749700"/>
          <a:ext cx="36226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Visio" r:id="rId3" imgW="1367871" imgH="742438" progId="Visio.Drawing.11">
                  <p:embed/>
                </p:oleObj>
              </mc:Choice>
              <mc:Fallback>
                <p:oleObj name="Visio" r:id="rId3" imgW="1367871" imgH="74243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749700"/>
                        <a:ext cx="3622675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667706"/>
              </p:ext>
            </p:extLst>
          </p:nvPr>
        </p:nvGraphicFramePr>
        <p:xfrm>
          <a:off x="4532313" y="3756372"/>
          <a:ext cx="4173537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Visio" r:id="rId5" imgW="1933194" imgH="982599" progId="Visio.Drawing.11">
                  <p:embed/>
                </p:oleObj>
              </mc:Choice>
              <mc:Fallback>
                <p:oleObj name="Visio" r:id="rId5" imgW="1933194" imgH="982599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3756372"/>
                        <a:ext cx="4173537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29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防抖动模块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分频器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96752"/>
            <a:ext cx="66967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module 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(</a:t>
            </a:r>
          </a:p>
          <a:p>
            <a:r>
              <a:rPr lang="en-US" altLang="zh-CN" sz="2000" dirty="0"/>
              <a:t>	input wire clk_1ms,</a:t>
            </a:r>
          </a:p>
          <a:p>
            <a:r>
              <a:rPr lang="en-US" altLang="zh-CN" sz="2000" dirty="0"/>
              <a:t>	input wire button, </a:t>
            </a:r>
          </a:p>
          <a:p>
            <a:r>
              <a:rPr lang="en-US" altLang="zh-CN" sz="2000" dirty="0"/>
              <a:t>	output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pbreg</a:t>
            </a:r>
            <a:endParaRPr lang="en-US" altLang="zh-CN" sz="2000" dirty="0"/>
          </a:p>
          <a:p>
            <a:r>
              <a:rPr lang="en-US" altLang="zh-CN" sz="2000" dirty="0"/>
              <a:t>	);</a:t>
            </a:r>
          </a:p>
          <a:p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[7:0] 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always@(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clk_1ms) begin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&lt;&lt;1;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[0]=button;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==8'b0)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==8'hFF)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=1;	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 err="1"/>
              <a:t>endmodule</a:t>
            </a:r>
            <a:endParaRPr lang="zh-CN" alt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10421"/>
            <a:ext cx="3024336" cy="156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92080" y="3501008"/>
            <a:ext cx="3672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100MHz*1ms=1*10</a:t>
            </a:r>
            <a:r>
              <a:rPr lang="en-US" altLang="zh-CN" sz="2800" baseline="30000" dirty="0" smtClean="0"/>
              <a:t>5</a:t>
            </a:r>
            <a:endParaRPr lang="en-US" altLang="zh-CN" sz="2800" baseline="30000" dirty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3200" dirty="0" smtClean="0"/>
              <a:t>2</a:t>
            </a:r>
            <a:r>
              <a:rPr lang="en-US" altLang="zh-CN" sz="3200" baseline="30000" dirty="0" smtClean="0"/>
              <a:t>17</a:t>
            </a:r>
            <a:r>
              <a:rPr lang="en-US" altLang="zh-CN" sz="3200" dirty="0" smtClean="0"/>
              <a:t> =1.3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10</a:t>
            </a:r>
            <a:r>
              <a:rPr lang="en-US" altLang="zh-CN" sz="3200" baseline="30000" dirty="0" smtClean="0"/>
              <a:t>5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78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位串行进位加法器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位加法器应用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位加法器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MyAdder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Adder1b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原理图方式进行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位加法器设计（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</a:t>
            </a:r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Adder4b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原理图方式进行</a:t>
            </a:r>
            <a:r>
              <a:rPr lang="zh-CN" altLang="en-US" dirty="0" smtClean="0"/>
              <a:t>设计，调用前面设计的</a:t>
            </a:r>
            <a:r>
              <a:rPr lang="en-US" altLang="zh-CN" dirty="0" smtClean="0"/>
              <a:t>Adder1b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进行波形仿真，激励输入至少</a:t>
            </a:r>
            <a:r>
              <a:rPr lang="en-US" altLang="zh-CN" dirty="0" smtClean="0"/>
              <a:t>4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19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加法器应用设计（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新建源文件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类型是</a:t>
            </a:r>
            <a:r>
              <a:rPr lang="en-US" altLang="zh-CN" dirty="0" smtClean="0"/>
              <a:t>Verilog,</a:t>
            </a:r>
            <a:r>
              <a:rPr lang="zh-CN" altLang="en-US" dirty="0" smtClean="0"/>
              <a:t>文件名</a:t>
            </a:r>
            <a:r>
              <a:rPr lang="zh-CN" altLang="en-US" dirty="0"/>
              <a:t>为</a:t>
            </a:r>
            <a:r>
              <a:rPr lang="en-US" altLang="zh-CN" dirty="0" smtClean="0"/>
              <a:t>top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右键</a:t>
            </a:r>
            <a:r>
              <a:rPr lang="zh-CN" altLang="en-US" dirty="0"/>
              <a:t>设为</a:t>
            </a:r>
            <a:r>
              <a:rPr lang="zh-CN" altLang="en-US" dirty="0" smtClean="0"/>
              <a:t>“</a:t>
            </a:r>
            <a:r>
              <a:rPr lang="en-US" altLang="zh-CN" dirty="0" smtClean="0"/>
              <a:t>Set as Top </a:t>
            </a:r>
            <a:r>
              <a:rPr lang="en-US" altLang="zh-CN" dirty="0"/>
              <a:t>Module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代码输入进行设计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pbdebounce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Adder4b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pbdebounce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clkdiv</a:t>
            </a:r>
            <a:r>
              <a:rPr lang="zh-CN" altLang="en-US" dirty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DispNum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CreateNumber</a:t>
            </a:r>
            <a:r>
              <a:rPr lang="zh-CN" altLang="en-US" dirty="0" smtClean="0"/>
              <a:t>模块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35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加法器应用设计（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业务逻辑要求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位操作数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</a:p>
          <a:p>
            <a:pPr lvl="1"/>
            <a:r>
              <a:rPr lang="zh-CN" altLang="en-US" dirty="0" smtClean="0"/>
              <a:t>可用两个按键进行自增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得到和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和进位</a:t>
            </a:r>
            <a:r>
              <a:rPr lang="en-US" altLang="zh-CN" dirty="0" smtClean="0"/>
              <a:t>Co</a:t>
            </a:r>
          </a:p>
          <a:p>
            <a:pPr lvl="1"/>
            <a:r>
              <a:rPr lang="zh-CN" altLang="en-US" dirty="0" smtClean="0"/>
              <a:t>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</a:t>
            </a:r>
            <a:r>
              <a:rPr lang="zh-CN" altLang="en-US" dirty="0" smtClean="0"/>
              <a:t>动态显示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按键做防抖动处理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86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加法器应用设计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340768"/>
            <a:ext cx="86227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module top(</a:t>
            </a:r>
          </a:p>
          <a:p>
            <a:r>
              <a:rPr lang="en-US" altLang="zh-CN" sz="2400" dirty="0"/>
              <a:t>	input wire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	input wire [1:0]SW,</a:t>
            </a:r>
          </a:p>
          <a:p>
            <a:r>
              <a:rPr lang="en-US" altLang="zh-CN" sz="2400" dirty="0"/>
              <a:t>	output wire [3:0]AN,</a:t>
            </a:r>
          </a:p>
          <a:p>
            <a:r>
              <a:rPr lang="en-US" altLang="zh-CN" sz="2400" dirty="0"/>
              <a:t>	output wire [7:0]SEGMENT,</a:t>
            </a:r>
          </a:p>
          <a:p>
            <a:r>
              <a:rPr lang="en-US" altLang="zh-CN" sz="2400" dirty="0"/>
              <a:t>	);</a:t>
            </a:r>
          </a:p>
          <a:p>
            <a:r>
              <a:rPr lang="en-US" altLang="zh-CN" sz="2400" dirty="0"/>
              <a:t>	 </a:t>
            </a:r>
          </a:p>
          <a:p>
            <a:r>
              <a:rPr lang="en-US" altLang="zh-CN" sz="2400" dirty="0"/>
              <a:t>	wire [15:0]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wire [1:0] </a:t>
            </a:r>
            <a:r>
              <a:rPr lang="en-US" altLang="zh-CN" sz="2400" dirty="0" err="1"/>
              <a:t>btn_out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wire [3:0] S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/>
              <a:t>	wire Co;</a:t>
            </a:r>
          </a:p>
          <a:p>
            <a:r>
              <a:rPr lang="en-US" altLang="zh-CN" sz="2400" dirty="0"/>
              <a:t>	wire [31:0] </a:t>
            </a:r>
            <a:r>
              <a:rPr lang="en-US" altLang="zh-CN" sz="2400" dirty="0" err="1"/>
              <a:t>clk_div</a:t>
            </a:r>
            <a:r>
              <a:rPr lang="en-US" altLang="zh-CN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2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加法器应用设计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340768"/>
            <a:ext cx="86227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</a:t>
            </a:r>
            <a:r>
              <a:rPr lang="en-US" altLang="zh-CN" sz="2400" dirty="0" err="1"/>
              <a:t>pbdebounce</a:t>
            </a:r>
            <a:r>
              <a:rPr lang="en-US" altLang="zh-CN" sz="2400" dirty="0"/>
              <a:t> m0(</a:t>
            </a:r>
            <a:r>
              <a:rPr lang="en-US" altLang="zh-CN" sz="2400" dirty="0" err="1"/>
              <a:t>clk_div</a:t>
            </a:r>
            <a:r>
              <a:rPr lang="en-US" altLang="zh-CN" sz="2400" dirty="0"/>
              <a:t>[17],SW[0],</a:t>
            </a:r>
            <a:r>
              <a:rPr lang="en-US" altLang="zh-CN" sz="2400" dirty="0" err="1"/>
              <a:t>btn_out</a:t>
            </a:r>
            <a:r>
              <a:rPr lang="en-US" altLang="zh-CN" sz="2400" dirty="0"/>
              <a:t>[0]);</a:t>
            </a:r>
          </a:p>
          <a:p>
            <a:r>
              <a:rPr lang="en-US" altLang="zh-CN" sz="2400" dirty="0"/>
              <a:t> 	</a:t>
            </a:r>
            <a:r>
              <a:rPr lang="en-US" altLang="zh-CN" sz="2400" dirty="0" err="1"/>
              <a:t>pbdebounce</a:t>
            </a:r>
            <a:r>
              <a:rPr lang="en-US" altLang="zh-CN" sz="2400" dirty="0"/>
              <a:t> m1(</a:t>
            </a:r>
            <a:r>
              <a:rPr lang="en-US" altLang="zh-CN" sz="2400" dirty="0" err="1"/>
              <a:t>clk_div</a:t>
            </a:r>
            <a:r>
              <a:rPr lang="en-US" altLang="zh-CN" sz="2400" dirty="0"/>
              <a:t>[17],SW[1],</a:t>
            </a:r>
            <a:r>
              <a:rPr lang="en-US" altLang="zh-CN" sz="2400" dirty="0" err="1"/>
              <a:t>btn_out</a:t>
            </a:r>
            <a:r>
              <a:rPr lang="en-US" altLang="zh-CN" sz="2400" dirty="0"/>
              <a:t>[1]);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clkdiv</a:t>
            </a:r>
            <a:r>
              <a:rPr lang="en-US" altLang="zh-CN" sz="2400" dirty="0"/>
              <a:t> m2(clk,0,clk_div);</a:t>
            </a:r>
          </a:p>
          <a:p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CreateNumber</a:t>
            </a:r>
            <a:r>
              <a:rPr lang="en-US" altLang="zh-CN" sz="2400" dirty="0"/>
              <a:t>……</a:t>
            </a:r>
          </a:p>
          <a:p>
            <a:endParaRPr lang="en-US" altLang="zh-CN" sz="2400" dirty="0"/>
          </a:p>
          <a:p>
            <a:r>
              <a:rPr lang="en-US" altLang="zh-CN" sz="2400" dirty="0"/>
              <a:t>	Adder4b m5(.A(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[3:0]),.B(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[7:4</a:t>
            </a:r>
            <a:r>
              <a:rPr lang="en-US" altLang="zh-CN" sz="2400" dirty="0" smtClean="0"/>
              <a:t>]),……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DispNum</a:t>
            </a:r>
            <a:r>
              <a:rPr lang="en-US" altLang="zh-CN" sz="2400" dirty="0"/>
              <a:t> m6(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 {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[7:0],3'b0,Co,S},……</a:t>
            </a:r>
          </a:p>
          <a:p>
            <a:r>
              <a:rPr lang="en-US" altLang="zh-CN" sz="2400" dirty="0" err="1" smtClean="0"/>
              <a:t>endmodule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23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</a:p>
          <a:p>
            <a:pPr lvl="1"/>
            <a:r>
              <a:rPr lang="zh-CN" altLang="en-US" sz="2400" dirty="0"/>
              <a:t>输入</a:t>
            </a:r>
          </a:p>
          <a:p>
            <a:pPr lvl="2"/>
            <a:r>
              <a:rPr lang="zh-CN" altLang="en-US" sz="2000" dirty="0" smtClean="0"/>
              <a:t>时钟：</a:t>
            </a:r>
            <a:r>
              <a:rPr lang="en-US" altLang="zh-CN" sz="2000" dirty="0" err="1" smtClean="0"/>
              <a:t>clk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按键加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控制：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[0]</a:t>
            </a:r>
            <a:r>
              <a:rPr lang="zh-CN" altLang="en-US" sz="2000" dirty="0" smtClean="0"/>
              <a:t>对应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[3:0]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[1]</a:t>
            </a:r>
            <a:r>
              <a:rPr lang="zh-CN" altLang="en-US" sz="2000" dirty="0" smtClean="0"/>
              <a:t>对应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[7:4]</a:t>
            </a:r>
            <a:endParaRPr lang="en-US" altLang="zh-CN" sz="2000" dirty="0"/>
          </a:p>
          <a:p>
            <a:pPr lvl="1"/>
            <a:r>
              <a:rPr lang="zh-CN" altLang="en-US" sz="2400" dirty="0" smtClean="0"/>
              <a:t>输出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AN[0]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A -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[3:0]</a:t>
            </a:r>
          </a:p>
          <a:p>
            <a:pPr lvl="2"/>
            <a:r>
              <a:rPr lang="en-US" altLang="zh-CN" sz="2000" dirty="0" smtClean="0"/>
              <a:t>AN[1]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B -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[7:4]</a:t>
            </a:r>
          </a:p>
          <a:p>
            <a:pPr lvl="2"/>
            <a:r>
              <a:rPr lang="en-US" altLang="zh-CN" sz="2000" dirty="0" smtClean="0"/>
              <a:t>AN[2]: S</a:t>
            </a:r>
          </a:p>
          <a:p>
            <a:pPr lvl="2"/>
            <a:r>
              <a:rPr lang="en-US" altLang="zh-CN" sz="2000" dirty="0" smtClean="0"/>
              <a:t>AN[3]: Co</a:t>
            </a:r>
            <a:endParaRPr lang="zh-CN" altLang="en-US" sz="2000" dirty="0"/>
          </a:p>
          <a:p>
            <a:r>
              <a:rPr lang="zh-CN" altLang="en-US" sz="2800" dirty="0" smtClean="0"/>
              <a:t>根据</a:t>
            </a:r>
            <a:r>
              <a:rPr lang="zh-CN" altLang="en-US" sz="2800" dirty="0"/>
              <a:t>设计修改</a:t>
            </a:r>
            <a:r>
              <a:rPr lang="en-US" altLang="zh-CN" sz="2800" dirty="0"/>
              <a:t>UCF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84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掌握一位全加器的工作原理和逻辑功能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掌握串行进位加法器的工作原理和进位延迟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了解加法器在</a:t>
            </a:r>
            <a:r>
              <a:rPr lang="en-US" altLang="zh-CN" sz="2800" dirty="0"/>
              <a:t>CPU</a:t>
            </a:r>
            <a:r>
              <a:rPr lang="zh-CN" altLang="en-US" sz="2800" dirty="0"/>
              <a:t>中的地位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FPGA</a:t>
            </a:r>
            <a:r>
              <a:rPr lang="zh-CN" altLang="en-US" sz="2800" dirty="0"/>
              <a:t>开发平台进行简单的</a:t>
            </a:r>
            <a:r>
              <a:rPr lang="en-US" altLang="zh-CN" sz="2800" dirty="0"/>
              <a:t>I/O</a:t>
            </a:r>
            <a:r>
              <a:rPr lang="zh-CN" altLang="en-US" sz="2800" dirty="0"/>
              <a:t>数据</a:t>
            </a:r>
            <a:r>
              <a:rPr lang="zh-CN" altLang="en-US" sz="2800" dirty="0" smtClean="0"/>
              <a:t>交互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：原理图方式设计</a:t>
            </a:r>
            <a:r>
              <a:rPr lang="en-US" altLang="zh-CN" sz="2800" dirty="0" smtClean="0"/>
              <a:t>4</a:t>
            </a:r>
            <a:r>
              <a:rPr lang="zh-CN" altLang="en-US" sz="2800" dirty="0"/>
              <a:t>位串行进位</a:t>
            </a:r>
            <a:r>
              <a:rPr lang="zh-CN" altLang="en-US" sz="2800" dirty="0" smtClean="0"/>
              <a:t>加法器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：实现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位加法器应用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位全加器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/>
              <a:t>三个输入位：数据位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，低位进位输入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</a:p>
          <a:p>
            <a:pPr lvl="1">
              <a:defRPr/>
            </a:pPr>
            <a:r>
              <a:rPr lang="zh-CN" altLang="en-US" sz="2400" dirty="0"/>
              <a:t>二个输出位：全加和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，进位输出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i+1</a:t>
            </a:r>
          </a:p>
          <a:p>
            <a:pPr lvl="1"/>
            <a:endParaRPr lang="zh-CN" altLang="en-US" sz="2400" dirty="0"/>
          </a:p>
        </p:txBody>
      </p:sp>
      <p:graphicFrame>
        <p:nvGraphicFramePr>
          <p:cNvPr id="9" name="1位全家器真值表 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0927"/>
              </p:ext>
            </p:extLst>
          </p:nvPr>
        </p:nvGraphicFramePr>
        <p:xfrm>
          <a:off x="457200" y="2924944"/>
          <a:ext cx="3686170" cy="32147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7234"/>
                <a:gridCol w="737234"/>
                <a:gridCol w="737234"/>
                <a:gridCol w="737234"/>
                <a:gridCol w="737234"/>
              </a:tblGrid>
              <a:tr h="464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 smtClean="0">
                          <a:latin typeface="Times New Roman" pitchFamily="18" charset="0"/>
                          <a:ea typeface="新宋体" pitchFamily="49" charset="-122"/>
                        </a:rPr>
                        <a:t>A</a:t>
                      </a:r>
                      <a:r>
                        <a:rPr lang="en-US" altLang="zh-CN" sz="2000" i="1" baseline="-25000" dirty="0" smtClean="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i="1" baseline="-2500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itchFamily="18" charset="0"/>
                          <a:ea typeface="新宋体" pitchFamily="49" charset="-122"/>
                        </a:rPr>
                        <a:t>B</a:t>
                      </a:r>
                      <a:r>
                        <a:rPr lang="en-US" altLang="zh-CN" sz="2000" i="1" baseline="-25000" smtClean="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i="1" baseline="-2500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itchFamily="18" charset="0"/>
                          <a:ea typeface="新宋体" pitchFamily="49" charset="-122"/>
                        </a:rPr>
                        <a:t>C </a:t>
                      </a:r>
                      <a:r>
                        <a:rPr lang="en-US" altLang="zh-CN" sz="2000" i="1" baseline="-25000" smtClean="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baseline="-2500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itchFamily="18" charset="0"/>
                          <a:ea typeface="新宋体" pitchFamily="49" charset="-122"/>
                        </a:rPr>
                        <a:t>S</a:t>
                      </a:r>
                      <a:r>
                        <a:rPr lang="en-US" altLang="zh-CN" sz="2000" i="1" baseline="-25000" smtClean="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i="1" baseline="-2500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 smtClean="0">
                          <a:latin typeface="Times New Roman" pitchFamily="18" charset="0"/>
                          <a:ea typeface="新宋体" pitchFamily="49" charset="-122"/>
                        </a:rPr>
                        <a:t>C </a:t>
                      </a:r>
                      <a:r>
                        <a:rPr lang="en-US" altLang="zh-CN" sz="2000" i="1" baseline="-25000" dirty="0" smtClean="0">
                          <a:latin typeface="Times New Roman" pitchFamily="18" charset="0"/>
                          <a:ea typeface="新宋体" pitchFamily="49" charset="-122"/>
                        </a:rPr>
                        <a:t>i+</a:t>
                      </a:r>
                      <a:r>
                        <a:rPr lang="en-US" altLang="zh-CN" sz="2000" i="0" baseline="-25000" dirty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i="0" baseline="-2500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229028"/>
              </p:ext>
            </p:extLst>
          </p:nvPr>
        </p:nvGraphicFramePr>
        <p:xfrm>
          <a:off x="4716016" y="3933056"/>
          <a:ext cx="3581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3" imgW="1447800" imgH="457200" progId="Equation.DSMT4">
                  <p:embed/>
                </p:oleObj>
              </mc:Choice>
              <mc:Fallback>
                <p:oleObj name="Equation" r:id="rId3" imgW="1447800" imgH="457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933056"/>
                        <a:ext cx="35814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一位全加器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根据一位全加器的输入输出关系，得到电路图</a:t>
            </a:r>
          </a:p>
        </p:txBody>
      </p:sp>
      <p:sp>
        <p:nvSpPr>
          <p:cNvPr id="5" name="Verilog代码"/>
          <p:cNvSpPr txBox="1"/>
          <p:nvPr/>
        </p:nvSpPr>
        <p:spPr>
          <a:xfrm>
            <a:off x="4895910" y="2509153"/>
            <a:ext cx="3564522" cy="369331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module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adder_1bit(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input wire a, 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b, ci, </a:t>
            </a:r>
            <a:endParaRPr lang="en-US" altLang="zh-CN" sz="1600" b="1" dirty="0" smtClean="0"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output wire s, co);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and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m0(c1,a,b);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and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m1(c2,b,ci);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and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m2(c3,a,ci);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xor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m3(s1,a,b);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xor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m4(s,s1,ci);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or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m5(co,c1,c2,c3);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endmodule</a:t>
            </a:r>
            <a:endParaRPr lang="en-US" altLang="zh-CN" sz="1600" b="1" dirty="0" smtClean="0">
              <a:solidFill>
                <a:srgbClr val="0000FF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</p:txBody>
      </p:sp>
      <p:pic>
        <p:nvPicPr>
          <p:cNvPr id="1027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13176"/>
            <a:ext cx="22860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8" y="2132856"/>
            <a:ext cx="3903919" cy="27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多位串行进位加法器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多位全加器可由一位全加器将进位串接构成</a:t>
            </a:r>
          </a:p>
          <a:p>
            <a:r>
              <a:rPr lang="zh-CN" altLang="en-US" sz="2800" dirty="0"/>
              <a:t>高位进位生成速度慢，位数越多时间越长</a:t>
            </a:r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022540"/>
              </p:ext>
            </p:extLst>
          </p:nvPr>
        </p:nvGraphicFramePr>
        <p:xfrm>
          <a:off x="0" y="3026445"/>
          <a:ext cx="9136063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Visio" r:id="rId3" imgW="4896923" imgH="1335536" progId="Visio.Drawing.11">
                  <p:embed/>
                </p:oleObj>
              </mc:Choice>
              <mc:Fallback>
                <p:oleObj name="Visio" r:id="rId3" imgW="4896923" imgH="133553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26445"/>
                        <a:ext cx="9136063" cy="249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位全加器</a:t>
            </a:r>
            <a:endParaRPr lang="zh-CN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84" y="2420887"/>
            <a:ext cx="31242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9640"/>
            <a:ext cx="4533528" cy="366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596</Words>
  <Application>Microsoft Office PowerPoint</Application>
  <PresentationFormat>全屏显示(4:3)</PresentationFormat>
  <Paragraphs>193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自定义设计方案</vt:lpstr>
      <vt:lpstr>实验室PPT模版2013 beta1</vt:lpstr>
      <vt:lpstr>1_自定义设计方案</vt:lpstr>
      <vt:lpstr>Equation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一位全加器</vt:lpstr>
      <vt:lpstr>多位串行进位加法器</vt:lpstr>
      <vt:lpstr>4位全加器</vt:lpstr>
      <vt:lpstr>设计按键数据输入模块</vt:lpstr>
      <vt:lpstr>按键去抖动原理</vt:lpstr>
      <vt:lpstr>防抖动模块 + 分频器</vt:lpstr>
      <vt:lpstr>实验内容与步骤</vt:lpstr>
      <vt:lpstr>4位加法器设计</vt:lpstr>
      <vt:lpstr>4位加法器设计（2）</vt:lpstr>
      <vt:lpstr>加法器应用设计（1）</vt:lpstr>
      <vt:lpstr>加法器应用设计（2）</vt:lpstr>
      <vt:lpstr>加法器应用设计（3）</vt:lpstr>
      <vt:lpstr>加法器应用设计（4）</vt:lpstr>
      <vt:lpstr>物理验证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Wang Zonghui</cp:lastModifiedBy>
  <cp:revision>310</cp:revision>
  <dcterms:created xsi:type="dcterms:W3CDTF">2011-08-03T07:44:17Z</dcterms:created>
  <dcterms:modified xsi:type="dcterms:W3CDTF">2016-09-07T02:10:04Z</dcterms:modified>
</cp:coreProperties>
</file>