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27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32" r:id="rId11"/>
    <p:sldId id="328" r:id="rId12"/>
    <p:sldId id="335" r:id="rId13"/>
    <p:sldId id="329" r:id="rId14"/>
    <p:sldId id="348" r:id="rId15"/>
    <p:sldId id="330" r:id="rId16"/>
    <p:sldId id="284" r:id="rId17"/>
    <p:sldId id="318" r:id="rId18"/>
    <p:sldId id="326" r:id="rId19"/>
    <p:sldId id="310" r:id="rId20"/>
    <p:sldId id="331" r:id="rId21"/>
    <p:sldId id="333" r:id="rId22"/>
    <p:sldId id="327" r:id="rId23"/>
    <p:sldId id="334" r:id="rId24"/>
    <p:sldId id="311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32"/>
            <p14:sldId id="328"/>
            <p14:sldId id="335"/>
            <p14:sldId id="329"/>
            <p14:sldId id="348"/>
            <p14:sldId id="330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31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01" autoAdjust="0"/>
    <p:restoredTop sz="82046" autoAdjust="0"/>
  </p:normalViewPr>
  <p:slideViewPr>
    <p:cSldViewPr>
      <p:cViewPr varScale="1">
        <p:scale>
          <a:sx n="67" d="100"/>
          <a:sy n="67" d="100"/>
        </p:scale>
        <p:origin x="184" y="9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4405" y="3101975"/>
            <a:ext cx="7226935" cy="3231515"/>
          </a:xfrm>
        </p:spPr>
        <p:txBody>
          <a:bodyPr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18868112881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ISE14.7:ftp://10.78.18.201</a:t>
            </a: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2016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96" y="245585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加减法器和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8</a:t>
            </a:r>
            <a:r>
              <a:rPr lang="zh-CN" altLang="en-US" dirty="0"/>
              <a:t>基础上，更新</a:t>
            </a:r>
            <a:r>
              <a:rPr lang="en-US" altLang="zh-CN" dirty="0"/>
              <a:t>Adder4b</a:t>
            </a:r>
            <a:r>
              <a:rPr lang="zh-CN" altLang="en-US" dirty="0"/>
              <a:t>为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原理图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18110" y="1475740"/>
          <a:ext cx="4436110" cy="340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3" imgW="5105400" imgH="3409950" progId="Paint.Picture">
                  <p:embed/>
                </p:oleObj>
              </mc:Choice>
              <mc:Fallback>
                <p:oleObj r:id="rId3" imgW="5105400" imgH="3409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18110" y="1475740"/>
                        <a:ext cx="4436110" cy="340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1324240858"/>
              </p:ext>
            </p:extLst>
          </p:nvPr>
        </p:nvGraphicFramePr>
        <p:xfrm>
          <a:off x="4554220" y="1700808"/>
          <a:ext cx="4278630" cy="372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5" imgW="6096000" imgH="3733800" progId="Paint.Picture">
                  <p:embed/>
                </p:oleObj>
              </mc:Choice>
              <mc:Fallback>
                <p:oleObj r:id="rId5" imgW="6096000" imgH="3733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4554220" y="1700808"/>
                        <a:ext cx="4278630" cy="372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6862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AddSub4b</a:t>
            </a:r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AddSub1b</a:t>
            </a:r>
          </a:p>
          <a:p>
            <a:endParaRPr lang="en-US" altLang="zh-CN" dirty="0"/>
          </a:p>
          <a:p>
            <a:r>
              <a:rPr lang="zh-CN" altLang="en-US" dirty="0"/>
              <a:t>进行波形仿真，激励输入至少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或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ALU</a:t>
            </a:r>
          </a:p>
          <a:p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  <a:p>
            <a:pPr lvl="1"/>
            <a:r>
              <a:rPr lang="zh-CN" altLang="en-US" dirty="0"/>
              <a:t>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pPr lvl="1"/>
            <a:r>
              <a:rPr lang="zh-CN" altLang="en-US" dirty="0"/>
              <a:t>覆盖</a:t>
            </a:r>
            <a:r>
              <a:rPr lang="en-US" altLang="zh-CN" dirty="0"/>
              <a:t>4</a:t>
            </a:r>
            <a:r>
              <a:rPr lang="zh-CN" altLang="en-US" dirty="0"/>
              <a:t>种操作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代码输入进行设计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Adder4b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可用两个按键进行自增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endParaRPr lang="en-US" altLang="zh-CN" dirty="0"/>
          </a:p>
          <a:p>
            <a:pPr lvl="1"/>
            <a:r>
              <a:rPr lang="zh-CN" altLang="en-US" dirty="0"/>
              <a:t>得到结果</a:t>
            </a:r>
            <a:r>
              <a:rPr lang="en-US" altLang="zh-CN" dirty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input wire [3:0]SW,</a:t>
            </a:r>
          </a:p>
          <a:p>
            <a:r>
              <a:rPr lang="en-US" altLang="zh-CN" sz="2400" dirty="0"/>
              <a:t>	input wire [1:0]SW2,</a:t>
            </a:r>
          </a:p>
          <a:p>
            <a:r>
              <a:rPr lang="en-US" altLang="zh-CN" sz="2400" dirty="0"/>
              <a:t>	output wire [3:0]AN,</a:t>
            </a:r>
          </a:p>
          <a:p>
            <a:r>
              <a:rPr lang="en-US" altLang="zh-CN" sz="2400" dirty="0"/>
              <a:t>	output wire [7:0]SEGMENT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	 </a:t>
            </a:r>
          </a:p>
          <a:p>
            <a:r>
              <a:rPr lang="en-US" altLang="zh-CN" sz="2400" dirty="0"/>
              <a:t>	wire [15:0]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[1:0] 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[3:0] C;</a:t>
            </a:r>
          </a:p>
          <a:p>
            <a:r>
              <a:rPr lang="en-US" altLang="zh-CN" sz="2400" dirty="0"/>
              <a:t>	wire Co;</a:t>
            </a:r>
          </a:p>
          <a:p>
            <a:r>
              <a:rPr lang="en-US" altLang="zh-CN" sz="2400" dirty="0"/>
              <a:t>	wire [31:0] 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</a:t>
            </a:r>
          </a:p>
          <a:p>
            <a:r>
              <a:rPr lang="en-US" altLang="zh-CN" sz="2000" dirty="0"/>
              <a:t> 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[1]);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clkdiv</a:t>
            </a:r>
            <a:r>
              <a:rPr lang="en-US" altLang="zh-CN" sz="2000" dirty="0"/>
              <a:t> m2(clk,0,clk_div);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CreateNumber</a:t>
            </a:r>
            <a:r>
              <a:rPr lang="en-US" altLang="zh-CN" sz="2000" dirty="0"/>
              <a:t>……</a:t>
            </a:r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myALU</a:t>
            </a:r>
            <a:r>
              <a:rPr lang="en-US" altLang="zh-CN" sz="2000" dirty="0"/>
              <a:t> m5……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DispNum</a:t>
            </a:r>
            <a:r>
              <a:rPr lang="en-US" altLang="zh-CN" sz="2000" dirty="0"/>
              <a:t> m6(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{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[7:0],3'b0,Co,C},……</a:t>
            </a:r>
          </a:p>
          <a:p>
            <a:r>
              <a:rPr lang="en-US" altLang="zh-CN" sz="2000" dirty="0" err="1"/>
              <a:t>endmodule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2"/>
            <a:r>
              <a:rPr lang="zh-CN" altLang="en-US" sz="2000" dirty="0"/>
              <a:t>按键控制输入：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[0]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[1]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zh-CN" altLang="en-US" sz="2000" dirty="0"/>
              <a:t>按键加</a:t>
            </a:r>
            <a:r>
              <a:rPr lang="en-US" altLang="zh-CN" sz="2000" dirty="0"/>
              <a:t>/</a:t>
            </a:r>
            <a:r>
              <a:rPr lang="zh-CN" altLang="en-US" sz="2000" dirty="0"/>
              <a:t>减</a:t>
            </a:r>
            <a:r>
              <a:rPr lang="en-US" altLang="zh-CN" sz="2000" dirty="0"/>
              <a:t>1</a:t>
            </a:r>
            <a:r>
              <a:rPr lang="zh-CN" altLang="en-US" sz="2000" dirty="0"/>
              <a:t>控制：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[2]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[0]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[3]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[1]</a:t>
            </a:r>
          </a:p>
          <a:p>
            <a:pPr lvl="2"/>
            <a:r>
              <a:rPr lang="en-US" altLang="zh-CN" sz="2000" dirty="0"/>
              <a:t>ALU</a:t>
            </a:r>
            <a:r>
              <a:rPr lang="zh-CN" altLang="en-US" sz="2000" dirty="0"/>
              <a:t>运算控制：</a:t>
            </a:r>
            <a:r>
              <a:rPr lang="en-US" altLang="zh-CN" sz="2000" dirty="0"/>
              <a:t>sw2[1:0],00-</a:t>
            </a:r>
            <a:r>
              <a:rPr lang="zh-CN" altLang="en-US" sz="2000" dirty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en-US" altLang="zh-CN" sz="2000" dirty="0"/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/>
              <a:t>A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</a:p>
          <a:p>
            <a:pPr lvl="2"/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/>
              <a:t>B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en-US" altLang="zh-CN" sz="2000" dirty="0"/>
              <a:t>AN[2]: C - C</a:t>
            </a:r>
          </a:p>
          <a:p>
            <a:pPr lvl="2"/>
            <a:r>
              <a:rPr lang="en-US" altLang="zh-CN" sz="2000" dirty="0"/>
              <a:t>AN[3]: Co - Co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掌握减法器的实现原理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掌握加减法器的设计方法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基本原理及在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中的作用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的设计方法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多位串行进位加法器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由一位全加器将进位串接构成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低位进位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为高位进位输出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Visio" r:id="rId3" imgW="4956810" imgH="1356995" progId="Visio.Drawing.11">
                  <p:embed/>
                </p:oleObj>
              </mc:Choice>
              <mc:Fallback>
                <p:oleObj name="Visio" r:id="rId3" imgW="4956810" imgH="1356995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多位串行进位全减器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Visio" r:id="rId3" imgW="6266180" imgH="1684655" progId="Visio.Drawing.11">
                  <p:embed/>
                </p:oleObj>
              </mc:Choice>
              <mc:Fallback>
                <p:oleObj name="Visio" r:id="rId3" imgW="6266180" imgH="1684655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5" imgW="2324100" imgH="698500" progId="Equation.DSMT4">
                  <p:embed/>
                </p:oleObj>
              </mc:Choice>
              <mc:Fallback>
                <p:oleObj name="Equation" r:id="rId5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670820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787" y="1353700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616585" y="1537335"/>
          <a:ext cx="4586605" cy="467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4" imgW="5124450" imgH="4657725" progId="Paint.Picture">
                  <p:embed/>
                </p:oleObj>
              </mc:Choice>
              <mc:Fallback>
                <p:oleObj r:id="rId4" imgW="5124450" imgH="46577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616585" y="1537335"/>
                        <a:ext cx="4586605" cy="467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3128645"/>
            <a:ext cx="3554095" cy="287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416040" y="6141720"/>
            <a:ext cx="181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zh-CN"/>
              <a:t>位全加器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607</Words>
  <Application>Microsoft Macintosh PowerPoint</Application>
  <PresentationFormat>全屏显示(4:3)</PresentationFormat>
  <Paragraphs>129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黑体</vt:lpstr>
      <vt:lpstr>华文细黑</vt:lpstr>
      <vt:lpstr>楷体_GB2312</vt:lpstr>
      <vt:lpstr>宋体</vt:lpstr>
      <vt:lpstr>微软雅黑</vt:lpstr>
      <vt:lpstr>Arial</vt:lpstr>
      <vt:lpstr>Calibri</vt:lpstr>
      <vt:lpstr>Helvetica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Equation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多位串行进位全减器</vt:lpstr>
      <vt:lpstr>1位加减法器</vt:lpstr>
      <vt:lpstr>4位加减法器</vt:lpstr>
      <vt:lpstr>设计按键数据输入模块</vt:lpstr>
      <vt:lpstr>4位ALU原理图</vt:lpstr>
      <vt:lpstr>PowerPoint 演示文稿</vt:lpstr>
      <vt:lpstr>4位ALU仿真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物理验证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王 俊</cp:lastModifiedBy>
  <cp:revision>328</cp:revision>
  <dcterms:created xsi:type="dcterms:W3CDTF">2011-08-03T07:44:00Z</dcterms:created>
  <dcterms:modified xsi:type="dcterms:W3CDTF">2019-11-26T10:36:44Z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