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09" r:id="rId4"/>
    <p:sldId id="308" r:id="rId5"/>
    <p:sldId id="310" r:id="rId6"/>
    <p:sldId id="259" r:id="rId7"/>
    <p:sldId id="260" r:id="rId8"/>
    <p:sldId id="261" r:id="rId9"/>
    <p:sldId id="304" r:id="rId10"/>
    <p:sldId id="305" r:id="rId11"/>
    <p:sldId id="306" r:id="rId12"/>
    <p:sldId id="307" r:id="rId13"/>
    <p:sldId id="266" r:id="rId14"/>
    <p:sldId id="262" r:id="rId15"/>
    <p:sldId id="270" r:id="rId16"/>
    <p:sldId id="269" r:id="rId17"/>
    <p:sldId id="272" r:id="rId18"/>
    <p:sldId id="273" r:id="rId19"/>
    <p:sldId id="263" r:id="rId20"/>
    <p:sldId id="287" r:id="rId21"/>
    <p:sldId id="296" r:id="rId22"/>
    <p:sldId id="302" r:id="rId23"/>
    <p:sldId id="297" r:id="rId24"/>
    <p:sldId id="298" r:id="rId25"/>
    <p:sldId id="303" r:id="rId26"/>
    <p:sldId id="299" r:id="rId27"/>
    <p:sldId id="300" r:id="rId28"/>
    <p:sldId id="301" r:id="rId29"/>
    <p:sldId id="264" r:id="rId30"/>
    <p:sldId id="274" r:id="rId31"/>
    <p:sldId id="277" r:id="rId32"/>
    <p:sldId id="280" r:id="rId33"/>
    <p:sldId id="282" r:id="rId34"/>
    <p:sldId id="283" r:id="rId35"/>
    <p:sldId id="284" r:id="rId36"/>
    <p:sldId id="285" r:id="rId37"/>
    <p:sldId id="265" r:id="rId38"/>
    <p:sldId id="286" r:id="rId39"/>
    <p:sldId id="25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7456C-7596-4A17-AA69-31B95DD7A5D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D8842-60EF-437B-9C91-C077D5F3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9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7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96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2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19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08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18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82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03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59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74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3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4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9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76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469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62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8842-60EF-437B-9C91-C077D5F3A8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5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D2C-9DBC-48D9-B0E4-58955E02E317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8D17-5CD5-40DB-B26C-42EEE0A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D2C-9DBC-48D9-B0E4-58955E02E317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8D17-5CD5-40DB-B26C-42EEE0A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7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D2C-9DBC-48D9-B0E4-58955E02E317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8D17-5CD5-40DB-B26C-42EEE0A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4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D2C-9DBC-48D9-B0E4-58955E02E317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8D17-5CD5-40DB-B26C-42EEE0A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3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D2C-9DBC-48D9-B0E4-58955E02E317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8D17-5CD5-40DB-B26C-42EEE0A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D2C-9DBC-48D9-B0E4-58955E02E317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8D17-5CD5-40DB-B26C-42EEE0A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9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D2C-9DBC-48D9-B0E4-58955E02E317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8D17-5CD5-40DB-B26C-42EEE0A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D2C-9DBC-48D9-B0E4-58955E02E317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8D17-5CD5-40DB-B26C-42EEE0A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6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D2C-9DBC-48D9-B0E4-58955E02E317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8D17-5CD5-40DB-B26C-42EEE0A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72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D2C-9DBC-48D9-B0E4-58955E02E317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8D17-5CD5-40DB-B26C-42EEE0A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2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D2C-9DBC-48D9-B0E4-58955E02E317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8D17-5CD5-40DB-B26C-42EEE0A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8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DD2C-9DBC-48D9-B0E4-58955E02E317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38D17-5CD5-40DB-B26C-42EEE0A10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8654" y="2909455"/>
            <a:ext cx="365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Homework 1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4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66" y="889577"/>
            <a:ext cx="5974556" cy="199699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66" y="2912624"/>
            <a:ext cx="9423016" cy="3939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66" y="4359075"/>
            <a:ext cx="9419057" cy="388415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5846323" y="3306618"/>
            <a:ext cx="10894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25424" y="4753189"/>
            <a:ext cx="10894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03892" y="3465837"/>
                <a:ext cx="8170457" cy="666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4+8+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+|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|+1</m:t>
                              </m:r>
                            </m:sup>
                          </m:sSup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2" y="3465837"/>
                <a:ext cx="8170457" cy="666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40366" y="4974648"/>
                <a:ext cx="65324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0">
                  <a:buNone/>
                </a:pPr>
                <a:r>
                  <a:rPr lang="en-US" altLang="zh-CN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+8+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|)(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66" y="4974648"/>
                <a:ext cx="653242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2789" y="4968948"/>
            <a:ext cx="2650783" cy="34878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5111" y="3619158"/>
            <a:ext cx="2620532" cy="388638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208087" y="5691435"/>
            <a:ext cx="3153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Don't forget the absolute sign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048468" y="4850953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X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4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66" y="889577"/>
            <a:ext cx="5974556" cy="199699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76" y="2966780"/>
            <a:ext cx="9177675" cy="40789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93779" y="3454883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b="0" dirty="0" smtClean="0">
                <a:solidFill>
                  <a:schemeClr val="tx1"/>
                </a:solidFill>
              </a:rPr>
              <a:t>h=|u-x|+|v-y|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232164" y="3824215"/>
                <a:ext cx="1992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164" y="3824215"/>
                <a:ext cx="199266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089" y="4437138"/>
            <a:ext cx="7431154" cy="39049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60376" y="4963776"/>
            <a:ext cx="264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0">
              <a:buNone/>
            </a:pPr>
            <a:r>
              <a:rPr lang="en-US" altLang="zh-CN" b="0" dirty="0" smtClean="0">
                <a:solidFill>
                  <a:schemeClr val="tx1"/>
                </a:solidFill>
              </a:rPr>
              <a:t>Optimal path: </a:t>
            </a:r>
            <a:r>
              <a:rPr lang="en-US" altLang="zh-CN" b="0" dirty="0" smtClean="0">
                <a:solidFill>
                  <a:srgbClr val="FF0000"/>
                </a:solidFill>
              </a:rPr>
              <a:t>|x| + |y|</a:t>
            </a:r>
            <a:endParaRPr lang="en-US" altLang="zh-CN" b="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8053" y="363954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4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66" y="889577"/>
            <a:ext cx="5974556" cy="199699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8" y="3083333"/>
            <a:ext cx="6177058" cy="3408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88" y="4420235"/>
            <a:ext cx="9206531" cy="404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54088" y="3620895"/>
                <a:ext cx="2414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 will be larger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88" y="3620895"/>
                <a:ext cx="2414315" cy="369332"/>
              </a:xfrm>
              <a:prstGeom prst="rect">
                <a:avLst/>
              </a:prstGeom>
              <a:blipFill>
                <a:blip r:embed="rId5"/>
                <a:stretch>
                  <a:fillRect t="-9836" r="-176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40741" y="5010477"/>
                <a:ext cx="31981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 may lower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41" y="5010477"/>
                <a:ext cx="3198120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4348264" y="365123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54392" y="501047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52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8654" y="2909455"/>
            <a:ext cx="365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Homework 2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4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1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75" y="930851"/>
            <a:ext cx="9342930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1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66" y="1076905"/>
            <a:ext cx="5745978" cy="30482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11250" y="1569058"/>
            <a:ext cx="4317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tx1"/>
                </a:solidFill>
              </a:rPr>
              <a:t>9x8x7x…x1 = 9! = 362280 </a:t>
            </a:r>
            <a:r>
              <a:rPr lang="en-US" altLang="zh-CN" b="0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approximately)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66" y="2044408"/>
            <a:ext cx="7574936" cy="14022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142" y="3367106"/>
            <a:ext cx="6737222" cy="347997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2872" y="3552628"/>
            <a:ext cx="3917019" cy="34293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 flipV="1">
            <a:off x="3248902" y="2549236"/>
            <a:ext cx="2412989" cy="92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825605" y="467206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Eval</a:t>
            </a:r>
            <a:r>
              <a:rPr lang="en-US" altLang="zh-CN" dirty="0" smtClean="0"/>
              <a:t>(s) =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(s)-O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(s)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6" idx="2"/>
            <a:endCxn id="21" idx="0"/>
          </p:cNvCxnSpPr>
          <p:nvPr/>
        </p:nvCxnSpPr>
        <p:spPr>
          <a:xfrm flipH="1">
            <a:off x="9901381" y="3895558"/>
            <a:ext cx="1" cy="77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8053" y="6622424"/>
            <a:ext cx="1920406" cy="19813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867799" y="3337552"/>
            <a:ext cx="6947050" cy="2573720"/>
            <a:chOff x="1867799" y="3337552"/>
            <a:chExt cx="6947050" cy="2573720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85500" y="3337552"/>
              <a:ext cx="220999" cy="182896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26145" y="5610153"/>
              <a:ext cx="3688704" cy="301119"/>
            </a:xfrm>
            <a:prstGeom prst="rect">
              <a:avLst/>
            </a:prstGeom>
          </p:spPr>
        </p:pic>
        <p:grpSp>
          <p:nvGrpSpPr>
            <p:cNvPr id="2" name="组合 1"/>
            <p:cNvGrpSpPr/>
            <p:nvPr/>
          </p:nvGrpSpPr>
          <p:grpSpPr>
            <a:xfrm>
              <a:off x="1867799" y="3633593"/>
              <a:ext cx="5159331" cy="2159457"/>
              <a:chOff x="1867799" y="3633593"/>
              <a:chExt cx="5159331" cy="2159457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7799" y="5607502"/>
                <a:ext cx="237329" cy="185548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37593" y="5607502"/>
                <a:ext cx="237329" cy="185548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30236" y="5592725"/>
                <a:ext cx="237329" cy="185548"/>
              </a:xfrm>
              <a:prstGeom prst="rect">
                <a:avLst/>
              </a:prstGeom>
            </p:spPr>
          </p:pic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1324" y="5623851"/>
                <a:ext cx="923361" cy="132353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05387" y="4418032"/>
                <a:ext cx="320068" cy="259102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6404" y="4384985"/>
                <a:ext cx="320068" cy="259102"/>
              </a:xfrm>
              <a:prstGeom prst="rect">
                <a:avLst/>
              </a:prstGeom>
            </p:spPr>
          </p:pic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07062" y="4437196"/>
                <a:ext cx="320068" cy="259102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6403" y="3633593"/>
                <a:ext cx="320068" cy="2591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6248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1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66" y="1076905"/>
            <a:ext cx="5745978" cy="30482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11250" y="1569058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tx1"/>
                </a:solidFill>
              </a:rPr>
              <a:t>9x8x7x…x1 = 9! = 362280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66" y="2044408"/>
            <a:ext cx="7574936" cy="14022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142" y="3367106"/>
            <a:ext cx="6737222" cy="347997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872" y="3552628"/>
            <a:ext cx="3917019" cy="34293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 flipV="1">
            <a:off x="3248902" y="2549236"/>
            <a:ext cx="2412989" cy="92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825605" y="467206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Eval</a:t>
            </a:r>
            <a:r>
              <a:rPr lang="en-US" altLang="zh-CN" dirty="0" smtClean="0"/>
              <a:t>(s) =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(s)-O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(s)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588759" y="5793050"/>
            <a:ext cx="7954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1</a:t>
            </a:r>
            <a:r>
              <a:rPr lang="en-US" altLang="zh-CN" sz="1400" dirty="0" smtClean="0"/>
              <a:t>(s)=2</a:t>
            </a:r>
          </a:p>
          <a:p>
            <a:r>
              <a:rPr lang="en-US" altLang="zh-CN" sz="1400" dirty="0" smtClean="0"/>
              <a:t>O</a:t>
            </a:r>
            <a:r>
              <a:rPr lang="en-US" altLang="zh-CN" sz="1400" baseline="-25000" dirty="0" smtClean="0"/>
              <a:t>1</a:t>
            </a:r>
            <a:r>
              <a:rPr lang="en-US" altLang="zh-CN" sz="1400" dirty="0" smtClean="0"/>
              <a:t>(s)=1</a:t>
            </a:r>
            <a:endParaRPr lang="zh-CN" altLang="en-US" sz="1400" dirty="0" smtClean="0"/>
          </a:p>
          <a:p>
            <a:endParaRPr lang="zh-CN" altLang="en-US" dirty="0"/>
          </a:p>
        </p:txBody>
      </p:sp>
      <p:cxnSp>
        <p:nvCxnSpPr>
          <p:cNvPr id="24" name="直接箭头连接符 23"/>
          <p:cNvCxnSpPr>
            <a:stCxn id="16" idx="2"/>
            <a:endCxn id="21" idx="0"/>
          </p:cNvCxnSpPr>
          <p:nvPr/>
        </p:nvCxnSpPr>
        <p:spPr>
          <a:xfrm flipH="1">
            <a:off x="9901381" y="3895558"/>
            <a:ext cx="1" cy="77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231535" y="5793050"/>
            <a:ext cx="7954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1</a:t>
            </a:r>
            <a:r>
              <a:rPr lang="en-US" altLang="zh-CN" sz="1400" dirty="0" smtClean="0"/>
              <a:t>(s)=2</a:t>
            </a:r>
          </a:p>
          <a:p>
            <a:r>
              <a:rPr lang="en-US" altLang="zh-CN" sz="1400" dirty="0" smtClean="0"/>
              <a:t>O</a:t>
            </a:r>
            <a:r>
              <a:rPr lang="en-US" altLang="zh-CN" sz="1400" baseline="-25000" dirty="0" smtClean="0"/>
              <a:t>1</a:t>
            </a:r>
            <a:r>
              <a:rPr lang="en-US" altLang="zh-CN" sz="1400" dirty="0" smtClean="0"/>
              <a:t>(s)=3</a:t>
            </a:r>
            <a:endParaRPr lang="zh-CN" altLang="en-US" sz="1400" dirty="0" smtClean="0"/>
          </a:p>
          <a:p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851196" y="5793050"/>
            <a:ext cx="7954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1</a:t>
            </a:r>
            <a:r>
              <a:rPr lang="en-US" altLang="zh-CN" sz="1400" dirty="0" smtClean="0"/>
              <a:t>(s)=2</a:t>
            </a:r>
          </a:p>
          <a:p>
            <a:r>
              <a:rPr lang="en-US" altLang="zh-CN" sz="1400" dirty="0" smtClean="0"/>
              <a:t>O</a:t>
            </a:r>
            <a:r>
              <a:rPr lang="en-US" altLang="zh-CN" sz="1400" baseline="-25000" dirty="0" smtClean="0"/>
              <a:t>1</a:t>
            </a:r>
            <a:r>
              <a:rPr lang="en-US" altLang="zh-CN" sz="1400" dirty="0" smtClean="0"/>
              <a:t>(s)=2</a:t>
            </a:r>
            <a:endParaRPr lang="zh-CN" altLang="en-US" sz="1400" dirty="0" smtClean="0"/>
          </a:p>
          <a:p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5500" y="3337552"/>
            <a:ext cx="220999" cy="18289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7799" y="5607502"/>
            <a:ext cx="237329" cy="18554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7593" y="5607502"/>
            <a:ext cx="237329" cy="18554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0236" y="5592725"/>
            <a:ext cx="237329" cy="18554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71324" y="5610153"/>
            <a:ext cx="5143525" cy="1210408"/>
            <a:chOff x="3671324" y="5610153"/>
            <a:chExt cx="5143525" cy="121040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26145" y="5610153"/>
              <a:ext cx="3688704" cy="301119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28053" y="6622424"/>
              <a:ext cx="1920406" cy="19813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71324" y="5623851"/>
              <a:ext cx="923361" cy="132353"/>
            </a:xfrm>
            <a:prstGeom prst="rect">
              <a:avLst/>
            </a:prstGeom>
          </p:spPr>
        </p:pic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5387" y="4418032"/>
            <a:ext cx="320068" cy="25910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6404" y="4384985"/>
            <a:ext cx="320068" cy="25910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7062" y="4437196"/>
            <a:ext cx="320068" cy="25910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6403" y="3633593"/>
            <a:ext cx="320068" cy="259102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111250" y="1569058"/>
            <a:ext cx="4317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tx1"/>
                </a:solidFill>
              </a:rPr>
              <a:t>9x8x7x…x1 = 9! = 362280 </a:t>
            </a:r>
            <a:r>
              <a:rPr lang="en-US" altLang="zh-CN" b="0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approximately)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5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1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66" y="1076905"/>
            <a:ext cx="5745978" cy="30482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11250" y="1569058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tx1"/>
                </a:solidFill>
              </a:rPr>
              <a:t>9x8x7x…x1 = 9! = 362280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66" y="2044408"/>
            <a:ext cx="7574936" cy="14022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142" y="3367106"/>
            <a:ext cx="6737222" cy="347997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2872" y="3552628"/>
            <a:ext cx="3917019" cy="34293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 flipV="1">
            <a:off x="3248902" y="2549236"/>
            <a:ext cx="2412989" cy="92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825605" y="467206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Eval</a:t>
            </a:r>
            <a:r>
              <a:rPr lang="en-US" altLang="zh-CN" dirty="0" smtClean="0"/>
              <a:t>(s) =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(s)-O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(s)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6" idx="2"/>
            <a:endCxn id="21" idx="0"/>
          </p:cNvCxnSpPr>
          <p:nvPr/>
        </p:nvCxnSpPr>
        <p:spPr>
          <a:xfrm flipH="1">
            <a:off x="9901381" y="3895558"/>
            <a:ext cx="1" cy="77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500" y="3337552"/>
            <a:ext cx="220999" cy="18289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5387" y="4418032"/>
            <a:ext cx="320068" cy="25910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404" y="4384985"/>
            <a:ext cx="320068" cy="25910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7062" y="4437196"/>
            <a:ext cx="320068" cy="25910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403" y="3633593"/>
            <a:ext cx="320068" cy="25910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810779" y="3562989"/>
            <a:ext cx="595035" cy="1913434"/>
            <a:chOff x="810779" y="3562989"/>
            <a:chExt cx="595035" cy="1913434"/>
          </a:xfrm>
        </p:grpSpPr>
        <p:sp>
          <p:nvSpPr>
            <p:cNvPr id="9" name="文本框 8"/>
            <p:cNvSpPr txBox="1"/>
            <p:nvPr/>
          </p:nvSpPr>
          <p:spPr>
            <a:xfrm>
              <a:off x="810780" y="510709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0779" y="356298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max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14544" y="43350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min</a:t>
              </a:r>
              <a:endParaRPr lang="zh-CN" altLang="en-US" dirty="0"/>
            </a:p>
          </p:txBody>
        </p:sp>
      </p:grpSp>
      <p:sp>
        <p:nvSpPr>
          <p:cNvPr id="42" name="矩形 41"/>
          <p:cNvSpPr/>
          <p:nvPr/>
        </p:nvSpPr>
        <p:spPr>
          <a:xfrm>
            <a:off x="1111250" y="1569058"/>
            <a:ext cx="4317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tx1"/>
                </a:solidFill>
              </a:rPr>
              <a:t>9x8x7x…x1 = 9! = 362280 </a:t>
            </a:r>
            <a:r>
              <a:rPr lang="en-US" altLang="zh-CN" b="0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approximately)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2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1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907" y="2024287"/>
            <a:ext cx="7655186" cy="3954126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954088" y="2040389"/>
            <a:ext cx="1604238" cy="2533800"/>
            <a:chOff x="810779" y="3562989"/>
            <a:chExt cx="595035" cy="1807578"/>
          </a:xfrm>
        </p:grpSpPr>
        <p:sp>
          <p:nvSpPr>
            <p:cNvPr id="9" name="文本框 8"/>
            <p:cNvSpPr txBox="1"/>
            <p:nvPr/>
          </p:nvSpPr>
          <p:spPr>
            <a:xfrm>
              <a:off x="810780" y="5107091"/>
              <a:ext cx="68519" cy="263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0779" y="356298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max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14544" y="43350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min</a:t>
              </a:r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79" y="984006"/>
            <a:ext cx="7468247" cy="548688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762109" y="229585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[1,+∞]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10200" y="315677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[-∞,1]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480623" y="517345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[-∞,1]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15741" y="517345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[-∞,1]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37507" y="473886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[1,-1]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64842" y="473783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[1,-2]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9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1" grpId="0"/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2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22" y="892752"/>
            <a:ext cx="9198137" cy="7544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65" y="1878972"/>
            <a:ext cx="7697199" cy="48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1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" y="930851"/>
            <a:ext cx="9213378" cy="142506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08087" y="431742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Inverse </a:t>
            </a:r>
            <a:r>
              <a:rPr lang="en-US" altLang="zh-CN" dirty="0" smtClean="0"/>
              <a:t>N</a:t>
            </a:r>
            <a:r>
              <a:rPr lang="zh-CN" altLang="en-US" dirty="0" smtClean="0"/>
              <a:t>umber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54088" y="244112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Conception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66358" y="2992421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nversion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21541" y="29924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In a arrangement, if the positions of </a:t>
            </a:r>
            <a:r>
              <a:rPr lang="en-US" altLang="zh-CN" dirty="0" smtClean="0"/>
              <a:t>a couple of numbers </a:t>
            </a:r>
            <a:r>
              <a:rPr lang="zh-CN" altLang="en-US" dirty="0" smtClean="0"/>
              <a:t>are in the opposite order of magnitude, they are called a</a:t>
            </a:r>
            <a:r>
              <a:rPr lang="en-US" altLang="zh-CN" dirty="0" smtClean="0"/>
              <a:t>n</a:t>
            </a:r>
            <a:r>
              <a:rPr lang="zh-CN" altLang="en-US" dirty="0" smtClean="0"/>
              <a:t> inversion.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21541" y="4317420"/>
            <a:ext cx="501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The total number of inversions in a arrangement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9667" y="508842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21449" y="5674756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3 8 2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328618" y="5674756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Inverse number</a:t>
            </a:r>
            <a:r>
              <a:rPr lang="en-US" altLang="zh-CN" dirty="0" smtClean="0"/>
              <a:t>: 2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1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2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21304" y="1118179"/>
            <a:ext cx="9049169" cy="5314231"/>
            <a:chOff x="621304" y="1118179"/>
            <a:chExt cx="9049169" cy="531423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087" y="1118179"/>
              <a:ext cx="8462386" cy="5314231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621304" y="1283855"/>
              <a:ext cx="665567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208087" y="44253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[-∞,3]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1829" y="331233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[3,+∞]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47479" y="477351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[-∞,3]</a:t>
            </a:r>
            <a:endParaRPr lang="zh-CN" altLang="en-US" dirty="0">
              <a:solidFill>
                <a:srgbClr val="00B0F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61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2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21304" y="1118179"/>
            <a:ext cx="9049169" cy="5314231"/>
            <a:chOff x="621304" y="1118179"/>
            <a:chExt cx="9049169" cy="531423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087" y="1118179"/>
              <a:ext cx="8462386" cy="5314231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621304" y="1283855"/>
              <a:ext cx="665567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611829" y="331233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[3,+∞]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20407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3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77798" y="440781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[3,+∞]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10320" y="4777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[5,+∞]</a:t>
            </a:r>
          </a:p>
        </p:txBody>
      </p:sp>
    </p:spTree>
    <p:extLst>
      <p:ext uri="{BB962C8B-B14F-4D97-AF65-F5344CB8AC3E}">
        <p14:creationId xmlns:p14="http://schemas.microsoft.com/office/powerpoint/2010/main" val="64694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2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21304" y="1118179"/>
            <a:ext cx="9049169" cy="5314231"/>
            <a:chOff x="621304" y="1118179"/>
            <a:chExt cx="9049169" cy="531423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087" y="1118179"/>
              <a:ext cx="8462386" cy="5314231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621304" y="1283855"/>
              <a:ext cx="665567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611829" y="331233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[3,+∞]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20407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3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77798" y="4769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238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2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21304" y="1118179"/>
            <a:ext cx="9049169" cy="5314231"/>
            <a:chOff x="621304" y="1118179"/>
            <a:chExt cx="9049169" cy="531423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087" y="1118179"/>
              <a:ext cx="8462386" cy="5314231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621304" y="1283855"/>
              <a:ext cx="665567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611829" y="331233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[5,+∞]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20407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3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77798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46064" y="20885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[-∞,5]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88684" y="331233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[-∞,5]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73670" y="44253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[-∞,5]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08280" y="3560425"/>
            <a:ext cx="239475" cy="3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12740" y="477714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[-∞,7]</a:t>
            </a:r>
            <a:endParaRPr lang="zh-CN" altLang="en-US" dirty="0">
              <a:solidFill>
                <a:srgbClr val="00B0F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67477" y="361315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[7,+∞]</a:t>
            </a:r>
          </a:p>
          <a:p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74" y="4405314"/>
            <a:ext cx="1165961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2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2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21304" y="1118179"/>
            <a:ext cx="9049169" cy="5314231"/>
            <a:chOff x="621304" y="1118179"/>
            <a:chExt cx="9049169" cy="531423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087" y="1118179"/>
              <a:ext cx="8462386" cy="5314231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621304" y="1283855"/>
              <a:ext cx="665567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0407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3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77798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08280" y="3560425"/>
            <a:ext cx="239475" cy="3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17326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7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74" y="4405314"/>
            <a:ext cx="1165961" cy="202709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270641" y="161323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[5,+∞]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73514" y="208851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[5,+∞]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35075" y="31305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[5,+∞]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01625" y="44053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[5,+∞]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45061" y="478146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[-∞,0]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28" y="5512180"/>
            <a:ext cx="529304" cy="920229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596351" y="355787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[0,+∞]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323229" y="2498498"/>
            <a:ext cx="239475" cy="3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88489" y="3563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7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5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10" grpId="0"/>
      <p:bldP spid="31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2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21304" y="1118179"/>
            <a:ext cx="9049169" cy="5314231"/>
            <a:chOff x="621304" y="1118179"/>
            <a:chExt cx="9049169" cy="531423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087" y="1118179"/>
              <a:ext cx="8462386" cy="5314231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621304" y="1283855"/>
              <a:ext cx="665567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0407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3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77798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08280" y="3560425"/>
            <a:ext cx="239475" cy="3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17326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7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74" y="4405314"/>
            <a:ext cx="1165961" cy="202709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270641" y="161323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[5,+∞]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73514" y="208851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[5,+∞]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35075" y="31305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[5,+∞]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26906" y="477714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28" y="5512180"/>
            <a:ext cx="529304" cy="92022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010989" y="44053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[5,+∞]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96351" y="355787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[0,+∞]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323229" y="2498498"/>
            <a:ext cx="239475" cy="3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88489" y="3563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7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88684" y="331233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[-∞,5]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02832" y="361888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[7,+∞]</a:t>
            </a:r>
          </a:p>
          <a:p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6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2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21304" y="1118179"/>
            <a:ext cx="9049169" cy="5314231"/>
            <a:chOff x="621304" y="1118179"/>
            <a:chExt cx="9049169" cy="531423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087" y="1118179"/>
              <a:ext cx="8462386" cy="5314231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621304" y="1283855"/>
              <a:ext cx="665567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0407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3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77798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08280" y="3560425"/>
            <a:ext cx="239475" cy="3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17326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7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74" y="4405314"/>
            <a:ext cx="1165961" cy="202709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270641" y="161323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[5,+∞]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73514" y="208851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[5,+∞]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35075" y="31305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[5,+∞]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28" y="5512180"/>
            <a:ext cx="529304" cy="92022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010989" y="44053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[5,+∞]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10847" y="478146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[-∞,2]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982" y="5512179"/>
            <a:ext cx="529304" cy="920229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323229" y="2498498"/>
            <a:ext cx="239475" cy="3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26906" y="477714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388489" y="3563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7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2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21304" y="1118179"/>
            <a:ext cx="9049169" cy="5314231"/>
            <a:chOff x="621304" y="1118179"/>
            <a:chExt cx="9049169" cy="531423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087" y="1118179"/>
              <a:ext cx="8462386" cy="5314231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621304" y="1283855"/>
              <a:ext cx="665567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0407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3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77798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08280" y="3560425"/>
            <a:ext cx="239475" cy="3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17326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7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74" y="4405314"/>
            <a:ext cx="1165961" cy="202709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270641" y="161323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[5,+∞]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73514" y="208851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[5,+∞]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9994" y="476985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28" y="5512180"/>
            <a:ext cx="529304" cy="920229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7302735" y="477714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2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982" y="5512179"/>
            <a:ext cx="529304" cy="920229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673385" y="35437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34" name="矩形 33"/>
          <p:cNvSpPr/>
          <p:nvPr/>
        </p:nvSpPr>
        <p:spPr>
          <a:xfrm>
            <a:off x="7294794" y="245421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[-∞,2]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588" y="3286963"/>
            <a:ext cx="1788879" cy="3110078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323229" y="2498498"/>
            <a:ext cx="239475" cy="3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88489" y="3563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7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4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2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21304" y="1118179"/>
            <a:ext cx="9049169" cy="5314231"/>
            <a:chOff x="621304" y="1118179"/>
            <a:chExt cx="9049169" cy="531423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087" y="1118179"/>
              <a:ext cx="8462386" cy="5314231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621304" y="1283855"/>
              <a:ext cx="665567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en-US" altLang="zh-CN" dirty="0" smtClean="0"/>
                <a:t>MAX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MIN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0407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3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77798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08280" y="3560425"/>
            <a:ext cx="239475" cy="3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17326" y="4777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7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74" y="4405314"/>
            <a:ext cx="1165961" cy="20270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09994" y="476985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28" y="5512180"/>
            <a:ext cx="529304" cy="920229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7302735" y="477714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2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982" y="5512179"/>
            <a:ext cx="529304" cy="920229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673385" y="35437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2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588" y="3286963"/>
            <a:ext cx="1788879" cy="3110078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323229" y="2498498"/>
            <a:ext cx="239475" cy="3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20634" y="249849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476160" y="1283855"/>
            <a:ext cx="370458" cy="37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 5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88489" y="3563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7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4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3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11" y="930851"/>
            <a:ext cx="8984759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4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1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" y="930851"/>
            <a:ext cx="9213378" cy="142506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4088" y="244112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Conception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09667" y="508842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21449" y="5674756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3 8 2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328618" y="5674756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Inverse number</a:t>
            </a:r>
            <a:r>
              <a:rPr lang="en-US" altLang="zh-CN" dirty="0" smtClean="0"/>
              <a:t>: 2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95562" y="3040738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Odd arrangement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208087" y="3910228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Even</a:t>
            </a:r>
            <a:r>
              <a:rPr lang="zh-CN" altLang="en-US" dirty="0" smtClean="0"/>
              <a:t> arrangement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79358" y="3040738"/>
            <a:ext cx="2917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I</a:t>
            </a:r>
            <a:r>
              <a:rPr lang="zh-CN" altLang="en-US" dirty="0" smtClean="0"/>
              <a:t>nverse </a:t>
            </a:r>
            <a:r>
              <a:rPr lang="en-US" altLang="zh-CN" dirty="0"/>
              <a:t>N</a:t>
            </a:r>
            <a:r>
              <a:rPr lang="zh-CN" altLang="en-US" dirty="0" smtClean="0"/>
              <a:t>umber </a:t>
            </a:r>
            <a:r>
              <a:rPr lang="en-US" altLang="zh-CN" dirty="0" smtClean="0"/>
              <a:t>is odd.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79358" y="3910228"/>
            <a:ext cx="298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I</a:t>
            </a:r>
            <a:r>
              <a:rPr lang="zh-CN" altLang="en-US" dirty="0" smtClean="0"/>
              <a:t>nverse </a:t>
            </a:r>
            <a:r>
              <a:rPr lang="en-US" altLang="zh-CN" dirty="0"/>
              <a:t>N</a:t>
            </a:r>
            <a:r>
              <a:rPr lang="zh-CN" altLang="en-US" dirty="0" smtClean="0"/>
              <a:t>umber </a:t>
            </a:r>
            <a:r>
              <a:rPr lang="en-US" altLang="zh-CN" dirty="0" smtClean="0"/>
              <a:t>is even.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406105" y="5674756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Even</a:t>
            </a:r>
            <a:r>
              <a:rPr lang="zh-CN" altLang="en-US" dirty="0" smtClean="0"/>
              <a:t> arrangement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3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63" y="1256355"/>
            <a:ext cx="3230286" cy="12603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63" y="1006340"/>
            <a:ext cx="4823878" cy="1760373"/>
          </a:xfrm>
          <a:prstGeom prst="rect">
            <a:avLst/>
          </a:prstGeom>
        </p:spPr>
      </p:pic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52802"/>
              </p:ext>
            </p:extLst>
          </p:nvPr>
        </p:nvGraphicFramePr>
        <p:xfrm>
          <a:off x="95408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7340963" y="4458399"/>
            <a:ext cx="1058303" cy="1015663"/>
            <a:chOff x="6264446" y="4458399"/>
            <a:chExt cx="1058303" cy="1015663"/>
          </a:xfrm>
        </p:grpSpPr>
        <p:grpSp>
          <p:nvGrpSpPr>
            <p:cNvPr id="28" name="组合 27"/>
            <p:cNvGrpSpPr/>
            <p:nvPr/>
          </p:nvGrpSpPr>
          <p:grpSpPr>
            <a:xfrm>
              <a:off x="6293210" y="4458399"/>
              <a:ext cx="988291" cy="369332"/>
              <a:chOff x="3066473" y="4458399"/>
              <a:chExt cx="988291" cy="369332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3066473" y="4827731"/>
                <a:ext cx="9882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3204421" y="4458399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C3=1</a:t>
                </a:r>
                <a:endParaRPr lang="zh-CN" altLang="en-US" dirty="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6264446" y="4827731"/>
              <a:ext cx="1058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Forward</a:t>
              </a:r>
            </a:p>
            <a:p>
              <a:r>
                <a:rPr lang="en-US" altLang="zh-CN" dirty="0" smtClean="0"/>
                <a:t>checking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88989" y="4458399"/>
            <a:ext cx="988291" cy="738664"/>
            <a:chOff x="3066473" y="4458399"/>
            <a:chExt cx="988291" cy="738664"/>
          </a:xfrm>
        </p:grpSpPr>
        <p:grpSp>
          <p:nvGrpSpPr>
            <p:cNvPr id="27" name="组合 26"/>
            <p:cNvGrpSpPr/>
            <p:nvPr/>
          </p:nvGrpSpPr>
          <p:grpSpPr>
            <a:xfrm>
              <a:off x="3066473" y="4458399"/>
              <a:ext cx="988291" cy="369332"/>
              <a:chOff x="3066473" y="4458399"/>
              <a:chExt cx="988291" cy="369332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>
                <a:off x="3066473" y="4827731"/>
                <a:ext cx="9882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3336037" y="4458399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C3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3224799" y="482773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MRV</a:t>
              </a:r>
              <a:endParaRPr lang="zh-CN" altLang="en-US" dirty="0"/>
            </a:p>
          </p:txBody>
        </p:sp>
      </p:grp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43975"/>
              </p:ext>
            </p:extLst>
          </p:nvPr>
        </p:nvGraphicFramePr>
        <p:xfrm>
          <a:off x="8614910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59054"/>
              </p:ext>
            </p:extLst>
          </p:nvPr>
        </p:nvGraphicFramePr>
        <p:xfrm>
          <a:off x="4786277" y="2991426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2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3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63" y="1006340"/>
            <a:ext cx="4823878" cy="1760373"/>
          </a:xfrm>
          <a:prstGeom prst="rect">
            <a:avLst/>
          </a:prstGeom>
        </p:spPr>
      </p:pic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31673"/>
              </p:ext>
            </p:extLst>
          </p:nvPr>
        </p:nvGraphicFramePr>
        <p:xfrm>
          <a:off x="95408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7340963" y="4458399"/>
            <a:ext cx="1058303" cy="1015663"/>
            <a:chOff x="6264446" y="4458399"/>
            <a:chExt cx="1058303" cy="1015663"/>
          </a:xfrm>
        </p:grpSpPr>
        <p:grpSp>
          <p:nvGrpSpPr>
            <p:cNvPr id="28" name="组合 27"/>
            <p:cNvGrpSpPr/>
            <p:nvPr/>
          </p:nvGrpSpPr>
          <p:grpSpPr>
            <a:xfrm>
              <a:off x="6293210" y="4458399"/>
              <a:ext cx="988291" cy="369332"/>
              <a:chOff x="3066473" y="4458399"/>
              <a:chExt cx="988291" cy="369332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3066473" y="4827731"/>
                <a:ext cx="9882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3204421" y="4458399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F=1</a:t>
                </a:r>
                <a:endParaRPr lang="zh-CN" altLang="en-US" dirty="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6264446" y="4827731"/>
              <a:ext cx="1058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Forward</a:t>
              </a:r>
            </a:p>
            <a:p>
              <a:r>
                <a:rPr lang="en-US" altLang="zh-CN" dirty="0" smtClean="0"/>
                <a:t>checking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88989" y="4458399"/>
            <a:ext cx="988291" cy="738664"/>
            <a:chOff x="3066473" y="4458399"/>
            <a:chExt cx="988291" cy="738664"/>
          </a:xfrm>
        </p:grpSpPr>
        <p:grpSp>
          <p:nvGrpSpPr>
            <p:cNvPr id="27" name="组合 26"/>
            <p:cNvGrpSpPr/>
            <p:nvPr/>
          </p:nvGrpSpPr>
          <p:grpSpPr>
            <a:xfrm>
              <a:off x="3066473" y="4458399"/>
              <a:ext cx="988291" cy="369332"/>
              <a:chOff x="3066473" y="4458399"/>
              <a:chExt cx="988291" cy="369332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>
                <a:off x="3066473" y="4827731"/>
                <a:ext cx="9882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3336037" y="4458399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F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3224799" y="482773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MRV</a:t>
              </a:r>
              <a:endParaRPr lang="zh-CN" altLang="en-US" dirty="0"/>
            </a:p>
          </p:txBody>
        </p:sp>
      </p:grp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71881"/>
              </p:ext>
            </p:extLst>
          </p:nvPr>
        </p:nvGraphicFramePr>
        <p:xfrm>
          <a:off x="8614910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2~9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2~9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2~9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2~9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965890"/>
              </p:ext>
            </p:extLst>
          </p:nvPr>
        </p:nvGraphicFramePr>
        <p:xfrm>
          <a:off x="4786277" y="2991426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628163" y="1256355"/>
            <a:ext cx="3230286" cy="1260342"/>
            <a:chOff x="6628163" y="1256355"/>
            <a:chExt cx="3230286" cy="1260342"/>
          </a:xfrm>
        </p:grpSpPr>
        <p:grpSp>
          <p:nvGrpSpPr>
            <p:cNvPr id="12" name="组合 11"/>
            <p:cNvGrpSpPr/>
            <p:nvPr/>
          </p:nvGrpSpPr>
          <p:grpSpPr>
            <a:xfrm>
              <a:off x="6628163" y="1256355"/>
              <a:ext cx="3230286" cy="1260342"/>
              <a:chOff x="6628163" y="1256355"/>
              <a:chExt cx="3230286" cy="1260342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8163" y="1256355"/>
                <a:ext cx="3230286" cy="1260342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4073" y="2146388"/>
                <a:ext cx="616890" cy="304826"/>
              </a:xfrm>
              <a:prstGeom prst="rect">
                <a:avLst/>
              </a:prstGeom>
            </p:spPr>
          </p:pic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2752" y="1886526"/>
              <a:ext cx="616890" cy="30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99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3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63" y="1256355"/>
            <a:ext cx="3230286" cy="12603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63" y="1006340"/>
            <a:ext cx="4823878" cy="1760373"/>
          </a:xfrm>
          <a:prstGeom prst="rect">
            <a:avLst/>
          </a:prstGeom>
        </p:spPr>
      </p:pic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95408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7340963" y="4458399"/>
            <a:ext cx="1058303" cy="1015663"/>
            <a:chOff x="6264446" y="4458399"/>
            <a:chExt cx="1058303" cy="1015663"/>
          </a:xfrm>
        </p:grpSpPr>
        <p:grpSp>
          <p:nvGrpSpPr>
            <p:cNvPr id="28" name="组合 27"/>
            <p:cNvGrpSpPr/>
            <p:nvPr/>
          </p:nvGrpSpPr>
          <p:grpSpPr>
            <a:xfrm>
              <a:off x="6293210" y="4458399"/>
              <a:ext cx="988291" cy="369332"/>
              <a:chOff x="3066473" y="4458399"/>
              <a:chExt cx="988291" cy="369332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3066473" y="4827731"/>
                <a:ext cx="9882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3204421" y="4458399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C2=0</a:t>
                </a:r>
                <a:endParaRPr lang="zh-CN" altLang="en-US" dirty="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6264446" y="4827731"/>
              <a:ext cx="1058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Forward</a:t>
              </a:r>
            </a:p>
            <a:p>
              <a:r>
                <a:rPr lang="en-US" altLang="zh-CN" dirty="0" smtClean="0"/>
                <a:t>checking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88989" y="4458399"/>
            <a:ext cx="988291" cy="738664"/>
            <a:chOff x="3066473" y="4458399"/>
            <a:chExt cx="988291" cy="738664"/>
          </a:xfrm>
        </p:grpSpPr>
        <p:grpSp>
          <p:nvGrpSpPr>
            <p:cNvPr id="27" name="组合 26"/>
            <p:cNvGrpSpPr/>
            <p:nvPr/>
          </p:nvGrpSpPr>
          <p:grpSpPr>
            <a:xfrm>
              <a:off x="3066473" y="4458399"/>
              <a:ext cx="988291" cy="369332"/>
              <a:chOff x="3066473" y="4458399"/>
              <a:chExt cx="988291" cy="369332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>
                <a:off x="3066473" y="4827731"/>
                <a:ext cx="9882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3336037" y="4458399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C2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3224799" y="482773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MRV</a:t>
              </a:r>
              <a:endParaRPr lang="zh-CN" altLang="en-US" dirty="0"/>
            </a:p>
          </p:txBody>
        </p:sp>
      </p:grp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488905"/>
              </p:ext>
            </p:extLst>
          </p:nvPr>
        </p:nvGraphicFramePr>
        <p:xfrm>
          <a:off x="8614910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64465"/>
              </p:ext>
            </p:extLst>
          </p:nvPr>
        </p:nvGraphicFramePr>
        <p:xfrm>
          <a:off x="4786277" y="2991426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39809"/>
              </p:ext>
            </p:extLst>
          </p:nvPr>
        </p:nvGraphicFramePr>
        <p:xfrm>
          <a:off x="95408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6628163" y="1312639"/>
            <a:ext cx="3230286" cy="1260342"/>
            <a:chOff x="6628163" y="1256355"/>
            <a:chExt cx="3230286" cy="1260342"/>
          </a:xfrm>
        </p:grpSpPr>
        <p:grpSp>
          <p:nvGrpSpPr>
            <p:cNvPr id="39" name="组合 38"/>
            <p:cNvGrpSpPr/>
            <p:nvPr/>
          </p:nvGrpSpPr>
          <p:grpSpPr>
            <a:xfrm>
              <a:off x="6628163" y="1256355"/>
              <a:ext cx="3230286" cy="1260342"/>
              <a:chOff x="6628163" y="1256355"/>
              <a:chExt cx="3230286" cy="1260342"/>
            </a:xfrm>
          </p:grpSpPr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8163" y="1256355"/>
                <a:ext cx="3230286" cy="1260342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4073" y="2146388"/>
                <a:ext cx="616890" cy="304826"/>
              </a:xfrm>
              <a:prstGeom prst="rect">
                <a:avLst/>
              </a:prstGeom>
            </p:spPr>
          </p:pic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2752" y="1886526"/>
              <a:ext cx="616890" cy="304826"/>
            </a:xfrm>
            <a:prstGeom prst="rect">
              <a:avLst/>
            </a:prstGeom>
          </p:spPr>
        </p:pic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540" y="2211872"/>
            <a:ext cx="616890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3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63" y="1256355"/>
            <a:ext cx="3230286" cy="12603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63" y="1006340"/>
            <a:ext cx="4823878" cy="1760373"/>
          </a:xfrm>
          <a:prstGeom prst="rect">
            <a:avLst/>
          </a:prstGeom>
        </p:spPr>
      </p:pic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95408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7340963" y="4458399"/>
            <a:ext cx="1058303" cy="1015663"/>
            <a:chOff x="6264446" y="4458399"/>
            <a:chExt cx="1058303" cy="1015663"/>
          </a:xfrm>
        </p:grpSpPr>
        <p:grpSp>
          <p:nvGrpSpPr>
            <p:cNvPr id="28" name="组合 27"/>
            <p:cNvGrpSpPr/>
            <p:nvPr/>
          </p:nvGrpSpPr>
          <p:grpSpPr>
            <a:xfrm>
              <a:off x="6293210" y="4458399"/>
              <a:ext cx="988291" cy="369332"/>
              <a:chOff x="3066473" y="4458399"/>
              <a:chExt cx="988291" cy="369332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3066473" y="4827731"/>
                <a:ext cx="9882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3204421" y="4458399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C1=0</a:t>
                </a:r>
                <a:endParaRPr lang="zh-CN" altLang="en-US" dirty="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6264446" y="4827731"/>
              <a:ext cx="1058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Forward</a:t>
              </a:r>
            </a:p>
            <a:p>
              <a:r>
                <a:rPr lang="en-US" altLang="zh-CN" dirty="0" smtClean="0"/>
                <a:t>checking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88989" y="4458399"/>
            <a:ext cx="988291" cy="738664"/>
            <a:chOff x="3066473" y="4458399"/>
            <a:chExt cx="988291" cy="738664"/>
          </a:xfrm>
        </p:grpSpPr>
        <p:grpSp>
          <p:nvGrpSpPr>
            <p:cNvPr id="27" name="组合 26"/>
            <p:cNvGrpSpPr/>
            <p:nvPr/>
          </p:nvGrpSpPr>
          <p:grpSpPr>
            <a:xfrm>
              <a:off x="3066473" y="4458399"/>
              <a:ext cx="988291" cy="369332"/>
              <a:chOff x="3066473" y="4458399"/>
              <a:chExt cx="988291" cy="369332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>
                <a:off x="3066473" y="4827731"/>
                <a:ext cx="9882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3336037" y="4458399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C1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3224799" y="482773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MRV</a:t>
              </a:r>
              <a:endParaRPr lang="zh-CN" altLang="en-US" dirty="0"/>
            </a:p>
          </p:txBody>
        </p:sp>
      </p:grp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8614910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87886"/>
              </p:ext>
            </p:extLst>
          </p:nvPr>
        </p:nvGraphicFramePr>
        <p:xfrm>
          <a:off x="4786277" y="2991426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95408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6628163" y="1312639"/>
            <a:ext cx="3230286" cy="1260342"/>
            <a:chOff x="6628163" y="1256355"/>
            <a:chExt cx="3230286" cy="1260342"/>
          </a:xfrm>
        </p:grpSpPr>
        <p:grpSp>
          <p:nvGrpSpPr>
            <p:cNvPr id="39" name="组合 38"/>
            <p:cNvGrpSpPr/>
            <p:nvPr/>
          </p:nvGrpSpPr>
          <p:grpSpPr>
            <a:xfrm>
              <a:off x="6628163" y="1256355"/>
              <a:ext cx="3230286" cy="1260342"/>
              <a:chOff x="6628163" y="1256355"/>
              <a:chExt cx="3230286" cy="1260342"/>
            </a:xfrm>
          </p:grpSpPr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8163" y="1256355"/>
                <a:ext cx="3230286" cy="1260342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4073" y="2146388"/>
                <a:ext cx="616890" cy="304826"/>
              </a:xfrm>
              <a:prstGeom prst="rect">
                <a:avLst/>
              </a:prstGeom>
            </p:spPr>
          </p:pic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2752" y="1886526"/>
              <a:ext cx="616890" cy="304826"/>
            </a:xfrm>
            <a:prstGeom prst="rect">
              <a:avLst/>
            </a:prstGeom>
          </p:spPr>
        </p:pic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540" y="2211872"/>
            <a:ext cx="616890" cy="304826"/>
          </a:xfrm>
          <a:prstGeom prst="rect">
            <a:avLst/>
          </a:prstGeom>
        </p:spPr>
      </p:pic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03704"/>
              </p:ext>
            </p:extLst>
          </p:nvPr>
        </p:nvGraphicFramePr>
        <p:xfrm>
          <a:off x="94687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03631"/>
              </p:ext>
            </p:extLst>
          </p:nvPr>
        </p:nvGraphicFramePr>
        <p:xfrm>
          <a:off x="4784498" y="2991426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00249"/>
              </p:ext>
            </p:extLst>
          </p:nvPr>
        </p:nvGraphicFramePr>
        <p:xfrm>
          <a:off x="8607700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074" y="1926568"/>
            <a:ext cx="508000" cy="29720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3309" y="1629362"/>
            <a:ext cx="431767" cy="2972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5076" y="1312638"/>
            <a:ext cx="1592718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3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3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63" y="1006340"/>
            <a:ext cx="4823878" cy="1760373"/>
          </a:xfrm>
          <a:prstGeom prst="rect">
            <a:avLst/>
          </a:prstGeom>
        </p:spPr>
      </p:pic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95408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7340963" y="4458399"/>
            <a:ext cx="1058303" cy="1015663"/>
            <a:chOff x="6264446" y="4458399"/>
            <a:chExt cx="1058303" cy="1015663"/>
          </a:xfrm>
        </p:grpSpPr>
        <p:grpSp>
          <p:nvGrpSpPr>
            <p:cNvPr id="28" name="组合 27"/>
            <p:cNvGrpSpPr/>
            <p:nvPr/>
          </p:nvGrpSpPr>
          <p:grpSpPr>
            <a:xfrm>
              <a:off x="6293210" y="4458399"/>
              <a:ext cx="988291" cy="369332"/>
              <a:chOff x="3066473" y="4458399"/>
              <a:chExt cx="988291" cy="369332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3066473" y="4827731"/>
                <a:ext cx="9882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3204421" y="4458399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O=2</a:t>
                </a:r>
                <a:endParaRPr lang="zh-CN" altLang="en-US" dirty="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6264446" y="4827731"/>
              <a:ext cx="1058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Forward</a:t>
              </a:r>
            </a:p>
            <a:p>
              <a:r>
                <a:rPr lang="en-US" altLang="zh-CN" dirty="0" smtClean="0"/>
                <a:t>checking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88989" y="4458399"/>
            <a:ext cx="988291" cy="738664"/>
            <a:chOff x="3066473" y="4458399"/>
            <a:chExt cx="988291" cy="738664"/>
          </a:xfrm>
        </p:grpSpPr>
        <p:grpSp>
          <p:nvGrpSpPr>
            <p:cNvPr id="27" name="组合 26"/>
            <p:cNvGrpSpPr/>
            <p:nvPr/>
          </p:nvGrpSpPr>
          <p:grpSpPr>
            <a:xfrm>
              <a:off x="3066473" y="4458399"/>
              <a:ext cx="988291" cy="369332"/>
              <a:chOff x="3066473" y="4458399"/>
              <a:chExt cx="988291" cy="369332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>
                <a:off x="3066473" y="4827731"/>
                <a:ext cx="9882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3336037" y="4458399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3224799" y="482773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MRV</a:t>
              </a:r>
              <a:endParaRPr lang="zh-CN" altLang="en-US" dirty="0"/>
            </a:p>
          </p:txBody>
        </p:sp>
      </p:grp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8614910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4786277" y="2991426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95408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94687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0~9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4784498" y="2991426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0~9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8607700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517453" y="1294166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O+O = R</a:t>
            </a:r>
          </a:p>
          <a:p>
            <a:r>
              <a:rPr lang="en-US" altLang="zh-CN" dirty="0" smtClean="0"/>
              <a:t>W+W = U</a:t>
            </a:r>
          </a:p>
          <a:p>
            <a:r>
              <a:rPr lang="en-US" altLang="zh-CN" dirty="0" smtClean="0"/>
              <a:t>T+T = O+10</a:t>
            </a:r>
            <a:endParaRPr lang="zh-CN" altLang="en-US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16899"/>
              </p:ext>
            </p:extLst>
          </p:nvPr>
        </p:nvGraphicFramePr>
        <p:xfrm>
          <a:off x="95497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07481"/>
              </p:ext>
            </p:extLst>
          </p:nvPr>
        </p:nvGraphicFramePr>
        <p:xfrm>
          <a:off x="4783697" y="2990848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12263"/>
              </p:ext>
            </p:extLst>
          </p:nvPr>
        </p:nvGraphicFramePr>
        <p:xfrm>
          <a:off x="946075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39011"/>
              </p:ext>
            </p:extLst>
          </p:nvPr>
        </p:nvGraphicFramePr>
        <p:xfrm>
          <a:off x="4783697" y="2990270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543842"/>
              </p:ext>
            </p:extLst>
          </p:nvPr>
        </p:nvGraphicFramePr>
        <p:xfrm>
          <a:off x="4790995" y="2990270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78666"/>
              </p:ext>
            </p:extLst>
          </p:nvPr>
        </p:nvGraphicFramePr>
        <p:xfrm>
          <a:off x="8622120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574842" y="4204913"/>
            <a:ext cx="635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X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3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63" y="1006340"/>
            <a:ext cx="4823878" cy="1760373"/>
          </a:xfrm>
          <a:prstGeom prst="rect">
            <a:avLst/>
          </a:prstGeom>
        </p:spPr>
      </p:pic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95408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7340963" y="4458399"/>
            <a:ext cx="1058303" cy="1015663"/>
            <a:chOff x="6264446" y="4458399"/>
            <a:chExt cx="1058303" cy="1015663"/>
          </a:xfrm>
        </p:grpSpPr>
        <p:grpSp>
          <p:nvGrpSpPr>
            <p:cNvPr id="28" name="组合 27"/>
            <p:cNvGrpSpPr/>
            <p:nvPr/>
          </p:nvGrpSpPr>
          <p:grpSpPr>
            <a:xfrm>
              <a:off x="6293210" y="4458399"/>
              <a:ext cx="988291" cy="369332"/>
              <a:chOff x="3066473" y="4458399"/>
              <a:chExt cx="988291" cy="369332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3066473" y="4827731"/>
                <a:ext cx="9882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3204421" y="4458399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O=4</a:t>
                </a:r>
                <a:endParaRPr lang="zh-CN" altLang="en-US" dirty="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6264446" y="4827731"/>
              <a:ext cx="1058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Forward</a:t>
              </a:r>
            </a:p>
            <a:p>
              <a:r>
                <a:rPr lang="en-US" altLang="zh-CN" dirty="0" smtClean="0"/>
                <a:t>checking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88989" y="4458399"/>
            <a:ext cx="988291" cy="738664"/>
            <a:chOff x="3066473" y="4458399"/>
            <a:chExt cx="988291" cy="738664"/>
          </a:xfrm>
        </p:grpSpPr>
        <p:grpSp>
          <p:nvGrpSpPr>
            <p:cNvPr id="27" name="组合 26"/>
            <p:cNvGrpSpPr/>
            <p:nvPr/>
          </p:nvGrpSpPr>
          <p:grpSpPr>
            <a:xfrm>
              <a:off x="3066473" y="4458399"/>
              <a:ext cx="988291" cy="369332"/>
              <a:chOff x="3066473" y="4458399"/>
              <a:chExt cx="988291" cy="369332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>
                <a:off x="3066473" y="4827731"/>
                <a:ext cx="9882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3336037" y="4458399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3224799" y="482773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MRV</a:t>
              </a:r>
              <a:endParaRPr lang="zh-CN" altLang="en-US" dirty="0"/>
            </a:p>
          </p:txBody>
        </p:sp>
      </p:grp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8614910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4786277" y="2991426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95408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94687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0~9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4784498" y="2991426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0~9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8607700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517453" y="1294166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O+O = R</a:t>
            </a:r>
          </a:p>
          <a:p>
            <a:r>
              <a:rPr lang="en-US" altLang="zh-CN" dirty="0" smtClean="0"/>
              <a:t>W+W = U</a:t>
            </a:r>
          </a:p>
          <a:p>
            <a:r>
              <a:rPr lang="en-US" altLang="zh-CN" dirty="0" smtClean="0"/>
              <a:t>T+T = O+10</a:t>
            </a:r>
            <a:endParaRPr lang="zh-CN" altLang="en-US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95497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4783697" y="2990848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946075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4783697" y="2990270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2753"/>
              </p:ext>
            </p:extLst>
          </p:nvPr>
        </p:nvGraphicFramePr>
        <p:xfrm>
          <a:off x="4790995" y="2990270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44394"/>
              </p:ext>
            </p:extLst>
          </p:nvPr>
        </p:nvGraphicFramePr>
        <p:xfrm>
          <a:off x="8622120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8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3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63" y="1006340"/>
            <a:ext cx="4823878" cy="1760373"/>
          </a:xfrm>
          <a:prstGeom prst="rect">
            <a:avLst/>
          </a:prstGeom>
        </p:spPr>
      </p:pic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95408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7340963" y="4458399"/>
            <a:ext cx="1058303" cy="1015663"/>
            <a:chOff x="6264446" y="4458399"/>
            <a:chExt cx="1058303" cy="1015663"/>
          </a:xfrm>
        </p:grpSpPr>
        <p:grpSp>
          <p:nvGrpSpPr>
            <p:cNvPr id="28" name="组合 27"/>
            <p:cNvGrpSpPr/>
            <p:nvPr/>
          </p:nvGrpSpPr>
          <p:grpSpPr>
            <a:xfrm>
              <a:off x="6293210" y="4458399"/>
              <a:ext cx="988291" cy="369332"/>
              <a:chOff x="3066473" y="4458399"/>
              <a:chExt cx="988291" cy="369332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3066473" y="4827731"/>
                <a:ext cx="9882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3204421" y="44583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W=3</a:t>
                </a:r>
                <a:endParaRPr lang="zh-CN" altLang="en-US" dirty="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6264446" y="4827731"/>
              <a:ext cx="1058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Forward</a:t>
              </a:r>
            </a:p>
            <a:p>
              <a:r>
                <a:rPr lang="en-US" altLang="zh-CN" dirty="0" smtClean="0"/>
                <a:t>checking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88989" y="4458399"/>
            <a:ext cx="988291" cy="738664"/>
            <a:chOff x="3066473" y="4458399"/>
            <a:chExt cx="988291" cy="738664"/>
          </a:xfrm>
        </p:grpSpPr>
        <p:grpSp>
          <p:nvGrpSpPr>
            <p:cNvPr id="27" name="组合 26"/>
            <p:cNvGrpSpPr/>
            <p:nvPr/>
          </p:nvGrpSpPr>
          <p:grpSpPr>
            <a:xfrm>
              <a:off x="3066473" y="4458399"/>
              <a:ext cx="988291" cy="369332"/>
              <a:chOff x="3066473" y="4458399"/>
              <a:chExt cx="988291" cy="369332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>
                <a:off x="3066473" y="4827731"/>
                <a:ext cx="9882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3336037" y="4458399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3224799" y="482773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MRV</a:t>
              </a:r>
              <a:endParaRPr lang="zh-CN" altLang="en-US" dirty="0"/>
            </a:p>
          </p:txBody>
        </p:sp>
      </p:grp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8614910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4786277" y="2991426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95408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94687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0~9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4784498" y="2991426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0~9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8607700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517453" y="1294166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O+O = R</a:t>
            </a:r>
          </a:p>
          <a:p>
            <a:r>
              <a:rPr lang="en-US" altLang="zh-CN" dirty="0" smtClean="0"/>
              <a:t>W+W = U</a:t>
            </a:r>
          </a:p>
          <a:p>
            <a:r>
              <a:rPr lang="en-US" altLang="zh-CN" dirty="0" smtClean="0"/>
              <a:t>T+T = O+10</a:t>
            </a:r>
            <a:endParaRPr lang="zh-CN" altLang="en-US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954976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4783697" y="2990848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946075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4783697" y="2990270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4790995" y="2990270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6117"/>
              </p:ext>
            </p:extLst>
          </p:nvPr>
        </p:nvGraphicFramePr>
        <p:xfrm>
          <a:off x="8622120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49565"/>
              </p:ext>
            </p:extLst>
          </p:nvPr>
        </p:nvGraphicFramePr>
        <p:xfrm>
          <a:off x="930922" y="2973531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04270"/>
              </p:ext>
            </p:extLst>
          </p:nvPr>
        </p:nvGraphicFramePr>
        <p:xfrm>
          <a:off x="4783697" y="2989114"/>
          <a:ext cx="2229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4162849706"/>
                    </a:ext>
                  </a:extLst>
                </a:gridCol>
                <a:gridCol w="1234677">
                  <a:extLst>
                    <a:ext uri="{9D8B030D-6E8A-4147-A177-3AD203B41FA5}">
                      <a16:colId xmlns:a16="http://schemas.microsoft.com/office/drawing/2014/main" val="428868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Value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6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2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4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74" y="930851"/>
            <a:ext cx="9038103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4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88" y="930851"/>
            <a:ext cx="3665538" cy="2819644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03940"/>
              </p:ext>
            </p:extLst>
          </p:nvPr>
        </p:nvGraphicFramePr>
        <p:xfrm>
          <a:off x="2378348" y="3103157"/>
          <a:ext cx="81280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0791923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341743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259956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39734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236445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912195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1696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NSW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5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R 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27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3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R 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9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R G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8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9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G 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0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86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∅</a:t>
                      </a:r>
                      <a:endParaRPr lang="en-US" altLang="zh-CN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 G B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54284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96814"/>
              </p:ext>
            </p:extLst>
          </p:nvPr>
        </p:nvGraphicFramePr>
        <p:xfrm>
          <a:off x="136932" y="3103157"/>
          <a:ext cx="214231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310">
                  <a:extLst>
                    <a:ext uri="{9D8B030D-6E8A-4147-A177-3AD203B41FA5}">
                      <a16:colId xmlns:a16="http://schemas.microsoft.com/office/drawing/2014/main" val="1435134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8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WA—SA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SA—V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5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NT—WA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4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NT—SA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7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NSW—SA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4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NSW—V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9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Q—NT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8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Q—SA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12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Q—NSW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43134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59" y="1542497"/>
            <a:ext cx="4276555" cy="5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76400" y="210788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 smtClean="0"/>
              <a:t>Thanks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335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1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" y="930851"/>
            <a:ext cx="9213378" cy="14250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54088" y="2519463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954088" y="3240000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954088" y="3960000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674000" y="2519463"/>
            <a:ext cx="0" cy="21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94000" y="2519463"/>
            <a:ext cx="0" cy="21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158875" y="26950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886973" y="26950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606972" y="27065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158875" y="34035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874535" y="34371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594534" y="3423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154534" y="41513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897318" y="41460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617317" y="41513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62038" y="503985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Empty -&gt; 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420887" y="342369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-&gt;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860057" y="2851474"/>
            <a:ext cx="5156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3    8    2    1    6    5    7    4</a:t>
            </a:r>
            <a:endParaRPr lang="zh-CN" altLang="en-US" sz="2400" dirty="0"/>
          </a:p>
        </p:txBody>
      </p:sp>
      <p:sp>
        <p:nvSpPr>
          <p:cNvPr id="43" name="上弧形箭头 42"/>
          <p:cNvSpPr/>
          <p:nvPr/>
        </p:nvSpPr>
        <p:spPr>
          <a:xfrm>
            <a:off x="4259476" y="2792197"/>
            <a:ext cx="769724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下弧形箭头 43"/>
          <p:cNvSpPr/>
          <p:nvPr/>
        </p:nvSpPr>
        <p:spPr>
          <a:xfrm>
            <a:off x="4259476" y="3864621"/>
            <a:ext cx="1761945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17643" y="289124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-&gt;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181656" y="3464597"/>
            <a:ext cx="5156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0    3    8    2    1    6    5    7    4</a:t>
            </a:r>
            <a:endParaRPr lang="zh-CN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031535" y="410590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-&gt;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485505" y="4059736"/>
            <a:ext cx="5156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2    3    8    1    6    5    7    4</a:t>
            </a:r>
            <a:endParaRPr lang="zh-CN" altLang="en-US" sz="2400" dirty="0"/>
          </a:p>
        </p:txBody>
      </p:sp>
      <p:sp>
        <p:nvSpPr>
          <p:cNvPr id="49" name="上下箭头 48"/>
          <p:cNvSpPr/>
          <p:nvPr/>
        </p:nvSpPr>
        <p:spPr>
          <a:xfrm>
            <a:off x="6000873" y="4515404"/>
            <a:ext cx="484632" cy="8937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4596534" y="5409188"/>
            <a:ext cx="3323972" cy="461665"/>
            <a:chOff x="4596534" y="5409188"/>
            <a:chExt cx="3323972" cy="461665"/>
          </a:xfrm>
        </p:grpSpPr>
        <p:sp>
          <p:nvSpPr>
            <p:cNvPr id="51" name="文本框 50"/>
            <p:cNvSpPr txBox="1"/>
            <p:nvPr/>
          </p:nvSpPr>
          <p:spPr>
            <a:xfrm>
              <a:off x="6567124" y="5409188"/>
              <a:ext cx="1353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2    3    8</a:t>
              </a:r>
              <a:endParaRPr lang="zh-CN" altLang="en-US" sz="24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596534" y="5409188"/>
              <a:ext cx="1353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3    8    2</a:t>
              </a:r>
              <a:endParaRPr lang="zh-CN" altLang="en-US" sz="24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6031535" y="5449358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-&gt;</a:t>
              </a:r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947707" y="5870853"/>
            <a:ext cx="4702615" cy="369332"/>
            <a:chOff x="3947707" y="5870853"/>
            <a:chExt cx="4702615" cy="369332"/>
          </a:xfrm>
        </p:grpSpPr>
        <p:sp>
          <p:nvSpPr>
            <p:cNvPr id="54" name="矩形 53"/>
            <p:cNvSpPr/>
            <p:nvPr/>
          </p:nvSpPr>
          <p:spPr>
            <a:xfrm>
              <a:off x="3947707" y="5870853"/>
              <a:ext cx="20249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Inverse number</a:t>
              </a:r>
              <a:r>
                <a:rPr lang="en-US" altLang="zh-CN" dirty="0" smtClean="0"/>
                <a:t>: 2 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6625409" y="5870853"/>
              <a:ext cx="20249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Inverse number</a:t>
              </a:r>
              <a:r>
                <a:rPr lang="en-US" altLang="zh-CN" dirty="0" smtClean="0"/>
                <a:t>: 0 </a:t>
              </a:r>
              <a:endParaRPr lang="zh-CN" altLang="en-US" dirty="0"/>
            </a:p>
          </p:txBody>
        </p:sp>
      </p:grpSp>
      <p:sp>
        <p:nvSpPr>
          <p:cNvPr id="56" name="矩形 55"/>
          <p:cNvSpPr/>
          <p:nvPr/>
        </p:nvSpPr>
        <p:spPr>
          <a:xfrm>
            <a:off x="9172658" y="5870853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Even</a:t>
            </a:r>
            <a:r>
              <a:rPr lang="zh-CN" altLang="en-US" dirty="0" smtClean="0">
                <a:solidFill>
                  <a:srgbClr val="FF0000"/>
                </a:solidFill>
              </a:rPr>
              <a:t> arrangement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9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 animBg="1"/>
      <p:bldP spid="44" grpId="0" animBg="1"/>
      <p:bldP spid="45" grpId="0"/>
      <p:bldP spid="46" grpId="0"/>
      <p:bldP spid="47" grpId="0"/>
      <p:bldP spid="48" grpId="0"/>
      <p:bldP spid="49" grpId="0" animBg="1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1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" y="930851"/>
            <a:ext cx="9213378" cy="142506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976583" y="3084863"/>
            <a:ext cx="2160000" cy="2160000"/>
            <a:chOff x="954088" y="2519463"/>
            <a:chExt cx="2160000" cy="2160000"/>
          </a:xfrm>
        </p:grpSpPr>
        <p:sp>
          <p:nvSpPr>
            <p:cNvPr id="2" name="矩形 1"/>
            <p:cNvSpPr/>
            <p:nvPr/>
          </p:nvSpPr>
          <p:spPr>
            <a:xfrm>
              <a:off x="954088" y="2519463"/>
              <a:ext cx="2160000" cy="21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674000" y="2519463"/>
              <a:ext cx="0" cy="21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394000" y="2519463"/>
              <a:ext cx="0" cy="21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954088" y="2695066"/>
              <a:ext cx="2160000" cy="1825608"/>
              <a:chOff x="954088" y="2695066"/>
              <a:chExt cx="2160000" cy="1825608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V="1">
                <a:off x="954088" y="3240000"/>
                <a:ext cx="216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954088" y="3960000"/>
                <a:ext cx="216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1158875" y="269506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886973" y="269506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606972" y="270658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158875" y="340355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874535" y="34371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594534" y="342374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154534" y="415134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897318" y="414607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17317" y="415134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</p:grpSp>
      <p:sp>
        <p:nvSpPr>
          <p:cNvPr id="50" name="矩形 49"/>
          <p:cNvSpPr/>
          <p:nvPr/>
        </p:nvSpPr>
        <p:spPr>
          <a:xfrm>
            <a:off x="1057423" y="5501202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Inverse number</a:t>
            </a:r>
            <a:r>
              <a:rPr lang="en-US" altLang="zh-CN" dirty="0" smtClean="0"/>
              <a:t>: ?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5464480" y="3073616"/>
            <a:ext cx="2160000" cy="2160000"/>
            <a:chOff x="954088" y="2519463"/>
            <a:chExt cx="2160000" cy="2160000"/>
          </a:xfrm>
        </p:grpSpPr>
        <p:sp>
          <p:nvSpPr>
            <p:cNvPr id="60" name="矩形 59"/>
            <p:cNvSpPr/>
            <p:nvPr/>
          </p:nvSpPr>
          <p:spPr>
            <a:xfrm>
              <a:off x="954088" y="2519463"/>
              <a:ext cx="2160000" cy="21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674000" y="2519463"/>
              <a:ext cx="0" cy="21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2394000" y="2519463"/>
              <a:ext cx="0" cy="21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组合 62"/>
            <p:cNvGrpSpPr/>
            <p:nvPr/>
          </p:nvGrpSpPr>
          <p:grpSpPr>
            <a:xfrm>
              <a:off x="954088" y="2695066"/>
              <a:ext cx="2160000" cy="1825608"/>
              <a:chOff x="954088" y="2695066"/>
              <a:chExt cx="2160000" cy="1825608"/>
            </a:xfrm>
          </p:grpSpPr>
          <p:cxnSp>
            <p:nvCxnSpPr>
              <p:cNvPr id="64" name="直接连接符 63"/>
              <p:cNvCxnSpPr/>
              <p:nvPr/>
            </p:nvCxnSpPr>
            <p:spPr>
              <a:xfrm flipV="1">
                <a:off x="954088" y="3240000"/>
                <a:ext cx="216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V="1">
                <a:off x="954088" y="3960000"/>
                <a:ext cx="216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1158875" y="269506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886973" y="269506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2606972" y="270658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158875" y="340355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874535" y="34371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2594534" y="342374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154534" y="415134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897318" y="414607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617317" y="415134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</p:grpSp>
      <p:cxnSp>
        <p:nvCxnSpPr>
          <p:cNvPr id="14" name="直接箭头连接符 13"/>
          <p:cNvCxnSpPr/>
          <p:nvPr/>
        </p:nvCxnSpPr>
        <p:spPr>
          <a:xfrm>
            <a:off x="3550596" y="4164214"/>
            <a:ext cx="1498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2833148" y="2171379"/>
            <a:ext cx="5262664" cy="186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664926" y="5501202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Even</a:t>
            </a:r>
            <a:r>
              <a:rPr lang="zh-CN" altLang="en-US" dirty="0" smtClean="0">
                <a:solidFill>
                  <a:srgbClr val="FF0000"/>
                </a:solidFill>
              </a:rPr>
              <a:t> arrangement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30276" y="2519463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Random state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5963191" y="251682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oal state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410350" y="6061875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Make sure the random state is </a:t>
            </a:r>
            <a:r>
              <a:rPr lang="en-US" altLang="zh-CN" dirty="0" smtClean="0">
                <a:solidFill>
                  <a:srgbClr val="FF0000"/>
                </a:solidFill>
              </a:rPr>
              <a:t>Even</a:t>
            </a:r>
            <a:r>
              <a:rPr lang="zh-CN" altLang="en-US" dirty="0" smtClean="0">
                <a:solidFill>
                  <a:srgbClr val="FF0000"/>
                </a:solidFill>
              </a:rPr>
              <a:t> arrangement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8318673" y="470022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Empty -&gt;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0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2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75" y="892752"/>
            <a:ext cx="9022862" cy="18289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65" y="2953486"/>
            <a:ext cx="6342755" cy="2978700"/>
          </a:xfrm>
          <a:prstGeom prst="rect">
            <a:avLst/>
          </a:prstGeom>
        </p:spPr>
      </p:pic>
      <p:sp>
        <p:nvSpPr>
          <p:cNvPr id="11" name="等腰三角形 10"/>
          <p:cNvSpPr/>
          <p:nvPr/>
        </p:nvSpPr>
        <p:spPr>
          <a:xfrm>
            <a:off x="2986255" y="5912731"/>
            <a:ext cx="671345" cy="5836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01472" y="2997422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0">
              <a:buNone/>
            </a:pPr>
            <a:r>
              <a:rPr lang="en-US" altLang="zh-CN" b="0" dirty="0" smtClean="0">
                <a:solidFill>
                  <a:schemeClr val="tx1"/>
                </a:solidFill>
              </a:rPr>
              <a:t>Breadth-first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1 2 3 4 5 6 7 8 9 10 11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01471" y="3464190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0">
              <a:buNone/>
            </a:pPr>
            <a:r>
              <a:rPr lang="en-US" altLang="zh-CN" b="0" dirty="0" smtClean="0">
                <a:solidFill>
                  <a:schemeClr val="tx1"/>
                </a:solidFill>
              </a:rPr>
              <a:t>Depth-limited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1 2 4 8 9 5 10 11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01471" y="3930958"/>
            <a:ext cx="6399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0">
              <a:buNone/>
            </a:pPr>
            <a:r>
              <a:rPr lang="en-US" altLang="zh-CN" b="0" dirty="0" smtClean="0">
                <a:solidFill>
                  <a:schemeClr val="tx1"/>
                </a:solidFill>
              </a:rPr>
              <a:t>Iterative deepening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1; 1 2 3; 1 2 4 5 3 6 7; 1 2 4 8 9 5 10 11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4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3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66" y="930851"/>
            <a:ext cx="7331075" cy="15698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8" y="2500707"/>
            <a:ext cx="9356285" cy="40535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37387" y="3132307"/>
            <a:ext cx="4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37387" y="3511208"/>
            <a:ext cx="4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34156" y="6043308"/>
            <a:ext cx="4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2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4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4459220"/>
            <a:ext cx="5974556" cy="19969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65" y="930850"/>
            <a:ext cx="9181089" cy="351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9176"/>
            <a:ext cx="1158875" cy="431800"/>
            <a:chOff x="0" y="260350"/>
            <a:chExt cx="1158875" cy="431800"/>
          </a:xfrm>
        </p:grpSpPr>
        <p:sp>
          <p:nvSpPr>
            <p:cNvPr id="4" name="矩形 3"/>
            <p:cNvSpPr/>
            <p:nvPr/>
          </p:nvSpPr>
          <p:spPr>
            <a:xfrm>
              <a:off x="0" y="260350"/>
              <a:ext cx="954088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8063" y="260350"/>
              <a:ext cx="53975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1250" y="463550"/>
              <a:ext cx="47625" cy="225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7" tIns="34284" rIns="68557" bIns="34284" anchor="ctr"/>
            <a:lstStyle/>
            <a:p>
              <a:pPr algn="ctr" defTabSz="9142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08087" y="179030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4</a:t>
            </a:r>
            <a:endParaRPr lang="zh-CN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0366" y="889577"/>
            <a:ext cx="61753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66" y="889577"/>
            <a:ext cx="5974556" cy="19969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40366" y="3374678"/>
            <a:ext cx="5371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0">
              <a:buNone/>
            </a:pPr>
            <a:r>
              <a:rPr lang="en-US" altLang="zh-CN" b="0" dirty="0" smtClean="0">
                <a:solidFill>
                  <a:schemeClr val="tx1"/>
                </a:solidFill>
              </a:rPr>
              <a:t>Maximum number of successors of any node = </a:t>
            </a:r>
            <a:r>
              <a:rPr lang="en-US" altLang="zh-CN" b="0" dirty="0" smtClean="0">
                <a:solidFill>
                  <a:srgbClr val="FF0000"/>
                </a:solidFill>
              </a:rPr>
              <a:t>4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66" y="2886573"/>
            <a:ext cx="5899710" cy="4881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66" y="3870021"/>
            <a:ext cx="6212756" cy="36209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40366" y="4358125"/>
            <a:ext cx="2837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altLang="zh-CN" b="0" dirty="0" smtClean="0">
                <a:solidFill>
                  <a:schemeClr val="tx1"/>
                </a:solidFill>
              </a:rPr>
              <a:t>1, 4, 8, …, </a:t>
            </a:r>
            <a:r>
              <a:rPr lang="en-US" altLang="zh-CN" b="0" dirty="0" smtClean="0">
                <a:solidFill>
                  <a:srgbClr val="FF0000"/>
                </a:solidFill>
              </a:rPr>
              <a:t>4k</a:t>
            </a:r>
            <a:endParaRPr lang="en-US" altLang="zh-CN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0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3313</Words>
  <Application>Microsoft Office PowerPoint</Application>
  <PresentationFormat>宽屏</PresentationFormat>
  <Paragraphs>1645</Paragraphs>
  <Slides>39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等线</vt:lpstr>
      <vt:lpstr>等线 Light</vt:lpstr>
      <vt:lpstr>微软雅黑</vt:lpstr>
      <vt:lpstr>造字工房悦黑体验版常规体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2020-06-03T05:24:12Z</dcterms:created>
  <dcterms:modified xsi:type="dcterms:W3CDTF">2020-06-03T05:24:45Z</dcterms:modified>
</cp:coreProperties>
</file>