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3"/>
  </p:notesMasterIdLst>
  <p:sldIdLst>
    <p:sldId id="297" r:id="rId2"/>
    <p:sldId id="302" r:id="rId3"/>
    <p:sldId id="303" r:id="rId4"/>
    <p:sldId id="304" r:id="rId5"/>
    <p:sldId id="412" r:id="rId6"/>
    <p:sldId id="406" r:id="rId7"/>
    <p:sldId id="408" r:id="rId8"/>
    <p:sldId id="410" r:id="rId9"/>
    <p:sldId id="414" r:id="rId10"/>
    <p:sldId id="313" r:id="rId11"/>
    <p:sldId id="404" r:id="rId12"/>
    <p:sldId id="425" r:id="rId13"/>
    <p:sldId id="426" r:id="rId14"/>
    <p:sldId id="305" r:id="rId15"/>
    <p:sldId id="307" r:id="rId16"/>
    <p:sldId id="328" r:id="rId17"/>
    <p:sldId id="417" r:id="rId18"/>
    <p:sldId id="419" r:id="rId19"/>
    <p:sldId id="420" r:id="rId20"/>
    <p:sldId id="423" r:id="rId21"/>
    <p:sldId id="422" r:id="rId22"/>
    <p:sldId id="421" r:id="rId23"/>
    <p:sldId id="418" r:id="rId24"/>
    <p:sldId id="416" r:id="rId25"/>
    <p:sldId id="424" r:id="rId26"/>
    <p:sldId id="431" r:id="rId27"/>
    <p:sldId id="432" r:id="rId28"/>
    <p:sldId id="433" r:id="rId29"/>
    <p:sldId id="378" r:id="rId30"/>
    <p:sldId id="434" r:id="rId31"/>
    <p:sldId id="33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30" autoAdjust="0"/>
    <p:restoredTop sz="88350" autoAdjust="0"/>
  </p:normalViewPr>
  <p:slideViewPr>
    <p:cSldViewPr>
      <p:cViewPr varScale="1">
        <p:scale>
          <a:sx n="62" d="100"/>
          <a:sy n="62" d="100"/>
        </p:scale>
        <p:origin x="-13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BC996DC4-4A5C-424B-9E4E-4CA225F73C76}" type="presOf" srcId="{AA26FAA2-A785-4E15-BA91-A671C9AEEFB8}" destId="{411AB55B-A6A8-48D0-B24D-1FE0443D1EDB}" srcOrd="0" destOrd="0" presId="urn:microsoft.com/office/officeart/2008/layout/VerticalCurvedList"/>
    <dgm:cxn modelId="{07A65D60-AD12-4612-B860-CC9FF1384AC1}" type="presOf" srcId="{607E526C-60CD-4A98-A71B-78FCE2BC42A5}" destId="{596E06D9-740A-4EB7-99D6-26FD9CA88D40}" srcOrd="0" destOrd="0" presId="urn:microsoft.com/office/officeart/2008/layout/VerticalCurvedList"/>
    <dgm:cxn modelId="{5A67EE96-EF84-4FCA-9D59-6DEF8D1A585D}" type="presOf" srcId="{89F17C84-8395-4E33-8F8A-878E46DB1974}" destId="{1B922EBE-B39C-4873-8CC5-9E93797307C1}" srcOrd="0" destOrd="0" presId="urn:microsoft.com/office/officeart/2008/layout/VerticalCurvedList"/>
    <dgm:cxn modelId="{071DFB1E-977D-4742-8FC4-91ADDFED1DE3}" type="presOf" srcId="{7944E05A-E851-4FEB-8F65-54CF019D8607}" destId="{CC9EE4F8-9490-427F-B10E-0E9D697AC42E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BB0CC276-C95C-4F71-8757-81F06F16491F}" type="presOf" srcId="{8A1426EB-7DE3-47DE-897B-C3F4E225F151}" destId="{D3F14193-5855-4C09-A68A-0623D31128DF}" srcOrd="0" destOrd="0" presId="urn:microsoft.com/office/officeart/2008/layout/VerticalCurvedList"/>
    <dgm:cxn modelId="{BA73CE67-DE6A-42ED-85BD-309B167382D1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2E98653E-BA77-44AD-BC10-4B763FDD6158}" type="presParOf" srcId="{1B922EBE-B39C-4873-8CC5-9E93797307C1}" destId="{7CDB5B95-D570-47D8-BCE0-E552F8830E24}" srcOrd="0" destOrd="0" presId="urn:microsoft.com/office/officeart/2008/layout/VerticalCurvedList"/>
    <dgm:cxn modelId="{78E14CEF-9003-42D6-A2A1-64A8436E588D}" type="presParOf" srcId="{7CDB5B95-D570-47D8-BCE0-E552F8830E24}" destId="{8C163561-368A-464B-8AC3-290847416772}" srcOrd="0" destOrd="0" presId="urn:microsoft.com/office/officeart/2008/layout/VerticalCurvedList"/>
    <dgm:cxn modelId="{441468FB-87F3-4DDB-A173-9EA06B6EBCF8}" type="presParOf" srcId="{8C163561-368A-464B-8AC3-290847416772}" destId="{239A010D-535F-44FF-8274-A74669569E25}" srcOrd="0" destOrd="0" presId="urn:microsoft.com/office/officeart/2008/layout/VerticalCurvedList"/>
    <dgm:cxn modelId="{8387A9C9-E2CB-4212-AF28-F5385C73785B}" type="presParOf" srcId="{8C163561-368A-464B-8AC3-290847416772}" destId="{7D320737-378C-4B8C-AEBD-51068216900B}" srcOrd="1" destOrd="0" presId="urn:microsoft.com/office/officeart/2008/layout/VerticalCurvedList"/>
    <dgm:cxn modelId="{213F2698-1C3F-4F2D-8E08-9F97E52477B4}" type="presParOf" srcId="{8C163561-368A-464B-8AC3-290847416772}" destId="{C626C0FB-4623-4A86-B194-30FC7A43F690}" srcOrd="2" destOrd="0" presId="urn:microsoft.com/office/officeart/2008/layout/VerticalCurvedList"/>
    <dgm:cxn modelId="{01066364-B858-4DDA-A64B-287B06A057E4}" type="presParOf" srcId="{8C163561-368A-464B-8AC3-290847416772}" destId="{0DB23378-0D9E-489E-B056-8FF32F56CCC3}" srcOrd="3" destOrd="0" presId="urn:microsoft.com/office/officeart/2008/layout/VerticalCurvedList"/>
    <dgm:cxn modelId="{424F3D5D-D9C6-44FE-929C-50642B201B86}" type="presParOf" srcId="{7CDB5B95-D570-47D8-BCE0-E552F8830E24}" destId="{411AB55B-A6A8-48D0-B24D-1FE0443D1EDB}" srcOrd="1" destOrd="0" presId="urn:microsoft.com/office/officeart/2008/layout/VerticalCurvedList"/>
    <dgm:cxn modelId="{67540F03-4670-4CE0-96A4-61DF4F660FFD}" type="presParOf" srcId="{7CDB5B95-D570-47D8-BCE0-E552F8830E24}" destId="{62EFC6DF-9B9D-4498-9FCB-69AB4CF71398}" srcOrd="2" destOrd="0" presId="urn:microsoft.com/office/officeart/2008/layout/VerticalCurvedList"/>
    <dgm:cxn modelId="{93326AA6-DC7A-48AA-AF2D-08757A99CF19}" type="presParOf" srcId="{62EFC6DF-9B9D-4498-9FCB-69AB4CF71398}" destId="{3A93CF4B-2409-4FAC-8ACE-009A6101783F}" srcOrd="0" destOrd="0" presId="urn:microsoft.com/office/officeart/2008/layout/VerticalCurvedList"/>
    <dgm:cxn modelId="{E6977437-DDAA-4522-ACE2-525FD26F0071}" type="presParOf" srcId="{7CDB5B95-D570-47D8-BCE0-E552F8830E24}" destId="{D3F14193-5855-4C09-A68A-0623D31128DF}" srcOrd="3" destOrd="0" presId="urn:microsoft.com/office/officeart/2008/layout/VerticalCurvedList"/>
    <dgm:cxn modelId="{80E9D0CC-3B1F-47D9-BFB8-1D598C9B3CA2}" type="presParOf" srcId="{7CDB5B95-D570-47D8-BCE0-E552F8830E24}" destId="{BD8A115F-6910-49FF-9795-3847D8CBD453}" srcOrd="4" destOrd="0" presId="urn:microsoft.com/office/officeart/2008/layout/VerticalCurvedList"/>
    <dgm:cxn modelId="{8CBA9894-A131-4762-AC59-125A80D62CD0}" type="presParOf" srcId="{BD8A115F-6910-49FF-9795-3847D8CBD453}" destId="{BAAE23CF-93E1-4283-B216-8A16E8BF43B5}" srcOrd="0" destOrd="0" presId="urn:microsoft.com/office/officeart/2008/layout/VerticalCurvedList"/>
    <dgm:cxn modelId="{CBF88828-065E-40D0-B672-E3043A47C6E3}" type="presParOf" srcId="{7CDB5B95-D570-47D8-BCE0-E552F8830E24}" destId="{CC9EE4F8-9490-427F-B10E-0E9D697AC42E}" srcOrd="5" destOrd="0" presId="urn:microsoft.com/office/officeart/2008/layout/VerticalCurvedList"/>
    <dgm:cxn modelId="{58A5A8CA-F6F5-4017-9D0C-55E5D504D74C}" type="presParOf" srcId="{7CDB5B95-D570-47D8-BCE0-E552F8830E24}" destId="{99854AA3-86D7-4DB5-AA36-6F45C724EA1C}" srcOrd="6" destOrd="0" presId="urn:microsoft.com/office/officeart/2008/layout/VerticalCurvedList"/>
    <dgm:cxn modelId="{6D199D99-DFD9-43F4-90EE-095DE987968E}" type="presParOf" srcId="{99854AA3-86D7-4DB5-AA36-6F45C724EA1C}" destId="{CC93471B-25DF-4061-9EB5-45EAA8B6183F}" srcOrd="0" destOrd="0" presId="urn:microsoft.com/office/officeart/2008/layout/VerticalCurvedList"/>
    <dgm:cxn modelId="{1C1D5C17-70CF-4A1A-BA6B-29A8E62344BA}" type="presParOf" srcId="{7CDB5B95-D570-47D8-BCE0-E552F8830E24}" destId="{596E06D9-740A-4EB7-99D6-26FD9CA88D40}" srcOrd="7" destOrd="0" presId="urn:microsoft.com/office/officeart/2008/layout/VerticalCurvedList"/>
    <dgm:cxn modelId="{D2CFA110-DFB8-4CDE-8914-07059BA67C0E}" type="presParOf" srcId="{7CDB5B95-D570-47D8-BCE0-E552F8830E24}" destId="{9031F968-0A05-4BA8-92EC-3061E9C2118F}" srcOrd="8" destOrd="0" presId="urn:microsoft.com/office/officeart/2008/layout/VerticalCurvedList"/>
    <dgm:cxn modelId="{1B991509-A346-46A4-A1CF-13876BD8B05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41AC5423-F383-4389-A86D-199B936FBD1F}" type="presOf" srcId="{607E526C-60CD-4A98-A71B-78FCE2BC42A5}" destId="{596E06D9-740A-4EB7-99D6-26FD9CA88D40}" srcOrd="0" destOrd="0" presId="urn:microsoft.com/office/officeart/2008/layout/VerticalCurvedList"/>
    <dgm:cxn modelId="{203391C8-FBE9-49A5-BE4C-524E5C4FE8A7}" type="presOf" srcId="{89F17C84-8395-4E33-8F8A-878E46DB1974}" destId="{1B922EBE-B39C-4873-8CC5-9E93797307C1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6B0B25F5-5E00-4A0A-84D8-1B0A09F8F988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D832BC9-87E3-44C3-9F3C-57543E98C962}" type="presOf" srcId="{F4E49FB6-BAEC-4D61-AE0D-5FA9F57F40D1}" destId="{7D320737-378C-4B8C-AEBD-51068216900B}" srcOrd="0" destOrd="0" presId="urn:microsoft.com/office/officeart/2008/layout/VerticalCurvedList"/>
    <dgm:cxn modelId="{F5AC5C2C-5AFB-4DEA-B66E-F3D7060E56EC}" type="presOf" srcId="{7944E05A-E851-4FEB-8F65-54CF019D8607}" destId="{CC9EE4F8-9490-427F-B10E-0E9D697AC42E}" srcOrd="0" destOrd="0" presId="urn:microsoft.com/office/officeart/2008/layout/VerticalCurvedList"/>
    <dgm:cxn modelId="{F4C8A090-B410-4D66-AF34-C3C00541BE01}" type="presOf" srcId="{AA26FAA2-A785-4E15-BA91-A671C9AEEFB8}" destId="{411AB55B-A6A8-48D0-B24D-1FE0443D1ED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3DD5385F-D6AD-4FCF-B13C-53E812E2DFD8}" type="presParOf" srcId="{1B922EBE-B39C-4873-8CC5-9E93797307C1}" destId="{7CDB5B95-D570-47D8-BCE0-E552F8830E24}" srcOrd="0" destOrd="0" presId="urn:microsoft.com/office/officeart/2008/layout/VerticalCurvedList"/>
    <dgm:cxn modelId="{84F5F230-AAF2-431C-8703-D8A1635E4125}" type="presParOf" srcId="{7CDB5B95-D570-47D8-BCE0-E552F8830E24}" destId="{8C163561-368A-464B-8AC3-290847416772}" srcOrd="0" destOrd="0" presId="urn:microsoft.com/office/officeart/2008/layout/VerticalCurvedList"/>
    <dgm:cxn modelId="{D1F979AA-5756-4EE6-9965-7618E46C6090}" type="presParOf" srcId="{8C163561-368A-464B-8AC3-290847416772}" destId="{239A010D-535F-44FF-8274-A74669569E25}" srcOrd="0" destOrd="0" presId="urn:microsoft.com/office/officeart/2008/layout/VerticalCurvedList"/>
    <dgm:cxn modelId="{70981508-645B-46FA-8513-3766384208A0}" type="presParOf" srcId="{8C163561-368A-464B-8AC3-290847416772}" destId="{7D320737-378C-4B8C-AEBD-51068216900B}" srcOrd="1" destOrd="0" presId="urn:microsoft.com/office/officeart/2008/layout/VerticalCurvedList"/>
    <dgm:cxn modelId="{05361D15-47AD-4F08-9827-373AF097340E}" type="presParOf" srcId="{8C163561-368A-464B-8AC3-290847416772}" destId="{C626C0FB-4623-4A86-B194-30FC7A43F690}" srcOrd="2" destOrd="0" presId="urn:microsoft.com/office/officeart/2008/layout/VerticalCurvedList"/>
    <dgm:cxn modelId="{7133508D-8229-4286-B412-69BB3EEE4081}" type="presParOf" srcId="{8C163561-368A-464B-8AC3-290847416772}" destId="{0DB23378-0D9E-489E-B056-8FF32F56CCC3}" srcOrd="3" destOrd="0" presId="urn:microsoft.com/office/officeart/2008/layout/VerticalCurvedList"/>
    <dgm:cxn modelId="{ABFE181F-0D00-46CB-B91B-92F50D1D3FAB}" type="presParOf" srcId="{7CDB5B95-D570-47D8-BCE0-E552F8830E24}" destId="{411AB55B-A6A8-48D0-B24D-1FE0443D1EDB}" srcOrd="1" destOrd="0" presId="urn:microsoft.com/office/officeart/2008/layout/VerticalCurvedList"/>
    <dgm:cxn modelId="{E16DEC00-56CA-4029-868B-D90CCDABC9FD}" type="presParOf" srcId="{7CDB5B95-D570-47D8-BCE0-E552F8830E24}" destId="{62EFC6DF-9B9D-4498-9FCB-69AB4CF71398}" srcOrd="2" destOrd="0" presId="urn:microsoft.com/office/officeart/2008/layout/VerticalCurvedList"/>
    <dgm:cxn modelId="{37CC15C2-90D5-43DF-A804-2868B4D72388}" type="presParOf" srcId="{62EFC6DF-9B9D-4498-9FCB-69AB4CF71398}" destId="{3A93CF4B-2409-4FAC-8ACE-009A6101783F}" srcOrd="0" destOrd="0" presId="urn:microsoft.com/office/officeart/2008/layout/VerticalCurvedList"/>
    <dgm:cxn modelId="{D1665D15-6E5A-43A1-9334-1C8278F661BC}" type="presParOf" srcId="{7CDB5B95-D570-47D8-BCE0-E552F8830E24}" destId="{D3F14193-5855-4C09-A68A-0623D31128DF}" srcOrd="3" destOrd="0" presId="urn:microsoft.com/office/officeart/2008/layout/VerticalCurvedList"/>
    <dgm:cxn modelId="{176F1B0C-4461-46D8-A337-D24578A57B0B}" type="presParOf" srcId="{7CDB5B95-D570-47D8-BCE0-E552F8830E24}" destId="{BD8A115F-6910-49FF-9795-3847D8CBD453}" srcOrd="4" destOrd="0" presId="urn:microsoft.com/office/officeart/2008/layout/VerticalCurvedList"/>
    <dgm:cxn modelId="{40359A34-0999-4039-9C12-45439D03326E}" type="presParOf" srcId="{BD8A115F-6910-49FF-9795-3847D8CBD453}" destId="{BAAE23CF-93E1-4283-B216-8A16E8BF43B5}" srcOrd="0" destOrd="0" presId="urn:microsoft.com/office/officeart/2008/layout/VerticalCurvedList"/>
    <dgm:cxn modelId="{16621F69-4398-4521-96BB-5C56B7394905}" type="presParOf" srcId="{7CDB5B95-D570-47D8-BCE0-E552F8830E24}" destId="{CC9EE4F8-9490-427F-B10E-0E9D697AC42E}" srcOrd="5" destOrd="0" presId="urn:microsoft.com/office/officeart/2008/layout/VerticalCurvedList"/>
    <dgm:cxn modelId="{5B29D029-725E-4E17-91FA-4D61FF3F47C6}" type="presParOf" srcId="{7CDB5B95-D570-47D8-BCE0-E552F8830E24}" destId="{99854AA3-86D7-4DB5-AA36-6F45C724EA1C}" srcOrd="6" destOrd="0" presId="urn:microsoft.com/office/officeart/2008/layout/VerticalCurvedList"/>
    <dgm:cxn modelId="{F854B438-3BAC-419A-8E8B-D3A07C78A913}" type="presParOf" srcId="{99854AA3-86D7-4DB5-AA36-6F45C724EA1C}" destId="{CC93471B-25DF-4061-9EB5-45EAA8B6183F}" srcOrd="0" destOrd="0" presId="urn:microsoft.com/office/officeart/2008/layout/VerticalCurvedList"/>
    <dgm:cxn modelId="{B772E5C7-1C45-49AE-9435-1195F49D4072}" type="presParOf" srcId="{7CDB5B95-D570-47D8-BCE0-E552F8830E24}" destId="{596E06D9-740A-4EB7-99D6-26FD9CA88D40}" srcOrd="7" destOrd="0" presId="urn:microsoft.com/office/officeart/2008/layout/VerticalCurvedList"/>
    <dgm:cxn modelId="{1E59F5E6-779F-4EAB-B3E5-0BAABC6DA48B}" type="presParOf" srcId="{7CDB5B95-D570-47D8-BCE0-E552F8830E24}" destId="{9031F968-0A05-4BA8-92EC-3061E9C2118F}" srcOrd="8" destOrd="0" presId="urn:microsoft.com/office/officeart/2008/layout/VerticalCurvedList"/>
    <dgm:cxn modelId="{D2356ED6-2A78-449B-82F5-F47C8EC18202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DCA88957-72AF-4FD3-BC44-68AB85BE0EBE}" type="presOf" srcId="{F4E49FB6-BAEC-4D61-AE0D-5FA9F57F40D1}" destId="{7D320737-378C-4B8C-AEBD-51068216900B}" srcOrd="0" destOrd="0" presId="urn:microsoft.com/office/officeart/2008/layout/VerticalCurvedList"/>
    <dgm:cxn modelId="{AF859200-A9D7-4FD3-BC2E-2352D7E294B2}" type="presOf" srcId="{7944E05A-E851-4FEB-8F65-54CF019D8607}" destId="{CC9EE4F8-9490-427F-B10E-0E9D697AC42E}" srcOrd="0" destOrd="0" presId="urn:microsoft.com/office/officeart/2008/layout/VerticalCurvedList"/>
    <dgm:cxn modelId="{D217F596-125F-4CFE-AC92-00890BD6DFE4}" type="presOf" srcId="{607E526C-60CD-4A98-A71B-78FCE2BC42A5}" destId="{596E06D9-740A-4EB7-99D6-26FD9CA88D40}" srcOrd="0" destOrd="0" presId="urn:microsoft.com/office/officeart/2008/layout/VerticalCurvedList"/>
    <dgm:cxn modelId="{63754F0C-053D-414E-8D81-70CC039E725D}" type="presOf" srcId="{AA26FAA2-A785-4E15-BA91-A671C9AEEFB8}" destId="{411AB55B-A6A8-48D0-B24D-1FE0443D1ED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A9140F3D-B5E8-4F2C-B9D9-38A52BDF0365}" type="presOf" srcId="{8A1426EB-7DE3-47DE-897B-C3F4E225F151}" destId="{D3F14193-5855-4C09-A68A-0623D31128DF}" srcOrd="0" destOrd="0" presId="urn:microsoft.com/office/officeart/2008/layout/VerticalCurvedList"/>
    <dgm:cxn modelId="{59B2FB4D-A7C8-432A-A8C4-ED9BAB1AB1A7}" type="presOf" srcId="{89F17C84-8395-4E33-8F8A-878E46DB1974}" destId="{1B922EBE-B39C-4873-8CC5-9E93797307C1}" srcOrd="0" destOrd="0" presId="urn:microsoft.com/office/officeart/2008/layout/VerticalCurvedList"/>
    <dgm:cxn modelId="{5CB2422F-6376-4D37-9174-EC4486B74248}" type="presParOf" srcId="{1B922EBE-B39C-4873-8CC5-9E93797307C1}" destId="{7CDB5B95-D570-47D8-BCE0-E552F8830E24}" srcOrd="0" destOrd="0" presId="urn:microsoft.com/office/officeart/2008/layout/VerticalCurvedList"/>
    <dgm:cxn modelId="{12A0CD88-450A-4343-BEA1-1F1EEF343494}" type="presParOf" srcId="{7CDB5B95-D570-47D8-BCE0-E552F8830E24}" destId="{8C163561-368A-464B-8AC3-290847416772}" srcOrd="0" destOrd="0" presId="urn:microsoft.com/office/officeart/2008/layout/VerticalCurvedList"/>
    <dgm:cxn modelId="{AECF7893-56CF-45D7-9CFA-719133DBD1B6}" type="presParOf" srcId="{8C163561-368A-464B-8AC3-290847416772}" destId="{239A010D-535F-44FF-8274-A74669569E25}" srcOrd="0" destOrd="0" presId="urn:microsoft.com/office/officeart/2008/layout/VerticalCurvedList"/>
    <dgm:cxn modelId="{E405522C-7096-442F-A505-96D6B4E121D2}" type="presParOf" srcId="{8C163561-368A-464B-8AC3-290847416772}" destId="{7D320737-378C-4B8C-AEBD-51068216900B}" srcOrd="1" destOrd="0" presId="urn:microsoft.com/office/officeart/2008/layout/VerticalCurvedList"/>
    <dgm:cxn modelId="{456DD412-A01F-491E-8FB0-7FCFA9E1F79A}" type="presParOf" srcId="{8C163561-368A-464B-8AC3-290847416772}" destId="{C626C0FB-4623-4A86-B194-30FC7A43F690}" srcOrd="2" destOrd="0" presId="urn:microsoft.com/office/officeart/2008/layout/VerticalCurvedList"/>
    <dgm:cxn modelId="{3932A509-7EBF-45A8-BD53-DA7345AE61B2}" type="presParOf" srcId="{8C163561-368A-464B-8AC3-290847416772}" destId="{0DB23378-0D9E-489E-B056-8FF32F56CCC3}" srcOrd="3" destOrd="0" presId="urn:microsoft.com/office/officeart/2008/layout/VerticalCurvedList"/>
    <dgm:cxn modelId="{DB526018-C3E7-402A-A3D1-9AF3E05D4E5B}" type="presParOf" srcId="{7CDB5B95-D570-47D8-BCE0-E552F8830E24}" destId="{411AB55B-A6A8-48D0-B24D-1FE0443D1EDB}" srcOrd="1" destOrd="0" presId="urn:microsoft.com/office/officeart/2008/layout/VerticalCurvedList"/>
    <dgm:cxn modelId="{B0FF5881-5BDE-4F9A-8055-80D0BE9CFF24}" type="presParOf" srcId="{7CDB5B95-D570-47D8-BCE0-E552F8830E24}" destId="{62EFC6DF-9B9D-4498-9FCB-69AB4CF71398}" srcOrd="2" destOrd="0" presId="urn:microsoft.com/office/officeart/2008/layout/VerticalCurvedList"/>
    <dgm:cxn modelId="{29AC0944-F510-4368-B6CE-B1A654CA94ED}" type="presParOf" srcId="{62EFC6DF-9B9D-4498-9FCB-69AB4CF71398}" destId="{3A93CF4B-2409-4FAC-8ACE-009A6101783F}" srcOrd="0" destOrd="0" presId="urn:microsoft.com/office/officeart/2008/layout/VerticalCurvedList"/>
    <dgm:cxn modelId="{0FC18BBE-299B-4605-B8CF-71E6ECAC2012}" type="presParOf" srcId="{7CDB5B95-D570-47D8-BCE0-E552F8830E24}" destId="{D3F14193-5855-4C09-A68A-0623D31128DF}" srcOrd="3" destOrd="0" presId="urn:microsoft.com/office/officeart/2008/layout/VerticalCurvedList"/>
    <dgm:cxn modelId="{48CCB840-F130-4036-BCFA-5198A6AFD495}" type="presParOf" srcId="{7CDB5B95-D570-47D8-BCE0-E552F8830E24}" destId="{BD8A115F-6910-49FF-9795-3847D8CBD453}" srcOrd="4" destOrd="0" presId="urn:microsoft.com/office/officeart/2008/layout/VerticalCurvedList"/>
    <dgm:cxn modelId="{2885A646-C347-467E-B9FE-421D3F434B91}" type="presParOf" srcId="{BD8A115F-6910-49FF-9795-3847D8CBD453}" destId="{BAAE23CF-93E1-4283-B216-8A16E8BF43B5}" srcOrd="0" destOrd="0" presId="urn:microsoft.com/office/officeart/2008/layout/VerticalCurvedList"/>
    <dgm:cxn modelId="{8E39FF72-7F64-411E-8A87-B110261074D3}" type="presParOf" srcId="{7CDB5B95-D570-47D8-BCE0-E552F8830E24}" destId="{CC9EE4F8-9490-427F-B10E-0E9D697AC42E}" srcOrd="5" destOrd="0" presId="urn:microsoft.com/office/officeart/2008/layout/VerticalCurvedList"/>
    <dgm:cxn modelId="{845D19D7-D0ED-4B81-9422-9EE00FF16F2C}" type="presParOf" srcId="{7CDB5B95-D570-47D8-BCE0-E552F8830E24}" destId="{99854AA3-86D7-4DB5-AA36-6F45C724EA1C}" srcOrd="6" destOrd="0" presId="urn:microsoft.com/office/officeart/2008/layout/VerticalCurvedList"/>
    <dgm:cxn modelId="{9587FB26-FDFC-483B-ABDE-D812FD0AD978}" type="presParOf" srcId="{99854AA3-86D7-4DB5-AA36-6F45C724EA1C}" destId="{CC93471B-25DF-4061-9EB5-45EAA8B6183F}" srcOrd="0" destOrd="0" presId="urn:microsoft.com/office/officeart/2008/layout/VerticalCurvedList"/>
    <dgm:cxn modelId="{057BE359-69E8-400A-92BA-ADE5A00E2961}" type="presParOf" srcId="{7CDB5B95-D570-47D8-BCE0-E552F8830E24}" destId="{596E06D9-740A-4EB7-99D6-26FD9CA88D40}" srcOrd="7" destOrd="0" presId="urn:microsoft.com/office/officeart/2008/layout/VerticalCurvedList"/>
    <dgm:cxn modelId="{5BBFEF06-D75C-410E-AC97-7BFB9C4450EA}" type="presParOf" srcId="{7CDB5B95-D570-47D8-BCE0-E552F8830E24}" destId="{9031F968-0A05-4BA8-92EC-3061E9C2118F}" srcOrd="8" destOrd="0" presId="urn:microsoft.com/office/officeart/2008/layout/VerticalCurvedList"/>
    <dgm:cxn modelId="{7BD6F648-74E1-44FC-AB83-FCE8636958F9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2016/2/22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810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582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380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D46764-B4EF-49E9-AAC2-6924F503428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6253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32138" y="581025"/>
            <a:ext cx="5976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 smtClean="0">
                <a:solidFill>
                  <a:srgbClr val="0070C0"/>
                </a:solidFill>
              </a:rPr>
              <a:t>计算机组成与设计</a:t>
            </a: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063" y="2781300"/>
            <a:ext cx="8610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实验一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多路选择器</a:t>
            </a:r>
            <a:r>
              <a:rPr lang="zh-CN" altLang="en-US" sz="44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与</a:t>
            </a:r>
            <a:r>
              <a:rPr lang="en-US" altLang="zh-CN" sz="4400" b="1" dirty="0" smtClean="0">
                <a:solidFill>
                  <a:srgbClr val="0000CC"/>
                </a:solidFill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4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辅助模块设计</a:t>
            </a:r>
            <a:endParaRPr lang="en-US" altLang="zh-CN" sz="44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p:oleObj spid="_x0000_s1289" name="Clip" r:id="rId3" imgW="4006850" imgH="28575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/>
              <a:t>开关</a:t>
            </a:r>
            <a:r>
              <a:rPr lang="zh-CN" altLang="en-US" sz="3600" dirty="0"/>
              <a:t>去抖动</a:t>
            </a:r>
            <a:r>
              <a:rPr lang="zh-CN" altLang="en-US" sz="3600" dirty="0" smtClean="0"/>
              <a:t>模块</a:t>
            </a:r>
            <a:r>
              <a:rPr lang="en-US" altLang="zh-CN" sz="3600" dirty="0" smtClean="0"/>
              <a:t>M2</a:t>
            </a:r>
            <a:r>
              <a:rPr lang="zh-CN" altLang="en-US" sz="3600" dirty="0" smtClean="0"/>
              <a:t>优化：</a:t>
            </a:r>
            <a:r>
              <a:rPr lang="en-US" altLang="zh-CN" sz="3600" dirty="0" err="1">
                <a:solidFill>
                  <a:srgbClr val="FF0000"/>
                </a:solidFill>
              </a:rPr>
              <a:t>S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Anti_jitter.v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0992"/>
            <a:ext cx="8229600" cy="5112568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开关机械抖动消除模块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IP Core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用于计算机组成实验辅助</a:t>
            </a:r>
            <a:r>
              <a:rPr lang="zh-CN" altLang="en-US" sz="2400" dirty="0" smtClean="0"/>
              <a:t>模块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逻辑</a:t>
            </a:r>
            <a:r>
              <a:rPr lang="zh-CN" altLang="en-US" sz="2400" dirty="0" smtClean="0"/>
              <a:t>实验去抖动模块</a:t>
            </a:r>
            <a:r>
              <a:rPr lang="zh-CN" altLang="en-US" sz="2400" dirty="0"/>
              <a:t>改造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器件</a:t>
            </a:r>
            <a:r>
              <a:rPr lang="zh-CN" altLang="en-US" sz="2400" dirty="0"/>
              <a:t>编号改为</a:t>
            </a: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U9</a:t>
            </a:r>
          </a:p>
          <a:p>
            <a:pPr lvl="1"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Sword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平台提供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U9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IP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核</a:t>
            </a:r>
            <a:endParaRPr lang="en-US" altLang="zh-CN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输入机械开关量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输出滤除机械抖动的逻辑值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电平输出：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button_out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SW_OK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脉冲输出：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button_pluse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仅</a:t>
            </a:r>
            <a:r>
              <a:rPr lang="en-US" altLang="zh-CN" sz="2000" dirty="0" smtClean="0">
                <a:solidFill>
                  <a:srgbClr val="FF0000"/>
                </a:solidFill>
              </a:rPr>
              <a:t>Button)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srgbClr val="FF0000"/>
                </a:solidFill>
              </a:rPr>
              <a:t>RSTN</a:t>
            </a:r>
            <a:r>
              <a:rPr lang="zh-CN" altLang="en-US" sz="2000" dirty="0" smtClean="0">
                <a:solidFill>
                  <a:srgbClr val="FF0000"/>
                </a:solidFill>
              </a:rPr>
              <a:t>：短按</a:t>
            </a:r>
            <a:r>
              <a:rPr lang="en-US" altLang="zh-CN" sz="2000" dirty="0" smtClean="0">
                <a:solidFill>
                  <a:srgbClr val="FF0000"/>
                </a:solidFill>
              </a:rPr>
              <a:t>=CR</a:t>
            </a:r>
            <a:r>
              <a:rPr lang="zh-CN" altLang="en-US" sz="2000" dirty="0" smtClean="0">
                <a:solidFill>
                  <a:srgbClr val="FF0000"/>
                </a:solidFill>
              </a:rPr>
              <a:t>，长按</a:t>
            </a:r>
            <a:r>
              <a:rPr lang="en-US" altLang="zh-CN" sz="2000" dirty="0" smtClean="0">
                <a:solidFill>
                  <a:srgbClr val="FF0000"/>
                </a:solidFill>
              </a:rPr>
              <a:t>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rst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其余功能不作要求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阵列键盘属接口课内容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核模块符号文档：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SAnti_jitter.sym</a:t>
            </a:r>
            <a:endParaRPr lang="en-US" altLang="zh-CN" sz="2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97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位数据输入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</a:t>
            </a:r>
            <a:r>
              <a:rPr lang="en-US" altLang="zh-CN" dirty="0" smtClean="0"/>
              <a:t>M4</a:t>
            </a:r>
            <a:r>
              <a:rPr lang="zh-CN" altLang="en-US" dirty="0" smtClean="0"/>
              <a:t>：</a:t>
            </a:r>
            <a:r>
              <a:rPr lang="en-US" altLang="zh-CN" sz="3300" dirty="0">
                <a:solidFill>
                  <a:srgbClr val="FF0000"/>
                </a:solidFill>
              </a:rPr>
              <a:t>SEnter_2_32</a:t>
            </a:r>
            <a:endParaRPr lang="zh-CN" altLang="en-US" sz="33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54352"/>
          </a:xfrm>
          <a:solidFill>
            <a:schemeClr val="bg1"/>
          </a:solidFill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32</a:t>
            </a:r>
            <a:r>
              <a:rPr lang="zh-CN" altLang="en-US" sz="2800" dirty="0">
                <a:solidFill>
                  <a:prstClr val="black"/>
                </a:solidFill>
              </a:rPr>
              <a:t>位数据输入模块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IP Core</a:t>
            </a:r>
            <a:r>
              <a:rPr lang="en-US" altLang="zh-CN" sz="28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逻辑实验的辅助</a:t>
            </a:r>
            <a:r>
              <a:rPr lang="zh-CN" altLang="en-US" sz="2400" dirty="0">
                <a:solidFill>
                  <a:prstClr val="black"/>
                </a:solidFill>
              </a:rPr>
              <a:t>模块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本课程用于部件调试的初始值输入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器件编号改为</a:t>
            </a: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U10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Sword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平台提供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U10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核</a:t>
            </a:r>
            <a:endParaRPr lang="en-US" altLang="zh-CN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基本功能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输入</a:t>
            </a:r>
            <a:r>
              <a:rPr lang="en-US" altLang="zh-CN" sz="2400" dirty="0" smtClean="0">
                <a:solidFill>
                  <a:prstClr val="black"/>
                </a:solidFill>
              </a:rPr>
              <a:t>32</a:t>
            </a:r>
            <a:r>
              <a:rPr lang="zh-CN" altLang="en-US" sz="2400" dirty="0" smtClean="0">
                <a:solidFill>
                  <a:prstClr val="black"/>
                </a:solidFill>
              </a:rPr>
              <a:t>位二进制数据</a:t>
            </a:r>
            <a:r>
              <a:rPr lang="en-US" altLang="zh-CN" sz="2400" dirty="0" smtClean="0">
                <a:solidFill>
                  <a:prstClr val="black"/>
                </a:solidFill>
              </a:rPr>
              <a:t>(SW[15]=0)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err="1" smtClean="0">
                <a:solidFill>
                  <a:prstClr val="black"/>
                </a:solidFill>
              </a:rPr>
              <a:t>Inc</a:t>
            </a:r>
            <a:r>
              <a:rPr lang="zh-CN" altLang="en-US" sz="2000" dirty="0" smtClean="0">
                <a:solidFill>
                  <a:prstClr val="black"/>
                </a:solidFill>
              </a:rPr>
              <a:t>单键输入：</a:t>
            </a:r>
            <a:r>
              <a:rPr lang="en-US" altLang="zh-CN" sz="2000" dirty="0" smtClean="0">
                <a:solidFill>
                  <a:prstClr val="black"/>
                </a:solidFill>
              </a:rPr>
              <a:t>BTN(2)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输出：</a:t>
            </a:r>
            <a:r>
              <a:rPr lang="en-US" altLang="zh-CN" sz="2000" dirty="0" smtClean="0">
                <a:solidFill>
                  <a:prstClr val="black"/>
                </a:solidFill>
              </a:rPr>
              <a:t>Ai</a:t>
            </a:r>
            <a:r>
              <a:rPr lang="zh-CN" altLang="en-US" sz="2000" dirty="0" smtClean="0">
                <a:solidFill>
                  <a:prstClr val="black"/>
                </a:solidFill>
              </a:rPr>
              <a:t>、</a:t>
            </a:r>
            <a:r>
              <a:rPr lang="en-US" altLang="zh-CN" sz="2000" dirty="0" smtClean="0">
                <a:solidFill>
                  <a:prstClr val="black"/>
                </a:solidFill>
              </a:rPr>
              <a:t>Bi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对应显示通道</a:t>
            </a:r>
            <a:r>
              <a:rPr lang="en-US" altLang="zh-CN" sz="2000" dirty="0" smtClean="0">
                <a:solidFill>
                  <a:prstClr val="black"/>
                </a:solidFill>
              </a:rPr>
              <a:t>0(SW[7:5]=000 )</a:t>
            </a:r>
            <a:r>
              <a:rPr lang="zh-CN" altLang="en-US" sz="2000" dirty="0" smtClean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prstClr val="black"/>
                </a:solidFill>
              </a:rPr>
              <a:t>通道</a:t>
            </a:r>
            <a:r>
              <a:rPr lang="en-US" altLang="zh-CN" sz="2000" dirty="0" smtClean="0">
                <a:solidFill>
                  <a:prstClr val="black"/>
                </a:solidFill>
              </a:rPr>
              <a:t>1(SW[7:0]=001)</a:t>
            </a:r>
          </a:p>
          <a:p>
            <a:pPr lvl="3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600" dirty="0" smtClean="0">
                <a:solidFill>
                  <a:prstClr val="black"/>
                </a:solidFill>
              </a:rPr>
              <a:t>BTN(0)=</a:t>
            </a:r>
            <a:r>
              <a:rPr lang="zh-CN" altLang="en-US" sz="1600" dirty="0" smtClean="0">
                <a:solidFill>
                  <a:prstClr val="black"/>
                </a:solidFill>
              </a:rPr>
              <a:t>左移、</a:t>
            </a:r>
            <a:r>
              <a:rPr lang="en-US" altLang="zh-CN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</a:rPr>
              <a:t>BTN(1)=</a:t>
            </a:r>
            <a:r>
              <a:rPr lang="zh-CN" altLang="en-US" sz="1600" dirty="0" smtClean="0">
                <a:solidFill>
                  <a:prstClr val="black"/>
                </a:solidFill>
              </a:rPr>
              <a:t>右移、修改位由</a:t>
            </a:r>
            <a:r>
              <a:rPr lang="en-US" altLang="zh-CN" sz="1600" dirty="0" smtClean="0">
                <a:solidFill>
                  <a:prstClr val="black"/>
                </a:solidFill>
              </a:rPr>
              <a:t>blink</a:t>
            </a:r>
            <a:r>
              <a:rPr lang="zh-CN" altLang="en-US" sz="1600" dirty="0" smtClean="0">
                <a:solidFill>
                  <a:prstClr val="black"/>
                </a:solidFill>
              </a:rPr>
              <a:t>指示闪烁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扩展功能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阵列式按键扫描码输入：由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SAnti_jitter</a:t>
            </a:r>
            <a:r>
              <a:rPr lang="zh-CN" altLang="en-US" sz="2000" dirty="0" smtClean="0">
                <a:solidFill>
                  <a:srgbClr val="FF0000"/>
                </a:solidFill>
              </a:rPr>
              <a:t>模块输出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Key_out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srgbClr val="FF0000"/>
                </a:solidFill>
              </a:rPr>
              <a:t>Din=5</a:t>
            </a:r>
            <a:r>
              <a:rPr lang="zh-CN" altLang="en-US" sz="2000" dirty="0" smtClean="0">
                <a:solidFill>
                  <a:srgbClr val="FF0000"/>
                </a:solidFill>
              </a:rPr>
              <a:t>位扫描码，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D_ready</a:t>
            </a:r>
            <a:r>
              <a:rPr lang="en-US" altLang="zh-CN" sz="2000" dirty="0" smtClean="0">
                <a:solidFill>
                  <a:srgbClr val="FF0000"/>
                </a:solidFill>
              </a:rPr>
              <a:t>=1</a:t>
            </a:r>
            <a:r>
              <a:rPr lang="zh-CN" altLang="en-US" sz="2000" dirty="0" smtClean="0">
                <a:solidFill>
                  <a:srgbClr val="FF0000"/>
                </a:solidFill>
              </a:rPr>
              <a:t>按键有效、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readn</a:t>
            </a:r>
            <a:r>
              <a:rPr lang="en-US" altLang="zh-CN" sz="2000" dirty="0" smtClean="0">
                <a:solidFill>
                  <a:srgbClr val="FF0000"/>
                </a:solidFill>
              </a:rPr>
              <a:t>=0</a:t>
            </a:r>
            <a:r>
              <a:rPr lang="zh-CN" altLang="en-US" sz="2000" dirty="0" smtClean="0">
                <a:solidFill>
                  <a:srgbClr val="FF0000"/>
                </a:solidFill>
              </a:rPr>
              <a:t>读扫描码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smtClean="0">
                <a:solidFill>
                  <a:prstClr val="black"/>
                </a:solidFill>
              </a:rPr>
              <a:t>SEnter_2_32.sym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123" y="1278175"/>
            <a:ext cx="2688299" cy="2520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3458" y="1278175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U10</a:t>
            </a:r>
            <a:endParaRPr lang="zh-CN" altLang="en-US" sz="40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七段码显示器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</a:t>
            </a:r>
            <a:r>
              <a:rPr lang="en-US" altLang="zh-CN" dirty="0" smtClean="0"/>
              <a:t>M3</a:t>
            </a:r>
            <a:r>
              <a:rPr lang="zh-CN" altLang="en-US" dirty="0" smtClean="0"/>
              <a:t>：</a:t>
            </a:r>
            <a:r>
              <a:rPr lang="en-US" altLang="zh-CN" sz="3800" dirty="0">
                <a:solidFill>
                  <a:srgbClr val="FF0000"/>
                </a:solidFill>
              </a:rPr>
              <a:t>SSeg7_Dev</a:t>
            </a:r>
            <a:endParaRPr lang="zh-CN" altLang="en-US" sz="3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8</a:t>
            </a:r>
            <a:r>
              <a:rPr lang="zh-CN" altLang="en-US" sz="2800" dirty="0" smtClean="0">
                <a:solidFill>
                  <a:prstClr val="black"/>
                </a:solidFill>
              </a:rPr>
              <a:t>位七段码显示器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IP Core</a:t>
            </a:r>
            <a:r>
              <a:rPr lang="en-US" altLang="zh-CN" sz="28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逻辑实验</a:t>
            </a:r>
            <a:r>
              <a:rPr lang="zh-CN" altLang="en-US" sz="2400" dirty="0" smtClean="0">
                <a:solidFill>
                  <a:prstClr val="black"/>
                </a:solidFill>
              </a:rPr>
              <a:t>的输出显示模块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本课程</a:t>
            </a:r>
            <a:r>
              <a:rPr lang="zh-CN" altLang="en-US" sz="2400" dirty="0" smtClean="0">
                <a:solidFill>
                  <a:prstClr val="black"/>
                </a:solidFill>
              </a:rPr>
              <a:t>用于调试显示和</a:t>
            </a:r>
            <a:r>
              <a:rPr lang="en-US" altLang="zh-CN" sz="2400" dirty="0" smtClean="0">
                <a:solidFill>
                  <a:prstClr val="black"/>
                </a:solidFill>
              </a:rPr>
              <a:t>CPU</a:t>
            </a:r>
            <a:r>
              <a:rPr lang="zh-CN" altLang="en-US" sz="2400" dirty="0" smtClean="0">
                <a:solidFill>
                  <a:prstClr val="black"/>
                </a:solidFill>
              </a:rPr>
              <a:t>的简单外设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器件编号改为</a:t>
            </a: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基本功</a:t>
            </a:r>
            <a:r>
              <a:rPr lang="zh-CN" altLang="en-US" sz="2800" dirty="0">
                <a:solidFill>
                  <a:prstClr val="black"/>
                </a:solidFill>
              </a:rPr>
              <a:t>能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输入</a:t>
            </a:r>
            <a:r>
              <a:rPr lang="en-US" altLang="zh-CN" sz="2400" dirty="0">
                <a:solidFill>
                  <a:prstClr val="black"/>
                </a:solidFill>
              </a:rPr>
              <a:t>32</a:t>
            </a:r>
            <a:r>
              <a:rPr lang="zh-CN" altLang="en-US" sz="2400" dirty="0">
                <a:solidFill>
                  <a:prstClr val="black"/>
                </a:solidFill>
              </a:rPr>
              <a:t>位二进制数</a:t>
            </a:r>
            <a:r>
              <a:rPr lang="zh-CN" altLang="en-US" sz="2400" dirty="0" smtClean="0">
                <a:solidFill>
                  <a:prstClr val="black"/>
                </a:solidFill>
              </a:rPr>
              <a:t>据：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Hexs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SW[0</a:t>
            </a:r>
            <a:r>
              <a:rPr lang="en-US" altLang="zh-CN" sz="2000" dirty="0">
                <a:solidFill>
                  <a:prstClr val="black"/>
                </a:solidFill>
              </a:rPr>
              <a:t>]=</a:t>
            </a:r>
            <a:r>
              <a:rPr lang="en-US" altLang="zh-CN" sz="2000" dirty="0" smtClean="0">
                <a:solidFill>
                  <a:prstClr val="black"/>
                </a:solidFill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</a:t>
            </a:r>
            <a:r>
              <a:rPr lang="en-US" altLang="zh-CN" sz="2000" dirty="0" smtClean="0">
                <a:solidFill>
                  <a:prstClr val="black"/>
                </a:solidFill>
              </a:rPr>
              <a:t>8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 smtClean="0">
                <a:solidFill>
                  <a:prstClr val="black"/>
                </a:solidFill>
              </a:rPr>
              <a:t>16</a:t>
            </a:r>
            <a:r>
              <a:rPr lang="zh-CN" altLang="en-US" sz="2000" dirty="0" smtClean="0">
                <a:solidFill>
                  <a:prstClr val="black"/>
                </a:solidFill>
              </a:rPr>
              <a:t>进制数，</a:t>
            </a:r>
            <a:r>
              <a:rPr lang="en-US" altLang="zh-CN" sz="2000" dirty="0">
                <a:solidFill>
                  <a:prstClr val="black"/>
                </a:solidFill>
              </a:rPr>
              <a:t> SW[0</a:t>
            </a:r>
            <a:r>
              <a:rPr lang="en-US" altLang="zh-CN" sz="2000" dirty="0" smtClean="0">
                <a:solidFill>
                  <a:prstClr val="black"/>
                </a:solidFill>
              </a:rPr>
              <a:t>]=0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，显示七段码</a:t>
            </a:r>
            <a:r>
              <a:rPr lang="en-US" altLang="zh-CN" sz="2000" dirty="0" smtClean="0">
                <a:solidFill>
                  <a:prstClr val="black"/>
                </a:solidFill>
              </a:rPr>
              <a:t>LED</a:t>
            </a:r>
            <a:r>
              <a:rPr lang="zh-CN" altLang="en-US" sz="2000" dirty="0" smtClean="0">
                <a:solidFill>
                  <a:prstClr val="black"/>
                </a:solidFill>
              </a:rPr>
              <a:t>点阵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3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>
                <a:solidFill>
                  <a:prstClr val="black"/>
                </a:solidFill>
              </a:rPr>
              <a:t>SW[0]=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时：</a:t>
            </a:r>
            <a:r>
              <a:rPr lang="en-US" altLang="zh-CN" sz="1800" dirty="0" smtClean="0">
                <a:solidFill>
                  <a:prstClr val="black"/>
                </a:solidFill>
              </a:rPr>
              <a:t>SW[1]=1</a:t>
            </a:r>
            <a:r>
              <a:rPr lang="zh-CN" altLang="en-US" sz="1800" dirty="0" smtClean="0">
                <a:solidFill>
                  <a:prstClr val="black"/>
                </a:solidFill>
              </a:rPr>
              <a:t>高</a:t>
            </a:r>
            <a:r>
              <a:rPr lang="en-US" altLang="zh-CN" sz="1800" dirty="0" smtClean="0">
                <a:solidFill>
                  <a:prstClr val="black"/>
                </a:solidFill>
              </a:rPr>
              <a:t>16</a:t>
            </a:r>
            <a:r>
              <a:rPr lang="zh-CN" altLang="en-US" sz="1800" dirty="0" smtClean="0">
                <a:solidFill>
                  <a:prstClr val="black"/>
                </a:solidFill>
              </a:rPr>
              <a:t>位，</a:t>
            </a:r>
            <a:r>
              <a:rPr lang="en-US" altLang="zh-CN" sz="1800" dirty="0" smtClean="0">
                <a:solidFill>
                  <a:prstClr val="black"/>
                </a:solidFill>
              </a:rPr>
              <a:t>SW[1]=0</a:t>
            </a:r>
            <a:r>
              <a:rPr lang="zh-CN" altLang="en-US" sz="1800" dirty="0" smtClean="0">
                <a:solidFill>
                  <a:prstClr val="black"/>
                </a:solidFill>
              </a:rPr>
              <a:t>低</a:t>
            </a:r>
            <a:r>
              <a:rPr lang="en-US" altLang="zh-CN" sz="1800" dirty="0" smtClean="0">
                <a:solidFill>
                  <a:prstClr val="black"/>
                </a:solidFill>
              </a:rPr>
              <a:t>16</a:t>
            </a:r>
            <a:r>
              <a:rPr lang="zh-CN" altLang="en-US" sz="1800" dirty="0" smtClean="0">
                <a:solidFill>
                  <a:prstClr val="black"/>
                </a:solidFill>
              </a:rPr>
              <a:t>位，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flash</a:t>
            </a:r>
            <a:r>
              <a:rPr lang="zh-CN" altLang="en-US" sz="2000" dirty="0" smtClean="0">
                <a:solidFill>
                  <a:prstClr val="black"/>
                </a:solidFill>
              </a:rPr>
              <a:t>七码闪烁频率，由通用分频器</a:t>
            </a:r>
            <a:r>
              <a:rPr lang="en-US" altLang="zh-CN" sz="2000" dirty="0" smtClean="0">
                <a:solidFill>
                  <a:prstClr val="black"/>
                </a:solidFill>
              </a:rPr>
              <a:t>U8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Div</a:t>
            </a:r>
            <a:r>
              <a:rPr lang="en-US" altLang="zh-CN" sz="2000" dirty="0">
                <a:solidFill>
                  <a:prstClr val="black"/>
                </a:solidFill>
              </a:rPr>
              <a:t>[25</a:t>
            </a:r>
            <a:r>
              <a:rPr lang="en-US" altLang="zh-CN" sz="2000" dirty="0" smtClean="0">
                <a:solidFill>
                  <a:prstClr val="black"/>
                </a:solidFill>
              </a:rPr>
              <a:t>])</a:t>
            </a:r>
            <a:r>
              <a:rPr lang="zh-CN" altLang="en-US" sz="2000" dirty="0" smtClean="0">
                <a:solidFill>
                  <a:prstClr val="black"/>
                </a:solidFill>
              </a:rPr>
              <a:t>提供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Start</a:t>
            </a:r>
            <a:r>
              <a:rPr lang="zh-CN" altLang="en-US" sz="2000" dirty="0" smtClean="0">
                <a:solidFill>
                  <a:prstClr val="black"/>
                </a:solidFill>
              </a:rPr>
              <a:t>串行扫描启动，</a:t>
            </a:r>
            <a:r>
              <a:rPr lang="en-US" altLang="zh-CN" sz="2000" dirty="0" smtClean="0">
                <a:solidFill>
                  <a:prstClr val="black"/>
                </a:solidFill>
              </a:rPr>
              <a:t>point</a:t>
            </a:r>
            <a:r>
              <a:rPr lang="zh-CN" altLang="en-US" sz="2000" dirty="0" smtClean="0">
                <a:solidFill>
                  <a:prstClr val="black"/>
                </a:solidFill>
              </a:rPr>
              <a:t>：七段小数点，</a:t>
            </a:r>
            <a:r>
              <a:rPr lang="en-US" altLang="zh-CN" sz="2000" dirty="0" smtClean="0">
                <a:solidFill>
                  <a:prstClr val="black"/>
                </a:solidFill>
              </a:rPr>
              <a:t>LES</a:t>
            </a:r>
            <a:r>
              <a:rPr lang="zh-CN" altLang="en-US" sz="2000" dirty="0" smtClean="0">
                <a:solidFill>
                  <a:prstClr val="black"/>
                </a:solidFill>
              </a:rPr>
              <a:t>：七段码使能，闪烁指示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串行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输出：</a:t>
            </a:r>
            <a:r>
              <a:rPr lang="en-US" altLang="zh-CN" sz="2000" dirty="0" err="1">
                <a:solidFill>
                  <a:prstClr val="black"/>
                </a:solidFill>
              </a:rPr>
              <a:t>s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eg_clk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时钟，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seg_out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串行七段显示数据，</a:t>
            </a:r>
            <a:r>
              <a:rPr lang="en-US" altLang="zh-CN" sz="2000" dirty="0" smtClean="0">
                <a:solidFill>
                  <a:prstClr val="black"/>
                </a:solidFill>
              </a:rPr>
              <a:t>SEG_PEN=</a:t>
            </a:r>
            <a:r>
              <a:rPr lang="zh-CN" altLang="en-US" sz="2000" dirty="0" smtClean="0">
                <a:solidFill>
                  <a:prstClr val="black"/>
                </a:solidFill>
              </a:rPr>
              <a:t>使能，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seg_clrn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清零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核</a:t>
            </a:r>
            <a:r>
              <a:rPr lang="zh-CN" altLang="en-US" sz="2800" dirty="0">
                <a:solidFill>
                  <a:prstClr val="black"/>
                </a:solidFill>
              </a:rPr>
              <a:t>模块符号文档</a:t>
            </a:r>
            <a:r>
              <a:rPr lang="zh-CN" altLang="en-US" sz="2800" dirty="0" smtClean="0">
                <a:solidFill>
                  <a:prstClr val="black"/>
                </a:solidFill>
              </a:rPr>
              <a:t>：</a:t>
            </a:r>
            <a:r>
              <a:rPr lang="en-US" altLang="zh-CN" sz="2600" dirty="0">
                <a:solidFill>
                  <a:prstClr val="black"/>
                </a:solidFill>
              </a:rPr>
              <a:t>SSeg7_Dev.sym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由实验二优化扩展，本实验提供</a:t>
            </a:r>
            <a:r>
              <a:rPr lang="en-US" altLang="zh-CN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IP</a:t>
            </a: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核</a:t>
            </a:r>
            <a:endParaRPr lang="en-US" altLang="zh-CN" sz="20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762" y="1070992"/>
            <a:ext cx="2561238" cy="24300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5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并行显示模块</a:t>
            </a:r>
            <a:r>
              <a:rPr lang="en-US" altLang="zh-CN" dirty="0" smtClean="0"/>
              <a:t>M6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087" y="1124744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15</a:t>
            </a:r>
            <a:r>
              <a:rPr lang="zh-CN" altLang="en-US" sz="2800" dirty="0" smtClean="0">
                <a:solidFill>
                  <a:prstClr val="black"/>
                </a:solidFill>
              </a:rPr>
              <a:t>位</a:t>
            </a:r>
            <a:r>
              <a:rPr lang="en-US" altLang="zh-CN" sz="2800" dirty="0" smtClean="0">
                <a:solidFill>
                  <a:prstClr val="black"/>
                </a:solidFill>
              </a:rPr>
              <a:t>LED</a:t>
            </a:r>
            <a:r>
              <a:rPr lang="zh-CN" altLang="en-US" sz="2800" dirty="0" smtClean="0">
                <a:solidFill>
                  <a:prstClr val="black"/>
                </a:solidFill>
              </a:rPr>
              <a:t>指示灯控制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IP Core</a:t>
            </a:r>
            <a:r>
              <a:rPr lang="en-US" altLang="zh-CN" sz="28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逻辑实验的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</a:t>
            </a:r>
            <a:r>
              <a:rPr lang="en-US" altLang="zh-CN" sz="2400" dirty="0" smtClean="0">
                <a:solidFill>
                  <a:prstClr val="black"/>
                </a:solidFill>
              </a:rPr>
              <a:t>LED</a:t>
            </a:r>
            <a:r>
              <a:rPr lang="zh-CN" altLang="en-US" sz="2400" dirty="0" smtClean="0">
                <a:solidFill>
                  <a:prstClr val="black"/>
                </a:solidFill>
              </a:rPr>
              <a:t>显示模块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相当于通用输入输出接口：</a:t>
            </a:r>
            <a:r>
              <a:rPr lang="en-US" altLang="zh-CN" sz="2000" dirty="0" smtClean="0">
                <a:solidFill>
                  <a:prstClr val="black"/>
                </a:solidFill>
              </a:rPr>
              <a:t>GPIO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15</a:t>
            </a:r>
            <a:r>
              <a:rPr lang="zh-CN" altLang="en-US" sz="2000" dirty="0" smtClean="0">
                <a:solidFill>
                  <a:prstClr val="black"/>
                </a:solidFill>
              </a:rPr>
              <a:t>位用于</a:t>
            </a:r>
            <a:r>
              <a:rPr lang="en-US" altLang="zh-CN" sz="2000" dirty="0" smtClean="0">
                <a:solidFill>
                  <a:prstClr val="black"/>
                </a:solidFill>
              </a:rPr>
              <a:t>LED</a:t>
            </a:r>
            <a:r>
              <a:rPr lang="zh-CN" altLang="en-US" sz="2000" dirty="0" smtClean="0">
                <a:solidFill>
                  <a:prstClr val="black"/>
                </a:solidFill>
              </a:rPr>
              <a:t>指示控制，其余用于扩展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器件编号改为</a:t>
            </a: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本</a:t>
            </a:r>
            <a:r>
              <a:rPr lang="zh-CN" altLang="en-US" sz="2400" dirty="0">
                <a:solidFill>
                  <a:prstClr val="black"/>
                </a:solidFill>
              </a:rPr>
              <a:t>课程用于调试显示和</a:t>
            </a: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的简单外设</a:t>
            </a: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基本功</a:t>
            </a:r>
            <a:r>
              <a:rPr lang="zh-CN" altLang="en-US" sz="2800" dirty="0">
                <a:solidFill>
                  <a:prstClr val="black"/>
                </a:solidFill>
              </a:rPr>
              <a:t>能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输入</a:t>
            </a:r>
            <a:r>
              <a:rPr lang="en-US" altLang="zh-CN" sz="2400" dirty="0">
                <a:solidFill>
                  <a:prstClr val="black"/>
                </a:solidFill>
              </a:rPr>
              <a:t>32</a:t>
            </a:r>
            <a:r>
              <a:rPr lang="zh-CN" altLang="en-US" sz="2400" dirty="0">
                <a:solidFill>
                  <a:prstClr val="black"/>
                </a:solidFill>
              </a:rPr>
              <a:t>位二进制数据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P_Data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err="1" smtClean="0">
                <a:solidFill>
                  <a:prstClr val="black"/>
                </a:solidFill>
              </a:rPr>
              <a:t>clk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时钟，</a:t>
            </a:r>
            <a:r>
              <a:rPr lang="en-US" altLang="zh-CN" sz="2000" dirty="0" smtClean="0">
                <a:solidFill>
                  <a:prstClr val="black"/>
                </a:solidFill>
              </a:rPr>
              <a:t>EN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zh-CN" altLang="en-US" sz="2000" dirty="0">
                <a:solidFill>
                  <a:prstClr val="black"/>
                </a:solidFill>
              </a:rPr>
              <a:t>输出</a:t>
            </a:r>
            <a:r>
              <a:rPr lang="zh-CN" altLang="en-US" sz="2000" dirty="0" smtClean="0">
                <a:solidFill>
                  <a:prstClr val="black"/>
                </a:solidFill>
              </a:rPr>
              <a:t>使</a:t>
            </a:r>
            <a:r>
              <a:rPr lang="zh-CN" altLang="en-US" sz="2000" dirty="0">
                <a:solidFill>
                  <a:prstClr val="black"/>
                </a:solidFill>
              </a:rPr>
              <a:t>能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Start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zh-CN" altLang="en-US" sz="2000" dirty="0">
                <a:solidFill>
                  <a:prstClr val="black"/>
                </a:solidFill>
              </a:rPr>
              <a:t>串行扫描启动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rst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复位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串行输出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led_clk</a:t>
            </a:r>
            <a:r>
              <a:rPr lang="en-US" altLang="zh-CN" sz="2000" dirty="0">
                <a:solidFill>
                  <a:prstClr val="black"/>
                </a:solidFill>
              </a:rPr>
              <a:t>=</a:t>
            </a:r>
            <a:r>
              <a:rPr lang="zh-CN" altLang="en-US" sz="2000" dirty="0">
                <a:solidFill>
                  <a:prstClr val="black"/>
                </a:solidFill>
              </a:rPr>
              <a:t>时钟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led_sout</a:t>
            </a:r>
            <a:r>
              <a:rPr lang="en-US" altLang="zh-CN" sz="2000" dirty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串行</a:t>
            </a:r>
            <a:r>
              <a:rPr lang="zh-CN" altLang="en-US" sz="2000" dirty="0">
                <a:solidFill>
                  <a:prstClr val="black"/>
                </a:solidFill>
              </a:rPr>
              <a:t>输出</a:t>
            </a:r>
            <a:r>
              <a:rPr lang="zh-CN" altLang="en-US" sz="2000" dirty="0" smtClean="0">
                <a:solidFill>
                  <a:prstClr val="black"/>
                </a:solidFill>
              </a:rPr>
              <a:t>数据，</a:t>
            </a:r>
            <a:r>
              <a:rPr lang="en-US" altLang="zh-CN" sz="2000" dirty="0" smtClean="0">
                <a:solidFill>
                  <a:prstClr val="black"/>
                </a:solidFill>
              </a:rPr>
              <a:t>LED_PEN</a:t>
            </a:r>
            <a:r>
              <a:rPr lang="en-US" altLang="zh-CN" sz="2000" dirty="0">
                <a:solidFill>
                  <a:prstClr val="black"/>
                </a:solidFill>
              </a:rPr>
              <a:t>=</a:t>
            </a:r>
            <a:r>
              <a:rPr lang="zh-CN" altLang="en-US" sz="2000" dirty="0">
                <a:solidFill>
                  <a:prstClr val="black"/>
                </a:solidFill>
              </a:rPr>
              <a:t>使能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led_clrn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zh-CN" altLang="en-US" sz="2000" dirty="0" smtClean="0">
                <a:solidFill>
                  <a:prstClr val="black"/>
                </a:solidFill>
              </a:rPr>
              <a:t>清零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并行输出：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LED_out</a:t>
            </a:r>
            <a:r>
              <a:rPr lang="zh-CN" altLang="en-US" sz="2000" dirty="0" smtClean="0">
                <a:solidFill>
                  <a:prstClr val="black"/>
                </a:solidFill>
              </a:rPr>
              <a:t>、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counter_set</a:t>
            </a:r>
            <a:r>
              <a:rPr lang="zh-CN" altLang="en-US" sz="2000" dirty="0" smtClean="0">
                <a:solidFill>
                  <a:prstClr val="black"/>
                </a:solidFill>
              </a:rPr>
              <a:t>、</a:t>
            </a:r>
            <a:r>
              <a:rPr lang="en-US" altLang="zh-CN" sz="2000" dirty="0" smtClean="0">
                <a:solidFill>
                  <a:prstClr val="black"/>
                </a:solidFill>
              </a:rPr>
              <a:t>GPIOf0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核模块符号文档：</a:t>
            </a:r>
            <a:r>
              <a:rPr lang="en-US" altLang="zh-CN" sz="2600" dirty="0" err="1" smtClean="0">
                <a:solidFill>
                  <a:prstClr val="black"/>
                </a:solidFill>
              </a:rPr>
              <a:t>SPIO.sym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本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实验提供</a:t>
            </a:r>
            <a:r>
              <a:rPr lang="en-US" altLang="zh-CN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r>
              <a:rPr lang="zh-CN" altLang="en-US" sz="2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核</a:t>
            </a:r>
            <a:endParaRPr lang="en-US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070992"/>
            <a:ext cx="3145520" cy="19442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141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只读存储</a:t>
            </a:r>
            <a:r>
              <a:rPr lang="zh-CN" altLang="en-US" dirty="0"/>
              <a:t>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</a:t>
            </a:r>
            <a:r>
              <a:rPr lang="en-US" altLang="zh-CN" dirty="0" smtClean="0"/>
              <a:t>M14-1</a:t>
            </a:r>
            <a:r>
              <a:rPr lang="zh-CN" altLang="en-US" dirty="0" smtClean="0"/>
              <a:t>优化：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	</a:t>
            </a:r>
            <a:r>
              <a:rPr lang="en-US" altLang="zh-CN" sz="3100" dirty="0" smtClean="0">
                <a:solidFill>
                  <a:srgbClr val="FF0000"/>
                </a:solidFill>
              </a:rPr>
              <a:t>ROM_32_32</a:t>
            </a:r>
            <a:endParaRPr lang="zh-CN" altLang="en-US" sz="3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只读存储器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用于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应用的代码存储器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逻辑实验</a:t>
            </a:r>
            <a:r>
              <a:rPr lang="en-US" altLang="zh-CN" sz="2200" dirty="0" smtClean="0"/>
              <a:t>M14-1</a:t>
            </a:r>
            <a:r>
              <a:rPr lang="zh-CN" altLang="en-US" sz="2200" dirty="0" smtClean="0"/>
              <a:t>模块优化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模块名改为</a:t>
            </a:r>
            <a:r>
              <a:rPr lang="en-US" altLang="zh-CN" sz="2200" dirty="0" smtClean="0"/>
              <a:t>ROM_B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器件编号改为</a:t>
            </a:r>
            <a:r>
              <a:rPr lang="en-US" altLang="zh-CN" sz="2200" dirty="0" smtClean="0"/>
              <a:t>U2</a:t>
            </a:r>
          </a:p>
          <a:p>
            <a:pPr lvl="0">
              <a:spcBef>
                <a:spcPts val="2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容量：</a:t>
            </a:r>
            <a:r>
              <a:rPr lang="en-US" altLang="zh-CN" sz="2200" dirty="0" smtClean="0"/>
              <a:t>1024×32bit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用</a:t>
            </a:r>
            <a:r>
              <a:rPr lang="en-US" altLang="zh-CN" sz="2200" dirty="0" smtClean="0"/>
              <a:t>FPGA</a:t>
            </a:r>
            <a:r>
              <a:rPr lang="zh-CN" altLang="en-US" sz="2200" dirty="0" smtClean="0"/>
              <a:t>内部存储器实现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en-US" altLang="zh-CN" sz="2200" dirty="0" smtClean="0"/>
              <a:t>Block Memory Generator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Distributed Memory Generator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核模块符号文档：</a:t>
            </a:r>
            <a:r>
              <a:rPr lang="en-US" altLang="zh-CN" sz="2200" dirty="0" err="1" smtClean="0"/>
              <a:t>ROM_B.sym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1800" dirty="0" smtClean="0"/>
              <a:t>自动生成符号不规则，需要修整</a:t>
            </a:r>
            <a:endParaRPr lang="en-US" altLang="zh-CN" sz="18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ROM</a:t>
            </a:r>
            <a:r>
              <a:rPr lang="zh-CN" altLang="en-US" sz="2200" dirty="0" smtClean="0"/>
              <a:t>初始化文档暂时不变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ISE</a:t>
            </a:r>
            <a:r>
              <a:rPr lang="zh-CN" altLang="en-US" sz="2800" dirty="0">
                <a:solidFill>
                  <a:schemeClr val="tx1"/>
                </a:solidFill>
              </a:rPr>
              <a:t>工具生成固核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2200" dirty="0"/>
              <a:t>用</a:t>
            </a:r>
            <a:r>
              <a:rPr lang="en-US" altLang="zh-CN" sz="2200" dirty="0" smtClean="0"/>
              <a:t>IP Core Generator</a:t>
            </a:r>
            <a:r>
              <a:rPr lang="zh-CN" altLang="en-US" sz="2200" dirty="0" smtClean="0"/>
              <a:t>向导生成</a:t>
            </a:r>
            <a:endParaRPr lang="en-US" altLang="zh-CN" sz="2200" dirty="0" smtClean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2200" dirty="0"/>
              <a:t>核调用模块</a:t>
            </a:r>
            <a:r>
              <a:rPr lang="en-US" altLang="zh-CN" sz="2200" dirty="0" err="1" smtClean="0"/>
              <a:t>ROM_B.xco</a:t>
            </a: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15" y="1734118"/>
            <a:ext cx="2062969" cy="12192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04935" y="3018274"/>
            <a:ext cx="3928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Distributed </a:t>
            </a:r>
            <a:r>
              <a:rPr lang="en-US" altLang="zh-CN" sz="2000" dirty="0">
                <a:solidFill>
                  <a:srgbClr val="FF0000"/>
                </a:solidFill>
              </a:rPr>
              <a:t>Memory </a:t>
            </a:r>
            <a:r>
              <a:rPr lang="zh-CN" altLang="en-US" sz="2000" dirty="0" smtClean="0">
                <a:solidFill>
                  <a:srgbClr val="FF0000"/>
                </a:solidFill>
              </a:rPr>
              <a:t>没有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</a:t>
            </a:r>
            <a:r>
              <a:rPr lang="zh-CN" altLang="en-US" sz="2000" dirty="0" smtClean="0">
                <a:solidFill>
                  <a:srgbClr val="FF0000"/>
                </a:solidFill>
              </a:rPr>
              <a:t>信号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需要编辑删除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clka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引脚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22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随机存储器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</a:t>
            </a:r>
            <a:r>
              <a:rPr lang="en-US" altLang="zh-CN" dirty="0" smtClean="0"/>
              <a:t>M14-2</a:t>
            </a:r>
            <a:r>
              <a:rPr lang="zh-CN" altLang="en-US" dirty="0" smtClean="0"/>
              <a:t>优化：</a:t>
            </a:r>
            <a:r>
              <a:rPr lang="en-US" altLang="zh-CN" sz="3100" dirty="0" smtClean="0">
                <a:solidFill>
                  <a:srgbClr val="FF0000"/>
                </a:solidFill>
              </a:rPr>
              <a:t>RAM_32_32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随机存储器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用于</a:t>
            </a:r>
            <a:r>
              <a:rPr lang="en-US" altLang="zh-CN" sz="2200" dirty="0"/>
              <a:t>CPU</a:t>
            </a:r>
            <a:r>
              <a:rPr lang="zh-CN" altLang="en-US" sz="2200" dirty="0"/>
              <a:t>应用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数据</a:t>
            </a:r>
            <a:r>
              <a:rPr lang="zh-CN" altLang="en-US" sz="2200" dirty="0" smtClean="0"/>
              <a:t>或代码存储器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逻辑</a:t>
            </a:r>
            <a:r>
              <a:rPr lang="zh-CN" altLang="en-US" sz="2200" dirty="0" smtClean="0"/>
              <a:t>实验</a:t>
            </a:r>
            <a:r>
              <a:rPr lang="en-US" altLang="zh-CN" sz="2200" dirty="0" smtClean="0"/>
              <a:t>U14-2</a:t>
            </a:r>
            <a:r>
              <a:rPr lang="zh-CN" altLang="en-US" sz="2200" dirty="0" smtClean="0"/>
              <a:t>模块优化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模块名改为</a:t>
            </a:r>
            <a:r>
              <a:rPr lang="en-US" altLang="zh-CN" sz="2200" dirty="0" smtClean="0"/>
              <a:t>RAM_B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器件编号改为</a:t>
            </a:r>
            <a:r>
              <a:rPr lang="en-US" altLang="zh-CN" sz="2200" dirty="0" smtClean="0"/>
              <a:t>U3</a:t>
            </a:r>
            <a:endParaRPr lang="en-US" altLang="zh-CN" sz="22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容量：</a:t>
            </a:r>
            <a:r>
              <a:rPr lang="en-US" altLang="zh-CN" sz="2200" dirty="0"/>
              <a:t>1024×32bit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用</a:t>
            </a:r>
            <a:r>
              <a:rPr lang="en-US" altLang="zh-CN" sz="2200" dirty="0"/>
              <a:t>FPGA</a:t>
            </a:r>
            <a:r>
              <a:rPr lang="zh-CN" altLang="en-US" sz="2200" dirty="0"/>
              <a:t>内部存储器实现</a:t>
            </a:r>
            <a:endParaRPr lang="en-US" altLang="zh-CN" sz="2200" dirty="0"/>
          </a:p>
          <a:p>
            <a:pPr lvl="2">
              <a:spcBef>
                <a:spcPts val="0"/>
              </a:spcBef>
            </a:pPr>
            <a:r>
              <a:rPr lang="en-US" altLang="zh-CN" sz="2200" dirty="0"/>
              <a:t>Block Memory </a:t>
            </a:r>
            <a:r>
              <a:rPr lang="en-US" altLang="zh-CN" sz="2200" dirty="0" smtClean="0"/>
              <a:t>Generator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核模块符号文档：</a:t>
            </a:r>
            <a:r>
              <a:rPr lang="en-US" altLang="zh-CN" sz="2200" dirty="0" err="1" smtClean="0"/>
              <a:t>RAM_B.sym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1800" dirty="0" smtClean="0"/>
              <a:t>自动</a:t>
            </a:r>
            <a:r>
              <a:rPr lang="zh-CN" altLang="en-US" sz="1800" dirty="0"/>
              <a:t>生成符号不规则，需要修整</a:t>
            </a:r>
            <a:endParaRPr lang="en-US" altLang="zh-CN" sz="1800" dirty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RAM</a:t>
            </a:r>
            <a:r>
              <a:rPr lang="zh-CN" altLang="en-US" sz="2200" dirty="0"/>
              <a:t>初始化</a:t>
            </a:r>
            <a:r>
              <a:rPr lang="zh-CN" altLang="en-US" sz="2200" dirty="0" smtClean="0"/>
              <a:t>文档无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ISE</a:t>
            </a:r>
            <a:r>
              <a:rPr lang="zh-CN" altLang="en-US" sz="2800" dirty="0">
                <a:solidFill>
                  <a:schemeClr val="tx1"/>
                </a:solidFill>
              </a:rPr>
              <a:t>工具生成固核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2200" dirty="0"/>
              <a:t>用</a:t>
            </a:r>
            <a:r>
              <a:rPr lang="en-US" altLang="zh-CN" sz="2200" dirty="0" smtClean="0"/>
              <a:t>IP Core Generator</a:t>
            </a:r>
            <a:r>
              <a:rPr lang="zh-CN" altLang="en-US" sz="2200" dirty="0" smtClean="0"/>
              <a:t>向导生成</a:t>
            </a:r>
            <a:endParaRPr lang="en-US" altLang="zh-CN" sz="2200" dirty="0" smtClean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CN" altLang="en-US" sz="2200" dirty="0" smtClean="0"/>
              <a:t>核调用模块</a:t>
            </a:r>
            <a:r>
              <a:rPr lang="en-US" altLang="zh-CN" sz="2200" dirty="0" err="1" smtClean="0"/>
              <a:t>RAM_B.xco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348880"/>
            <a:ext cx="3408027" cy="19269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3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1881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30188" y="115889"/>
            <a:ext cx="7005637" cy="68900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设计工程一：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OExp01-Element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19070"/>
            <a:ext cx="8229600" cy="511256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solidFill>
                  <a:prstClr val="black"/>
                </a:solidFill>
              </a:rPr>
              <a:t>设计、整理和优化逻辑课实验输出基本逻辑模块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多路选择器：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prstClr val="black"/>
                </a:solidFill>
              </a:rPr>
              <a:t>输入：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solidFill>
                  <a:prstClr val="black"/>
                </a:solidFill>
              </a:rPr>
              <a:t>、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s</a:t>
            </a: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prstClr val="black"/>
                </a:solidFill>
              </a:rPr>
              <a:t>输出：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o</a:t>
            </a:r>
            <a:endParaRPr lang="en-US" altLang="zh-CN" sz="2000" i="1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endParaRPr lang="en-US" altLang="zh-CN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914400" lvl="2" indent="0">
              <a:spcBef>
                <a:spcPts val="0"/>
              </a:spcBef>
              <a:buNone/>
              <a:defRPr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多</a:t>
            </a:r>
            <a:r>
              <a:rPr lang="zh-CN" altLang="en-US" sz="2400" dirty="0">
                <a:solidFill>
                  <a:prstClr val="black"/>
                </a:solidFill>
              </a:rPr>
              <a:t>路选择器</a:t>
            </a:r>
            <a:r>
              <a:rPr lang="zh-CN" altLang="en-US" sz="2400" dirty="0" smtClean="0">
                <a:solidFill>
                  <a:schemeClr val="tx1"/>
                </a:solidFill>
              </a:rPr>
              <a:t>仿真</a:t>
            </a:r>
            <a:r>
              <a:rPr lang="zh-CN" altLang="en-US" sz="2400" dirty="0">
                <a:solidFill>
                  <a:schemeClr val="tx1"/>
                </a:solidFill>
              </a:rPr>
              <a:t>验证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时序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激励要点：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对输入通道作遍历，测试参数用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通过后封装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，名称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T1_?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MUX2T1_8=8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选一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066" y="2726823"/>
            <a:ext cx="718565" cy="1465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6977" y="2419457"/>
            <a:ext cx="588045" cy="177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300" y="2790172"/>
            <a:ext cx="864096" cy="14016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58836" y="2265799"/>
            <a:ext cx="993863" cy="19260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82499" y="2399295"/>
            <a:ext cx="684426" cy="17925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56186" y="2132856"/>
            <a:ext cx="789987" cy="20589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90752" y="3168868"/>
            <a:ext cx="601747" cy="10229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0352" y="2323738"/>
            <a:ext cx="1059258" cy="18681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11560" y="4207527"/>
            <a:ext cx="1008112" cy="37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选一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248" y="4207527"/>
            <a:ext cx="1141536" cy="37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32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选一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7629" y="4207527"/>
            <a:ext cx="1008112" cy="37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</a:rPr>
              <a:t>选一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48074" y="4207527"/>
            <a:ext cx="1127288" cy="37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32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</a:rPr>
              <a:t>选一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8024" y="4207527"/>
            <a:ext cx="1008112" cy="37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8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en-US" altLang="zh-CN" sz="1600" dirty="0" smtClean="0">
                <a:solidFill>
                  <a:schemeClr val="tx1"/>
                </a:solidFill>
              </a:rPr>
              <a:t>8</a:t>
            </a:r>
            <a:r>
              <a:rPr lang="zh-CN" altLang="en-US" sz="1600" dirty="0" smtClean="0">
                <a:solidFill>
                  <a:schemeClr val="tx1"/>
                </a:solidFill>
              </a:rPr>
              <a:t>选一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2120" y="4207527"/>
            <a:ext cx="1170534" cy="37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32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en-US" altLang="zh-CN" sz="1600" dirty="0" smtClean="0">
                <a:solidFill>
                  <a:schemeClr val="tx1"/>
                </a:solidFill>
              </a:rPr>
              <a:t>8</a:t>
            </a:r>
            <a:r>
              <a:rPr lang="zh-CN" altLang="en-US" sz="1600" dirty="0" smtClean="0">
                <a:solidFill>
                  <a:schemeClr val="tx1"/>
                </a:solidFill>
              </a:rPr>
              <a:t>选一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32240" y="4207527"/>
            <a:ext cx="1170534" cy="37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8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选一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93954" y="4207527"/>
            <a:ext cx="1170534" cy="37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64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选一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91879" y="726912"/>
            <a:ext cx="4608513" cy="392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本工程仅做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仿真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032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576"/>
          </a:xfrm>
        </p:spPr>
        <p:txBody>
          <a:bodyPr/>
          <a:lstStyle/>
          <a:p>
            <a:pPr lvl="1"/>
            <a:r>
              <a:rPr lang="zh-CN" altLang="en-US" sz="2400" dirty="0">
                <a:solidFill>
                  <a:prstClr val="black"/>
                </a:solidFill>
              </a:rPr>
              <a:t>算术</a:t>
            </a:r>
            <a:r>
              <a:rPr lang="zh-CN" altLang="en-US" sz="2400" dirty="0" smtClean="0">
                <a:solidFill>
                  <a:prstClr val="black"/>
                </a:solidFill>
              </a:rPr>
              <a:t>逻辑函数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sz="2000" dirty="0" smtClean="0">
                <a:solidFill>
                  <a:prstClr val="black"/>
                </a:solidFill>
              </a:rPr>
              <a:t>32</a:t>
            </a:r>
            <a:r>
              <a:rPr lang="zh-CN" altLang="en-US" sz="2000" dirty="0" smtClean="0">
                <a:solidFill>
                  <a:prstClr val="black"/>
                </a:solidFill>
              </a:rPr>
              <a:t>位加法器：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add32(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无进位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zh-CN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后期用于有效地址计算</a:t>
            </a:r>
            <a:endParaRPr lang="en-US" altLang="zh-CN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solidFill>
                  <a:prstClr val="black"/>
                </a:solidFill>
              </a:rPr>
              <a:t>32</a:t>
            </a:r>
            <a:r>
              <a:rPr lang="zh-CN" altLang="en-US" sz="2000" dirty="0" smtClean="0">
                <a:solidFill>
                  <a:prstClr val="black"/>
                </a:solidFill>
              </a:rPr>
              <a:t>位加减器：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ADC23</a:t>
            </a:r>
          </a:p>
          <a:p>
            <a:pPr lvl="3"/>
            <a:r>
              <a:rPr lang="zh-CN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en-US" altLang="zh-CN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的加减运算</a:t>
            </a:r>
            <a:endParaRPr lang="en-US" altLang="zh-CN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位“与”、“或”、“或非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非”运算</a:t>
            </a:r>
            <a:endParaRPr lang="en-US" altLang="zh-CN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CN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位“异或”、“</a:t>
            </a:r>
            <a:r>
              <a:rPr lang="zh-CN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”、“右移”</a:t>
            </a:r>
            <a:endParaRPr lang="en-US" altLang="zh-CN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prstClr val="black"/>
                </a:solidFill>
              </a:rPr>
              <a:t>算术</a:t>
            </a:r>
            <a:r>
              <a:rPr lang="zh-CN" altLang="en-US" sz="2400" dirty="0" smtClean="0">
                <a:solidFill>
                  <a:prstClr val="black"/>
                </a:solidFill>
              </a:rPr>
              <a:t>逻辑函数仿真验证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时序仿真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激励要点：根据运算特征抽样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仿真通过后封装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altLang="zh-CN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zh-CN" alt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182383"/>
            <a:ext cx="1686656" cy="17362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169" y="1332591"/>
            <a:ext cx="1210498" cy="15121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406" y="3302868"/>
            <a:ext cx="1175415" cy="669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663" y="3332791"/>
            <a:ext cx="1113552" cy="6480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887" y="3302868"/>
            <a:ext cx="1249482" cy="6480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36961" y="4438193"/>
            <a:ext cx="1349011" cy="6784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99652" y="4437112"/>
            <a:ext cx="1080120" cy="6140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4437112"/>
            <a:ext cx="1400059" cy="6673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457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90038"/>
            <a:ext cx="8229600" cy="4896544"/>
          </a:xfrm>
        </p:spPr>
        <p:txBody>
          <a:bodyPr/>
          <a:lstStyle/>
          <a:p>
            <a:pPr lvl="1">
              <a:spcBef>
                <a:spcPts val="0"/>
              </a:spcBef>
            </a:pPr>
            <a:r>
              <a:rPr lang="zh-CN" altLang="en-US" sz="2400" dirty="0" smtClean="0"/>
              <a:t>数据和信号位扩展函数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符号数扩展：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Ext_32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位符号数扩展为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无符号数扩展：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UExt_32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位无符号数扩展为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单信号扩展：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SignalExt_32</a:t>
            </a:r>
          </a:p>
          <a:p>
            <a:pPr lvl="3">
              <a:spcBef>
                <a:spcPts val="0"/>
              </a:spcBef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一位信号扩展为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位扩展函数仿真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时序仿真激励要点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：选择正数、负数、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仿真通过后封装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图型模块调用关系：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选一为例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275191"/>
            <a:ext cx="1487831" cy="12897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852936"/>
            <a:ext cx="2810605" cy="11521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4256221"/>
            <a:ext cx="1475018" cy="23926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617" y="5086482"/>
            <a:ext cx="4752528" cy="118813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256617" y="5877272"/>
            <a:ext cx="2883335" cy="329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779912" y="5589240"/>
            <a:ext cx="3744416" cy="4163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582732" y="5538360"/>
            <a:ext cx="984685" cy="754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双击逻辑符号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21007419">
            <a:off x="5868145" y="5320253"/>
            <a:ext cx="1494424" cy="432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模块名对应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74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9057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988840"/>
            <a:ext cx="8697144" cy="2160240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拷贝模块的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Symbol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文件到当前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工程根目录：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MUX2T1_5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MUX4T1_5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MUX2T1_32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MUX4T1_32</a:t>
            </a:r>
            <a:endParaRPr lang="en-US" altLang="zh-CN" sz="24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MUX2T1_8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MUX8T1_8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MUX8T1_32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MUX2T1_64</a:t>
            </a: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dd_32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ADC32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and32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or32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nor32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srl32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or32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endParaRPr lang="en-US" altLang="zh-CN" sz="2400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Ext_32.sym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SignalExt_32.sym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or_bit_32.sym</a:t>
            </a:r>
            <a:endParaRPr lang="zh-CN" altLang="en-US" sz="2400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20072" y="4581128"/>
            <a:ext cx="331236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模块逻辑符号可以自制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仿真参考：以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选一为例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pPr lvl="1">
              <a:spcBef>
                <a:spcPts val="0"/>
              </a:spcBef>
              <a:defRPr/>
            </a:pPr>
            <a:endParaRPr lang="en-US" altLang="zh-CN" sz="2200" dirty="0"/>
          </a:p>
          <a:p>
            <a:pPr lvl="1">
              <a:spcBef>
                <a:spcPts val="0"/>
              </a:spcBef>
              <a:defRPr/>
            </a:pPr>
            <a:endParaRPr lang="en-US" altLang="zh-CN" sz="2200" dirty="0" smtClean="0"/>
          </a:p>
          <a:p>
            <a:pPr lvl="1">
              <a:spcBef>
                <a:spcPts val="0"/>
              </a:spcBef>
              <a:defRPr/>
            </a:pPr>
            <a:endParaRPr lang="en-US" altLang="zh-CN" sz="2200" dirty="0" smtClean="0"/>
          </a:p>
          <a:p>
            <a:pPr lvl="1">
              <a:spcBef>
                <a:spcPts val="0"/>
              </a:spcBef>
              <a:defRPr/>
            </a:pPr>
            <a:endParaRPr lang="en-US" altLang="zh-CN" sz="2200" dirty="0"/>
          </a:p>
          <a:p>
            <a:pPr lvl="1">
              <a:spcBef>
                <a:spcPts val="0"/>
              </a:spcBef>
              <a:defRPr/>
            </a:pPr>
            <a:endParaRPr lang="en-US" altLang="zh-CN" sz="2200" dirty="0" smtClean="0"/>
          </a:p>
          <a:p>
            <a:pPr lvl="1">
              <a:spcBef>
                <a:spcPts val="0"/>
              </a:spcBef>
              <a:defRPr/>
            </a:pPr>
            <a:endParaRPr lang="en-US" altLang="zh-CN" sz="2200" dirty="0"/>
          </a:p>
          <a:p>
            <a:pPr lvl="1">
              <a:spcBef>
                <a:spcPts val="0"/>
              </a:spcBef>
              <a:defRPr/>
            </a:pPr>
            <a:endParaRPr lang="en-US" altLang="zh-CN" sz="2200" dirty="0"/>
          </a:p>
          <a:p>
            <a:pPr lvl="1">
              <a:spcBef>
                <a:spcPts val="0"/>
              </a:spcBef>
              <a:defRPr/>
            </a:pPr>
            <a:endParaRPr lang="en-US" altLang="zh-CN" sz="2200" dirty="0" smtClean="0"/>
          </a:p>
          <a:p>
            <a:pPr lvl="1">
              <a:spcBef>
                <a:spcPts val="0"/>
              </a:spcBef>
              <a:defRPr/>
            </a:pPr>
            <a:endParaRPr lang="en-US" altLang="zh-CN" sz="2200" dirty="0"/>
          </a:p>
          <a:p>
            <a:pPr lvl="1">
              <a:spcBef>
                <a:spcPts val="0"/>
              </a:spcBef>
              <a:defRPr/>
            </a:pPr>
            <a:endParaRPr lang="en-US" altLang="zh-CN" sz="2200" dirty="0" smtClean="0"/>
          </a:p>
          <a:p>
            <a:pPr lvl="1">
              <a:spcBef>
                <a:spcPts val="0"/>
              </a:spcBef>
              <a:defRPr/>
            </a:pPr>
            <a:endParaRPr lang="en-US" altLang="zh-CN" dirty="0"/>
          </a:p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学习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综合电路后描述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RTL Schematic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分析学习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代码综合后电路描述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endParaRPr lang="zh-CN" altLang="en-US" sz="2200" dirty="0"/>
          </a:p>
        </p:txBody>
      </p:sp>
      <p:pic>
        <p:nvPicPr>
          <p:cNvPr id="40964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871788"/>
            <a:ext cx="82804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矩形 4"/>
          <p:cNvSpPr>
            <a:spLocks noChangeArrowheads="1"/>
          </p:cNvSpPr>
          <p:nvPr/>
        </p:nvSpPr>
        <p:spPr bwMode="auto">
          <a:xfrm>
            <a:off x="576263" y="118745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参考激励：</a:t>
            </a:r>
            <a:endParaRPr lang="en-US" altLang="zh-CN" sz="2400"/>
          </a:p>
        </p:txBody>
      </p:sp>
      <p:pic>
        <p:nvPicPr>
          <p:cNvPr id="4096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084263"/>
            <a:ext cx="295275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1044575"/>
            <a:ext cx="107315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3605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工程二：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OExp01-MUX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设计八</a:t>
            </a:r>
            <a:r>
              <a:rPr lang="zh-CN" altLang="en-US" sz="2800" dirty="0">
                <a:solidFill>
                  <a:schemeClr val="tx1"/>
                </a:solidFill>
              </a:rPr>
              <a:t>数据通路模块：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Multi_8CH32</a:t>
            </a: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位存储器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32×1024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黑体"/>
                <a:cs typeface="黑体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/>
                <a:cs typeface="黑体"/>
              </a:rPr>
              <a:t>ROM_D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32×1024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RAM_B</a:t>
            </a:r>
          </a:p>
          <a:p>
            <a:pPr lvl="2">
              <a:spcBef>
                <a:spcPts val="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Memory </a:t>
            </a:r>
          </a:p>
          <a:p>
            <a:pPr lvl="2">
              <a:spcBef>
                <a:spcPts val="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Memory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物理验证输入输出平台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调用核或已设计模块实现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开关去抖模块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U9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数据输入模块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M4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通用分频模块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clk_div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U8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八</a:t>
            </a:r>
            <a:r>
              <a:rPr lang="zh-CN" altLang="en-US" sz="2000" dirty="0"/>
              <a:t>数据通路</a:t>
            </a:r>
            <a:r>
              <a:rPr lang="zh-CN" altLang="en-US" sz="2000" dirty="0" smtClean="0"/>
              <a:t>模块</a:t>
            </a:r>
            <a:r>
              <a:rPr lang="en-US" altLang="zh-CN" sz="2000" dirty="0" smtClean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Multi_8CH32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U5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七段显示模块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SSeg7_Dev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U6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(SPIO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U7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39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9454"/>
            <a:ext cx="8229600" cy="48958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新建工程：</a:t>
            </a:r>
            <a:r>
              <a:rPr lang="en-US" altLang="zh-CN" sz="24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OExp01-MUX</a:t>
            </a:r>
            <a:endParaRPr lang="en-US" altLang="zh-CN" sz="2400" b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设计八数据通路模块：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Multi_8CH32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工程一设计的多路选择器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激励要点：参考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共享控制信号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复位测试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spcBef>
                <a:spcPts val="0"/>
              </a:spcBef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使能控制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仿真通过后封装逻辑符号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Multi_8CH32.sym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916832"/>
            <a:ext cx="1734810" cy="3365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0737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SP3</a:t>
            </a:r>
            <a:r>
              <a:rPr lang="zh-CN" altLang="en-US" sz="2400" dirty="0" smtClean="0"/>
              <a:t>实验平台均用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Memory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Sword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实验平台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RAM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Memory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初始化数据：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ROM.coe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419" y="4242826"/>
            <a:ext cx="2419706" cy="136815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780081" y="2708920"/>
            <a:ext cx="2089054" cy="1267737"/>
            <a:chOff x="6444208" y="1939431"/>
            <a:chExt cx="1462338" cy="7922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6045" y="1939431"/>
              <a:ext cx="1340501" cy="792258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6444208" y="2335560"/>
              <a:ext cx="432048" cy="315373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232063" y="2217388"/>
              <a:ext cx="303295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>
                  <a:solidFill>
                    <a:srgbClr val="FF0000"/>
                  </a:solidFill>
                </a:rPr>
                <a:t>/D</a:t>
              </a:r>
              <a:endParaRPr lang="zh-CN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16194" y="3246090"/>
            <a:ext cx="6355185" cy="2131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000" lvl="1" eaLnBrk="0" fontAlgn="base" hangingPunct="0">
              <a:spcAft>
                <a:spcPct val="0"/>
              </a:spcAft>
              <a:buClr>
                <a:srgbClr val="002060"/>
              </a:buClr>
              <a:buSzPct val="100000"/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宋体" panose="02010600030101010101" pitchFamily="2" charset="-122"/>
              </a:rPr>
              <a:t>memory_initialization_radix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=16;</a:t>
            </a:r>
          </a:p>
          <a:p>
            <a:pPr marL="36000" lvl="1" eaLnBrk="0" fontAlgn="base" hangingPunct="0">
              <a:spcAft>
                <a:spcPct val="0"/>
              </a:spcAft>
              <a:buClr>
                <a:srgbClr val="002060"/>
              </a:buClr>
              <a:buSzPct val="100000"/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宋体" panose="02010600030101010101" pitchFamily="2" charset="-122"/>
              </a:rPr>
              <a:t>memory_initialization_vector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=</a:t>
            </a:r>
          </a:p>
          <a:p>
            <a:pPr marL="36000" lvl="1" eaLnBrk="0" fontAlgn="base" hangingPunct="0">
              <a:spcAft>
                <a:spcPct val="0"/>
              </a:spcAft>
              <a:buClr>
                <a:srgbClr val="002060"/>
              </a:buClr>
              <a:buSzPct val="100000"/>
              <a:defRPr/>
            </a:pP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00000000, 11111111, 22222222, 33333333, 44444444, 55555555, 66666666, 77777777, 88888888, 99999999, </a:t>
            </a:r>
            <a:r>
              <a:rPr lang="en-US" altLang="zh-CN" sz="1600" dirty="0" err="1">
                <a:solidFill>
                  <a:prstClr val="black"/>
                </a:solidFill>
                <a:latin typeface="宋体" panose="02010600030101010101" pitchFamily="2" charset="-122"/>
              </a:rPr>
              <a:t>aaaaaaaa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prstClr val="black"/>
                </a:solidFill>
                <a:latin typeface="宋体" panose="02010600030101010101" pitchFamily="2" charset="-122"/>
              </a:rPr>
              <a:t>bbbbbbbb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, </a:t>
            </a:r>
          </a:p>
          <a:p>
            <a:pPr marL="36000" lvl="1" eaLnBrk="0" fontAlgn="base" hangingPunct="0">
              <a:spcAft>
                <a:spcPct val="0"/>
              </a:spcAft>
              <a:buClr>
                <a:srgbClr val="002060"/>
              </a:buClr>
              <a:buSzPct val="100000"/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宋体" panose="02010600030101010101" pitchFamily="2" charset="-122"/>
              </a:rPr>
              <a:t>cccccccc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prstClr val="black"/>
                </a:solidFill>
                <a:latin typeface="宋体" panose="02010600030101010101" pitchFamily="2" charset="-122"/>
              </a:rPr>
              <a:t>dddddddd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prstClr val="black"/>
                </a:solidFill>
                <a:latin typeface="宋体" panose="02010600030101010101" pitchFamily="2" charset="-122"/>
              </a:rPr>
              <a:t>eeeeeeee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prstClr val="black"/>
                </a:solidFill>
                <a:latin typeface="宋体" panose="02010600030101010101" pitchFamily="2" charset="-122"/>
              </a:rPr>
              <a:t>ffffffff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;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765661" y="3378687"/>
            <a:ext cx="2720713" cy="28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红色数据</a:t>
            </a:r>
            <a:r>
              <a:rPr lang="zh-CN" altLang="en-US" dirty="0" smtClean="0"/>
              <a:t>是七段</a:t>
            </a:r>
            <a:r>
              <a:rPr lang="en-US" altLang="zh-CN" dirty="0" smtClean="0"/>
              <a:t>LED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42106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2182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搭建物理验证输入输出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  <a:endParaRPr lang="en-US" altLang="zh-CN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拷贝需要的模块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Symbol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文件到当前工程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根目录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SAnti_jitter.sym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(U9)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：开关按钮预处理模块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SEnter_2_32.sym(U10)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：双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位输入模块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Multi_8CH32.sym(U5)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：八通道选择模块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用于显示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clk_div.sym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(U8)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：通用分频模块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SSeg7_Dev.sym(U6)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：七段显示器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SPIO.sym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(U7)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LED/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并行输出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ROM_B.sym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(U2)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：程序存储器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ipcore_dir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目录中的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ROM_B.sym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RAM_B(U3)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：主存储器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ts val="26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ipcore_dir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目录中的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RAM_B.sym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新建顶层模块输入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模板：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OExp01_MUX.sch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参考附录输入顶层逻辑电路描述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278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437512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阵列式按键预处理与输入模块连接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479" y="1070992"/>
            <a:ext cx="8229600" cy="35101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阵列式按键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列输入信号：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BTN_y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→去抖处理输出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BTN_Ok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pulse_out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行输出信号：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BTN_x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→扫描输出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Key_out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0000-1111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阵列扫描码读取握手信号：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Key_ready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readn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去抖后：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CR=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短按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RSTN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去抖后输出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SW_OK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双</a:t>
            </a:r>
            <a:r>
              <a:rPr lang="en-US" altLang="zh-CN" sz="2800" dirty="0">
                <a:solidFill>
                  <a:schemeClr val="tx1"/>
                </a:solidFill>
              </a:rPr>
              <a:t>32</a:t>
            </a:r>
            <a:r>
              <a:rPr lang="zh-CN" altLang="en-US" sz="2800" dirty="0">
                <a:solidFill>
                  <a:schemeClr val="tx1"/>
                </a:solidFill>
              </a:rPr>
              <a:t>位数据输入</a:t>
            </a:r>
            <a:r>
              <a:rPr lang="zh-CN" altLang="en-US" sz="2800" dirty="0" smtClean="0">
                <a:solidFill>
                  <a:schemeClr val="tx1"/>
                </a:solidFill>
              </a:rPr>
              <a:t>模块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SW_OK(15)=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读取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BTN_OK(2:0)</a:t>
            </a:r>
            <a:r>
              <a:rPr lang="zh-CN" altLang="en-US" sz="2000" dirty="0"/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SW_OK(15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D_ready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Key_ready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Key_out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000" dirty="0" smtClean="0"/>
              <a:t>输出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1" y="4365104"/>
            <a:ext cx="7941568" cy="19518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2168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显示信号与七段显示器连接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七段显示器连接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系统时钟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Disp_num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point_out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LE_out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显示通道</a:t>
            </a:r>
            <a:r>
              <a:rPr lang="zh-CN" altLang="en-US" sz="2800" dirty="0" smtClean="0">
                <a:solidFill>
                  <a:schemeClr val="tx1"/>
                </a:solidFill>
              </a:rPr>
              <a:t>连接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系统时钟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EN=1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：本实验不用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Test=SW_OK[7:5]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Data0~7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：连接待显示信号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51" y="1108035"/>
            <a:ext cx="4664441" cy="47109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99992" y="4077072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SW_OK[7:0]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6265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存储器连接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888" y="3140968"/>
            <a:ext cx="3803383" cy="30963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64492" y="36043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通道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60035" y="51571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通道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899" y="1070992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地址线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地址线相同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={5’b00000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SW[3]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[27:24]}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SW[3]=0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0~F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(SW[0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]=1)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SW[3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输出点阵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(SW[0]=0)</a:t>
            </a: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数据线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输出连接显示通道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同时输入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输出数据线连接显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示通道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控制线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lka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=~clk_100MHz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=SW_OK(4)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SW_OK(4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有输出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271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实验一顶层模块逻辑结构：</a:t>
            </a:r>
            <a:r>
              <a:rPr lang="en-US" altLang="zh-CN" sz="3100" dirty="0" smtClean="0">
                <a:solidFill>
                  <a:srgbClr val="FF0000"/>
                </a:solidFill>
              </a:rPr>
              <a:t>SWORD</a:t>
            </a:r>
            <a:r>
              <a:rPr lang="zh-CN" altLang="en-US" sz="3100" dirty="0" smtClean="0">
                <a:solidFill>
                  <a:srgbClr val="FF0000"/>
                </a:solidFill>
              </a:rPr>
              <a:t>平台</a:t>
            </a:r>
            <a:endParaRPr lang="zh-CN" altLang="en-US" sz="31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52030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27784" y="4653136"/>
            <a:ext cx="2098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Distributed </a:t>
            </a:r>
            <a:r>
              <a:rPr lang="en-US" altLang="zh-CN" dirty="0">
                <a:solidFill>
                  <a:srgbClr val="FF0000"/>
                </a:solidFill>
              </a:rPr>
              <a:t>Memory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没有</a:t>
            </a:r>
            <a:r>
              <a:rPr lang="en-US" altLang="zh-CN" dirty="0" err="1" smtClean="0">
                <a:solidFill>
                  <a:srgbClr val="FF0000"/>
                </a:solidFill>
              </a:rPr>
              <a:t>clka</a:t>
            </a:r>
            <a:r>
              <a:rPr lang="zh-CN" altLang="en-US" dirty="0" smtClean="0">
                <a:solidFill>
                  <a:srgbClr val="FF0000"/>
                </a:solidFill>
              </a:rPr>
              <a:t>引脚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7020272" y="2492896"/>
            <a:ext cx="1440160" cy="244827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10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整理设计逻辑实验输出模块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多路选择器、基本算术逻辑运算模块、数据扩展</a:t>
            </a:r>
            <a:r>
              <a:rPr lang="zh-CN" altLang="en-US" sz="2400" dirty="0" smtClean="0"/>
              <a:t>模块</a:t>
            </a:r>
            <a:endParaRPr lang="en-US" altLang="zh-CN" dirty="0"/>
          </a:p>
          <a:p>
            <a:pPr marL="0" lvl="0" indent="0">
              <a:spcBef>
                <a:spcPts val="1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 smtClean="0">
                <a:solidFill>
                  <a:schemeClr val="tx1"/>
                </a:solidFill>
              </a:rPr>
              <a:t>整理逻辑实验输出的辅助模块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消除机械抖动模块、通用分频模块</a:t>
            </a:r>
            <a:r>
              <a:rPr lang="en-US" altLang="zh-CN" dirty="0" smtClean="0"/>
              <a:t>	</a:t>
            </a:r>
            <a:endParaRPr lang="zh-CN" altLang="en-US" dirty="0"/>
          </a:p>
          <a:p>
            <a:pPr marL="0" lvl="0" indent="0">
              <a:spcBef>
                <a:spcPts val="1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 smtClean="0">
                <a:solidFill>
                  <a:schemeClr val="tx1"/>
                </a:solidFill>
              </a:rPr>
              <a:t>设计存储器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ROM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RAM</a:t>
            </a: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0635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板级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37267" y="5837202"/>
            <a:ext cx="2681888" cy="400110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SW[7:5]=</a:t>
            </a:r>
            <a:r>
              <a:rPr lang="zh-CN" altLang="en-US" sz="2000" dirty="0" smtClean="0"/>
              <a:t>显示通道选择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611955" y="3741162"/>
            <a:ext cx="2165978" cy="646331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U10</a:t>
            </a:r>
            <a:r>
              <a:rPr lang="zh-CN" altLang="en-US" sz="1600" dirty="0" smtClean="0"/>
              <a:t>按键输入方式选择</a:t>
            </a:r>
            <a:endParaRPr lang="en-US" altLang="zh-CN" sz="1600" dirty="0" smtClean="0"/>
          </a:p>
          <a:p>
            <a:pPr>
              <a:lnSpc>
                <a:spcPts val="1200"/>
              </a:lnSpc>
            </a:pPr>
            <a:r>
              <a:rPr lang="en-US" altLang="zh-CN" sz="1200" dirty="0"/>
              <a:t>SW[15</a:t>
            </a:r>
            <a:r>
              <a:rPr lang="en-US" altLang="zh-CN" sz="1200" dirty="0" smtClean="0"/>
              <a:t>]=0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BTN[3:0]</a:t>
            </a:r>
          </a:p>
          <a:p>
            <a:pPr>
              <a:lnSpc>
                <a:spcPts val="1200"/>
              </a:lnSpc>
            </a:pPr>
            <a:r>
              <a:rPr lang="en-US" altLang="zh-CN" sz="1200" dirty="0"/>
              <a:t>SW[15</a:t>
            </a:r>
            <a:r>
              <a:rPr lang="en-US" altLang="zh-CN" sz="1200" dirty="0" smtClean="0"/>
              <a:t>]=1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Key_out</a:t>
            </a:r>
            <a:r>
              <a:rPr lang="en-US" altLang="zh-CN" sz="1200" dirty="0" smtClean="0"/>
              <a:t>[5:0</a:t>
            </a:r>
            <a:r>
              <a:rPr lang="en-US" altLang="zh-CN" sz="1600" dirty="0" smtClean="0"/>
              <a:t>]</a:t>
            </a:r>
            <a:endParaRPr lang="zh-CN" altLang="en-US" sz="1600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83568" y="3621276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00242" y="5009401"/>
            <a:ext cx="223945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SW[3]=ROM</a:t>
            </a:r>
            <a:r>
              <a:rPr lang="zh-CN" altLang="en-US" sz="1600" dirty="0" smtClean="0"/>
              <a:t>地址段选择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0452" y="5441449"/>
            <a:ext cx="1833900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SW[4]=RAM</a:t>
            </a:r>
            <a:r>
              <a:rPr lang="zh-CN" altLang="en-US" sz="1600" dirty="0" smtClean="0"/>
              <a:t>写信号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599892" y="3673907"/>
            <a:ext cx="0" cy="2203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572000" y="3710219"/>
            <a:ext cx="15555" cy="1446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4312" y="3684936"/>
            <a:ext cx="9656" cy="1832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591896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4445382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6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123306" y="5019873"/>
            <a:ext cx="1885453" cy="81047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dirty="0" smtClean="0"/>
              <a:t>SW[15]=0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r">
              <a:lnSpc>
                <a:spcPts val="1400"/>
              </a:lnSpc>
            </a:pPr>
            <a:r>
              <a:rPr lang="en-US" altLang="zh-CN" sz="1200" i="1" dirty="0" smtClean="0">
                <a:cs typeface="Times New Roman" panose="02020603050405020304" pitchFamily="18" charset="0"/>
              </a:rPr>
              <a:t>     </a:t>
            </a:r>
            <a:r>
              <a:rPr lang="en-US" altLang="zh-CN" sz="1200" i="1" dirty="0" err="1" smtClean="0">
                <a:cs typeface="Times New Roman" panose="02020603050405020304" pitchFamily="18" charset="0"/>
              </a:rPr>
              <a:t>X</a:t>
            </a:r>
            <a:r>
              <a:rPr lang="en-US" altLang="zh-CN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i="1" dirty="0" err="1" smtClean="0">
                <a:cs typeface="Times New Roman" panose="02020603050405020304" pitchFamily="18" charset="0"/>
              </a:rPr>
              <a:t>Y</a:t>
            </a:r>
            <a:r>
              <a:rPr lang="en-US" altLang="zh-CN" sz="1200" dirty="0" smtClean="0"/>
              <a:t>[3:0]=BTN[3:0]</a:t>
            </a:r>
          </a:p>
          <a:p>
            <a:pPr>
              <a:lnSpc>
                <a:spcPts val="1400"/>
              </a:lnSpc>
            </a:pPr>
            <a:r>
              <a:rPr lang="en-US" altLang="zh-CN" sz="1600" dirty="0"/>
              <a:t>SW[15</a:t>
            </a:r>
            <a:r>
              <a:rPr lang="en-US" altLang="zh-CN" sz="1600" dirty="0" smtClean="0"/>
              <a:t>]=1</a:t>
            </a:r>
            <a:r>
              <a:rPr lang="zh-CN" altLang="en-US" sz="1600" dirty="0" smtClean="0"/>
              <a:t>：</a:t>
            </a:r>
            <a:endParaRPr lang="en-US" altLang="zh-CN" sz="1600" dirty="0"/>
          </a:p>
          <a:p>
            <a:pPr algn="r">
              <a:lnSpc>
                <a:spcPts val="1400"/>
              </a:lnSpc>
            </a:pPr>
            <a:r>
              <a:rPr lang="en-US" altLang="zh-CN" sz="1200" dirty="0" err="1" smtClean="0"/>
              <a:t>Key_out</a:t>
            </a:r>
            <a:r>
              <a:rPr lang="en-US" altLang="zh-CN" sz="1200" dirty="0" smtClean="0"/>
              <a:t>=Y[3:0]+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 smtClean="0"/>
              <a:t>*4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H="1" flipV="1">
            <a:off x="8054837" y="3677428"/>
            <a:ext cx="11196" cy="1342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81113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输入设备功能定义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81006282"/>
              </p:ext>
            </p:extLst>
          </p:nvPr>
        </p:nvGraphicFramePr>
        <p:xfrm>
          <a:off x="395288" y="1052513"/>
          <a:ext cx="8229600" cy="3765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16"/>
                <a:gridCol w="2088232"/>
                <a:gridCol w="2088232"/>
                <a:gridCol w="2540720"/>
              </a:tblGrid>
              <a:tr h="3407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开关定义</a:t>
                      </a:r>
                      <a:endParaRPr lang="zh-CN" altLang="en-US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=0</a:t>
                      </a:r>
                      <a:endParaRPr lang="zh-CN" altLang="en-US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=1</a:t>
                      </a:r>
                      <a:endParaRPr lang="zh-CN" altLang="en-US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备注</a:t>
                      </a:r>
                      <a:endParaRPr lang="zh-CN" altLang="en-US" sz="1800" dirty="0"/>
                    </a:p>
                  </a:txBody>
                  <a:tcPr marT="0" marB="0"/>
                </a:tc>
              </a:tr>
              <a:tr h="34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SW[0]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图形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七段点阵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文本</a:t>
                      </a:r>
                      <a:r>
                        <a:rPr lang="en-US" altLang="zh-CN" dirty="0" smtClean="0"/>
                        <a:t>(16</a:t>
                      </a:r>
                      <a:r>
                        <a:rPr lang="zh-CN" altLang="en-US" dirty="0" smtClean="0"/>
                        <a:t>进制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3407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SW[1]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位二进制高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位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位二进制低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位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Arduino-Sword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199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SW[2]</a:t>
                      </a:r>
                    </a:p>
                  </a:txBody>
                  <a:tcPr marT="0" marB="0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全速时钟                 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单步钟 </a:t>
                      </a: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时钟切换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2654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SW[4]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存储器写禁止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存储器写使能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存储单元写控制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2040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SW[7:5]</a:t>
                      </a:r>
                      <a:endParaRPr lang="zh-CN" altLang="en-US" sz="180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dirty="0" smtClean="0"/>
                        <a:t>=000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=001</a:t>
                      </a:r>
                      <a:endParaRPr lang="zh-CN" alt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=010</a:t>
                      </a:r>
                      <a:endParaRPr lang="zh-CN" altLang="en-US" sz="1800" dirty="0" smtClean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=011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=100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=101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=110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=111</a:t>
                      </a:r>
                      <a:endParaRPr lang="zh-CN" altLang="en-US" sz="1800" dirty="0" smtClean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 smtClean="0"/>
                        <a:t>通道</a:t>
                      </a:r>
                      <a:r>
                        <a:rPr lang="en-US" altLang="zh-CN" sz="1800" dirty="0" smtClean="0"/>
                        <a:t>0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 smtClean="0"/>
                        <a:t>通道</a:t>
                      </a:r>
                      <a:r>
                        <a:rPr lang="en-US" altLang="zh-CN" sz="1800" dirty="0" smtClean="0"/>
                        <a:t>1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dirty="0" smtClean="0"/>
                        <a:t>通道</a:t>
                      </a:r>
                      <a:r>
                        <a:rPr lang="en-US" altLang="zh-CN" sz="1800" dirty="0" smtClean="0"/>
                        <a:t>2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通道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通道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通道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通道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1800" b="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通道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kumimoji="0" lang="zh-CN" alt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SUM(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ALU_Out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800" b="1" i="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 extension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bit Ext. to 32 bits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通用分频输出</a:t>
                      </a:r>
                      <a:endParaRPr lang="en-US" altLang="zh-CN" sz="1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ROM_D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输出</a:t>
                      </a:r>
                      <a:endParaRPr lang="en-US" altLang="zh-CN" sz="1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RAM_B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输出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D(31:0)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46335428"/>
              </p:ext>
            </p:extLst>
          </p:nvPr>
        </p:nvGraphicFramePr>
        <p:xfrm>
          <a:off x="395536" y="4869160"/>
          <a:ext cx="8229600" cy="182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088232"/>
                <a:gridCol w="2088232"/>
                <a:gridCol w="2540968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按键定义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=0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=1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备注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BTN[0]</a:t>
                      </a:r>
                      <a:endParaRPr lang="zh-CN" altLang="en-US" sz="1800" dirty="0" smtClean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正脉冲左移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SW[15]=0,SW[7:5]&lt;=001</a:t>
                      </a:r>
                      <a:endParaRPr lang="zh-CN" altLang="en-US" sz="1800" dirty="0" smtClean="0"/>
                    </a:p>
                  </a:txBody>
                  <a:tcPr marT="45724" marB="45724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BTN[1]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正脉冲右移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SW[15]=0,SW[7:5]&lt;=001</a:t>
                      </a:r>
                      <a:endParaRPr lang="zh-CN" altLang="en-US" sz="1800" dirty="0" smtClean="0"/>
                    </a:p>
                  </a:txBody>
                  <a:tcPr marT="45724" marB="45724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BTN[2]</a:t>
                      </a:r>
                      <a:endParaRPr lang="zh-CN" altLang="en-US" sz="1800" dirty="0" smtClean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</a:rPr>
                        <a:t>正脉冲输入修改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SW[15]=0,SW[7:5]&lt;=001</a:t>
                      </a:r>
                      <a:endParaRPr lang="zh-CN" altLang="en-US" sz="1800" dirty="0" smtClean="0"/>
                    </a:p>
                  </a:txBody>
                  <a:tcPr marT="45724" marB="45724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RSTN</a:t>
                      </a:r>
                      <a:endParaRPr lang="zh-CN" altLang="en-US" sz="1800" dirty="0" smtClean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zh-CN" altLang="en-US" sz="1800" dirty="0" smtClean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长按复位</a:t>
                      </a:r>
                      <a:endParaRPr lang="zh-CN" altLang="en-US" sz="1800" dirty="0"/>
                    </a:p>
                  </a:txBody>
                  <a:tcPr marT="45724" marB="45724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273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1213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逻辑实验输出模块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组成实验使用的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辅助逻辑部件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9575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八数据通路模块：</a:t>
            </a:r>
            <a:r>
              <a:rPr lang="en-US" altLang="zh-CN" dirty="0" smtClean="0"/>
              <a:t>Multi_8CH32</a:t>
            </a:r>
            <a:endParaRPr dirty="0" smtClean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75" y="1052737"/>
            <a:ext cx="8229600" cy="5688632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多路选择器的简单应用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 smtClean="0">
                <a:latin typeface="+mn-ea"/>
              </a:rPr>
              <a:t>功能：多路信号显示选择</a:t>
            </a:r>
            <a:r>
              <a:rPr lang="zh-CN" altLang="en-US" sz="2400" dirty="0">
                <a:latin typeface="+mn-ea"/>
              </a:rPr>
              <a:t>控制</a:t>
            </a:r>
            <a:endParaRPr lang="en-US" altLang="zh-CN" sz="2400" dirty="0" smtClean="0"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 smtClean="0">
                <a:latin typeface="+mn-ea"/>
              </a:rPr>
              <a:t>用于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等</a:t>
            </a:r>
            <a:r>
              <a:rPr lang="zh-CN" altLang="en-US" sz="2000" dirty="0" smtClean="0">
                <a:latin typeface="+mn-ea"/>
              </a:rPr>
              <a:t>各</a:t>
            </a:r>
            <a:r>
              <a:rPr lang="zh-CN" altLang="en-US" sz="2000" dirty="0">
                <a:latin typeface="+mn-ea"/>
              </a:rPr>
              <a:t>类</a:t>
            </a:r>
            <a:r>
              <a:rPr lang="zh-CN" altLang="en-US" sz="2000" dirty="0" smtClean="0">
                <a:latin typeface="+mn-ea"/>
              </a:rPr>
              <a:t>信号的调试和测试</a:t>
            </a:r>
            <a:endParaRPr lang="en-US" altLang="zh-CN" sz="2000" dirty="0" smtClean="0">
              <a:latin typeface="+mn-ea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由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个或多个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选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选择器构成</a:t>
            </a:r>
            <a:endParaRPr lang="en-US" sz="2000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八路数据通路</a:t>
            </a:r>
            <a:r>
              <a:rPr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zh-CN" altLang="en-US" sz="2400" dirty="0" smtClean="0">
                <a:solidFill>
                  <a:prstClr val="black"/>
                </a:solidFill>
                <a:cs typeface="Times New Roman" pitchFamily="18" charset="0"/>
              </a:rPr>
              <a:t>与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itchFamily="18" charset="0"/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  <a:cs typeface="Times New Roman" pitchFamily="18" charset="0"/>
              </a:rPr>
              <a:t>位</a:t>
            </a:r>
            <a:r>
              <a:rPr sz="2400" dirty="0" smtClean="0">
                <a:solidFill>
                  <a:prstClr val="black"/>
                </a:solidFill>
                <a:cs typeface="Times New Roman" pitchFamily="18" charset="0"/>
              </a:rPr>
              <a:t>七段显示</a:t>
            </a:r>
            <a:r>
              <a:rPr lang="en-US" sz="2400" dirty="0" smtClean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itchFamily="18" charset="0"/>
              </a:rPr>
              <a:t>32</a:t>
            </a:r>
            <a:r>
              <a:rPr lang="zh-CN" altLang="en-US" sz="2400" dirty="0" smtClean="0">
                <a:solidFill>
                  <a:prstClr val="black"/>
                </a:solidFill>
                <a:cs typeface="Times New Roman" pitchFamily="18" charset="0"/>
              </a:rPr>
              <a:t>位数据</a:t>
            </a:r>
            <a:r>
              <a:rPr lang="en-US" sz="2400" dirty="0" smtClean="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cs typeface="Times New Roman" pitchFamily="18" charset="0"/>
              </a:rPr>
              <a:t>器连接</a:t>
            </a:r>
            <a:endParaRPr lang="en-US" altLang="zh-CN" sz="2400" dirty="0">
              <a:solidFill>
                <a:prstClr val="black"/>
              </a:solidFill>
              <a:cs typeface="Times New Roman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2400" dirty="0" smtClean="0">
                <a:solidFill>
                  <a:prstClr val="black"/>
                </a:solidFill>
                <a:cs typeface="Times New Roman" pitchFamily="18" charset="0"/>
              </a:rPr>
              <a:t>I/O</a:t>
            </a:r>
            <a:r>
              <a:rPr lang="zh-CN" altLang="en-US" sz="2400" dirty="0" smtClean="0">
                <a:solidFill>
                  <a:prstClr val="black"/>
                </a:solidFill>
                <a:cs typeface="Times New Roman" pitchFamily="18" charset="0"/>
              </a:rPr>
              <a:t>接口接口信号功能</a:t>
            </a:r>
            <a:endParaRPr lang="en-US" altLang="zh-CN" sz="2400" dirty="0">
              <a:solidFill>
                <a:prstClr val="black"/>
              </a:solidFill>
              <a:cs typeface="Times New Roman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1800" dirty="0" err="1">
                <a:solidFill>
                  <a:prstClr val="black"/>
                </a:solidFill>
                <a:cs typeface="Times New Roman" pitchFamily="18" charset="0"/>
              </a:rPr>
              <a:t>clk</a:t>
            </a:r>
            <a:r>
              <a:rPr sz="1800" dirty="0">
                <a:solidFill>
                  <a:prstClr val="black"/>
                </a:solidFill>
                <a:cs typeface="Times New Roman" pitchFamily="18" charset="0"/>
              </a:rPr>
              <a:t>：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同步时钟</a:t>
            </a:r>
            <a:r>
              <a:rPr lang="en-US" sz="1800" dirty="0" smtClean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zh-CN" altLang="en-US" sz="1800" dirty="0" smtClean="0">
                <a:solidFill>
                  <a:prstClr val="black"/>
                </a:solidFill>
                <a:cs typeface="Times New Roman" pitchFamily="18" charset="0"/>
              </a:rPr>
              <a:t>后期扩展预留</a:t>
            </a:r>
            <a:r>
              <a:rPr lang="en-US" sz="1800" dirty="0" smtClean="0">
                <a:solidFill>
                  <a:prstClr val="black"/>
                </a:solidFill>
                <a:cs typeface="Times New Roman" pitchFamily="18" charset="0"/>
              </a:rPr>
              <a:t>)</a:t>
            </a:r>
            <a:endParaRPr lang="en-US" altLang="zh-CN" sz="1800" dirty="0">
              <a:solidFill>
                <a:prstClr val="black"/>
              </a:solidFill>
              <a:cs typeface="Times New Roman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1800" dirty="0" err="1">
                <a:solidFill>
                  <a:prstClr val="black"/>
                </a:solidFill>
                <a:cs typeface="Times New Roman" pitchFamily="18" charset="0"/>
              </a:rPr>
              <a:t>rst</a:t>
            </a:r>
            <a:r>
              <a:rPr sz="1800" dirty="0">
                <a:solidFill>
                  <a:prstClr val="black"/>
                </a:solidFill>
                <a:cs typeface="Times New Roman" pitchFamily="18" charset="0"/>
              </a:rPr>
              <a:t>：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复位信号</a:t>
            </a: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zh-CN" altLang="en-US" sz="1800" dirty="0">
                <a:solidFill>
                  <a:prstClr val="black"/>
                </a:solidFill>
                <a:cs typeface="Times New Roman" pitchFamily="18" charset="0"/>
              </a:rPr>
              <a:t>后期扩展预留</a:t>
            </a: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)</a:t>
            </a: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EN</a:t>
            </a:r>
            <a:r>
              <a:rPr sz="1800" dirty="0">
                <a:solidFill>
                  <a:prstClr val="black"/>
                </a:solidFill>
                <a:cs typeface="Times New Roman" pitchFamily="18" charset="0"/>
              </a:rPr>
              <a:t>：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使能信号</a:t>
            </a: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zh-CN" altLang="en-US" sz="1800" dirty="0" smtClean="0">
                <a:solidFill>
                  <a:prstClr val="black"/>
                </a:solidFill>
                <a:cs typeface="Times New Roman" pitchFamily="18" charset="0"/>
              </a:rPr>
              <a:t>仅控制通道</a:t>
            </a: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</a:rPr>
              <a:t>0</a:t>
            </a: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)</a:t>
            </a: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SW[7:5]</a:t>
            </a:r>
            <a:r>
              <a:rPr sz="1800" dirty="0">
                <a:solidFill>
                  <a:prstClr val="black"/>
                </a:solidFill>
                <a:cs typeface="Times New Roman" pitchFamily="18" charset="0"/>
              </a:rPr>
              <a:t>：通道选择控制</a:t>
            </a:r>
            <a:endParaRPr lang="en-US" altLang="zh-CN" sz="1800" dirty="0">
              <a:solidFill>
                <a:prstClr val="black"/>
              </a:solidFill>
              <a:cs typeface="Times New Roman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1800" dirty="0" err="1" smtClean="0">
                <a:solidFill>
                  <a:prstClr val="black"/>
                </a:solidFill>
                <a:cs typeface="Times New Roman" pitchFamily="18" charset="0"/>
              </a:rPr>
              <a:t>Point_in</a:t>
            </a: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</a:rPr>
              <a:t>(63:0</a:t>
            </a: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sz="1800" dirty="0">
                <a:solidFill>
                  <a:prstClr val="black"/>
                </a:solidFill>
                <a:cs typeface="Times New Roman" pitchFamily="18" charset="0"/>
              </a:rPr>
              <a:t>：小数点输入</a:t>
            </a:r>
            <a:endParaRPr lang="en-US" altLang="zh-CN" sz="1800" dirty="0">
              <a:solidFill>
                <a:prstClr val="black"/>
              </a:solidFill>
              <a:cs typeface="Times New Roman" pitchFamily="18" charset="0"/>
            </a:endParaRPr>
          </a:p>
          <a:p>
            <a:pPr lvl="3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每个通道</a:t>
            </a: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8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位</a:t>
            </a:r>
            <a:r>
              <a:rPr sz="1800" dirty="0">
                <a:solidFill>
                  <a:prstClr val="black"/>
                </a:solidFill>
                <a:cs typeface="Times New Roman" pitchFamily="18" charset="0"/>
              </a:rPr>
              <a:t>，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共</a:t>
            </a: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</a:rPr>
              <a:t>64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位</a:t>
            </a:r>
            <a:endParaRPr lang="en-US" altLang="zh-CN" sz="1800" dirty="0">
              <a:solidFill>
                <a:prstClr val="black"/>
              </a:solidFill>
              <a:cs typeface="Times New Roman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</a:rPr>
              <a:t>LES(63:0)</a:t>
            </a:r>
            <a:r>
              <a:rPr lang="zh-CN" altLang="en-US" sz="1800" dirty="0">
                <a:solidFill>
                  <a:prstClr val="black"/>
                </a:solidFill>
                <a:cs typeface="Times New Roman" pitchFamily="18" charset="0"/>
                <a:sym typeface="Wingdings" panose="05000000000000000000" pitchFamily="2" charset="2"/>
              </a:rPr>
              <a:t>：使能</a:t>
            </a: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  <a:sym typeface="Wingdings" panose="05000000000000000000" pitchFamily="2" charset="2"/>
              </a:rPr>
              <a:t>LE</a:t>
            </a:r>
            <a:r>
              <a:rPr lang="zh-CN" altLang="en-US" sz="1800" dirty="0" smtClean="0">
                <a:solidFill>
                  <a:prstClr val="black"/>
                </a:solidFill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zh-CN" altLang="en-US" sz="1800" dirty="0">
                <a:solidFill>
                  <a:prstClr val="black"/>
                </a:solidFill>
                <a:cs typeface="Times New Roman" pitchFamily="18" charset="0"/>
              </a:rPr>
              <a:t>闪烁</a:t>
            </a: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控制输入</a:t>
            </a:r>
            <a:endParaRPr lang="en-US" altLang="zh-CN" sz="1800" dirty="0">
              <a:solidFill>
                <a:prstClr val="black"/>
              </a:solidFill>
              <a:cs typeface="Times New Roman" pitchFamily="18" charset="0"/>
            </a:endParaRPr>
          </a:p>
          <a:p>
            <a:pPr lvl="3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每个通道</a:t>
            </a: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8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位</a:t>
            </a:r>
            <a:r>
              <a:rPr sz="1800" dirty="0">
                <a:solidFill>
                  <a:prstClr val="black"/>
                </a:solidFill>
                <a:cs typeface="Times New Roman" pitchFamily="18" charset="0"/>
              </a:rPr>
              <a:t>，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共</a:t>
            </a: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</a:rPr>
              <a:t>64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位</a:t>
            </a:r>
            <a:endParaRPr lang="en-US" altLang="zh-CN" sz="1800" dirty="0">
              <a:solidFill>
                <a:prstClr val="black"/>
              </a:solidFill>
              <a:cs typeface="Times New Roman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</a:rPr>
              <a:t>Data0-Data7[31:0</a:t>
            </a: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]</a:t>
            </a:r>
            <a:r>
              <a:rPr sz="1800" dirty="0">
                <a:solidFill>
                  <a:prstClr val="black"/>
                </a:solidFill>
                <a:cs typeface="Times New Roman" pitchFamily="18" charset="0"/>
              </a:rPr>
              <a:t>：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数据</a:t>
            </a:r>
            <a:r>
              <a:rPr lang="zh-CN" altLang="en-US" sz="1800" dirty="0" smtClean="0">
                <a:solidFill>
                  <a:prstClr val="black"/>
                </a:solidFill>
                <a:cs typeface="Times New Roman" pitchFamily="18" charset="0"/>
              </a:rPr>
              <a:t>输入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通道</a:t>
            </a:r>
            <a:r>
              <a:rPr lang="en-US" sz="1800" dirty="0" smtClean="0">
                <a:solidFill>
                  <a:prstClr val="black"/>
                </a:solidFill>
                <a:cs typeface="Times New Roman" pitchFamily="18" charset="0"/>
              </a:rPr>
              <a:t>(Data0</a:t>
            </a:r>
            <a:r>
              <a:rPr lang="zh-CN" altLang="en-US" sz="1800" dirty="0">
                <a:solidFill>
                  <a:prstClr val="black"/>
                </a:solidFill>
                <a:cs typeface="Times New Roman" pitchFamily="18" charset="0"/>
              </a:rPr>
              <a:t>特殊</a:t>
            </a:r>
            <a:r>
              <a:rPr lang="en-US" sz="1800" dirty="0" smtClean="0">
                <a:solidFill>
                  <a:prstClr val="black"/>
                </a:solidFill>
                <a:cs typeface="Times New Roman" pitchFamily="18" charset="0"/>
              </a:rPr>
              <a:t>)</a:t>
            </a:r>
            <a:endParaRPr lang="en-US" altLang="zh-CN" sz="1800" dirty="0">
              <a:solidFill>
                <a:prstClr val="black"/>
              </a:solidFill>
              <a:cs typeface="Times New Roman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1800" dirty="0" err="1" smtClean="0">
                <a:solidFill>
                  <a:prstClr val="black"/>
                </a:solidFill>
                <a:cs typeface="Times New Roman" pitchFamily="18" charset="0"/>
              </a:rPr>
              <a:t>LES_out</a:t>
            </a: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</a:rPr>
              <a:t>(7:0</a:t>
            </a: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) </a:t>
            </a:r>
            <a:r>
              <a:rPr sz="1800" dirty="0">
                <a:solidFill>
                  <a:prstClr val="black"/>
                </a:solidFill>
                <a:cs typeface="Times New Roman" pitchFamily="18" charset="0"/>
              </a:rPr>
              <a:t>：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当前</a:t>
            </a:r>
            <a:r>
              <a:rPr lang="zh-CN" altLang="en-US" sz="1800" dirty="0" smtClean="0">
                <a:solidFill>
                  <a:prstClr val="black"/>
                </a:solidFill>
                <a:cs typeface="Times New Roman" pitchFamily="18" charset="0"/>
              </a:rPr>
              <a:t>使能</a:t>
            </a:r>
            <a:r>
              <a:rPr sz="1800" dirty="0" smtClean="0">
                <a:solidFill>
                  <a:prstClr val="black"/>
                </a:solidFill>
                <a:cs typeface="Times New Roman" pitchFamily="18" charset="0"/>
              </a:rPr>
              <a:t>位输出</a:t>
            </a:r>
            <a:endParaRPr lang="en-US" altLang="zh-CN" sz="1800" dirty="0">
              <a:solidFill>
                <a:prstClr val="black"/>
              </a:solidFill>
              <a:cs typeface="Times New Roman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en-US" altLang="zh-CN" sz="1800" dirty="0" err="1">
                <a:solidFill>
                  <a:prstClr val="black"/>
                </a:solidFill>
                <a:cs typeface="Times New Roman" pitchFamily="18" charset="0"/>
              </a:rPr>
              <a:t>Point_out</a:t>
            </a:r>
            <a:r>
              <a:rPr lang="en-US" altLang="zh-CN" sz="1800" dirty="0">
                <a:solidFill>
                  <a:prstClr val="black"/>
                </a:solidFill>
                <a:cs typeface="Times New Roman" pitchFamily="18" charset="0"/>
              </a:rPr>
              <a:t>(7:0</a:t>
            </a:r>
            <a:r>
              <a:rPr lang="en-US" altLang="zh-CN" sz="1800" dirty="0" smtClean="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lang="zh-CN" altLang="en-US" sz="1800" dirty="0" smtClean="0">
                <a:solidFill>
                  <a:prstClr val="black"/>
                </a:solidFill>
                <a:cs typeface="Times New Roman" pitchFamily="18" charset="0"/>
              </a:rPr>
              <a:t>：当前小数点输出</a:t>
            </a:r>
            <a:endParaRPr lang="en-US" altLang="zh-CN" sz="1800" dirty="0">
              <a:solidFill>
                <a:prstClr val="black"/>
              </a:solidFill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052737"/>
            <a:ext cx="2629825" cy="5101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44208" y="6263142"/>
            <a:ext cx="185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Multi_8CH32.sym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9838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992888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32</a:t>
            </a:r>
            <a:r>
              <a:rPr lang="zh-CN" altLang="en-US" dirty="0"/>
              <a:t>位数据八通道模块</a:t>
            </a:r>
            <a:r>
              <a:rPr lang="zh-CN" altLang="en-US" dirty="0" smtClean="0"/>
              <a:t>：调用</a:t>
            </a:r>
            <a:r>
              <a:rPr lang="en-US" altLang="zh-CN" sz="3600" dirty="0" smtClean="0">
                <a:solidFill>
                  <a:srgbClr val="F303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MUX8T1_32</a:t>
            </a:r>
            <a:endParaRPr lang="zh-CN" altLang="en-US" sz="3600" dirty="0">
              <a:solidFill>
                <a:srgbClr val="F3030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96115"/>
            <a:ext cx="7272808" cy="226839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数据通道：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使能通道：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57" y="4005064"/>
            <a:ext cx="7981156" cy="2135897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779912" y="1596115"/>
            <a:ext cx="1080120" cy="248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5652120" y="1136581"/>
            <a:ext cx="1800200" cy="389259"/>
          </a:xfrm>
          <a:prstGeom prst="wedgeEllipseCallout">
            <a:avLst>
              <a:gd name="adj1" fmla="val -90953"/>
              <a:gd name="adj2" fmla="val 924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不一样哦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237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622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>
                <a:solidFill>
                  <a:srgbClr val="FF0000"/>
                </a:solidFill>
              </a:rPr>
              <a:t>Multi_8CH32</a:t>
            </a:r>
            <a:r>
              <a:rPr lang="zh-CN" altLang="en-US" sz="3600" dirty="0" smtClean="0"/>
              <a:t>调用信号关系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8"/>
            <a:ext cx="8540750" cy="5468173"/>
          </a:xfrm>
          <a:solidFill>
            <a:schemeClr val="bg1"/>
          </a:solidFill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Multi_8CH32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U5</a:t>
            </a:r>
            <a:r>
              <a:rPr lang="en-US" altLang="zh-CN" sz="2000" dirty="0" smtClean="0"/>
              <a:t>( .</a:t>
            </a:r>
            <a:r>
              <a:rPr lang="en-US" altLang="zh-CN" sz="2000" dirty="0" err="1" smtClean="0"/>
              <a:t>clk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clk_io</a:t>
            </a:r>
            <a:r>
              <a:rPr lang="en-US" altLang="zh-CN" sz="2000" dirty="0" smtClean="0"/>
              <a:t>),  .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),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EN(EN),			//</a:t>
            </a:r>
            <a:r>
              <a:rPr lang="zh-CN" altLang="en-US" sz="2000" dirty="0" smtClean="0"/>
              <a:t>仅控制通道</a:t>
            </a:r>
            <a:r>
              <a:rPr lang="en-US" altLang="zh-CN" sz="2000" dirty="0" smtClean="0"/>
              <a:t>0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. 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(????????),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r>
              <a:rPr lang="zh-CN" altLang="en-US" sz="2000" dirty="0">
                <a:solidFill>
                  <a:prstClr val="black"/>
                </a:solidFill>
              </a:rPr>
              <a:t>			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.LES(????????), 	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.Test(SW_OK[7:5]), 		//</a:t>
            </a:r>
            <a:r>
              <a:rPr lang="zh-CN" altLang="en-US" sz="2000" dirty="0" smtClean="0"/>
              <a:t>来自开关去抖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.data0(</a:t>
            </a:r>
            <a:r>
              <a:rPr lang="en-US" altLang="zh-CN" sz="2000" dirty="0"/>
              <a:t>???????????),   </a:t>
            </a:r>
            <a:r>
              <a:rPr lang="en-US" altLang="zh-CN" sz="2000" dirty="0" smtClean="0"/>
              <a:t>		//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输入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.data1</a:t>
            </a:r>
            <a:r>
              <a:rPr lang="en-US" altLang="zh-CN" sz="2000" dirty="0"/>
              <a:t>(???????????</a:t>
            </a:r>
            <a:r>
              <a:rPr lang="en-US" altLang="zh-CN" sz="2000" dirty="0" smtClean="0"/>
              <a:t>)		//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输入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.data2(????????????),         	//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输入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.data3(???????????),		//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3</a:t>
            </a:r>
            <a:r>
              <a:rPr lang="zh-CN" altLang="en-US" sz="2000" dirty="0"/>
              <a:t>输入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.data4(???????????),	 	//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4</a:t>
            </a:r>
            <a:r>
              <a:rPr lang="zh-CN" altLang="en-US" sz="2000" dirty="0"/>
              <a:t>输入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.data5(???????????),		//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5</a:t>
            </a:r>
            <a:r>
              <a:rPr lang="zh-CN" altLang="en-US" sz="2000" dirty="0"/>
              <a:t>输入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.data6(???????????),   	 	//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6</a:t>
            </a:r>
            <a:r>
              <a:rPr lang="zh-CN" altLang="en-US" sz="2000" dirty="0"/>
              <a:t>输入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.data7(???????????),	         	//</a:t>
            </a:r>
            <a:r>
              <a:rPr lang="zh-CN" altLang="en-US" sz="2000" dirty="0" smtClean="0"/>
              <a:t>通道</a:t>
            </a:r>
            <a:r>
              <a:rPr lang="en-US" altLang="zh-CN" sz="2000" dirty="0" smtClean="0"/>
              <a:t>7</a:t>
            </a:r>
            <a:r>
              <a:rPr lang="zh-CN" altLang="en-US" sz="2000" dirty="0"/>
              <a:t>输入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endParaRPr lang="en-US" altLang="zh-CN" sz="1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point_out</a:t>
            </a:r>
            <a:r>
              <a:rPr lang="en-US" altLang="zh-CN" sz="2000" dirty="0" smtClean="0"/>
              <a:t>(</a:t>
            </a:r>
            <a:r>
              <a:rPr lang="en-US" altLang="zh-CN" sz="2000" dirty="0" err="1"/>
              <a:t>point_out</a:t>
            </a:r>
            <a:r>
              <a:rPr lang="en-US" altLang="zh-CN" sz="2000" dirty="0" smtClean="0"/>
              <a:t>),</a:t>
            </a:r>
            <a:r>
              <a:rPr lang="en-US" altLang="zh-CN" sz="2000" dirty="0"/>
              <a:t>	      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输出到显示模块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LE_out</a:t>
            </a:r>
            <a:r>
              <a:rPr lang="en-US" altLang="zh-CN" sz="2000" dirty="0" smtClean="0"/>
              <a:t>),    		//</a:t>
            </a:r>
            <a:r>
              <a:rPr lang="zh-CN" altLang="en-US" sz="2000" dirty="0"/>
              <a:t>输出到显示模块</a:t>
            </a:r>
            <a:endParaRPr lang="en-US" altLang="zh-CN" sz="2000" dirty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)		//</a:t>
            </a:r>
            <a:r>
              <a:rPr lang="zh-CN" altLang="en-US" sz="2000" dirty="0"/>
              <a:t>输出到显示模块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);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381228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逻辑实验</a:t>
            </a:r>
            <a:r>
              <a:rPr lang="zh-CN" altLang="en-US" sz="3600" dirty="0" smtClean="0"/>
              <a:t>通用</a:t>
            </a:r>
            <a:r>
              <a:rPr lang="zh-CN" altLang="en-US" sz="3600" dirty="0"/>
              <a:t>分频</a:t>
            </a:r>
            <a:r>
              <a:rPr lang="zh-CN" altLang="en-US" sz="3600" dirty="0" smtClean="0"/>
              <a:t>模块</a:t>
            </a:r>
            <a:r>
              <a:rPr lang="en-US" altLang="zh-CN" sz="3600" dirty="0" smtClean="0">
                <a:solidFill>
                  <a:srgbClr val="FF0000"/>
                </a:solidFill>
              </a:rPr>
              <a:t>M1</a:t>
            </a:r>
            <a:r>
              <a:rPr lang="zh-CN" altLang="en-US" sz="3600" dirty="0" smtClean="0"/>
              <a:t>优化：</a:t>
            </a:r>
            <a:r>
              <a:rPr lang="en-US" altLang="zh-CN" sz="2700" dirty="0" err="1" smtClean="0">
                <a:solidFill>
                  <a:srgbClr val="FF0000"/>
                </a:solidFill>
              </a:rPr>
              <a:t>clk_div.v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通用计数分频模块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用于计算机组成实验辅助模块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逻辑实验通用计数模块改造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增加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单步时钟输出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器件编号改为</a:t>
            </a:r>
            <a:r>
              <a:rPr lang="en-US" altLang="zh-CN" sz="3200" b="1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U8</a:t>
            </a:r>
          </a:p>
          <a:p>
            <a:pPr lvl="0"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位计数分频输出：</a:t>
            </a:r>
            <a:r>
              <a:rPr lang="en-US" altLang="zh-CN" sz="2400" dirty="0" err="1">
                <a:solidFill>
                  <a:srgbClr val="FF0000"/>
                </a:solidFill>
              </a:rPr>
              <a:t>clkdiv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时钟输出：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Clk_CPU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SW[2]</a:t>
            </a:r>
            <a:r>
              <a:rPr lang="zh-CN" altLang="en-US" sz="2400" dirty="0" smtClean="0">
                <a:solidFill>
                  <a:srgbClr val="FF0000"/>
                </a:solidFill>
              </a:rPr>
              <a:t>控制</a:t>
            </a:r>
            <a:r>
              <a:rPr lang="en-US" altLang="zh-CN" sz="2400" dirty="0" err="1">
                <a:solidFill>
                  <a:srgbClr val="FF0000"/>
                </a:solidFill>
              </a:rPr>
              <a:t>Clk_CPU</a:t>
            </a:r>
            <a:r>
              <a:rPr lang="zh-CN" altLang="en-US" sz="2400" dirty="0" smtClean="0">
                <a:solidFill>
                  <a:srgbClr val="FF0000"/>
                </a:solidFill>
              </a:rPr>
              <a:t>输出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SW[2]=0</a:t>
            </a:r>
            <a:r>
              <a:rPr lang="zh-CN" altLang="en-US" sz="2000" dirty="0" smtClean="0">
                <a:solidFill>
                  <a:srgbClr val="FF0000"/>
                </a:solidFill>
              </a:rPr>
              <a:t>，全速频率（</a:t>
            </a:r>
            <a:r>
              <a:rPr lang="en-US" altLang="zh-CN" sz="2000" dirty="0" smtClean="0">
                <a:solidFill>
                  <a:srgbClr val="FF0000"/>
                </a:solidFill>
              </a:rPr>
              <a:t>50MHz</a:t>
            </a:r>
            <a:r>
              <a:rPr lang="zh-CN" altLang="en-US" sz="2000" dirty="0" smtClean="0">
                <a:solidFill>
                  <a:srgbClr val="FF0000"/>
                </a:solidFill>
              </a:rPr>
              <a:t>或</a:t>
            </a:r>
            <a:r>
              <a:rPr lang="en-US" altLang="zh-CN" sz="2000" dirty="0" smtClean="0">
                <a:solidFill>
                  <a:srgbClr val="FF0000"/>
                </a:solidFill>
              </a:rPr>
              <a:t>25MHz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SW2=[1]</a:t>
            </a:r>
            <a:r>
              <a:rPr lang="zh-CN" altLang="en-US" sz="2000" dirty="0" smtClean="0">
                <a:solidFill>
                  <a:srgbClr val="FF0000"/>
                </a:solidFill>
              </a:rPr>
              <a:t>，单步频率（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24</a:t>
            </a:r>
            <a:r>
              <a:rPr lang="zh-CN" altLang="en-US" sz="2000" dirty="0" smtClean="0">
                <a:solidFill>
                  <a:srgbClr val="FF0000"/>
                </a:solidFill>
              </a:rPr>
              <a:t>分频，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clkdiv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[24]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核模块符号文档：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clk_div.sym</a:t>
            </a:r>
            <a:endParaRPr lang="en-US" altLang="zh-CN" sz="2200" dirty="0" smtClean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76872"/>
            <a:ext cx="3859178" cy="20162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21552" y="4279707"/>
            <a:ext cx="19877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b="1" dirty="0" err="1">
                <a:solidFill>
                  <a:srgbClr val="FF0000"/>
                </a:solidFill>
              </a:rPr>
              <a:t>clk_div.sym</a:t>
            </a:r>
            <a:endParaRPr lang="en-US" altLang="zh-CN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0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2268</Words>
  <Application>Microsoft Office PowerPoint</Application>
  <PresentationFormat>全屏显示(4:3)</PresentationFormat>
  <Paragraphs>494</Paragraphs>
  <Slides>31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</vt:lpstr>
      <vt:lpstr>Clip</vt:lpstr>
      <vt:lpstr>Computer Organization &amp; Design         实验与课程设计</vt:lpstr>
      <vt:lpstr>Course Outline</vt:lpstr>
      <vt:lpstr>实验任务</vt:lpstr>
      <vt:lpstr>Course Outline</vt:lpstr>
      <vt:lpstr>幻灯片 5</vt:lpstr>
      <vt:lpstr>八数据通路模块：Multi_8CH32</vt:lpstr>
      <vt:lpstr>32位数据八通道模块：调用MUX8T1_32</vt:lpstr>
      <vt:lpstr>Multi_8CH32调用信号关系</vt:lpstr>
      <vt:lpstr>逻辑实验通用分频模块M1优化：clk_div.v</vt:lpstr>
      <vt:lpstr>开关去抖动模块M2优化：SAnti_jitter.v</vt:lpstr>
      <vt:lpstr>双32位数据输入IP核M4：SEnter_2_32</vt:lpstr>
      <vt:lpstr>七段码显示器IP核M3：SSeg7_Dev</vt:lpstr>
      <vt:lpstr>LED并行显示模块M6：SPIO</vt:lpstr>
      <vt:lpstr>只读存储器IP核M14-1优化：       ROM_32_32</vt:lpstr>
      <vt:lpstr>随机存储器IP核M14-2优化：RAM_32_32</vt:lpstr>
      <vt:lpstr>Course Outline</vt:lpstr>
      <vt:lpstr>设计工程一：OExp01-Element</vt:lpstr>
      <vt:lpstr>幻灯片 18</vt:lpstr>
      <vt:lpstr>幻灯片 19</vt:lpstr>
      <vt:lpstr>设计要点</vt:lpstr>
      <vt:lpstr>仿真参考：以4选一为例</vt:lpstr>
      <vt:lpstr>设计工程二：OExp01-MUX</vt:lpstr>
      <vt:lpstr>设计要点</vt:lpstr>
      <vt:lpstr>幻灯片 24</vt:lpstr>
      <vt:lpstr>幻灯片 25</vt:lpstr>
      <vt:lpstr>阵列式按键预处理与输入模块连接</vt:lpstr>
      <vt:lpstr>显示信号与七段显示器连接</vt:lpstr>
      <vt:lpstr>存储器连接</vt:lpstr>
      <vt:lpstr>实验一顶层模块逻辑结构：SWORD平台</vt:lpstr>
      <vt:lpstr>物理验证-板级GPIO接口功能</vt:lpstr>
      <vt:lpstr>输入设备功能定义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ad</cp:lastModifiedBy>
  <cp:revision>412</cp:revision>
  <dcterms:created xsi:type="dcterms:W3CDTF">2013-04-10T02:56:54Z</dcterms:created>
  <dcterms:modified xsi:type="dcterms:W3CDTF">2016-02-22T10:19:27Z</dcterms:modified>
</cp:coreProperties>
</file>