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  <p:sldMasterId id="2147483685" r:id="rId5"/>
    <p:sldMasterId id="2147483697" r:id="rId6"/>
    <p:sldMasterId id="2147483709" r:id="rId7"/>
    <p:sldMasterId id="2147483721" r:id="rId8"/>
  </p:sldMasterIdLst>
  <p:notesMasterIdLst>
    <p:notesMasterId r:id="rId12"/>
  </p:notesMasterIdLst>
  <p:sldIdLst>
    <p:sldId id="1122" r:id="rId9"/>
    <p:sldId id="1123" r:id="rId10"/>
    <p:sldId id="1124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EFC"/>
    <a:srgbClr val="0066CC"/>
    <a:srgbClr val="000000"/>
    <a:srgbClr val="FFD5D6"/>
    <a:srgbClr val="FFA7A9"/>
    <a:srgbClr val="FF7C80"/>
    <a:srgbClr val="FF6D6D"/>
    <a:srgbClr val="6699FF"/>
    <a:srgbClr val="0033CC"/>
    <a:srgbClr val="242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90" autoAdjust="0"/>
  </p:normalViewPr>
  <p:slideViewPr>
    <p:cSldViewPr>
      <p:cViewPr varScale="1">
        <p:scale>
          <a:sx n="62" d="100"/>
          <a:sy n="62" d="100"/>
        </p:scale>
        <p:origin x="1406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8EC6731E-A202-4C2C-AFE9-127045AE6FA6}" type="datetimeFigureOut">
              <a:rPr lang="zh-CN" altLang="en-US"/>
            </a:fld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70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A65BA87F-1DCC-4BAA-8D74-A223A51D0181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4" y="188640"/>
            <a:ext cx="1224136" cy="12241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4" y="188640"/>
            <a:ext cx="1224136" cy="12241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" y="0"/>
            <a:ext cx="90592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75656" y="6207695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系统结构实验室</a:t>
            </a:r>
            <a:endParaRPr lang="zh-CN" altLang="en-US" sz="2400" b="1" dirty="0">
              <a:solidFill>
                <a:srgbClr val="4F81B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" y="0"/>
            <a:ext cx="90592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黑体" panose="02010609060101010101" pitchFamily="49" charset="-122"/>
              <a:buChar char="◎"/>
              <a:defRPr b="1">
                <a:solidFill>
                  <a:srgbClr val="24279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黑体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75656" y="6207695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系统结构与系统软件实验室</a:t>
            </a:r>
            <a:endParaRPr lang="zh-CN" altLang="en-US" sz="2400" b="1" dirty="0">
              <a:solidFill>
                <a:srgbClr val="4F81B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4" y="188640"/>
            <a:ext cx="1224136" cy="12241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" y="0"/>
            <a:ext cx="90592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75656" y="6207695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系统结构实验室</a:t>
            </a:r>
            <a:endParaRPr lang="zh-CN" altLang="en-US" sz="2400" b="1" dirty="0">
              <a:solidFill>
                <a:srgbClr val="4F81B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" y="0"/>
            <a:ext cx="90592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dirty="0">
                <a:solidFill>
                  <a:srgbClr val="3E3EF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dirty="0" smtClean="0">
                <a:solidFill>
                  <a:srgbClr val="24279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>
              <a:defRPr lang="zh-CN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rgbClr val="FF1515"/>
              </a:buClr>
              <a:buSzPct val="80000"/>
              <a:buFont typeface="黑体" panose="02010609060101010101" pitchFamily="49" charset="-122"/>
              <a:buChar char="◎"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</a:pPr>
            <a:r>
              <a:rPr lang="zh-CN" altLang="en-US" dirty="0"/>
              <a:t>第二级</a:t>
            </a:r>
            <a:endParaRPr lang="zh-CN" altLang="en-US" dirty="0"/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</a:pPr>
            <a:r>
              <a:rPr lang="zh-CN" altLang="en-US" dirty="0"/>
              <a:t>第三级</a:t>
            </a:r>
            <a:endParaRPr lang="zh-CN" altLang="en-US" dirty="0"/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SzPct val="60000"/>
              <a:buFont typeface="黑体" panose="02010609060101010101" pitchFamily="49" charset="-122"/>
              <a:buChar char="◆"/>
            </a:pPr>
            <a:r>
              <a:rPr lang="zh-CN" altLang="en-US" dirty="0"/>
              <a:t>第四级</a:t>
            </a:r>
            <a:endParaRPr lang="zh-CN" altLang="en-US" dirty="0"/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●"/>
            </a:pPr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619672" y="6237312"/>
            <a:ext cx="662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effectLst/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计算机学院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effectLst/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    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effectLst/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系统结构与系统软件实验室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effectLst/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4" y="188640"/>
            <a:ext cx="1224136" cy="12241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" y="0"/>
            <a:ext cx="90592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75656" y="6207695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系统结构实验室</a:t>
            </a:r>
            <a:endParaRPr lang="zh-CN" altLang="en-US" sz="2400" b="1" dirty="0">
              <a:solidFill>
                <a:srgbClr val="4F81B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4" y="188640"/>
            <a:ext cx="1224136" cy="12241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" y="0"/>
            <a:ext cx="90592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75656" y="6207695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系统结构实验室</a:t>
            </a:r>
            <a:endParaRPr lang="zh-CN" altLang="en-US" sz="2400" b="1" dirty="0">
              <a:solidFill>
                <a:srgbClr val="4F81B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4" y="188640"/>
            <a:ext cx="1224136" cy="12241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" y="0"/>
            <a:ext cx="90592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75656" y="6207695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系统结构实验室</a:t>
            </a:r>
            <a:endParaRPr lang="zh-CN" altLang="en-US" sz="2400" b="1" dirty="0">
              <a:solidFill>
                <a:srgbClr val="4F81B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4" y="188640"/>
            <a:ext cx="1224136" cy="12241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7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2.xml"/><Relationship Id="rId4" Type="http://schemas.openxmlformats.org/officeDocument/2006/relationships/slideLayout" Target="../slideLayouts/slideLayout71.xml"/><Relationship Id="rId3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9.xml"/><Relationship Id="rId11" Type="http://schemas.openxmlformats.org/officeDocument/2006/relationships/theme" Target="../theme/theme7.xml"/><Relationship Id="rId10" Type="http://schemas.openxmlformats.org/officeDocument/2006/relationships/slideLayout" Target="../slideLayouts/slideLayout77.xml"/><Relationship Id="rId1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848" y="2358285"/>
            <a:ext cx="5444628" cy="32332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接口说明：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子板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dirty="0"/>
              <a:t>七段码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动态扫描译码兼容</a:t>
            </a:r>
            <a:r>
              <a:rPr lang="en-US" altLang="zh-CN" sz="2400" dirty="0">
                <a:solidFill>
                  <a:prstClr val="black"/>
                </a:solidFill>
              </a:rPr>
              <a:t>SP3</a:t>
            </a:r>
            <a:endParaRPr lang="en-US" altLang="zh-CN" sz="24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403648" y="5694139"/>
            <a:ext cx="3312368" cy="4554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共阳</a:t>
            </a:r>
            <a:r>
              <a:rPr lang="zh-CN" altLang="en-US" sz="3600" dirty="0">
                <a:solidFill>
                  <a:schemeClr val="tx1"/>
                </a:solidFill>
                <a:latin typeface="+mn-ea"/>
              </a:rPr>
              <a:t>：</a:t>
            </a:r>
            <a:r>
              <a:rPr lang="zh-CN" altLang="en-US" sz="36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低有效</a:t>
            </a:r>
            <a:endParaRPr lang="zh-CN" altLang="en-US" sz="3600" dirty="0">
              <a:solidFill>
                <a:schemeClr val="tx1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00" y="1196752"/>
            <a:ext cx="2476500" cy="3171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427" y="3251795"/>
            <a:ext cx="2371725" cy="305752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907704" y="2485960"/>
            <a:ext cx="42170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JP6</a:t>
            </a:r>
            <a:endParaRPr lang="zh-CN" alt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11760" y="2485960"/>
            <a:ext cx="432048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rgbClr val="3E3E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JP9</a:t>
            </a:r>
            <a:endParaRPr lang="zh-CN" altLang="en-US" sz="900" b="1" dirty="0">
              <a:solidFill>
                <a:srgbClr val="3E3EF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23728" y="3094560"/>
            <a:ext cx="432048" cy="1406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JP8</a:t>
            </a:r>
            <a:endParaRPr lang="zh-CN" altLang="en-US" sz="9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7966" y="1628399"/>
            <a:ext cx="5832648" cy="339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JP8</a:t>
            </a:r>
            <a:r>
              <a:rPr lang="zh-CN" altLang="en-US" b="1" dirty="0">
                <a:solidFill>
                  <a:srgbClr val="3E3E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3E3E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JP9</a:t>
            </a:r>
            <a:r>
              <a:rPr lang="zh-CN" altLang="en-US" b="1" dirty="0">
                <a:solidFill>
                  <a:srgbClr val="3E3E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短接扫描独立，但</a:t>
            </a:r>
            <a:r>
              <a:rPr lang="en-US" altLang="zh-CN" b="1" dirty="0">
                <a:solidFill>
                  <a:srgbClr val="3E3E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AN3</a:t>
            </a:r>
            <a:r>
              <a:rPr lang="zh-CN" altLang="en-US" b="1" dirty="0">
                <a:solidFill>
                  <a:srgbClr val="3E3E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3E3E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AN2</a:t>
            </a:r>
            <a:r>
              <a:rPr lang="zh-CN" altLang="en-US" b="1" dirty="0">
                <a:solidFill>
                  <a:srgbClr val="3E3E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与二个按键共用</a:t>
            </a:r>
            <a:endParaRPr lang="zh-CN" altLang="en-US" b="1" dirty="0">
              <a:solidFill>
                <a:srgbClr val="3E3EF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3548" y="1944783"/>
            <a:ext cx="4500500" cy="310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JP8</a:t>
            </a:r>
            <a:r>
              <a:rPr lang="zh-CN" altLang="en-US" b="1" dirty="0">
                <a:solidFill>
                  <a:srgbClr val="3E3E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3E3E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JP6</a:t>
            </a:r>
            <a:r>
              <a:rPr lang="zh-CN" altLang="en-US" b="1" dirty="0">
                <a:solidFill>
                  <a:srgbClr val="3E3E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短接扫描经</a:t>
            </a:r>
            <a:r>
              <a:rPr lang="en-US" altLang="zh-CN" b="1" dirty="0">
                <a:solidFill>
                  <a:srgbClr val="3E3E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138</a:t>
            </a:r>
            <a:r>
              <a:rPr lang="zh-CN" altLang="en-US" b="1" dirty="0">
                <a:solidFill>
                  <a:srgbClr val="3E3E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译码，信号独立</a:t>
            </a:r>
            <a:endParaRPr lang="zh-CN" altLang="en-US" b="1" dirty="0">
              <a:solidFill>
                <a:srgbClr val="3E3EF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012160" y="1070992"/>
            <a:ext cx="864096" cy="7738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2555776" y="1628399"/>
            <a:ext cx="3815604" cy="10553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接口说明：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子板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-LED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664" y="2108535"/>
            <a:ext cx="6615475" cy="4176464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364088" y="1194135"/>
            <a:ext cx="3384376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共阴</a:t>
            </a:r>
            <a:r>
              <a:rPr lang="zh-CN" altLang="en-US" sz="3600" dirty="0">
                <a:solidFill>
                  <a:schemeClr val="tx1"/>
                </a:solidFill>
                <a:latin typeface="+mn-ea"/>
              </a:rPr>
              <a:t>：</a:t>
            </a:r>
            <a:r>
              <a:rPr lang="zh-CN" altLang="en-US" sz="36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高有效</a:t>
            </a:r>
            <a:endParaRPr lang="zh-CN" altLang="en-US" sz="3600" dirty="0">
              <a:solidFill>
                <a:schemeClr val="tx1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051720" y="5373216"/>
            <a:ext cx="50405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499992" y="5373216"/>
            <a:ext cx="50405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7110" y="4337910"/>
            <a:ext cx="6990171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JP8</a:t>
            </a:r>
            <a:r>
              <a:rPr lang="zh-CN" altLang="en-US" b="1" dirty="0">
                <a:solidFill>
                  <a:srgbClr val="3E3E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3E3E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JP9</a:t>
            </a:r>
            <a:r>
              <a:rPr lang="zh-CN" altLang="en-US" b="1" dirty="0">
                <a:solidFill>
                  <a:srgbClr val="3E3E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短接（缺省）扫描独立，但</a:t>
            </a:r>
            <a:r>
              <a:rPr lang="en-US" altLang="zh-CN" b="1" dirty="0">
                <a:solidFill>
                  <a:srgbClr val="3E3E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AN3</a:t>
            </a:r>
            <a:r>
              <a:rPr lang="zh-CN" altLang="en-US" b="1" dirty="0">
                <a:solidFill>
                  <a:srgbClr val="3E3E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3E3E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AN2</a:t>
            </a:r>
            <a:r>
              <a:rPr lang="zh-CN" altLang="en-US" b="1" dirty="0">
                <a:solidFill>
                  <a:srgbClr val="3E3E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与二个按键共用</a:t>
            </a:r>
            <a:endParaRPr lang="zh-CN" altLang="en-US" b="1" dirty="0">
              <a:solidFill>
                <a:srgbClr val="3E3EF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直接输出兼容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SP3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按键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SW1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SW2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个蜂鸣器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引脚约束：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Arduino-Sword-002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184576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"SEGMENT[0]"	LOC = AB22</a:t>
            </a:r>
            <a:r>
              <a:rPr lang="en-US" altLang="zh-CN" sz="33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IOSTANDARD = LVCMOS33 ;#a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"SEGMENT[1]" 	LOC = AD24	     | IOSTANDARD = LVCMOS33 ;#b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"SEGMENT[2]" 	LOC = AD23	     | IOSTANDARD = LVCMOS33 ;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"SEGMENT[3]" 	LOC = Y21	     | IOSTANDARD = LVCMOS33 ;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"SEGMENT[4]" 	LOC = W20	     | IOSTANDARD = LVCMOS33 ;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"SEGMENT[5]" 	LOC = AC24	     | IOSTANDARD = LVCMOS33 ;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"SEGMENT[6]" 	LOC = AC23	     | IOSTANDARD = LVCMOS33 ;#g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"SEGMENT[7]" 	LOC = AA22	     | IOSTANDARD = LVCMOS33 ;#point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"AN[0]" 		LOC = AD21      | IOSTANDARD = LVCMOS33 ;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"AN[1]" 		LOC = AC21      | IOSTANDARD = LVCMOS33 ;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"AN[2]" 		LOC = AB21      | IOSTANDARD = LVCMOS33 ;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"AN[3]" 		LOC = AC22      | IOSTANDARD = LVCMOS33 ;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"LED[0]" 		LOC = AF24  	| IOSTANDARD = LVCMOS33 ; #GPIOf0[0]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"LED[1]" 		LOC = AE21  	| IOSTANDARD = LVCMOS33 ; #GPIOf0[11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"LED[2]" 		LOC = Y22   	| IOSTANDARD = LVCMOS33 ; #GPIOf0[2]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"LED[3]" 		LOC = Y23   	| IOSTANDARD = LVCMOS33 ; #GPIOf0[3]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"LED[4]" 		LOC = AA23  	| IOSTANDARD = LVCMOS33 ; #GPIOf0[4]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"LED[5]" 		LOC = Y25   	| IOSTANDARD = LVCMOS33 ; #GPIOf0[5]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"LED[6]" 		LOC = AB26  	| IOSTANDARD = LVCMOS33 ; #GPIOf0[6]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"LED[7]" 		LOC = W23   	| IOSTANDARD = LVCMOS33 ; #GPIOf0[7]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"Buzzer"		LOC = AF25      | IOSTANDARD = LVCMOS33 ;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“SW1" 		LOC = AC21      | IOSTANDARD = LVCMOS33 ;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“SW2" 		LOC = AD21      | IOSTANDARD = LVCMOS33 ;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1576</Words>
  <Application>WPS 演示</Application>
  <PresentationFormat>全屏显示(4:3)</PresentationFormat>
  <Paragraphs>57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微软雅黑</vt:lpstr>
      <vt:lpstr>黑体</vt:lpstr>
      <vt:lpstr>Times New Roman</vt:lpstr>
      <vt:lpstr>华文隶书</vt:lpstr>
      <vt:lpstr>华文行楷</vt:lpstr>
      <vt:lpstr>隶书</vt:lpstr>
      <vt:lpstr>Lucida Sans Unicode</vt:lpstr>
      <vt:lpstr>Calibri</vt:lpstr>
      <vt:lpstr>Arial Unicode MS</vt:lpstr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接口说明： Arduino子板-七段码</vt:lpstr>
      <vt:lpstr>接口说明： Arduino子板-LED</vt:lpstr>
      <vt:lpstr>引脚约束：Arduino-Sword-002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关于EDA实验室调研报告</dc:title>
  <dc:creator>SQS</dc:creator>
  <cp:lastModifiedBy>CCST</cp:lastModifiedBy>
  <cp:revision>1514</cp:revision>
  <dcterms:created xsi:type="dcterms:W3CDTF">2018-03-06T06:09:26Z</dcterms:created>
  <dcterms:modified xsi:type="dcterms:W3CDTF">2018-03-06T06:10:55Z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