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18" r:id="rId7"/>
    <p:sldId id="302" r:id="rId8"/>
    <p:sldId id="303" r:id="rId9"/>
    <p:sldId id="304" r:id="rId10"/>
    <p:sldId id="305" r:id="rId11"/>
    <p:sldId id="306" r:id="rId12"/>
    <p:sldId id="353" r:id="rId13"/>
    <p:sldId id="307" r:id="rId14"/>
    <p:sldId id="309" r:id="rId15"/>
    <p:sldId id="310" r:id="rId16"/>
    <p:sldId id="322" r:id="rId17"/>
    <p:sldId id="325" r:id="rId18"/>
    <p:sldId id="326" r:id="rId19"/>
    <p:sldId id="323" r:id="rId20"/>
    <p:sldId id="328" r:id="rId21"/>
    <p:sldId id="355" r:id="rId22"/>
    <p:sldId id="331" r:id="rId23"/>
    <p:sldId id="339" r:id="rId24"/>
    <p:sldId id="341" r:id="rId25"/>
    <p:sldId id="345" r:id="rId26"/>
    <p:sldId id="344" r:id="rId27"/>
    <p:sldId id="342" r:id="rId28"/>
    <p:sldId id="343" r:id="rId29"/>
    <p:sldId id="346" r:id="rId30"/>
    <p:sldId id="347" r:id="rId31"/>
    <p:sldId id="349" r:id="rId32"/>
    <p:sldId id="350" r:id="rId33"/>
    <p:sldId id="348" r:id="rId34"/>
    <p:sldId id="340" r:id="rId35"/>
    <p:sldId id="351" r:id="rId36"/>
    <p:sldId id="329" r:id="rId37"/>
    <p:sldId id="352" r:id="rId38"/>
    <p:sldId id="420" r:id="rId39"/>
    <p:sldId id="422" r:id="rId40"/>
    <p:sldId id="424" r:id="rId41"/>
    <p:sldId id="428" r:id="rId42"/>
    <p:sldId id="431" r:id="rId43"/>
    <p:sldId id="432" r:id="rId44"/>
    <p:sldId id="433" r:id="rId45"/>
    <p:sldId id="324" r:id="rId46"/>
    <p:sldId id="419" r:id="rId47"/>
    <p:sldId id="392" r:id="rId48"/>
    <p:sldId id="387" r:id="rId49"/>
    <p:sldId id="401" r:id="rId50"/>
    <p:sldId id="393" r:id="rId51"/>
    <p:sldId id="394" r:id="rId52"/>
    <p:sldId id="397" r:id="rId53"/>
    <p:sldId id="402" r:id="rId54"/>
    <p:sldId id="403" r:id="rId55"/>
    <p:sldId id="399" r:id="rId56"/>
    <p:sldId id="410" r:id="rId57"/>
    <p:sldId id="411" r:id="rId58"/>
    <p:sldId id="412" r:id="rId59"/>
    <p:sldId id="413" r:id="rId60"/>
    <p:sldId id="400" r:id="rId61"/>
    <p:sldId id="361" r:id="rId62"/>
    <p:sldId id="417" r:id="rId63"/>
    <p:sldId id="366" r:id="rId64"/>
    <p:sldId id="368" r:id="rId65"/>
    <p:sldId id="369" r:id="rId66"/>
    <p:sldId id="384" r:id="rId67"/>
    <p:sldId id="370" r:id="rId68"/>
    <p:sldId id="408" r:id="rId69"/>
    <p:sldId id="434" r:id="rId70"/>
    <p:sldId id="487" r:id="rId71"/>
    <p:sldId id="409" r:id="rId72"/>
    <p:sldId id="414" r:id="rId73"/>
    <p:sldId id="416" r:id="rId74"/>
    <p:sldId id="415" r:id="rId75"/>
    <p:sldId id="488" r:id="rId76"/>
    <p:sldId id="386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D4F57CE-C8CF-9B42-A1ED-AB503BD359AA}" type="slidenum">
              <a:rPr lang="en-US" altLang="zh-CN"/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5BF005-E6FB-4449-8BE4-470AF6A2F8E4}" type="slidenum">
              <a:rPr lang="en-US" altLang="zh-CN"/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17348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135020"/>
            <a:ext cx="8610600" cy="233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实验三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5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54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核集成</a:t>
            </a:r>
            <a:r>
              <a:rPr lang="en-US" altLang="zh-CN" sz="5400" b="1" dirty="0" smtClean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SOC</a:t>
            </a:r>
            <a:r>
              <a:rPr lang="zh-CN" alt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设计</a:t>
            </a:r>
            <a:endParaRPr lang="zh-CN" altLang="en-US" sz="54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r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调试、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和应用环境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7978" y="1079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978" y="1079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 descr="棕色大理石"/>
          <p:cNvSpPr>
            <a:spLocks noChangeArrowheads="1"/>
          </p:cNvSpPr>
          <p:nvPr/>
        </p:nvSpPr>
        <p:spPr bwMode="auto">
          <a:xfrm>
            <a:off x="482441" y="4345503"/>
            <a:ext cx="86106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4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4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4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4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4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4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2019-3-6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系统分解为十个子模块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66884"/>
            <a:ext cx="8507288" cy="496855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用此</a:t>
            </a:r>
            <a:r>
              <a:rPr lang="en-US" altLang="zh-CN" sz="2800" dirty="0" smtClean="0">
                <a:solidFill>
                  <a:schemeClr val="tx1"/>
                </a:solidFill>
              </a:rPr>
              <a:t>10</a:t>
            </a:r>
            <a:r>
              <a:rPr lang="zh-CN" altLang="en-US" sz="2800" dirty="0" smtClean="0">
                <a:solidFill>
                  <a:schemeClr val="tx1"/>
                </a:solidFill>
              </a:rPr>
              <a:t>个模块，互联设计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原理图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集成</a:t>
            </a: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endParaRPr lang="en-US" altLang="zh-CN" sz="2800" dirty="0" smtClean="0"/>
          </a:p>
          <a:p>
            <a:pPr lvl="1">
              <a:spcBef>
                <a:spcPts val="200"/>
              </a:spcBef>
            </a:pPr>
            <a:r>
              <a:rPr lang="en-US" altLang="zh-CN" sz="2000" dirty="0" smtClean="0"/>
              <a:t>U1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CPU			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SCPU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U2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ROM			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ROM_D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U3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RAM			    -</a:t>
            </a:r>
            <a:r>
              <a:rPr lang="en-US" altLang="zh-CN" sz="2000" dirty="0">
                <a:solidFill>
                  <a:srgbClr val="FF0000"/>
                </a:solidFill>
              </a:rPr>
              <a:t>RAM_B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U4</a:t>
            </a:r>
            <a:r>
              <a:rPr lang="zh-CN" altLang="en-US" sz="2000" dirty="0" smtClean="0"/>
              <a:t>：  总线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含外设</a:t>
            </a:r>
            <a:r>
              <a:rPr lang="en-US" altLang="zh-CN" sz="2000" dirty="0" smtClean="0"/>
              <a:t>3~4)		-</a:t>
            </a:r>
            <a:r>
              <a:rPr lang="en-US" altLang="zh-CN" sz="2000" dirty="0">
                <a:solidFill>
                  <a:srgbClr val="FF0000"/>
                </a:solidFill>
              </a:rPr>
              <a:t>MIO_BUS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U5</a:t>
            </a:r>
            <a:r>
              <a:rPr lang="zh-CN" altLang="en-US" sz="2000" dirty="0" smtClean="0"/>
              <a:t>：  </a:t>
            </a:r>
            <a:r>
              <a:rPr lang="zh-CN" altLang="en-US" sz="2000" dirty="0"/>
              <a:t>七</a:t>
            </a:r>
            <a:r>
              <a:rPr lang="zh-CN" altLang="en-US" sz="2000" dirty="0" smtClean="0"/>
              <a:t>段显示接口</a:t>
            </a:r>
            <a:r>
              <a:rPr lang="en-US" altLang="zh-CN" sz="2000" dirty="0" smtClean="0"/>
              <a:t>	   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Multi_8CH32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U6</a:t>
            </a:r>
            <a:r>
              <a:rPr lang="zh-CN" altLang="en-US" sz="2000" dirty="0" smtClean="0"/>
              <a:t>：  外设</a:t>
            </a:r>
            <a:r>
              <a:rPr lang="en-US" altLang="zh-CN" sz="2000" dirty="0" smtClean="0"/>
              <a:t>1- </a:t>
            </a:r>
            <a:r>
              <a:rPr lang="zh-CN" altLang="en-US" sz="2000" dirty="0"/>
              <a:t>七</a:t>
            </a:r>
            <a:r>
              <a:rPr lang="zh-CN" altLang="en-US" sz="2000" dirty="0" smtClean="0"/>
              <a:t>段显示设备              </a:t>
            </a:r>
            <a:r>
              <a:rPr lang="en-US" altLang="zh-CN" sz="2000" dirty="0" smtClean="0"/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Seg7_Dev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U7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外设</a:t>
            </a:r>
            <a:r>
              <a:rPr lang="en-US" altLang="zh-CN" sz="2000" dirty="0" smtClean="0"/>
              <a:t>2-GPIO</a:t>
            </a:r>
            <a:r>
              <a:rPr lang="zh-CN" altLang="en-US" sz="2000" dirty="0" smtClean="0"/>
              <a:t>接口及</a:t>
            </a:r>
            <a:r>
              <a:rPr lang="en-US" altLang="zh-CN" sz="2000" dirty="0" smtClean="0"/>
              <a:t>LED             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PIO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U8</a:t>
            </a:r>
            <a:r>
              <a:rPr lang="zh-CN" altLang="en-US" sz="2000" dirty="0" smtClean="0"/>
              <a:t>：  辅助模块一，通用</a:t>
            </a:r>
            <a:r>
              <a:rPr lang="zh-CN" altLang="en-US" sz="2000" dirty="0"/>
              <a:t>分频</a:t>
            </a:r>
            <a:r>
              <a:rPr lang="zh-CN" altLang="en-US" sz="2000" dirty="0" smtClean="0"/>
              <a:t>模块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-</a:t>
            </a:r>
            <a:r>
              <a:rPr lang="en-US" altLang="zh-CN" sz="2000" dirty="0" err="1">
                <a:solidFill>
                  <a:srgbClr val="FF0000"/>
                </a:solidFill>
              </a:rPr>
              <a:t>clk_div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U9</a:t>
            </a:r>
            <a:r>
              <a:rPr lang="zh-CN" altLang="en-US" sz="2000" dirty="0" smtClean="0"/>
              <a:t>：  辅助模块二，机械去抖模块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Anti_jitter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U10</a:t>
            </a:r>
            <a:r>
              <a:rPr lang="zh-CN" altLang="en-US" sz="2000" dirty="0" smtClean="0"/>
              <a:t>：通用计数器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 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>
                <a:solidFill>
                  <a:srgbClr val="FF0000"/>
                </a:solidFill>
              </a:rPr>
              <a:t>Counter_x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168" y="1484784"/>
            <a:ext cx="2981079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U1-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模块：</a:t>
            </a:r>
            <a:r>
              <a:rPr lang="en-US" altLang="zh-CN" dirty="0" smtClean="0">
                <a:solidFill>
                  <a:srgbClr val="FF0000"/>
                </a:solidFill>
              </a:rPr>
              <a:t>SCPU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6076"/>
            <a:ext cx="8229600" cy="496855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MIPS </a:t>
            </a:r>
            <a:r>
              <a:rPr lang="zh-CN" altLang="en-US" dirty="0">
                <a:solidFill>
                  <a:schemeClr val="tx1"/>
                </a:solidFill>
              </a:rPr>
              <a:t>构架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anose="05000000000000000000" pitchFamily="2" charset="2"/>
              <a:buChar char="¤"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RISC</a:t>
            </a:r>
            <a:r>
              <a:rPr lang="zh-CN" altLang="en-US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体系结构</a:t>
            </a:r>
            <a:endParaRPr lang="en-US" altLang="zh-CN" sz="2200" kern="0" dirty="0" smtClean="0">
              <a:solidFill>
                <a:srgbClr val="000000"/>
              </a:solidFill>
              <a:latin typeface="Arial" panose="020B0604020202020204"/>
              <a:ea typeface="Arial Unicode MS" panose="020B0604020202020204" charset="-122"/>
              <a:cs typeface="Arial Unicode MS" panose="020B0604020202020204" charset="-122"/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anose="05000000000000000000" pitchFamily="2" charset="2"/>
              <a:buChar char="¤"/>
            </a:pPr>
            <a:r>
              <a:rPr lang="zh-CN" altLang="en-US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三种指令类型</a:t>
            </a:r>
            <a:endParaRPr lang="en-US" altLang="zh-CN" sz="2200" kern="0" dirty="0" smtClean="0">
              <a:solidFill>
                <a:srgbClr val="000000"/>
              </a:solidFill>
              <a:latin typeface="Arial" panose="020B0604020202020204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实现基本指令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anose="05000000000000000000" pitchFamily="2" charset="2"/>
              <a:buChar char="¤"/>
            </a:pPr>
            <a:r>
              <a:rPr lang="zh-CN" altLang="en-US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设计实现不少于下列指令</a:t>
            </a:r>
            <a:endParaRPr lang="en-US" altLang="zh-CN" sz="2200" kern="0" dirty="0" smtClean="0">
              <a:solidFill>
                <a:srgbClr val="000000"/>
              </a:solidFill>
              <a:latin typeface="Arial" panose="020B0604020202020204"/>
              <a:ea typeface="Arial Unicode MS" panose="020B0604020202020204" charset="-122"/>
              <a:cs typeface="Arial Unicode MS" panose="020B0604020202020204" charset="-122"/>
            </a:endParaRPr>
          </a:p>
          <a:p>
            <a:pPr marL="1200150" lvl="2" indent="-342900">
              <a:buClr>
                <a:srgbClr val="0000CC"/>
              </a:buClr>
              <a:buSzTx/>
              <a:buFont typeface="Times New Roman" panose="02020603050405020304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R-Type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： 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add, sub, and, or,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xor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nor,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slt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srl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*,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jr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jalr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eret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*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；</a:t>
            </a:r>
            <a:endParaRPr lang="zh-CN" altLang="en-US" sz="2200" kern="0" dirty="0" smtClean="0">
              <a:solidFill>
                <a:srgbClr val="000000"/>
              </a:solidFill>
              <a:ea typeface="Arial Unicode MS" panose="020B0604020202020204" charset="-122"/>
              <a:cs typeface="Times New Roman" panose="02020603050405020304" pitchFamily="18" charset="0"/>
            </a:endParaRPr>
          </a:p>
          <a:p>
            <a:pPr marL="1200150" lvl="2" indent="-342900">
              <a:buClr>
                <a:srgbClr val="0000CC"/>
              </a:buClr>
              <a:buSzTx/>
              <a:buFont typeface="Times New Roman" panose="02020603050405020304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I-Type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addi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andi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ori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xori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lui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lw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sw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beq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bne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slti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 </a:t>
            </a:r>
            <a:endParaRPr lang="en-US" altLang="zh-CN" sz="2200" kern="0" dirty="0" smtClean="0">
              <a:solidFill>
                <a:srgbClr val="000000"/>
              </a:solidFill>
              <a:ea typeface="Arial Unicode MS" panose="020B0604020202020204" charset="-122"/>
              <a:cs typeface="Times New Roman" panose="02020603050405020304" pitchFamily="18" charset="0"/>
            </a:endParaRPr>
          </a:p>
          <a:p>
            <a:pPr marL="1200150" lvl="2" indent="-342900">
              <a:buClr>
                <a:srgbClr val="0000CC"/>
              </a:buClr>
              <a:buSzTx/>
              <a:buFont typeface="Times New Roman" panose="02020603050405020304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J-Type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J, 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Jal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*；</a:t>
            </a:r>
            <a:endParaRPr lang="en-US" altLang="zh-CN" sz="2200" kern="0" dirty="0" smtClean="0">
              <a:solidFill>
                <a:srgbClr val="000000"/>
              </a:solidFill>
              <a:ea typeface="Arial Unicode MS" panose="020B060402020202020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en-US" altLang="zh-CN" dirty="0" smtClean="0">
                <a:solidFill>
                  <a:schemeClr val="tx1"/>
                </a:solidFill>
              </a:rPr>
              <a:t>Core-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U1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核调用模块</a:t>
            </a:r>
            <a:r>
              <a:rPr lang="en-US" altLang="zh-CN" sz="2200" dirty="0" err="1" smtClean="0"/>
              <a:t>SCPU.ngc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核接口信号模块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空文档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SCPU.v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核模块符号文档：</a:t>
            </a:r>
            <a:r>
              <a:rPr lang="en-US" altLang="zh-CN" sz="2200" dirty="0" err="1"/>
              <a:t>SCPU.sym</a:t>
            </a: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470" y="386338"/>
            <a:ext cx="2307914" cy="3101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CPU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核接口</a:t>
            </a:r>
            <a:r>
              <a:rPr lang="zh-CN" altLang="en-US" sz="4000" b="1" kern="1200" dirty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空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模块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en-US" altLang="zh-CN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SCPU.v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44590"/>
            <a:ext cx="8229600" cy="5308746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SCPU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>
                <a:solidFill>
                  <a:schemeClr val="tx1"/>
                </a:solidFill>
              </a:rPr>
              <a:t>reset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MIO</a:t>
            </a:r>
            <a:r>
              <a:rPr lang="zh-CN" altLang="en-US" sz="2000" b="0" dirty="0">
                <a:solidFill>
                  <a:schemeClr val="tx1"/>
                </a:solidFill>
              </a:rPr>
              <a:t>_ready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// Not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used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inst_in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指令输入总线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31:0]Data_in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数据输入总线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		</a:t>
            </a: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mem</a:t>
            </a:r>
            <a:r>
              <a:rPr lang="zh-CN" altLang="en-US" sz="2000" b="0" dirty="0">
                <a:solidFill>
                  <a:schemeClr val="tx1"/>
                </a:solidFill>
              </a:rPr>
              <a:t>_w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存储器读写控制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31:0]PC_out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程序空间访问指针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31:0]Addr_out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数据空间访问地址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b="0" dirty="0">
                <a:solidFill>
                  <a:schemeClr val="tx1"/>
                </a:solidFill>
              </a:rPr>
              <a:t>_MIO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</a:rPr>
              <a:t>// Not used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3333FF"/>
                </a:solidFill>
              </a:rPr>
              <a:t>input wire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INT	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中断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U2-</a:t>
            </a:r>
            <a:r>
              <a:rPr lang="zh-CN" altLang="en-US" dirty="0" smtClean="0"/>
              <a:t>指令代码存储模块：</a:t>
            </a:r>
            <a:r>
              <a:rPr lang="en-US" altLang="zh-CN" dirty="0" smtClean="0">
                <a:solidFill>
                  <a:srgbClr val="FF0000"/>
                </a:solidFill>
              </a:rPr>
              <a:t>ROM_B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ROM_D/B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/>
              <a:t>用实验一设计的模块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FPGA</a:t>
            </a:r>
            <a:r>
              <a:rPr lang="zh-CN" altLang="en-US" sz="2200" dirty="0" smtClean="0"/>
              <a:t>内部存储器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Block Memory Generator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Distributed Memory Generator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容量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1024×32bit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核模块符号文档：</a:t>
            </a:r>
            <a:r>
              <a:rPr lang="en-US" altLang="zh-CN" sz="2200" dirty="0" err="1" smtClean="0"/>
              <a:t>ROM_B.sym</a:t>
            </a:r>
            <a:endParaRPr lang="en-US" altLang="zh-CN" sz="2200" dirty="0" smtClean="0"/>
          </a:p>
          <a:p>
            <a:pPr lvl="2"/>
            <a:r>
              <a:rPr lang="zh-CN" altLang="en-US" sz="1800" dirty="0" smtClean="0"/>
              <a:t>自动生成符号不规则，需要修整</a:t>
            </a:r>
            <a:endParaRPr lang="en-US" altLang="zh-CN" sz="1800" dirty="0" smtClean="0"/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本实验采用实验一生成的固核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ROM</a:t>
            </a:r>
            <a:r>
              <a:rPr lang="zh-CN" altLang="en-US" sz="2200" dirty="0" smtClean="0"/>
              <a:t>初始化文档：</a:t>
            </a:r>
            <a:r>
              <a:rPr lang="en-US" altLang="zh-CN" sz="2200" b="1" dirty="0">
                <a:solidFill>
                  <a:srgbClr val="FF0000"/>
                </a:solidFill>
              </a:rPr>
              <a:t>I9_mem.coe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 smtClean="0"/>
              <a:t>ROM_B.xco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生成后自动调用关联，不需要空文档</a:t>
            </a:r>
            <a:endParaRPr lang="en-US" altLang="zh-CN" sz="22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47131" y="1260175"/>
            <a:ext cx="4995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Distributed </a:t>
            </a:r>
            <a:r>
              <a:rPr lang="en-US" altLang="zh-CN" sz="2000" dirty="0">
                <a:solidFill>
                  <a:srgbClr val="FF0000"/>
                </a:solidFill>
              </a:rPr>
              <a:t>Memory </a:t>
            </a:r>
            <a:r>
              <a:rPr lang="en-US" altLang="zh-CN" sz="2000" dirty="0" smtClean="0">
                <a:solidFill>
                  <a:srgbClr val="FF0000"/>
                </a:solidFill>
              </a:rPr>
              <a:t>Generator</a:t>
            </a:r>
            <a:r>
              <a:rPr lang="zh-CN" altLang="en-US" sz="2000" dirty="0" smtClean="0">
                <a:solidFill>
                  <a:srgbClr val="FF0000"/>
                </a:solidFill>
              </a:rPr>
              <a:t>没有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</a:t>
            </a:r>
            <a:r>
              <a:rPr lang="zh-CN" altLang="en-US" sz="2000" dirty="0" smtClean="0">
                <a:solidFill>
                  <a:srgbClr val="FF0000"/>
                </a:solidFill>
              </a:rPr>
              <a:t>信号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请编辑删除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clka</a:t>
            </a:r>
            <a:r>
              <a:rPr lang="zh-CN" altLang="en-US" sz="2000" dirty="0" smtClean="0">
                <a:solidFill>
                  <a:srgbClr val="FF0000"/>
                </a:solidFill>
              </a:rPr>
              <a:t>引脚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851" y="3005887"/>
            <a:ext cx="3138293" cy="19352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ROM_B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调用方式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352928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ROM</a:t>
            </a:r>
            <a:r>
              <a:rPr lang="zh-CN" altLang="en-US" dirty="0" smtClean="0">
                <a:solidFill>
                  <a:schemeClr val="tx1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ROM_B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U2</a:t>
            </a:r>
            <a:r>
              <a:rPr lang="en-US" altLang="zh-CN" sz="2000" dirty="0" smtClean="0">
                <a:solidFill>
                  <a:schemeClr val="tx1"/>
                </a:solidFill>
              </a:rPr>
              <a:t> (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2000" dirty="0" smtClean="0">
                <a:solidFill>
                  <a:schemeClr val="tx1"/>
                </a:solidFill>
              </a:rPr>
              <a:t>), 		//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</a:t>
            </a:r>
            <a:r>
              <a:rPr lang="zh-CN" altLang="en-US" sz="2000" dirty="0">
                <a:solidFill>
                  <a:schemeClr val="tx1"/>
                </a:solidFill>
              </a:rPr>
              <a:t>时钟，与</a:t>
            </a:r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addra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2000" dirty="0" smtClean="0">
                <a:solidFill>
                  <a:schemeClr val="tx1"/>
                </a:solidFill>
              </a:rPr>
              <a:t>[11:2]), 	// ROM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指针，</a:t>
            </a:r>
            <a:r>
              <a:rPr lang="zh-CN" altLang="en-US" sz="2000" dirty="0">
                <a:solidFill>
                  <a:schemeClr val="tx1"/>
                </a:solidFill>
              </a:rPr>
              <a:t>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dirty="0" smtClean="0">
                <a:solidFill>
                  <a:schemeClr val="tx1"/>
                </a:solidFill>
              </a:rPr>
              <a:t>31:0]) 	// ROM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输出作为指令输入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             );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000" dirty="0" smtClean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图形输入调用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ROM_B.sym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固核调用不需要空模块文档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/>
              <a:t>数据</a:t>
            </a:r>
            <a:r>
              <a:rPr lang="zh-CN" altLang="en-US" dirty="0" smtClean="0"/>
              <a:t>存储模块：</a:t>
            </a:r>
            <a:r>
              <a:rPr lang="en-US" altLang="zh-CN" dirty="0" smtClean="0">
                <a:solidFill>
                  <a:srgbClr val="FF0000"/>
                </a:solidFill>
              </a:rPr>
              <a:t>RAM_B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6855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RAM_B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FPGA</a:t>
            </a:r>
            <a:r>
              <a:rPr lang="zh-CN" altLang="en-US" sz="2200" dirty="0" smtClean="0"/>
              <a:t>内部存储器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Block Memory Generator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容量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1024×32bit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核模块符号文档：</a:t>
            </a:r>
            <a:r>
              <a:rPr lang="en-US" altLang="zh-CN" sz="2200" dirty="0" err="1" smtClean="0"/>
              <a:t>RAM_B.sym</a:t>
            </a:r>
            <a:endParaRPr lang="en-US" altLang="zh-CN" sz="2200" dirty="0" smtClean="0"/>
          </a:p>
          <a:p>
            <a:pPr lvl="2"/>
            <a:r>
              <a:rPr lang="zh-CN" altLang="en-US" sz="1800" dirty="0" smtClean="0"/>
              <a:t>自动生成符号不规则，需要修整</a:t>
            </a:r>
            <a:endParaRPr lang="en-US" altLang="zh-CN" sz="1800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本实验采用实验一生成的固核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RAM</a:t>
            </a:r>
            <a:r>
              <a:rPr lang="zh-CN" altLang="en-US" sz="2200" dirty="0" smtClean="0"/>
              <a:t>初始化文档：</a:t>
            </a:r>
            <a:r>
              <a:rPr lang="en-US" altLang="zh-CN" sz="2200" b="1" dirty="0" err="1">
                <a:solidFill>
                  <a:srgbClr val="FF0000"/>
                </a:solidFill>
              </a:rPr>
              <a:t>D_mem.coe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 smtClean="0"/>
              <a:t>RAM_B.xco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生成后自动调用关联，不需要空文档</a:t>
            </a:r>
            <a:endParaRPr lang="en-US" altLang="zh-CN" sz="22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4728" y="1196752"/>
            <a:ext cx="3488376" cy="278740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564728" y="3068960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RAM_B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调用方式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与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ROM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类同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229600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RAM</a:t>
            </a:r>
            <a:r>
              <a:rPr lang="zh-CN" altLang="en-US" dirty="0" smtClean="0">
                <a:solidFill>
                  <a:schemeClr val="tx1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RAM_B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U3 (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2000" dirty="0" smtClean="0">
                <a:solidFill>
                  <a:schemeClr val="tx1"/>
                </a:solidFill>
              </a:rPr>
              <a:t>), 		// 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存储器时钟，与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 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wea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存储器读写，来自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addra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地址线，来自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 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dina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输入数据线，来自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2000" dirty="0" smtClean="0">
                <a:solidFill>
                  <a:schemeClr val="tx1"/>
                </a:solidFill>
              </a:rPr>
              <a:t>) 	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输出数据线</a:t>
            </a:r>
            <a:r>
              <a:rPr lang="zh-CN" altLang="en-US" sz="2000" dirty="0">
                <a:solidFill>
                  <a:schemeClr val="tx1"/>
                </a:solidFill>
              </a:rPr>
              <a:t>，来自</a:t>
            </a:r>
            <a:r>
              <a:rPr lang="en-US" altLang="zh-CN" sz="2000" dirty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	);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图形输入调用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RAM_B.sym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固核调用不需要空模块文档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U4-</a:t>
            </a:r>
            <a:r>
              <a:rPr lang="zh-CN" altLang="en-US" dirty="0"/>
              <a:t>总线接口模块：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MIO_BUS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MIO_BUS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CPU</a:t>
            </a:r>
            <a:r>
              <a:rPr lang="zh-CN" altLang="en-US" sz="2200" dirty="0"/>
              <a:t>与</a:t>
            </a:r>
            <a:r>
              <a:rPr lang="zh-CN" altLang="en-US" sz="2200" dirty="0" smtClean="0"/>
              <a:t>外部数据交换接口模块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本课程实验将数据交换电路合并成一个模块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非常简单，但非标准，扩展不方便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后继课程采用标准总线</a:t>
            </a:r>
            <a:endParaRPr lang="en-US" altLang="zh-CN" sz="2200" dirty="0" smtClean="0"/>
          </a:p>
          <a:p>
            <a:pPr lvl="3"/>
            <a:r>
              <a:rPr lang="en-US" altLang="zh-CN" dirty="0" smtClean="0"/>
              <a:t>Wishbone</a:t>
            </a:r>
            <a:r>
              <a:rPr lang="zh-CN" altLang="en-US" dirty="0" smtClean="0"/>
              <a:t>总线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/>
              <a:t>数据存储、</a:t>
            </a:r>
            <a:r>
              <a:rPr lang="en-US" altLang="zh-CN" sz="2200" dirty="0" smtClean="0"/>
              <a:t>7-Seg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SW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BTN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LED</a:t>
            </a:r>
            <a:r>
              <a:rPr lang="zh-CN" altLang="en-US" sz="2200" dirty="0" smtClean="0"/>
              <a:t>等接口</a:t>
            </a:r>
            <a:endParaRPr lang="en-US" altLang="zh-CN" sz="2200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 smtClean="0">
                <a:solidFill>
                  <a:schemeClr val="tx1"/>
                </a:solidFill>
              </a:rPr>
              <a:t>软核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/>
              <a:t>MIO_BUS.ngc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核接口信号模块</a:t>
            </a:r>
            <a:r>
              <a:rPr lang="en-US" altLang="zh-CN" sz="2200" dirty="0"/>
              <a:t>(</a:t>
            </a:r>
            <a:r>
              <a:rPr lang="zh-CN" altLang="en-US" sz="2200" dirty="0"/>
              <a:t>空文档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MIO_BUS_IO.v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核模块符号文档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MIO_BUS.sym</a:t>
            </a:r>
            <a:endParaRPr lang="en-US" altLang="zh-CN" sz="2200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0232" y="1268760"/>
            <a:ext cx="2338384" cy="41167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总线</a:t>
            </a:r>
            <a:r>
              <a:rPr lang="zh-CN" altLang="en-US" dirty="0" smtClean="0"/>
              <a:t>接口空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MIO_BUS.v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2" y="1080120"/>
            <a:ext cx="8491746" cy="558924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rgbClr val="3333FF"/>
                </a:solidFill>
              </a:rPr>
              <a:t>module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MIO_BUS</a:t>
            </a:r>
            <a:r>
              <a:rPr lang="en-US" altLang="zh-CN" sz="1600" dirty="0"/>
              <a:t>( 	</a:t>
            </a:r>
            <a:r>
              <a:rPr lang="en-US" altLang="zh-CN" sz="1600" dirty="0">
                <a:solidFill>
                  <a:srgbClr val="3333FF"/>
                </a:solidFill>
              </a:rPr>
              <a:t>input </a:t>
            </a:r>
            <a:r>
              <a:rPr lang="en-US" altLang="zh-CN" sz="1600" b="0" dirty="0">
                <a:solidFill>
                  <a:schemeClr val="tx1"/>
                </a:solidFill>
              </a:rPr>
              <a:t>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 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rst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[3:0] BTN,  input wire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[15:0]SW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dirty="0" smtClean="0"/>
              <a:t>[</a:t>
            </a:r>
            <a:r>
              <a:rPr lang="en-US" altLang="zh-CN" sz="1600" b="0" dirty="0">
                <a:solidFill>
                  <a:schemeClr val="tx1"/>
                </a:solidFill>
              </a:rPr>
              <a:t>31:0] Cpu_data2bus,</a:t>
            </a:r>
            <a:r>
              <a:rPr lang="en-US" altLang="zh-CN" sz="1600" dirty="0" smtClean="0"/>
              <a:t>	 	</a:t>
            </a:r>
            <a:r>
              <a:rPr lang="en-US" altLang="zh-CN" sz="1600" b="0" dirty="0">
                <a:solidFill>
                  <a:schemeClr val="tx1"/>
                </a:solidFill>
              </a:rPr>
              <a:t>//data from CPU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addr_bus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r>
              <a:rPr lang="en-US" altLang="zh-CN" sz="1600" dirty="0" smtClean="0"/>
              <a:t>	</a:t>
            </a:r>
            <a:r>
              <a:rPr lang="en-US" altLang="zh-CN" sz="1600" b="0" dirty="0">
                <a:solidFill>
                  <a:schemeClr val="tx1"/>
                </a:solidFill>
              </a:rPr>
              <a:t>//</a:t>
            </a:r>
            <a:r>
              <a:rPr lang="en-US" altLang="zh-CN" sz="1600" b="0" dirty="0" err="1">
                <a:solidFill>
                  <a:schemeClr val="tx1"/>
                </a:solidFill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</a:rPr>
              <a:t>  from CPU	</a:t>
            </a: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 </a:t>
            </a:r>
            <a:r>
              <a:rPr lang="en-US" altLang="zh-CN" sz="1600" dirty="0">
                <a:solidFill>
                  <a:srgbClr val="3333FF"/>
                </a:solidFill>
              </a:rPr>
              <a:t>	input wire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</a:t>
            </a:r>
            <a:r>
              <a:rPr lang="en-US" altLang="zh-CN" sz="1600" b="0" dirty="0">
                <a:solidFill>
                  <a:schemeClr val="tx1"/>
                </a:solidFill>
              </a:rPr>
              <a:t>]  </a:t>
            </a:r>
            <a:r>
              <a:rPr lang="en-US" altLang="zh-CN" sz="1600" b="0" dirty="0" err="1">
                <a:solidFill>
                  <a:schemeClr val="tx1"/>
                </a:solidFill>
              </a:rPr>
              <a:t>led_out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counter0_out,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counter1_out,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counter2_out,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/>
              <a:t>					</a:t>
            </a:r>
            <a:endParaRPr lang="en-US" altLang="zh-CN" sz="800" dirty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Cpu_data4bus,	//write to CPU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ram_data_in</a:t>
            </a:r>
            <a:r>
              <a:rPr lang="en-US" altLang="zh-CN" sz="1600" b="0" dirty="0">
                <a:solidFill>
                  <a:schemeClr val="tx1"/>
                </a:solidFill>
              </a:rPr>
              <a:t>,  	//from CPU write to Memory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[9:  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ram_addr</a:t>
            </a:r>
            <a:r>
              <a:rPr lang="en-US" altLang="zh-CN" sz="1600" b="0" dirty="0">
                <a:solidFill>
                  <a:schemeClr val="tx1"/>
                </a:solidFill>
              </a:rPr>
              <a:t>,	    	 //Memory Address signals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data_ram_we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GPIOf0000000_w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GPIOffffff00_we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</a:t>
            </a:r>
            <a:r>
              <a:rPr lang="en-US" altLang="zh-CN" sz="1600" b="0" dirty="0">
                <a:solidFill>
                  <a:schemeClr val="tx1"/>
                </a:solidFill>
              </a:rPr>
              <a:t>e</a:t>
            </a:r>
            <a:r>
              <a:rPr lang="zh-CN" altLang="en-US" sz="1600" b="0" dirty="0">
                <a:solidFill>
                  <a:schemeClr val="tx1"/>
                </a:solidFill>
              </a:rPr>
              <a:t>0000000_we</a:t>
            </a:r>
            <a:r>
              <a:rPr lang="en-US" altLang="zh-CN" sz="1600" b="0" dirty="0">
                <a:solidFill>
                  <a:schemeClr val="tx1"/>
                </a:solidFill>
              </a:rPr>
              <a:t>,	// GPIOfffffe00_we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	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记数器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Peripheral_in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zh-CN" altLang="en-US" sz="1600" b="0" dirty="0">
                <a:solidFill>
                  <a:schemeClr val="tx1"/>
                </a:solidFill>
              </a:rPr>
              <a:t>送外部设备总线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rgbClr val="3333FF"/>
                </a:solidFill>
              </a:rPr>
              <a:t>endmodule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130" y="-38190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MIO_BUS</a:t>
            </a:r>
            <a:r>
              <a:rPr lang="zh-CN" altLang="en-US" dirty="0"/>
              <a:t>模块调用接口信号关系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10" y="1052736"/>
            <a:ext cx="8491746" cy="540060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MIO_BUS          U4</a:t>
            </a:r>
            <a:r>
              <a:rPr lang="en-US" altLang="zh-CN" sz="1600" dirty="0" smtClean="0">
                <a:solidFill>
                  <a:schemeClr val="tx1"/>
                </a:solidFill>
              </a:rPr>
              <a:t>( 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clk_50M, 			//</a:t>
            </a:r>
            <a:r>
              <a:rPr lang="zh-CN" altLang="en-US" sz="1600" dirty="0" smtClean="0">
                <a:solidFill>
                  <a:schemeClr val="tx1"/>
                </a:solidFill>
              </a:rPr>
              <a:t>主板时钟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botton_out</a:t>
            </a:r>
            <a:r>
              <a:rPr lang="en-US" altLang="zh-CN" sz="1600" dirty="0">
                <a:solidFill>
                  <a:schemeClr val="tx1"/>
                </a:solidFill>
              </a:rPr>
              <a:t>[</a:t>
            </a:r>
            <a:r>
              <a:rPr lang="en-US" altLang="zh-CN" sz="1600" dirty="0" smtClean="0">
                <a:solidFill>
                  <a:schemeClr val="tx1"/>
                </a:solidFill>
              </a:rPr>
              <a:t>3],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复位，按钮</a:t>
            </a:r>
            <a:r>
              <a:rPr lang="en-US" altLang="zh-CN" sz="1600" dirty="0" smtClean="0">
                <a:solidFill>
                  <a:schemeClr val="tx1"/>
                </a:solidFill>
              </a:rPr>
              <a:t>BTN3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BTN [3:0</a:t>
            </a:r>
            <a:r>
              <a:rPr lang="en-US" altLang="zh-CN" sz="1600" dirty="0">
                <a:solidFill>
                  <a:schemeClr val="tx1"/>
                </a:solidFill>
              </a:rPr>
              <a:t>] , </a:t>
            </a:r>
            <a:r>
              <a:rPr lang="en-US" altLang="zh-CN" sz="1600" dirty="0" smtClean="0">
                <a:solidFill>
                  <a:schemeClr val="tx1"/>
                </a:solidFill>
              </a:rPr>
              <a:t>		//4</a:t>
            </a:r>
            <a:r>
              <a:rPr lang="zh-CN" altLang="en-US" sz="1600" dirty="0" smtClean="0">
                <a:solidFill>
                  <a:schemeClr val="tx1"/>
                </a:solidFill>
              </a:rPr>
              <a:t>位原始按钮输入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SW [7:0],			//8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zh-CN" altLang="en-US" sz="1600" dirty="0">
                <a:solidFill>
                  <a:schemeClr val="tx1"/>
                </a:solidFill>
              </a:rPr>
              <a:t>原始</a:t>
            </a:r>
            <a:r>
              <a:rPr lang="zh-CN" altLang="en-US" sz="1600" dirty="0" smtClean="0">
                <a:solidFill>
                  <a:schemeClr val="tx1"/>
                </a:solidFill>
              </a:rPr>
              <a:t>开关输入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600" dirty="0" smtClean="0">
                <a:solidFill>
                  <a:schemeClr val="tx1"/>
                </a:solidFill>
              </a:rPr>
              <a:t>,			//</a:t>
            </a:r>
            <a:r>
              <a:rPr lang="zh-CN" altLang="en-US" sz="1600" dirty="0" smtClean="0">
                <a:solidFill>
                  <a:schemeClr val="tx1"/>
                </a:solidFill>
              </a:rPr>
              <a:t>存储器读写操作，来自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smtClean="0">
                <a:solidFill>
                  <a:schemeClr val="tx1"/>
                </a:solidFill>
              </a:rPr>
              <a:t>Cpu_data2bus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//CPU</a:t>
            </a:r>
            <a:r>
              <a:rPr lang="zh-CN" altLang="en-US" sz="1600" dirty="0">
                <a:solidFill>
                  <a:schemeClr val="tx1"/>
                </a:solidFill>
              </a:rPr>
              <a:t>输出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数据总线</a:t>
            </a: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addr_bus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, 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地址总线，来自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 	</a:t>
            </a:r>
            <a:r>
              <a:rPr lang="en-US" altLang="zh-CN" sz="1600" dirty="0" err="1">
                <a:solidFill>
                  <a:schemeClr val="tx1"/>
                </a:solidFill>
              </a:rPr>
              <a:t>led_out</a:t>
            </a:r>
            <a:r>
              <a:rPr lang="en-US" altLang="zh-CN" sz="1600" dirty="0">
                <a:solidFill>
                  <a:schemeClr val="tx1"/>
                </a:solidFill>
              </a:rPr>
              <a:t> [7:0</a:t>
            </a:r>
            <a:r>
              <a:rPr lang="en-US" altLang="zh-CN" sz="1600" dirty="0" smtClean="0">
                <a:solidFill>
                  <a:schemeClr val="tx1"/>
                </a:solidFill>
              </a:rPr>
              <a:t>],	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	</a:t>
            </a:r>
            <a:r>
              <a:rPr lang="en-US" altLang="zh-CN" sz="160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当前通道计数输出，来自计数器外设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counter0_out,	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计数结束输出，</a:t>
            </a:r>
            <a:r>
              <a:rPr lang="zh-CN" altLang="en-US" sz="1600" dirty="0">
                <a:solidFill>
                  <a:schemeClr val="tx1"/>
                </a:solidFill>
              </a:rPr>
              <a:t>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counter1_out,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counter2_out,		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</a:t>
            </a:r>
            <a:r>
              <a:rPr lang="zh-CN" altLang="en-US" sz="1600" dirty="0" smtClean="0">
                <a:solidFill>
                  <a:schemeClr val="tx1"/>
                </a:solidFill>
              </a:rPr>
              <a:t>外设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>
                <a:solidFill>
                  <a:schemeClr val="tx1"/>
                </a:solidFill>
              </a:rPr>
              <a:t>	</a:t>
            </a:r>
            <a:endParaRPr lang="en-US" altLang="zh-CN" sz="8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Cpu_data4bus </a:t>
            </a:r>
            <a:r>
              <a:rPr lang="en-US" altLang="zh-CN" sz="1600" dirty="0">
                <a:solidFill>
                  <a:schemeClr val="tx1"/>
                </a:solidFill>
              </a:rPr>
              <a:t>[31:0] ,	</a:t>
            </a:r>
            <a:r>
              <a:rPr lang="en-US" altLang="zh-CN" sz="1600" dirty="0" smtClean="0">
                <a:solidFill>
                  <a:schemeClr val="tx1"/>
                </a:solidFill>
              </a:rPr>
              <a:t>//CPU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[31:0] ,  </a:t>
            </a:r>
            <a:r>
              <a:rPr lang="en-US" altLang="zh-CN" sz="1600" dirty="0" smtClean="0">
                <a:solidFill>
                  <a:schemeClr val="tx1"/>
                </a:solidFill>
              </a:rPr>
              <a:t>	//RAM 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[9:  0] ,	    </a:t>
            </a:r>
            <a:r>
              <a:rPr lang="en-US" altLang="zh-CN" sz="1600" dirty="0" smtClean="0">
                <a:solidFill>
                  <a:schemeClr val="tx1"/>
                </a:solidFill>
              </a:rPr>
              <a:t>	 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访问地址，连接到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读写控制， 连接</a:t>
            </a:r>
            <a:r>
              <a:rPr lang="zh-CN" altLang="en-US" sz="1600" dirty="0">
                <a:solidFill>
                  <a:schemeClr val="tx1"/>
                </a:solidFill>
              </a:rPr>
              <a:t>到</a:t>
            </a:r>
            <a:r>
              <a:rPr lang="en-US" altLang="zh-CN" sz="1600" dirty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GPIOf</a:t>
            </a:r>
            <a:r>
              <a:rPr lang="zh-CN" altLang="en-US" sz="1600" dirty="0">
                <a:solidFill>
                  <a:schemeClr val="tx1"/>
                </a:solidFill>
              </a:rPr>
              <a:t>0000000_</a:t>
            </a:r>
            <a:r>
              <a:rPr lang="zh-CN" altLang="en-US" sz="1600" dirty="0" smtClean="0">
                <a:solidFill>
                  <a:schemeClr val="tx1"/>
                </a:solidFill>
              </a:rPr>
              <a:t>w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一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写信号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</a:t>
            </a:r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r>
              <a:rPr lang="zh-CN" altLang="en-US" sz="1600" dirty="0" smtClean="0">
                <a:solidFill>
                  <a:schemeClr val="tx1"/>
                </a:solidFill>
              </a:rPr>
              <a:t>0000000</a:t>
            </a:r>
            <a:r>
              <a:rPr lang="zh-CN" altLang="en-US" sz="1600" dirty="0">
                <a:solidFill>
                  <a:schemeClr val="tx1"/>
                </a:solidFill>
              </a:rPr>
              <a:t>_</a:t>
            </a:r>
            <a:r>
              <a:rPr lang="zh-CN" altLang="en-US" sz="1600" dirty="0" smtClean="0">
                <a:solidFill>
                  <a:schemeClr val="tx1"/>
                </a:solidFill>
              </a:rPr>
              <a:t>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设备二</a:t>
            </a:r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r>
              <a:rPr lang="zh-CN" altLang="en-US" sz="1600" dirty="0" smtClean="0">
                <a:solidFill>
                  <a:schemeClr val="tx1"/>
                </a:solidFill>
              </a:rPr>
              <a:t>段写信号，连接到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U5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counter_we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记数器写信号，</a:t>
            </a:r>
            <a:r>
              <a:rPr lang="zh-CN" altLang="en-US" sz="1600" dirty="0">
                <a:solidFill>
                  <a:schemeClr val="tx1"/>
                </a:solidFill>
              </a:rPr>
              <a:t>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U10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Peripheral_in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	//</a:t>
            </a:r>
            <a:r>
              <a:rPr lang="zh-CN" altLang="en-US" sz="1600" dirty="0" smtClean="0">
                <a:solidFill>
                  <a:schemeClr val="tx1"/>
                </a:solidFill>
              </a:rPr>
              <a:t>外部设备写数据总线，连接所有写设备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endmodule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设备与</a:t>
            </a:r>
            <a:r>
              <a:rPr lang="zh-CN" altLang="en-US" sz="6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接口模块</a:t>
            </a:r>
            <a:endParaRPr lang="en-US" altLang="zh-CN" sz="6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实验所用的</a:t>
            </a:r>
            <a:r>
              <a:rPr lang="en-US" altLang="zh-CN" sz="3400" dirty="0" smtClean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接口非常简单</a:t>
            </a:r>
            <a:endParaRPr lang="en-US" altLang="zh-CN" sz="3400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altLang="zh-CN" sz="2800" dirty="0" smtClean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Seg7</a:t>
            </a: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设备外</a:t>
            </a:r>
            <a:r>
              <a:rPr lang="en-US" altLang="zh-CN" sz="280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与设备合二为一</a:t>
            </a:r>
            <a:endParaRPr lang="zh-CN" altLang="en-US" sz="2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57107" y="2132856"/>
            <a:ext cx="4186895" cy="3168352"/>
            <a:chOff x="395536" y="3096344"/>
            <a:chExt cx="4445149" cy="328498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459862" y="3096344"/>
              <a:ext cx="4270641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483768" y="3501008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7A77"/>
                  </a:solidFill>
                </a:rPr>
                <a:t>Device GPIO</a:t>
              </a:r>
              <a:endParaRPr lang="en-US" altLang="zh-CN" sz="2000" dirty="0" smtClean="0">
                <a:solidFill>
                  <a:srgbClr val="007A77"/>
                </a:solidFill>
              </a:endParaRP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&amp; 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547664" y="5373216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" name="任意多边形 7"/>
            <p:cNvSpPr/>
            <p:nvPr/>
          </p:nvSpPr>
          <p:spPr bwMode="auto">
            <a:xfrm>
              <a:off x="1645990" y="5730428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03648" y="5762400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4941168"/>
              <a:ext cx="19654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GPIOf0000000_we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1331640" y="4365104"/>
              <a:ext cx="1152128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7123" y="413978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6765">
                      <a:lumMod val="50000"/>
                    </a:srgbClr>
                  </a:solidFill>
                </a:rPr>
                <a:t>Peripheral_in</a:t>
              </a:r>
              <a:endParaRPr lang="zh-CN" altLang="en-US" b="1" dirty="0">
                <a:solidFill>
                  <a:srgbClr val="006765">
                    <a:lumMod val="50000"/>
                  </a:srgbClr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491880" y="4653136"/>
              <a:ext cx="432048" cy="129614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8-LED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3203848" y="5229200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812520" y="5594359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led_out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131840" y="4365104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131840" y="3789040"/>
              <a:ext cx="43204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99265" y="4192267"/>
              <a:ext cx="1441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Counter_set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8441" y="3768273"/>
              <a:ext cx="10374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>
                  <a:solidFill>
                    <a:srgbClr val="000000"/>
                  </a:solidFill>
                </a:rPr>
                <a:t>GPIOf0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1475656" y="371703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1079266" y="350100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707904" y="357301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 smtClean="0">
                  <a:solidFill>
                    <a:srgbClr val="FF0000"/>
                  </a:solidFill>
                </a:rPr>
                <a:t>22</a:t>
              </a:r>
              <a:r>
                <a:rPr lang="zh-CN" altLang="en-US" sz="1600" b="1" kern="0" dirty="0" smtClean="0">
                  <a:solidFill>
                    <a:srgbClr val="FF0000"/>
                  </a:solidFill>
                </a:rPr>
                <a:t>位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接口</a:t>
            </a:r>
            <a:r>
              <a:rPr lang="zh-CN" altLang="en-US" sz="3600" dirty="0"/>
              <a:t>及</a:t>
            </a:r>
            <a:r>
              <a:rPr lang="zh-CN" altLang="en-US" sz="3600" dirty="0" smtClean="0"/>
              <a:t>设备</a:t>
            </a:r>
            <a:r>
              <a:rPr lang="zh-CN" altLang="en-US" sz="3600" dirty="0"/>
              <a:t>一 </a:t>
            </a:r>
            <a:r>
              <a:rPr lang="en-US" altLang="zh-CN" dirty="0"/>
              <a:t>		       </a:t>
            </a:r>
            <a:r>
              <a:rPr lang="en-US" altLang="zh-CN" dirty="0" smtClean="0"/>
              <a:t>     	    			</a:t>
            </a:r>
            <a:r>
              <a:rPr lang="en-US" altLang="zh-CN" dirty="0" smtClean="0">
                <a:solidFill>
                  <a:srgbClr val="FF0000"/>
                </a:solidFill>
              </a:rPr>
              <a:t>SPIO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GPIO</a:t>
            </a:r>
            <a:r>
              <a:rPr lang="zh-CN" altLang="en-US" sz="2800" dirty="0" smtClean="0">
                <a:solidFill>
                  <a:schemeClr val="tx1"/>
                </a:solidFill>
              </a:rPr>
              <a:t>输出设备一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>
                <a:solidFill>
                  <a:prstClr val="black"/>
                </a:solidFill>
              </a:rPr>
              <a:t>=f0000000 - ffffffff0 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ffffff00-ffffffff0)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读写控制信号：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GPIOf0000000_we(GPIOffffff00_we)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{GPIOf0[21:0],</a:t>
            </a:r>
            <a:r>
              <a:rPr lang="en-US" altLang="zh-CN" sz="2000" dirty="0">
                <a:solidFill>
                  <a:srgbClr val="FF0000"/>
                </a:solidFill>
              </a:rPr>
              <a:t>LED</a:t>
            </a:r>
            <a:r>
              <a:rPr lang="en-US" altLang="zh-CN" sz="2000" dirty="0"/>
              <a:t>,counter_set} 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基本功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LEDs</a:t>
            </a:r>
            <a:r>
              <a:rPr lang="zh-CN" altLang="en-US" sz="2200" dirty="0" smtClean="0">
                <a:solidFill>
                  <a:prstClr val="black"/>
                </a:solidFill>
              </a:rPr>
              <a:t>设备和计数器</a:t>
            </a:r>
            <a:r>
              <a:rPr lang="zh-CN" altLang="en-US" sz="2200" dirty="0">
                <a:solidFill>
                  <a:prstClr val="black"/>
                </a:solidFill>
              </a:rPr>
              <a:t>控制器</a:t>
            </a:r>
            <a:r>
              <a:rPr lang="zh-CN" altLang="en-US" sz="2200" dirty="0" smtClean="0">
                <a:solidFill>
                  <a:prstClr val="black"/>
                </a:solidFill>
              </a:rPr>
              <a:t>读写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可回读，检测状态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LED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zh-CN" altLang="en-US" sz="2200" dirty="0">
                <a:solidFill>
                  <a:prstClr val="black"/>
                </a:solidFill>
              </a:rPr>
              <a:t>改造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/>
              <a:t>-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SPIO_IO.v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</a:t>
            </a:r>
            <a:r>
              <a:rPr lang="zh-CN" altLang="en-US" dirty="0" smtClean="0"/>
              <a:t>接口</a:t>
            </a:r>
            <a:r>
              <a:rPr lang="zh-CN" altLang="en-US" dirty="0"/>
              <a:t>与</a:t>
            </a:r>
            <a:r>
              <a:rPr lang="zh-CN" altLang="en-US" dirty="0" smtClean="0"/>
              <a:t>设备一</a:t>
            </a:r>
            <a:r>
              <a:rPr lang="en-US" altLang="zh-CN" dirty="0"/>
              <a:t>IP</a:t>
            </a:r>
            <a:r>
              <a:rPr lang="zh-CN" altLang="en-US" dirty="0"/>
              <a:t>核</a:t>
            </a:r>
            <a:r>
              <a:rPr lang="zh-CN" altLang="en-US" dirty="0" smtClean="0"/>
              <a:t>调用空模块</a:t>
            </a:r>
            <a:br>
              <a:rPr lang="en-US" altLang="zh-CN" dirty="0" smtClean="0"/>
            </a:br>
            <a:r>
              <a:rPr lang="en-US" altLang="zh-CN" dirty="0" smtClean="0"/>
              <a:t>						       -</a:t>
            </a:r>
            <a:r>
              <a:rPr lang="en-US" altLang="zh-CN" dirty="0" err="1" smtClean="0">
                <a:solidFill>
                  <a:srgbClr val="FF0000"/>
                </a:solidFill>
              </a:rPr>
              <a:t>PIO.v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24744"/>
            <a:ext cx="8733656" cy="482453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SPIO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 smtClean="0"/>
              <a:t>,		//</a:t>
            </a:r>
            <a:r>
              <a:rPr lang="en-US" altLang="zh-CN" sz="2000" dirty="0" err="1" smtClean="0"/>
              <a:t>io_clk</a:t>
            </a:r>
            <a:r>
              <a:rPr lang="zh-CN" altLang="en-US" sz="2000" dirty="0" smtClean="0"/>
              <a:t>，与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反向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err="1"/>
              <a:t>rst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EN,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/>
              <a:t>[31:0] </a:t>
            </a:r>
            <a:r>
              <a:rPr lang="en-US" altLang="zh-CN" sz="2000" dirty="0" err="1" smtClean="0"/>
              <a:t>P_Data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	 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smtClean="0"/>
              <a:t>Start		//</a:t>
            </a:r>
            <a:r>
              <a:rPr lang="zh-CN" altLang="en-US" sz="2000" dirty="0" smtClean="0"/>
              <a:t>串行输出启动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[1:0] </a:t>
            </a:r>
            <a:r>
              <a:rPr lang="en-US" altLang="zh-CN" sz="2000" dirty="0" err="1"/>
              <a:t>counter_set</a:t>
            </a:r>
            <a:r>
              <a:rPr lang="en-US" altLang="zh-CN" sz="2000" dirty="0" smtClean="0"/>
              <a:t>,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U7</a:t>
            </a:r>
            <a:r>
              <a:rPr lang="zh-CN" altLang="en-US" sz="2000" dirty="0" smtClean="0"/>
              <a:t>，后继用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[15:0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led_out</a:t>
            </a:r>
            <a:r>
              <a:rPr lang="en-US" altLang="zh-CN" sz="2000" dirty="0" smtClean="0"/>
              <a:t>,    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LED,</a:t>
            </a:r>
            <a:r>
              <a:rPr lang="zh-CN" altLang="en-US" sz="2000" dirty="0" smtClean="0"/>
              <a:t>回读到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dirty="0" smtClean="0"/>
              <a:t>23:0</a:t>
            </a:r>
            <a:r>
              <a:rPr lang="en-US" altLang="zh-CN" sz="2000" dirty="0"/>
              <a:t>] </a:t>
            </a:r>
            <a:r>
              <a:rPr lang="en-US" altLang="zh-CN" sz="2000" dirty="0" smtClean="0"/>
              <a:t>GPIOf0	//</a:t>
            </a:r>
            <a:r>
              <a:rPr lang="zh-CN" altLang="en-US" sz="2000" dirty="0" smtClean="0"/>
              <a:t>备用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led_clk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串行时钟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led_sout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</a:t>
            </a:r>
            <a:r>
              <a:rPr lang="en-US" altLang="zh-CN" sz="2000" dirty="0" smtClean="0"/>
              <a:t>LEDE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LED_PED,	//LED</a:t>
            </a:r>
            <a:r>
              <a:rPr lang="zh-CN" altLang="en-US" sz="2000" dirty="0" smtClean="0"/>
              <a:t>使能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led_clrn</a:t>
            </a:r>
            <a:r>
              <a:rPr lang="en-US" altLang="zh-CN" sz="2000" dirty="0" smtClean="0"/>
              <a:t>		//LED</a:t>
            </a:r>
            <a:r>
              <a:rPr lang="zh-CN" altLang="en-US" sz="2000" dirty="0" smtClean="0"/>
              <a:t>清零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				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3333FF"/>
                </a:solidFill>
              </a:rPr>
              <a:t>endmodule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2708920"/>
            <a:ext cx="2784084" cy="18701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设备二</a:t>
            </a:r>
            <a:r>
              <a:rPr lang="zh-CN" altLang="en-US" sz="2800" dirty="0"/>
              <a:t>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  	   	  	</a:t>
            </a:r>
            <a:r>
              <a:rPr lang="en-US" altLang="zh-CN" sz="2800" dirty="0" smtClean="0"/>
              <a:t>~</a:t>
            </a:r>
            <a:r>
              <a:rPr lang="en-US" altLang="zh-CN" dirty="0" smtClean="0">
                <a:solidFill>
                  <a:srgbClr val="FF0000"/>
                </a:solidFill>
              </a:rPr>
              <a:t>Seg7_Dev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b="0" dirty="0">
                <a:solidFill>
                  <a:schemeClr val="tx1"/>
                </a:solidFill>
              </a:rPr>
              <a:t>七段码显示输出设备模块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需要通过接口模块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Multi_8CH32</a:t>
            </a: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连接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b="0" dirty="0" smtClean="0">
                <a:solidFill>
                  <a:schemeClr val="tx1"/>
                </a:solidFill>
              </a:rPr>
              <a:t>基本功能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OExp02)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段码显示设备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模拟文本</a:t>
            </a:r>
            <a:r>
              <a:rPr lang="zh-CN" altLang="en-US" sz="2200" dirty="0">
                <a:solidFill>
                  <a:prstClr val="black"/>
                </a:solidFill>
              </a:rPr>
              <a:t>，</a:t>
            </a:r>
            <a:r>
              <a:rPr lang="zh-CN" altLang="en-US" sz="2200" dirty="0" smtClean="0">
                <a:solidFill>
                  <a:prstClr val="black"/>
                </a:solidFill>
              </a:rPr>
              <a:t>显示</a:t>
            </a:r>
            <a:r>
              <a:rPr lang="en-US" altLang="zh-CN" sz="2400" dirty="0">
                <a:solidFill>
                  <a:prstClr val="black"/>
                </a:solidFill>
              </a:rPr>
              <a:t>8</a:t>
            </a:r>
            <a:r>
              <a:rPr lang="zh-CN" altLang="en-US" sz="2400" dirty="0">
                <a:solidFill>
                  <a:prstClr val="black"/>
                </a:solidFill>
              </a:rPr>
              <a:t>位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进制数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SW[1:0]=x1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SW[1:0]=01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</a:t>
            </a:r>
            <a:r>
              <a:rPr lang="zh-CN" altLang="en-US" sz="2000" dirty="0">
                <a:solidFill>
                  <a:prstClr val="black"/>
                </a:solidFill>
              </a:rPr>
              <a:t>低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 smtClean="0">
                <a:solidFill>
                  <a:prstClr val="black"/>
                </a:solidFill>
              </a:rPr>
              <a:t>;	</a:t>
            </a:r>
            <a:r>
              <a:rPr lang="en-US" altLang="zh-CN" sz="2000" dirty="0" smtClean="0">
                <a:solidFill>
                  <a:srgbClr val="FF0000"/>
                </a:solidFill>
              </a:rPr>
              <a:t>Sword</a:t>
            </a:r>
            <a:r>
              <a:rPr lang="zh-CN" altLang="en-US" sz="2000" dirty="0" smtClean="0">
                <a:solidFill>
                  <a:srgbClr val="FF0000"/>
                </a:solidFill>
              </a:rPr>
              <a:t>平台不需要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SW[1:0</a:t>
            </a:r>
            <a:r>
              <a:rPr lang="en-US" altLang="zh-CN" sz="2000" dirty="0" smtClean="0">
                <a:solidFill>
                  <a:prstClr val="black"/>
                </a:solidFill>
              </a:rPr>
              <a:t>]=11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，显示高</a:t>
            </a:r>
            <a:r>
              <a:rPr lang="en-US" altLang="zh-CN" sz="2000" dirty="0" smtClean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Sword</a:t>
            </a:r>
            <a:r>
              <a:rPr lang="zh-CN" altLang="en-US" sz="2000" dirty="0">
                <a:solidFill>
                  <a:srgbClr val="FF0000"/>
                </a:solidFill>
              </a:rPr>
              <a:t>平台不需要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模拟图形显示，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段用于</a:t>
            </a:r>
            <a:r>
              <a:rPr lang="en-US" altLang="zh-CN" sz="2200" dirty="0" smtClean="0">
                <a:solidFill>
                  <a:prstClr val="black"/>
                </a:solidFill>
              </a:rPr>
              <a:t>32</a:t>
            </a:r>
            <a:r>
              <a:rPr lang="zh-CN" altLang="en-US" sz="2200" dirty="0" smtClean="0">
                <a:solidFill>
                  <a:prstClr val="black"/>
                </a:solidFill>
              </a:rPr>
              <a:t>个点阵显示，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SW[1:0</a:t>
            </a:r>
            <a:r>
              <a:rPr lang="en-US" altLang="zh-CN" sz="2200" dirty="0">
                <a:solidFill>
                  <a:prstClr val="black"/>
                </a:solidFill>
              </a:rPr>
              <a:t>]=</a:t>
            </a:r>
            <a:r>
              <a:rPr lang="en-US" altLang="zh-CN" sz="2200" dirty="0" smtClean="0">
                <a:solidFill>
                  <a:prstClr val="black"/>
                </a:solidFill>
              </a:rPr>
              <a:t>x0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段显示模块改造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b="0" dirty="0">
                <a:solidFill>
                  <a:schemeClr val="tx1"/>
                </a:solidFill>
              </a:rPr>
              <a:t>本实验用</a:t>
            </a:r>
            <a:r>
              <a:rPr lang="en-US" altLang="zh-CN" sz="2800" b="0" dirty="0">
                <a:solidFill>
                  <a:schemeClr val="tx1"/>
                </a:solidFill>
              </a:rPr>
              <a:t>IP </a:t>
            </a:r>
            <a:r>
              <a:rPr lang="zh-CN" altLang="en-US" sz="2800" b="0" dirty="0">
                <a:solidFill>
                  <a:schemeClr val="tx1"/>
                </a:solidFill>
              </a:rPr>
              <a:t>软核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Exp02</a:t>
            </a:r>
            <a:r>
              <a:rPr lang="zh-CN" altLang="en-US" sz="2800" b="0" dirty="0">
                <a:solidFill>
                  <a:schemeClr val="tx1"/>
                </a:solidFill>
              </a:rPr>
              <a:t>设计的模块</a:t>
            </a:r>
            <a:r>
              <a:rPr lang="en-US" altLang="zh-CN" sz="2800" b="0" dirty="0">
                <a:solidFill>
                  <a:schemeClr val="tx1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smtClean="0">
                <a:solidFill>
                  <a:prstClr val="black"/>
                </a:solidFill>
              </a:rPr>
              <a:t>SSeg7_Dev.ngc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SSeg7_Dev.v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SSeg7_Dev.sym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通用设备</a:t>
            </a:r>
            <a:r>
              <a:rPr lang="zh-CN" altLang="en-US" dirty="0" smtClean="0"/>
              <a:t>二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核调用空</a:t>
            </a:r>
            <a:r>
              <a:rPr lang="zh-CN" altLang="en-US" dirty="0"/>
              <a:t>模块</a:t>
            </a:r>
            <a:br>
              <a:rPr lang="en-US" altLang="zh-CN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	 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      </a:t>
            </a:r>
            <a:r>
              <a:rPr lang="en-US" altLang="zh-CN" sz="3600" dirty="0">
                <a:solidFill>
                  <a:srgbClr val="FF0000"/>
                </a:solidFill>
              </a:rPr>
              <a:t>~</a:t>
            </a:r>
            <a:r>
              <a:rPr lang="en-US" altLang="zh-CN" sz="3600" dirty="0" smtClean="0">
                <a:solidFill>
                  <a:srgbClr val="FF0000"/>
                </a:solidFill>
              </a:rPr>
              <a:t>Seg7_Dev.v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04400"/>
            <a:ext cx="8229600" cy="5132912"/>
          </a:xfrm>
        </p:spPr>
        <p:txBody>
          <a:bodyPr/>
          <a:lstStyle/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module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 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SSeg7_Dev</a:t>
            </a:r>
            <a:r>
              <a:rPr lang="en-US" altLang="zh-CN" sz="1600" dirty="0" smtClean="0"/>
              <a:t>(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input 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,	</a:t>
            </a:r>
            <a:r>
              <a:rPr lang="en-US" altLang="zh-CN" sz="1600" dirty="0" smtClean="0"/>
              <a:t>	//</a:t>
            </a:r>
            <a:r>
              <a:rPr lang="zh-CN" altLang="en-US" sz="1600" dirty="0" smtClean="0"/>
              <a:t>时钟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rst</a:t>
            </a:r>
            <a:r>
              <a:rPr lang="en-US" altLang="zh-CN" sz="1600" dirty="0"/>
              <a:t>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复位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Start,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串行扫描启动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SW0,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文本</a:t>
            </a:r>
            <a:r>
              <a:rPr lang="en-US" altLang="zh-CN" sz="1600" dirty="0"/>
              <a:t>(16</a:t>
            </a:r>
            <a:r>
              <a:rPr lang="zh-CN" altLang="en-US" sz="1600" dirty="0"/>
              <a:t>进制</a:t>
            </a:r>
            <a:r>
              <a:rPr lang="en-US" altLang="zh-CN" sz="1600" dirty="0"/>
              <a:t>)/</a:t>
            </a:r>
            <a:r>
              <a:rPr lang="zh-CN" altLang="en-US" sz="1600" dirty="0"/>
              <a:t>图型</a:t>
            </a:r>
            <a:r>
              <a:rPr lang="en-US" altLang="zh-CN" sz="1600" dirty="0"/>
              <a:t>(</a:t>
            </a:r>
            <a:r>
              <a:rPr lang="zh-CN" altLang="en-US" sz="1600" dirty="0"/>
              <a:t>点阵</a:t>
            </a:r>
            <a:r>
              <a:rPr lang="en-US" altLang="zh-CN" sz="1600" dirty="0"/>
              <a:t>)</a:t>
            </a:r>
            <a:r>
              <a:rPr lang="zh-CN" altLang="en-US" sz="1600" dirty="0"/>
              <a:t>切换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flash,		//</a:t>
            </a:r>
            <a:r>
              <a:rPr lang="zh-CN" altLang="en-US" sz="1600" dirty="0"/>
              <a:t>七段码闪烁频率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</a:t>
            </a:r>
            <a:r>
              <a:rPr lang="zh-CN" altLang="en-US" sz="1600" b="1" dirty="0">
                <a:solidFill>
                  <a:srgbClr val="3333FF"/>
                </a:solidFill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[31:0]</a:t>
            </a:r>
            <a:r>
              <a:rPr lang="en-US" altLang="zh-CN" sz="1600" dirty="0" err="1" smtClean="0"/>
              <a:t>Hexs</a:t>
            </a:r>
            <a:r>
              <a:rPr lang="en-US" altLang="zh-CN" sz="1600" dirty="0"/>
              <a:t>,	//32</a:t>
            </a:r>
            <a:r>
              <a:rPr lang="zh-CN" altLang="en-US" sz="1600" dirty="0"/>
              <a:t>位待显示输入数据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[7:0]point</a:t>
            </a:r>
            <a:r>
              <a:rPr lang="en-US" altLang="zh-CN" sz="1600" dirty="0"/>
              <a:t>,	//</a:t>
            </a:r>
            <a:r>
              <a:rPr lang="zh-CN" altLang="en-US" sz="1600" dirty="0"/>
              <a:t>七段码小数点：</a:t>
            </a:r>
            <a:r>
              <a:rPr lang="en-US" altLang="zh-CN" sz="1600" dirty="0"/>
              <a:t>8</a:t>
            </a:r>
            <a:r>
              <a:rPr lang="zh-CN" altLang="en-US" sz="1600" dirty="0"/>
              <a:t>个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[7:0]LES</a:t>
            </a:r>
            <a:r>
              <a:rPr lang="en-US" altLang="zh-CN" sz="1600" dirty="0"/>
              <a:t>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七段码使能：</a:t>
            </a:r>
            <a:r>
              <a:rPr lang="en-US" altLang="zh-CN" sz="1600" dirty="0"/>
              <a:t>=1</a:t>
            </a:r>
            <a:r>
              <a:rPr lang="zh-CN" altLang="en-US" sz="1600" dirty="0"/>
              <a:t>时闪烁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seg_clk</a:t>
            </a:r>
            <a:r>
              <a:rPr lang="en-US" altLang="zh-CN" sz="1600" dirty="0" smtClean="0"/>
              <a:t>,	</a:t>
            </a:r>
            <a:r>
              <a:rPr lang="en-US" altLang="zh-CN" sz="1600" dirty="0"/>
              <a:t>	//</a:t>
            </a:r>
            <a:r>
              <a:rPr lang="zh-CN" altLang="en-US" sz="1600" dirty="0"/>
              <a:t>串行移位时钟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seg_sout</a:t>
            </a:r>
            <a:r>
              <a:rPr lang="en-US" altLang="zh-CN" sz="1600" dirty="0"/>
              <a:t>,	//</a:t>
            </a:r>
            <a:r>
              <a:rPr lang="zh-CN" altLang="en-US" sz="1600" dirty="0"/>
              <a:t>七段显示数据</a:t>
            </a:r>
            <a:r>
              <a:rPr lang="en-US" altLang="zh-CN" sz="1600" dirty="0"/>
              <a:t>(</a:t>
            </a:r>
            <a:r>
              <a:rPr lang="zh-CN" altLang="en-US" sz="1600" dirty="0"/>
              <a:t>串行输出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 </a:t>
            </a:r>
            <a:r>
              <a:rPr lang="en-US" altLang="zh-CN" sz="1600" dirty="0"/>
              <a:t>SEG_PEN,	//</a:t>
            </a:r>
            <a:r>
              <a:rPr lang="zh-CN" altLang="en-US" sz="1600" dirty="0"/>
              <a:t>七段码显示刷新使能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seg_clrn</a:t>
            </a:r>
            <a:r>
              <a:rPr lang="en-US" altLang="zh-CN" sz="1600" dirty="0" smtClean="0"/>
              <a:t>	</a:t>
            </a:r>
            <a:r>
              <a:rPr lang="en-US" altLang="zh-CN" sz="1600" dirty="0"/>
              <a:t>	//</a:t>
            </a:r>
            <a:r>
              <a:rPr lang="zh-CN" altLang="en-US" sz="1600" dirty="0"/>
              <a:t>七段</a:t>
            </a:r>
            <a:r>
              <a:rPr lang="zh-CN" altLang="en-US" sz="1600"/>
              <a:t>码</a:t>
            </a:r>
            <a:r>
              <a:rPr lang="zh-CN" altLang="en-US" sz="1600" smtClean="0"/>
              <a:t>显示清零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3333FF"/>
                </a:solidFill>
              </a:rPr>
              <a:t>endmodule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module </a:t>
            </a:r>
            <a:r>
              <a:rPr lang="en-US" altLang="zh-CN" sz="2000" dirty="0" smtClean="0"/>
              <a:t>         </a:t>
            </a:r>
            <a:r>
              <a:rPr lang="en-US" altLang="zh-CN" sz="2000" b="1" dirty="0">
                <a:solidFill>
                  <a:srgbClr val="FF0000"/>
                </a:solidFill>
              </a:rPr>
              <a:t>Seg7_Dev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[31:0] </a:t>
            </a:r>
            <a:r>
              <a:rPr lang="en-US" altLang="zh-CN" sz="2000" dirty="0" err="1"/>
              <a:t>disp_num</a:t>
            </a:r>
            <a:r>
              <a:rPr lang="en-US" altLang="zh-CN" sz="2000" dirty="0"/>
              <a:t>, 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[1:0]SW,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U9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 err="1"/>
              <a:t>flash_clk</a:t>
            </a:r>
            <a:r>
              <a:rPr lang="en-US" altLang="zh-CN" sz="2000" dirty="0"/>
              <a:t>,	     	//</a:t>
            </a:r>
            <a:r>
              <a:rPr lang="zh-CN" altLang="en-US" sz="2000" dirty="0"/>
              <a:t>通用分频器</a:t>
            </a:r>
            <a:endParaRPr lang="zh-CN" altLang="en-US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[1:0] Scanning,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U8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[3:0] pointing,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[3:0] blinking,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wire </a:t>
            </a:r>
            <a:r>
              <a:rPr lang="en-US" altLang="zh-CN" sz="2000" dirty="0"/>
              <a:t>[3:0] AN,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b="1" dirty="0" err="1">
                <a:solidFill>
                  <a:srgbClr val="3333FF"/>
                </a:solidFill>
              </a:rPr>
              <a:t>reg</a:t>
            </a:r>
            <a:r>
              <a:rPr lang="en-US" altLang="zh-CN" sz="2000" b="1" dirty="0">
                <a:solidFill>
                  <a:srgbClr val="3333FF"/>
                </a:solidFill>
              </a:rPr>
              <a:t> </a:t>
            </a:r>
            <a:r>
              <a:rPr lang="en-US" altLang="zh-CN" sz="2000" dirty="0"/>
              <a:t>[7:0] SEGMENT );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3333FF"/>
                </a:solidFill>
              </a:rPr>
              <a:t>endmodule</a:t>
            </a:r>
            <a:endParaRPr lang="en-US" altLang="zh-CN" sz="2000" b="1" dirty="0">
              <a:solidFill>
                <a:srgbClr val="3333FF"/>
              </a:solidFill>
            </a:endParaRP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484784"/>
            <a:ext cx="1918029" cy="2037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6" y="4725144"/>
            <a:ext cx="1584176" cy="12869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30832" y="6165304"/>
            <a:ext cx="84559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U5-</a:t>
            </a:r>
            <a:r>
              <a:rPr lang="zh-CN" altLang="en-US" dirty="0" smtClean="0"/>
              <a:t>通用设备二接口模块 </a:t>
            </a:r>
            <a:r>
              <a:rPr lang="zh-CN" altLang="en-US" sz="2800" dirty="0"/>
              <a:t>		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		  </a:t>
            </a:r>
            <a:r>
              <a:rPr lang="en-US" altLang="zh-CN" sz="2800" dirty="0" smtClean="0">
                <a:solidFill>
                  <a:srgbClr val="FF0000"/>
                </a:solidFill>
              </a:rPr>
              <a:t>Multi_8CH32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0072" y="1935120"/>
            <a:ext cx="3600400" cy="3077643"/>
            <a:chOff x="-36512" y="3140968"/>
            <a:chExt cx="3600400" cy="3077643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496" y="3240272"/>
              <a:ext cx="2880320" cy="2978339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871192" y="3573016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GPIO</a:t>
              </a:r>
              <a:endParaRPr lang="en-US" altLang="zh-CN" sz="2000" dirty="0" smtClean="0"/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Multi_8CH32</a:t>
              </a:r>
              <a:endPara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899592" y="527972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8" name="任意多边形 27"/>
            <p:cNvSpPr/>
            <p:nvPr/>
          </p:nvSpPr>
          <p:spPr bwMode="auto">
            <a:xfrm>
              <a:off x="1033414" y="5802436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91072" y="5834408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36512" y="4962654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GPIOe0000000_we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右箭头 30"/>
            <p:cNvSpPr/>
            <p:nvPr/>
          </p:nvSpPr>
          <p:spPr bwMode="auto">
            <a:xfrm>
              <a:off x="1259632" y="4559642"/>
              <a:ext cx="611560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513" y="433652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167336" y="3645024"/>
              <a:ext cx="396552" cy="194421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eg7 </a:t>
              </a:r>
              <a:r>
                <a:rPr lang="en-US" altLang="zh-CN" sz="2000" dirty="0">
                  <a:solidFill>
                    <a:srgbClr val="FF0000"/>
                  </a:solidFill>
                </a:rPr>
                <a:t>Device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2011069" y="4828511"/>
              <a:ext cx="14401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disp_num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2554761" y="4437112"/>
              <a:ext cx="64908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0706" y="314096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/>
            </a:p>
          </p:txBody>
        </p:sp>
        <p:sp>
          <p:nvSpPr>
            <p:cNvPr id="37" name="任意多边形 36"/>
            <p:cNvSpPr/>
            <p:nvPr/>
          </p:nvSpPr>
          <p:spPr bwMode="auto">
            <a:xfrm flipV="1">
              <a:off x="1079104" y="3356991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右箭头 37"/>
            <p:cNvSpPr/>
            <p:nvPr/>
          </p:nvSpPr>
          <p:spPr bwMode="auto">
            <a:xfrm>
              <a:off x="1259632" y="3623538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1246932" y="4127594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0770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992" y="357301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Test_data0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784" y="406828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Test_data7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5431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accent4">
                      <a:lumMod val="50000"/>
                    </a:schemeClr>
                  </a:solidFill>
                </a:rPr>
                <a:t>…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4" name="右箭头 43"/>
            <p:cNvSpPr/>
            <p:nvPr/>
          </p:nvSpPr>
          <p:spPr bwMode="auto">
            <a:xfrm>
              <a:off x="683568" y="5445224"/>
              <a:ext cx="1152128" cy="144016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96" y="5488656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GPIO</a:t>
            </a:r>
            <a:r>
              <a:rPr lang="zh-CN" altLang="en-US" sz="2800" dirty="0">
                <a:solidFill>
                  <a:schemeClr val="tx1"/>
                </a:solidFill>
              </a:rPr>
              <a:t>输出设备二接口模块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读写控制信号：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GPIOe0000000_we(GPIOfffffe00_we)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dirty="0" smtClean="0">
                <a:solidFill>
                  <a:schemeClr val="tx1"/>
                </a:solidFill>
              </a:rPr>
              <a:t>Exp02)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段码输出设备接口模块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逻辑实验显示通道选择模块改造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通道</a:t>
            </a:r>
            <a:r>
              <a:rPr lang="en-US" altLang="zh-CN" sz="2200" dirty="0" smtClean="0">
                <a:solidFill>
                  <a:prstClr val="black"/>
                </a:solidFill>
              </a:rPr>
              <a:t>0</a:t>
            </a:r>
            <a:r>
              <a:rPr lang="zh-CN" altLang="en-US" sz="2200" dirty="0" smtClean="0">
                <a:solidFill>
                  <a:prstClr val="black"/>
                </a:solidFill>
              </a:rPr>
              <a:t>作为显示设备接口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GPIOe0000000_we=1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CLK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上升沿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通道</a:t>
            </a:r>
            <a:r>
              <a:rPr lang="en-US" altLang="zh-CN" sz="2200" dirty="0" smtClean="0">
                <a:solidFill>
                  <a:prstClr val="black"/>
                </a:solidFill>
              </a:rPr>
              <a:t>1-7</a:t>
            </a:r>
            <a:r>
              <a:rPr lang="zh-CN" altLang="en-US" sz="2200" dirty="0" smtClean="0">
                <a:solidFill>
                  <a:prstClr val="black"/>
                </a:solidFill>
              </a:rPr>
              <a:t>作为调试测试信号显示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</a:t>
            </a:r>
            <a:r>
              <a:rPr lang="zh-CN" altLang="en-US" sz="2800" dirty="0" smtClean="0">
                <a:solidFill>
                  <a:schemeClr val="tx1"/>
                </a:solidFill>
              </a:rPr>
              <a:t>实验</a:t>
            </a: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zh-CN" altLang="en-US" sz="280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</a:rPr>
              <a:t>EXp02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设计的模块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>
                <a:solidFill>
                  <a:prstClr val="black"/>
                </a:solidFill>
              </a:rPr>
              <a:t>Multi_8CH32.ngc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Multi_8CH32_IO.v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Multi_8CH32.sym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通用设备二</a:t>
            </a:r>
            <a:r>
              <a:rPr lang="zh-CN" altLang="en-US" dirty="0" smtClean="0"/>
              <a:t>接口调用空模块</a:t>
            </a:r>
            <a:br>
              <a:rPr lang="en-US" altLang="zh-CN" dirty="0" smtClean="0"/>
            </a:br>
            <a:r>
              <a:rPr lang="en-US" altLang="zh-CN" dirty="0" smtClean="0"/>
              <a:t>			      -</a:t>
            </a:r>
            <a:r>
              <a:rPr lang="en-US" altLang="zh-CN" dirty="0">
                <a:solidFill>
                  <a:srgbClr val="FF0000"/>
                </a:solidFill>
              </a:rPr>
              <a:t>Multi_8CH32_IO</a:t>
            </a:r>
            <a:r>
              <a:rPr lang="en-US" altLang="zh-CN" dirty="0" smtClean="0">
                <a:solidFill>
                  <a:srgbClr val="FF0000"/>
                </a:solidFill>
              </a:rPr>
              <a:t>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1746" cy="573325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module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	 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Multi_8CH32  </a:t>
            </a:r>
            <a:r>
              <a:rPr lang="en-US" altLang="zh-CN" sz="1800" dirty="0" smtClean="0"/>
              <a:t>( 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clk</a:t>
            </a:r>
            <a:r>
              <a:rPr lang="en-US" altLang="zh-CN" sz="1800" dirty="0" smtClean="0"/>
              <a:t>,	        		//</a:t>
            </a:r>
            <a:r>
              <a:rPr lang="en-US" altLang="zh-CN" sz="1800" dirty="0" err="1" smtClean="0"/>
              <a:t>io_clk</a:t>
            </a:r>
            <a:r>
              <a:rPr lang="zh-CN" altLang="en-US" sz="1800" dirty="0" smtClean="0"/>
              <a:t>，同步</a:t>
            </a:r>
            <a:r>
              <a:rPr lang="en-US" altLang="zh-CN" sz="1800" dirty="0" smtClean="0"/>
              <a:t>CPU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smtClean="0"/>
              <a:t>EN, 		//=1, 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显示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point_in</a:t>
            </a:r>
            <a:r>
              <a:rPr lang="en-US" altLang="zh-CN" sz="1800" dirty="0" smtClean="0"/>
              <a:t>,</a:t>
            </a:r>
            <a:r>
              <a:rPr lang="en-US" altLang="zh-CN" sz="2000" dirty="0" smtClean="0"/>
              <a:t> 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显示通道各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个小数点</a:t>
            </a:r>
            <a:endParaRPr lang="en-US" altLang="zh-CN" sz="14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blink_in</a:t>
            </a:r>
            <a:r>
              <a:rPr lang="en-US" altLang="zh-CN" sz="1800" dirty="0" smtClean="0"/>
              <a:t>,     </a:t>
            </a:r>
            <a:r>
              <a:rPr lang="en-US" altLang="zh-CN" sz="1600" dirty="0" smtClean="0"/>
              <a:t>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位闪烁控制</a:t>
            </a:r>
            <a:endParaRPr lang="en-US" altLang="zh-CN" sz="14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[2:0] Test</a:t>
            </a:r>
            <a:r>
              <a:rPr lang="en-US" altLang="zh-CN" sz="1800" dirty="0" smtClean="0"/>
              <a:t>,	         	//</a:t>
            </a:r>
            <a:r>
              <a:rPr lang="zh-CN" altLang="en-US" sz="1800" dirty="0" smtClean="0"/>
              <a:t>通道选择</a:t>
            </a:r>
            <a:r>
              <a:rPr lang="en-US" altLang="zh-CN" sz="1800" dirty="0" smtClean="0"/>
              <a:t>SW[7:5]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	   	//</a:t>
            </a:r>
            <a:r>
              <a:rPr lang="zh-CN" altLang="en-US" sz="1800" dirty="0" smtClean="0"/>
              <a:t>通道</a:t>
            </a:r>
            <a:r>
              <a:rPr lang="en-US" altLang="zh-CN" sz="1800" dirty="0"/>
              <a:t>1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</a:t>
            </a:r>
            <a:r>
              <a:rPr lang="en-US" altLang="zh-CN" sz="1800" dirty="0" smtClean="0"/>
              <a:t>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data1,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data2,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3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data3,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4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data4,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data5,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6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data6,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7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/>
              <a:t>[3:0] </a:t>
            </a:r>
            <a:r>
              <a:rPr lang="en-US" altLang="zh-CN" sz="1800" dirty="0" err="1"/>
              <a:t>point_out</a:t>
            </a:r>
            <a:r>
              <a:rPr lang="en-US" altLang="zh-CN" sz="1800" dirty="0" smtClean="0"/>
              <a:t>,	//</a:t>
            </a:r>
            <a:r>
              <a:rPr lang="zh-CN" altLang="en-US" sz="1800" dirty="0" smtClean="0"/>
              <a:t>小数点输出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/>
              <a:t>[3:0] </a:t>
            </a:r>
            <a:r>
              <a:rPr lang="en-US" altLang="zh-CN" sz="1800" dirty="0" err="1"/>
              <a:t>blink_out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   	//</a:t>
            </a:r>
            <a:r>
              <a:rPr lang="zh-CN" altLang="en-US" sz="1800" dirty="0"/>
              <a:t>闪烁</a:t>
            </a:r>
            <a:r>
              <a:rPr lang="zh-CN" altLang="en-US" sz="1800" dirty="0" smtClean="0"/>
              <a:t>控制输出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output</a:t>
            </a:r>
            <a:r>
              <a:rPr lang="en-US" altLang="zh-CN" sz="1800" dirty="0" smtClean="0"/>
              <a:t> [31:0</a:t>
            </a:r>
            <a:r>
              <a:rPr lang="en-US" altLang="zh-CN" sz="1800" dirty="0"/>
              <a:t>] </a:t>
            </a: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disp_num</a:t>
            </a:r>
            <a:r>
              <a:rPr lang="en-US" altLang="zh-CN" sz="1800" dirty="0" smtClean="0"/>
              <a:t>      //</a:t>
            </a:r>
            <a:r>
              <a:rPr lang="zh-CN" altLang="en-US" sz="1800" dirty="0" smtClean="0"/>
              <a:t>接入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段显示</a:t>
            </a:r>
            <a:r>
              <a:rPr lang="zh-CN" altLang="en-US" sz="1800" dirty="0"/>
              <a:t>器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             );</a:t>
            </a:r>
            <a:endParaRPr lang="en-US" altLang="zh-CN" sz="1800" b="1" dirty="0">
              <a:solidFill>
                <a:srgbClr val="3333FF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</a:rPr>
              <a:t>endmodule</a:t>
            </a:r>
            <a:endParaRPr lang="zh-CN" altLang="en-US" sz="18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1628800"/>
            <a:ext cx="2232248" cy="46276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>
                <a:solidFill>
                  <a:srgbClr val="FF0000"/>
                </a:solidFill>
              </a:rPr>
              <a:t>Multi_8CH32</a:t>
            </a:r>
            <a:r>
              <a:rPr lang="zh-CN" altLang="en-US" sz="3600" dirty="0" smtClean="0"/>
              <a:t>调用信号关系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8"/>
            <a:ext cx="8540750" cy="5468173"/>
          </a:xfrm>
          <a:solidFill>
            <a:schemeClr val="bg1"/>
          </a:solidFill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Multi_8CH32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U5</a:t>
            </a:r>
            <a:r>
              <a:rPr lang="en-US" altLang="zh-CN" sz="2000" dirty="0" smtClean="0"/>
              <a:t>( .</a:t>
            </a:r>
            <a:r>
              <a:rPr lang="en-US" altLang="zh-CN" sz="2000" dirty="0" err="1" smtClean="0"/>
              <a:t>clk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clk_io</a:t>
            </a:r>
            <a:r>
              <a:rPr lang="en-US" altLang="zh-CN" sz="2000" dirty="0" smtClean="0"/>
              <a:t>),  .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),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EN(GPIOe0000000_we),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. 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),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			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), 		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.Test(SW_OK[7:5]),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U9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.Data0(</a:t>
            </a:r>
            <a:r>
              <a:rPr lang="en-US" altLang="zh-CN" sz="2000" dirty="0" err="1" smtClean="0"/>
              <a:t>Peripheral_in</a:t>
            </a:r>
            <a:r>
              <a:rPr lang="en-US" altLang="zh-CN" sz="2000" dirty="0" smtClean="0"/>
              <a:t>),  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.data1({2‘b00,PC_out[31:2]}),   	/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.data2(</a:t>
            </a:r>
            <a:r>
              <a:rPr lang="en-US" altLang="zh-CN" sz="2000" dirty="0" err="1" smtClean="0"/>
              <a:t>counter_out</a:t>
            </a:r>
            <a:r>
              <a:rPr lang="en-US" altLang="zh-CN" sz="2000" dirty="0" smtClean="0"/>
              <a:t>),         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U10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.data3(</a:t>
            </a:r>
            <a:r>
              <a:rPr lang="en-US" altLang="zh-CN" sz="2000" dirty="0" err="1" smtClean="0"/>
              <a:t>Inst</a:t>
            </a:r>
            <a:r>
              <a:rPr lang="en-US" altLang="zh-CN" sz="2000" dirty="0" smtClean="0"/>
              <a:t>),	           		//</a:t>
            </a:r>
            <a:r>
              <a:rPr lang="en-US" altLang="zh-CN" sz="2000" dirty="0" err="1" smtClean="0"/>
              <a:t>Inst</a:t>
            </a:r>
            <a:r>
              <a:rPr lang="zh-CN" altLang="en-US" sz="2000" dirty="0" smtClean="0"/>
              <a:t>，来自</a:t>
            </a:r>
            <a:r>
              <a:rPr lang="en-US" altLang="zh-CN" sz="2000" dirty="0" smtClean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.data4(</a:t>
            </a:r>
            <a:r>
              <a:rPr lang="en-US" altLang="zh-CN" sz="2000" dirty="0" err="1" smtClean="0"/>
              <a:t>addr_bus</a:t>
            </a:r>
            <a:r>
              <a:rPr lang="en-US" altLang="zh-CN" sz="2000" dirty="0" smtClean="0"/>
              <a:t>),	          	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.data5(Cpu_data2bus),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.data6(Cpu_data4bus),   	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.data7(</a:t>
            </a:r>
            <a:r>
              <a:rPr lang="en-US" altLang="zh-CN" sz="2000" dirty="0" err="1" smtClean="0"/>
              <a:t>PC_out</a:t>
            </a:r>
            <a:r>
              <a:rPr lang="en-US" altLang="zh-CN" sz="2000" dirty="0" smtClean="0"/>
              <a:t>),	         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CPU;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endParaRPr lang="en-US" altLang="zh-CN" sz="1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point_out</a:t>
            </a:r>
            <a:r>
              <a:rPr lang="en-US" altLang="zh-CN" sz="2000" dirty="0" smtClean="0"/>
              <a:t>(</a:t>
            </a:r>
            <a:r>
              <a:rPr lang="en-US" altLang="zh-CN" sz="2000" dirty="0" err="1"/>
              <a:t>point_out</a:t>
            </a:r>
            <a:r>
              <a:rPr lang="en-US" altLang="zh-CN" sz="2000" dirty="0" smtClean="0"/>
              <a:t>),</a:t>
            </a:r>
            <a:r>
              <a:rPr lang="en-US" altLang="zh-CN" sz="2000" dirty="0"/>
              <a:t>	    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),    	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)	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);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外部设备模块：</a:t>
            </a:r>
            <a:r>
              <a:rPr lang="en-US" altLang="zh-CN" dirty="0"/>
              <a:t>GPIO</a:t>
            </a:r>
            <a:r>
              <a:rPr lang="zh-CN" altLang="en-US" dirty="0"/>
              <a:t>接口设备三、四</a:t>
            </a:r>
            <a:r>
              <a:rPr lang="en-US" altLang="zh-CN" sz="2800" dirty="0">
                <a:solidFill>
                  <a:srgbClr val="003399"/>
                </a:solidFill>
              </a:rPr>
              <a:t>				       </a:t>
            </a:r>
            <a:r>
              <a:rPr lang="en-US" altLang="zh-CN" sz="2800" dirty="0" err="1">
                <a:solidFill>
                  <a:srgbClr val="FF0000"/>
                </a:solidFill>
              </a:rPr>
              <a:t>Device_GPIO_SW_BTN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07" y="1052736"/>
            <a:ext cx="8568857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Switch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4</a:t>
            </a:r>
            <a:r>
              <a:rPr lang="zh-CN" altLang="en-US" sz="2800" dirty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Button</a:t>
            </a:r>
            <a:r>
              <a:rPr lang="zh-CN" altLang="en-US" sz="2800" dirty="0" smtClean="0">
                <a:solidFill>
                  <a:schemeClr val="tx1"/>
                </a:solidFill>
              </a:rPr>
              <a:t>输入设备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地址范围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</a:rPr>
              <a:t>f0000000-ffffffff0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A[2</a:t>
            </a:r>
            <a:r>
              <a:rPr lang="en-US" altLang="zh-CN" sz="2000" dirty="0">
                <a:solidFill>
                  <a:prstClr val="black"/>
                </a:solidFill>
              </a:rPr>
              <a:t>]=0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这二个设备非常简单直接包含在</a:t>
            </a:r>
            <a:r>
              <a:rPr lang="en-US" altLang="zh-CN" sz="2000" dirty="0" smtClean="0">
                <a:solidFill>
                  <a:srgbClr val="FF0000"/>
                </a:solidFill>
              </a:rPr>
              <a:t>U4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MIO_BUS</a:t>
            </a:r>
            <a:r>
              <a:rPr lang="zh-CN" altLang="en-US" sz="2000" dirty="0" smtClean="0">
                <a:solidFill>
                  <a:prstClr val="black"/>
                </a:solidFill>
              </a:rPr>
              <a:t>模块中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数据线关系（当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addre_bus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=f0000000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5715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Cpu_data4bus =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{counter0_out, counter1_out, 			    counter2_out, 1'h000,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BTN,SW</a:t>
            </a:r>
            <a:r>
              <a:rPr lang="en-US" altLang="zh-CN" sz="2000" b="1" dirty="0" smtClean="0">
                <a:solidFill>
                  <a:srgbClr val="24279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4048" y="3227389"/>
            <a:ext cx="3680685" cy="3284984"/>
            <a:chOff x="1611395" y="3140968"/>
            <a:chExt cx="3680685" cy="3284984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656184" y="3140968"/>
              <a:ext cx="3635896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032448" y="3573016"/>
              <a:ext cx="755576" cy="237626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bg1"/>
                  </a:solidFill>
                </a:rPr>
                <a:t>CPU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185377" y="5946452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71027" y="5978424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3367559" y="4622308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Cpu_data4bus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11395" y="3477428"/>
              <a:ext cx="2448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addre_bus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=f0000000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403483" y="3789040"/>
              <a:ext cx="158417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3" name="圆角矩形 12"/>
            <p:cNvSpPr/>
            <p:nvPr/>
          </p:nvSpPr>
          <p:spPr bwMode="auto">
            <a:xfrm>
              <a:off x="2763523" y="3933056"/>
              <a:ext cx="576064" cy="576064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Led out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835531" y="4653137"/>
              <a:ext cx="396552" cy="648071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BTN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2842451" y="5373216"/>
              <a:ext cx="396552" cy="50405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SW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411595" y="4005064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339587" y="4797152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339587" y="5589240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 flipV="1">
              <a:off x="3194670" y="3359819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15072" y="3155256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mem_w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0872" y="3206938"/>
            <a:ext cx="1664788" cy="2930866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1578864" y="3694858"/>
            <a:ext cx="704190" cy="38549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627784" y="4725144"/>
            <a:ext cx="993058" cy="21602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83768" y="5387629"/>
            <a:ext cx="1008112" cy="489643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U10-</a:t>
            </a:r>
            <a:r>
              <a:rPr lang="zh-CN" altLang="en-US" dirty="0" smtClean="0"/>
              <a:t>外部设备</a:t>
            </a:r>
            <a:r>
              <a:rPr lang="zh-CN" altLang="en-US" dirty="0"/>
              <a:t>五</a:t>
            </a:r>
            <a:r>
              <a:rPr lang="zh-CN" altLang="en-US" dirty="0" smtClean="0"/>
              <a:t>：通用计数器模块</a:t>
            </a:r>
            <a:r>
              <a:rPr lang="en-US" altLang="zh-CN" sz="2500" dirty="0">
                <a:solidFill>
                  <a:srgbClr val="003399"/>
                </a:solidFill>
              </a:rPr>
              <a:t>	</a:t>
            </a:r>
            <a:r>
              <a:rPr lang="en-US" altLang="zh-CN" sz="2500" dirty="0" smtClean="0">
                <a:solidFill>
                  <a:srgbClr val="003399"/>
                </a:solidFill>
              </a:rPr>
              <a:t>       					           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Counter_x.v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通用计数器设备，双向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=F0000004 – FFFFFFF4 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FFFFFF04-FFFFFFF4)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读写控制信号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counter_we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三通道独立计数器，可用于程序定时。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输出用于计数通道设置或计数值初始化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=00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01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对应计数通道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2</a:t>
            </a:r>
            <a:endParaRPr lang="en-US" altLang="zh-CN" sz="1800" dirty="0" smtClean="0"/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=11</a:t>
            </a:r>
            <a:r>
              <a:rPr lang="zh-CN" altLang="en-US" sz="1800" dirty="0" smtClean="0"/>
              <a:t>对应计数通道工作设置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计数器部分兼容</a:t>
            </a:r>
            <a:r>
              <a:rPr lang="en-US" altLang="zh-CN" sz="2200" dirty="0" smtClean="0">
                <a:solidFill>
                  <a:prstClr val="black"/>
                </a:solidFill>
              </a:rPr>
              <a:t>8253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本</a:t>
            </a:r>
            <a:r>
              <a:rPr lang="zh-CN" altLang="en-US" dirty="0">
                <a:solidFill>
                  <a:schemeClr val="tx1"/>
                </a:solidFill>
              </a:rPr>
              <a:t>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U10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核调用模块</a:t>
            </a:r>
            <a:r>
              <a:rPr lang="en-US" altLang="zh-CN" sz="2200" dirty="0" err="1">
                <a:solidFill>
                  <a:prstClr val="black"/>
                </a:solidFill>
              </a:rPr>
              <a:t>Counter_x.ngc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</a:t>
            </a:r>
            <a:r>
              <a:rPr lang="zh-CN" altLang="en-US" sz="2200" dirty="0">
                <a:solidFill>
                  <a:prstClr val="black"/>
                </a:solidFill>
              </a:rPr>
              <a:t>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2636912"/>
            <a:ext cx="2915816" cy="30672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初步了解</a:t>
            </a:r>
            <a:r>
              <a:rPr lang="en-US" altLang="zh-CN" sz="2800" dirty="0">
                <a:solidFill>
                  <a:schemeClr val="tx1"/>
                </a:solidFill>
              </a:rPr>
              <a:t>GPIO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接口与设备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了解计算机系统的基本结构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了解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计算机各组成部分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的关系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了解并</a:t>
            </a:r>
            <a:r>
              <a:rPr lang="zh-CN" altLang="en-US" sz="2800" dirty="0">
                <a:solidFill>
                  <a:schemeClr val="tx1"/>
                </a:solidFill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核的使用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了解</a:t>
            </a: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系统并用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核实现简单的</a:t>
            </a: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系统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CN" altLang="en-US" sz="3600" dirty="0" smtClean="0"/>
              <a:t>通用计数器</a:t>
            </a:r>
            <a:r>
              <a:rPr lang="en-US" altLang="zh-CN" sz="3600" dirty="0" smtClean="0"/>
              <a:t>IP</a:t>
            </a:r>
            <a:r>
              <a:rPr lang="zh-CN" altLang="en-US" sz="3600" dirty="0" smtClean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</a:t>
            </a:r>
            <a:r>
              <a:rPr lang="en-US" altLang="zh-CN" sz="3200" dirty="0" smtClean="0"/>
              <a:t>    	       -</a:t>
            </a:r>
            <a:r>
              <a:rPr lang="en-US" altLang="zh-CN" sz="3200" dirty="0" err="1">
                <a:solidFill>
                  <a:srgbClr val="FF0000"/>
                </a:solidFill>
              </a:rPr>
              <a:t>Counter_x.v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9"/>
            <a:ext cx="8540750" cy="498599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Counter_x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io_clk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clk0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[7]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clk2,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计数器写控制，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counter_val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计数器输入数据，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   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计数器通道控制，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U7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counter0_OUT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counter1_OUT,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counter2_OUT,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系统实现辅助模块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U8</a:t>
            </a:r>
            <a:r>
              <a:rPr lang="zh-CN" altLang="en-US" sz="28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通用分频模块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U9</a:t>
            </a:r>
            <a:r>
              <a:rPr lang="zh-CN" altLang="en-US" sz="28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：开关去抖动模块</a:t>
            </a:r>
            <a:endParaRPr lang="zh-CN" altLang="en-US" sz="280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U8-</a:t>
            </a:r>
            <a:r>
              <a:rPr lang="zh-CN" altLang="en-US" sz="3600" dirty="0" smtClean="0"/>
              <a:t>通用</a:t>
            </a:r>
            <a:r>
              <a:rPr lang="zh-CN" altLang="en-US" sz="3600" dirty="0"/>
              <a:t>分频</a:t>
            </a:r>
            <a:r>
              <a:rPr lang="zh-CN" altLang="en-US" sz="3600" dirty="0" smtClean="0"/>
              <a:t>模块：</a:t>
            </a:r>
            <a:r>
              <a:rPr lang="en-US" altLang="zh-CN" sz="3600" dirty="0" err="1">
                <a:solidFill>
                  <a:srgbClr val="FF0000"/>
                </a:solidFill>
              </a:rPr>
              <a:t>clk_div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计数分频模块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用于要求不高的各类计数和分频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和存储器等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对延时和驱动有要求的需要</a:t>
            </a:r>
            <a:r>
              <a:rPr lang="en-US" altLang="zh-CN" sz="2400" dirty="0" smtClean="0"/>
              <a:t>BUFG</a:t>
            </a:r>
            <a:r>
              <a:rPr lang="zh-CN" altLang="en-US" sz="2400" dirty="0" smtClean="0"/>
              <a:t>缓冲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对于时序要求高的需要用</a:t>
            </a:r>
            <a:r>
              <a:rPr lang="en-US" altLang="zh-CN" sz="2400" dirty="0" smtClean="0"/>
              <a:t>DCM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lvl="0"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位计数分频输出：</a:t>
            </a:r>
            <a:r>
              <a:rPr lang="en-US" altLang="zh-CN" sz="2400" dirty="0" err="1">
                <a:solidFill>
                  <a:srgbClr val="FF0000"/>
                </a:solidFill>
              </a:rPr>
              <a:t>clkdiv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时钟输出：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Clk_CPU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逻辑</a:t>
            </a:r>
            <a:r>
              <a:rPr lang="zh-CN" altLang="en-US" sz="2400" dirty="0" smtClean="0"/>
              <a:t>实验通用计数模块</a:t>
            </a:r>
            <a:r>
              <a:rPr lang="zh-CN" altLang="en-US" sz="2400" dirty="0"/>
              <a:t>改造</a:t>
            </a:r>
            <a:endParaRPr lang="zh-CN" altLang="en-US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</a:t>
            </a:r>
            <a:r>
              <a:rPr lang="zh-CN" altLang="en-US" dirty="0" smtClean="0">
                <a:solidFill>
                  <a:schemeClr val="tx1"/>
                </a:solidFill>
              </a:rPr>
              <a:t>实验自己设计核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逻辑电路输出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U8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>
                <a:solidFill>
                  <a:prstClr val="black"/>
                </a:solidFill>
              </a:rPr>
              <a:t>clk_div.ngc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clk_div.v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clk_div.sym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71080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sz="3600" dirty="0" smtClean="0"/>
              <a:t>通用分频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	</a:t>
            </a:r>
            <a:r>
              <a:rPr lang="en-US" altLang="zh-CN" sz="3200" dirty="0"/>
              <a:t>    	</a:t>
            </a:r>
            <a:r>
              <a:rPr lang="en-US" altLang="zh-CN" dirty="0"/>
              <a:t>       </a:t>
            </a:r>
            <a:r>
              <a:rPr lang="en-US" altLang="zh-CN" dirty="0" smtClean="0"/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clk_div.v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module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clk_div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3333FF"/>
                </a:solidFill>
              </a:rPr>
              <a:t>input</a:t>
            </a:r>
            <a:r>
              <a:rPr lang="en-US" altLang="zh-CN" sz="2400" dirty="0"/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clk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    input </a:t>
            </a:r>
            <a:r>
              <a:rPr lang="en-US" altLang="zh-CN" sz="2400" b="0" dirty="0" err="1">
                <a:solidFill>
                  <a:schemeClr val="tx1"/>
                </a:solidFill>
              </a:rPr>
              <a:t>rst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input </a:t>
            </a:r>
            <a:r>
              <a:rPr lang="en-US" altLang="zh-CN" sz="2400" b="0" dirty="0">
                <a:solidFill>
                  <a:schemeClr val="tx1"/>
                </a:solidFill>
              </a:rPr>
              <a:t>SW2,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3333FF"/>
                </a:solidFill>
              </a:rPr>
              <a:t> output </a:t>
            </a:r>
            <a:r>
              <a:rPr lang="en-US" altLang="zh-CN" sz="2400" b="0" dirty="0">
                <a:solidFill>
                  <a:schemeClr val="tx1"/>
                </a:solidFill>
              </a:rPr>
              <a:t>[31:0]</a:t>
            </a:r>
            <a:r>
              <a:rPr lang="en-US" altLang="zh-CN" sz="24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output </a:t>
            </a:r>
            <a:r>
              <a:rPr lang="en-US" altLang="zh-CN" sz="2400" b="0" dirty="0" err="1">
                <a:solidFill>
                  <a:schemeClr val="tx1"/>
                </a:solidFill>
              </a:rPr>
              <a:t>Clk_CPU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3333FF"/>
                </a:solidFill>
              </a:rPr>
              <a:t>endmodule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0" y="3573016"/>
            <a:ext cx="38576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U9-</a:t>
            </a:r>
            <a:r>
              <a:rPr lang="zh-CN" altLang="en-US" sz="3600" dirty="0"/>
              <a:t>开关去抖动</a:t>
            </a:r>
            <a:r>
              <a:rPr lang="zh-CN" altLang="en-US" sz="3600" dirty="0" smtClean="0"/>
              <a:t>模块：</a:t>
            </a:r>
            <a:r>
              <a:rPr lang="en-US" altLang="zh-CN" sz="3600" dirty="0" err="1">
                <a:solidFill>
                  <a:srgbClr val="FF0000"/>
                </a:solidFill>
              </a:rPr>
              <a:t>S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Anti_jitter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开关机械抖动消除模块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用于消除开关和按钮输入信号的机械抖动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IO</a:t>
            </a:r>
            <a:r>
              <a:rPr lang="zh-CN" altLang="en-US" dirty="0">
                <a:solidFill>
                  <a:prstClr val="black"/>
                </a:solidFill>
              </a:rPr>
              <a:t>和存储器等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输入机械开关量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输出滤除机械抖动的逻辑值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电平输出：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button_out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SW_OK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脉冲输出：</a:t>
            </a:r>
            <a:r>
              <a:rPr lang="en-US" altLang="zh-CN" sz="2000" dirty="0" err="1">
                <a:solidFill>
                  <a:srgbClr val="FF0000"/>
                </a:solidFill>
              </a:rPr>
              <a:t>button_pluse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</a:t>
            </a:r>
            <a:r>
              <a:rPr lang="zh-CN" altLang="en-US" sz="2400" dirty="0" smtClean="0">
                <a:solidFill>
                  <a:prstClr val="black"/>
                </a:solidFill>
              </a:rPr>
              <a:t>实验模块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本实验可自己设计或用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U9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zh-CN" altLang="en-US" sz="3600" dirty="0"/>
              <a:t>开关去抖动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	</a:t>
            </a:r>
            <a:r>
              <a:rPr lang="en-US" altLang="zh-CN" sz="3200" dirty="0"/>
              <a:t>    	</a:t>
            </a:r>
            <a:r>
              <a:rPr lang="en-US" altLang="zh-CN" dirty="0"/>
              <a:t>    </a:t>
            </a:r>
            <a:r>
              <a:rPr lang="en-US" altLang="zh-CN" dirty="0" smtClean="0"/>
              <a:t> -</a:t>
            </a:r>
            <a:r>
              <a:rPr lang="en-US" altLang="zh-CN" dirty="0" err="1">
                <a:solidFill>
                  <a:srgbClr val="FF0000"/>
                </a:solidFill>
              </a:rPr>
              <a:t>Anti_jitter.v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module </a:t>
            </a:r>
            <a:r>
              <a:rPr lang="en-US" altLang="zh-CN" sz="2000" dirty="0">
                <a:solidFill>
                  <a:prstClr val="black"/>
                </a:solidFill>
              </a:rPr>
              <a:t>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SAnti_jitter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clk</a:t>
            </a:r>
            <a:r>
              <a:rPr lang="en-US" altLang="zh-CN" sz="2000" dirty="0">
                <a:solidFill>
                  <a:prstClr val="black"/>
                </a:solidFill>
              </a:rPr>
              <a:t>, 		//</a:t>
            </a:r>
            <a:r>
              <a:rPr lang="zh-CN" altLang="en-US" sz="2000" dirty="0">
                <a:solidFill>
                  <a:prstClr val="black"/>
                </a:solidFill>
              </a:rPr>
              <a:t>主板时钟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>
                <a:solidFill>
                  <a:prstClr val="black"/>
                </a:solidFill>
              </a:rPr>
              <a:t>RSTN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 err="1">
                <a:solidFill>
                  <a:prstClr val="black"/>
                </a:solidFill>
              </a:rPr>
              <a:t>readn</a:t>
            </a:r>
            <a:r>
              <a:rPr lang="en-US" altLang="zh-CN" sz="2000" dirty="0">
                <a:solidFill>
                  <a:prstClr val="black"/>
                </a:solidFill>
              </a:rPr>
              <a:t>	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阵列式键盘读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[3:0]</a:t>
            </a:r>
            <a:r>
              <a:rPr lang="en-US" altLang="zh-CN" sz="2000" dirty="0" err="1">
                <a:solidFill>
                  <a:prstClr val="black"/>
                </a:solidFill>
              </a:rPr>
              <a:t>Key_y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阵列式键盘列输入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Key_x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阵列式键盘行输出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Key_out</a:t>
            </a:r>
            <a:r>
              <a:rPr lang="en-US" altLang="zh-CN" sz="2000" dirty="0">
                <a:solidFill>
                  <a:prstClr val="black"/>
                </a:solidFill>
              </a:rPr>
              <a:t>,//</a:t>
            </a:r>
            <a:r>
              <a:rPr lang="zh-CN" altLang="en-US" sz="2000" dirty="0">
                <a:solidFill>
                  <a:prstClr val="black"/>
                </a:solidFill>
              </a:rPr>
              <a:t>阵列式键盘扫描码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Key_ready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阵列式键盘有效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[15:0] SW, 	//</a:t>
            </a:r>
            <a:r>
              <a:rPr lang="zh-CN" altLang="en-US" sz="2000" dirty="0">
                <a:solidFill>
                  <a:prstClr val="black"/>
                </a:solidFill>
              </a:rPr>
              <a:t>开关输入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] BTN_OK,//</a:t>
            </a:r>
            <a:r>
              <a:rPr lang="zh-CN" altLang="en-US" sz="2000" dirty="0">
                <a:solidFill>
                  <a:prstClr val="black"/>
                </a:solidFill>
              </a:rPr>
              <a:t>列按键输出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pulse,	//</a:t>
            </a:r>
            <a:r>
              <a:rPr lang="zh-CN" altLang="en-US" sz="2000" dirty="0">
                <a:solidFill>
                  <a:prstClr val="black"/>
                </a:solidFill>
              </a:rPr>
              <a:t>列按键脉冲输出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[15:0] SW_OK, //</a:t>
            </a:r>
            <a:r>
              <a:rPr lang="zh-CN" altLang="en-US" sz="2000" dirty="0">
                <a:solidFill>
                  <a:prstClr val="black"/>
                </a:solidFill>
              </a:rPr>
              <a:t>开关输出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</a:rPr>
              <a:t>CR,	//RSTN</a:t>
            </a:r>
            <a:r>
              <a:rPr lang="zh-CN" altLang="en-US" sz="2000" dirty="0">
                <a:solidFill>
                  <a:prstClr val="black"/>
                </a:solidFill>
              </a:rPr>
              <a:t>短按输出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rst</a:t>
            </a:r>
            <a:r>
              <a:rPr lang="en-US" altLang="zh-CN" sz="2000" dirty="0">
                <a:solidFill>
                  <a:prstClr val="black"/>
                </a:solidFill>
              </a:rPr>
              <a:t>	  //</a:t>
            </a:r>
            <a:r>
              <a:rPr lang="zh-CN" altLang="en-US" sz="2000" dirty="0">
                <a:solidFill>
                  <a:prstClr val="black"/>
                </a:solidFill>
              </a:rPr>
              <a:t>复位，</a:t>
            </a:r>
            <a:r>
              <a:rPr lang="en-US" altLang="zh-CN" sz="2000" dirty="0">
                <a:solidFill>
                  <a:prstClr val="black"/>
                </a:solidFill>
              </a:rPr>
              <a:t> RSTN</a:t>
            </a:r>
            <a:r>
              <a:rPr lang="zh-CN" altLang="en-US" sz="2000" dirty="0">
                <a:solidFill>
                  <a:prstClr val="black"/>
                </a:solidFill>
              </a:rPr>
              <a:t>长按输出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);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endmodule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32" y="2420888"/>
            <a:ext cx="2942136" cy="228493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</a:rPr>
              <a:t>SOC 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Systemon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 Chip</a:t>
            </a:r>
            <a:r>
              <a:rPr lang="zh-CN" altLang="en-US" sz="3600" dirty="0">
                <a:latin typeface="Times New Roman" panose="02020603050405020304" pitchFamily="18" charset="0"/>
              </a:rPr>
              <a:t>简介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5112568"/>
          </a:xfrm>
          <a:noFill/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on Chip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片</a:t>
            </a:r>
            <a:r>
              <a:rPr lang="zh-CN" altLang="en-US" sz="2800" dirty="0">
                <a:solidFill>
                  <a:schemeClr val="tx1"/>
                </a:solidFill>
              </a:rPr>
              <a:t>上</a:t>
            </a:r>
            <a:r>
              <a:rPr lang="zh-CN" altLang="en-US" sz="2800" dirty="0" smtClean="0">
                <a:solidFill>
                  <a:schemeClr val="tx1"/>
                </a:solidFill>
              </a:rPr>
              <a:t>系统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>
                <a:solidFill>
                  <a:schemeClr val="tx1"/>
                </a:solidFill>
              </a:rPr>
              <a:t>系统级芯片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从</a:t>
            </a:r>
            <a:r>
              <a:rPr lang="zh-CN" altLang="en-US" sz="2400" dirty="0">
                <a:solidFill>
                  <a:schemeClr val="tx1"/>
                </a:solidFill>
              </a:rPr>
              <a:t>狭义角度</a:t>
            </a:r>
            <a:r>
              <a:rPr lang="zh-CN" altLang="en-US" sz="2400" dirty="0" smtClean="0">
                <a:solidFill>
                  <a:schemeClr val="tx1"/>
                </a:solidFill>
              </a:rPr>
              <a:t>讲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chemeClr val="tx1"/>
                </a:solidFill>
              </a:rPr>
              <a:t>是</a:t>
            </a:r>
            <a:r>
              <a:rPr lang="zh-CN" altLang="en-US" sz="2200" dirty="0">
                <a:solidFill>
                  <a:schemeClr val="tx1"/>
                </a:solidFill>
              </a:rPr>
              <a:t>信息系统的芯片</a:t>
            </a:r>
            <a:r>
              <a:rPr lang="zh-CN" altLang="en-US" sz="2200" dirty="0" smtClean="0">
                <a:solidFill>
                  <a:schemeClr val="tx1"/>
                </a:solidFill>
              </a:rPr>
              <a:t>集成</a:t>
            </a:r>
            <a:r>
              <a:rPr lang="zh-CN" altLang="en-US" sz="2200" dirty="0" smtClean="0"/>
              <a:t>，或</a:t>
            </a:r>
            <a:r>
              <a:rPr lang="zh-CN" altLang="en-US" sz="2200" dirty="0"/>
              <a:t>将系统集成在一块芯片上</a:t>
            </a:r>
            <a:endParaRPr lang="en-US" altLang="zh-CN" sz="2200" dirty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/>
              <a:t>从广义角度讲</a:t>
            </a:r>
            <a:endParaRPr lang="en-US" altLang="zh-CN" sz="2400" dirty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200" dirty="0" smtClean="0">
                <a:solidFill>
                  <a:schemeClr val="tx1"/>
                </a:solidFill>
              </a:rPr>
              <a:t>是</a:t>
            </a:r>
            <a:r>
              <a:rPr lang="zh-CN" altLang="en-US" sz="2200" dirty="0">
                <a:solidFill>
                  <a:schemeClr val="tx1"/>
                </a:solidFill>
              </a:rPr>
              <a:t>一个微小型系统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>
                <a:solidFill>
                  <a:schemeClr val="tx1"/>
                </a:solidFill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ASIC(Application Specific Integrated Circuits)</a:t>
            </a:r>
            <a:r>
              <a:rPr lang="zh-CN" altLang="en-US" sz="2400" dirty="0" smtClean="0">
                <a:solidFill>
                  <a:schemeClr val="tx1"/>
                </a:solidFill>
              </a:rPr>
              <a:t>设计方法学中的新技术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/>
              <a:t>不是简单芯片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Core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叠加，</a:t>
            </a:r>
            <a:r>
              <a:rPr lang="zh-CN" altLang="en-US" sz="2400" dirty="0">
                <a:solidFill>
                  <a:schemeClr val="tx1"/>
                </a:solidFill>
              </a:rPr>
              <a:t>而是从整个系统的功能和性能出发，用软硬结合的设计和验证方法，利用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复用</a:t>
            </a:r>
            <a:r>
              <a:rPr lang="zh-CN" altLang="en-US" sz="2400" dirty="0">
                <a:solidFill>
                  <a:schemeClr val="tx1"/>
                </a:solidFill>
              </a:rPr>
              <a:t>及深亚微米技术，在一个芯片上实现</a:t>
            </a:r>
            <a:r>
              <a:rPr lang="zh-CN" altLang="en-US" sz="2400" dirty="0" smtClean="0">
                <a:solidFill>
                  <a:schemeClr val="tx1"/>
                </a:solidFill>
              </a:rPr>
              <a:t>复杂</a:t>
            </a:r>
            <a:r>
              <a:rPr lang="zh-CN" altLang="en-US" sz="2400" dirty="0" smtClean="0"/>
              <a:t>或专用</a:t>
            </a:r>
            <a:r>
              <a:rPr lang="zh-CN" altLang="en-US" sz="2400" dirty="0" smtClean="0">
                <a:solidFill>
                  <a:schemeClr val="tx1"/>
                </a:solidFill>
              </a:rPr>
              <a:t>的功能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CN" altLang="en-US" sz="2400" dirty="0" smtClean="0"/>
              <a:t>上可以实现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/>
              <a:t>原型</a:t>
            </a:r>
            <a:endParaRPr lang="en-US" altLang="zh-CN" sz="2400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dirty="0" smtClean="0"/>
              <a:t>计算机专业实现体系结构上的设计与优化</a:t>
            </a:r>
            <a:endParaRPr lang="en-US" altLang="zh-CN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dirty="0" smtClean="0"/>
              <a:t>成熟后由微电子实现底层优化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网线层或腌膜层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大批量实现可用做成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8064" y="59381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此部分可以了解性你介绍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三要素</a:t>
            </a:r>
            <a:endParaRPr lang="zh-CN" altLang="en-US" dirty="0"/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核集成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IP(Intellectual Property)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集成电路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知识产权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/>
              <a:t>核是具有复杂系统功能的能够独立出售的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硬件描述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核组装成系统，而不是直接</a:t>
            </a:r>
            <a:r>
              <a:rPr lang="en-US" altLang="zh-CN" sz="2400" dirty="0" smtClean="0"/>
              <a:t>ASIC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</a:rPr>
              <a:t>复用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中可以有多个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其复合的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sz="2800" dirty="0">
                <a:solidFill>
                  <a:schemeClr val="tx1"/>
                </a:solidFill>
              </a:rPr>
              <a:t>工艺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采用深亚微米以上工艺技术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芯片设计中的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的灵魂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/>
              <a:t>设计</a:t>
            </a:r>
            <a:r>
              <a:rPr lang="zh-CN" altLang="en-US" sz="2400" dirty="0"/>
              <a:t>基础是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IntellectualProperty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复用</a:t>
            </a:r>
            <a:r>
              <a:rPr lang="zh-CN" altLang="en-US" sz="2400" dirty="0"/>
              <a:t>技术</a:t>
            </a:r>
            <a:endParaRPr lang="en-US" altLang="zh-CN" sz="2400" dirty="0"/>
          </a:p>
          <a:p>
            <a:pPr lvl="1"/>
            <a:r>
              <a:rPr lang="zh-CN" altLang="en-US" sz="2400" dirty="0"/>
              <a:t>已有的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sz="2400" dirty="0"/>
              <a:t>电路以模块的</a:t>
            </a:r>
            <a:r>
              <a:rPr lang="zh-CN" altLang="en-US" sz="2400" dirty="0" smtClean="0"/>
              <a:t>形式呈现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/>
              <a:t>芯片设计中</a:t>
            </a:r>
            <a:r>
              <a:rPr lang="zh-CN" altLang="en-US" sz="2400" dirty="0" smtClean="0"/>
              <a:t>调用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这些可以被重复使用的</a:t>
            </a:r>
            <a:r>
              <a:rPr lang="en-US" altLang="zh-CN" sz="2400" dirty="0"/>
              <a:t>IC</a:t>
            </a:r>
            <a:r>
              <a:rPr lang="zh-CN" altLang="en-US" sz="2400" dirty="0"/>
              <a:t>模块就叫做</a:t>
            </a:r>
            <a:r>
              <a:rPr lang="en-US" altLang="zh-CN" sz="2400" dirty="0"/>
              <a:t>IP</a:t>
            </a:r>
            <a:r>
              <a:rPr lang="zh-CN" altLang="en-US" sz="2400" dirty="0"/>
              <a:t>模块</a:t>
            </a:r>
            <a:r>
              <a:rPr lang="en-US" altLang="zh-CN" sz="2400" dirty="0"/>
              <a:t>(</a:t>
            </a:r>
            <a:r>
              <a:rPr lang="zh-CN" altLang="en-US" sz="2400" dirty="0"/>
              <a:t>核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2"/>
            <a:r>
              <a:rPr lang="zh-CN" altLang="en-US" sz="2000" dirty="0" smtClean="0"/>
              <a:t>一</a:t>
            </a:r>
            <a:r>
              <a:rPr lang="zh-CN" altLang="en-US" sz="2000" dirty="0"/>
              <a:t>种预先设计好，已经过验证，具有某种确定功能的集成电路、器件或</a:t>
            </a:r>
            <a:r>
              <a:rPr lang="zh-CN" altLang="en-US" sz="2000" dirty="0" smtClean="0"/>
              <a:t>部件</a:t>
            </a:r>
            <a:endParaRPr lang="en-US" altLang="zh-CN" sz="2000" dirty="0"/>
          </a:p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三种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IP Core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 IP core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IP Core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方法和流程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系统集成方法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系统集成法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部分集成法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集成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流程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功能设计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设计</a:t>
            </a:r>
            <a:r>
              <a:rPr lang="zh-CN" altLang="en-US" sz="2400" dirty="0">
                <a:solidFill>
                  <a:schemeClr val="tx1"/>
                </a:solidFill>
              </a:rPr>
              <a:t>描述和行为级验证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依据功能将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划分为若干功能模块，并决定实现这些功能将要使用的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等硬件描述语言实现各模块的设计。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的电路仿真器，对设计进行功能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验证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 simulation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行为验证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simulation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altLang="zh-CN" dirty="0"/>
          </a:p>
        </p:txBody>
      </p:sp>
      <p:sp>
        <p:nvSpPr>
          <p:cNvPr id="135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/>
              <a:t>逻辑综合</a:t>
            </a:r>
            <a:endParaRPr lang="en-US" altLang="zh-CN" sz="2400" dirty="0"/>
          </a:p>
          <a:p>
            <a:pPr lvl="2"/>
            <a:r>
              <a:rPr lang="zh-CN" altLang="en-US" dirty="0"/>
              <a:t>使用逻辑综合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(synthesizer</a:t>
            </a:r>
            <a:r>
              <a:rPr lang="en-US" altLang="zh-CN" dirty="0"/>
              <a:t>)</a:t>
            </a:r>
            <a:r>
              <a:rPr lang="zh-CN" altLang="en-US" dirty="0" smtClean="0"/>
              <a:t>进行</a:t>
            </a:r>
            <a:r>
              <a:rPr lang="zh-CN" altLang="en-US" dirty="0"/>
              <a:t>综合。</a:t>
            </a:r>
            <a:endParaRPr lang="en-US" altLang="zh-CN" dirty="0"/>
          </a:p>
          <a:p>
            <a:pPr lvl="2"/>
            <a:r>
              <a:rPr lang="zh-CN" altLang="en-US" dirty="0"/>
              <a:t>选择适当的逻辑器件库（</a:t>
            </a:r>
            <a:r>
              <a:rPr lang="en-US" altLang="zh-CN" dirty="0" smtClean="0"/>
              <a:t>logic cell library</a:t>
            </a:r>
            <a:r>
              <a:rPr lang="zh-CN" altLang="en-US" dirty="0"/>
              <a:t>），作为合成逻辑电路时的参考依据。</a:t>
            </a:r>
            <a:endParaRPr lang="en-US" altLang="zh-CN" dirty="0"/>
          </a:p>
          <a:p>
            <a:pPr lvl="2"/>
            <a:r>
              <a:rPr lang="zh-CN" altLang="en-US" dirty="0"/>
              <a:t>逻辑综合得到门级网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课程实验用的核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sz="2400" dirty="0"/>
              <a:t>门级验证</a:t>
            </a:r>
            <a:endParaRPr lang="en-US" altLang="zh-CN" sz="2400" dirty="0"/>
          </a:p>
          <a:p>
            <a:pPr lvl="2"/>
            <a:r>
              <a:rPr lang="zh-CN" altLang="en-US" sz="2200" dirty="0" smtClean="0"/>
              <a:t>寄存器</a:t>
            </a:r>
            <a:r>
              <a:rPr lang="zh-CN" altLang="en-US" sz="2200" dirty="0"/>
              <a:t>传输级</a:t>
            </a:r>
            <a:r>
              <a:rPr lang="zh-CN" altLang="en-US" sz="2200" dirty="0" smtClean="0"/>
              <a:t>验证</a:t>
            </a:r>
            <a:r>
              <a:rPr lang="en-US" altLang="zh-CN" sz="2200" dirty="0" smtClean="0"/>
              <a:t>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数字逻辑课知识</a:t>
            </a:r>
            <a:r>
              <a:rPr lang="en-US" altLang="zh-CN" sz="2200" dirty="0" smtClean="0"/>
              <a:t>)</a:t>
            </a:r>
            <a:endParaRPr lang="en-US" altLang="zh-CN" sz="2200" dirty="0"/>
          </a:p>
          <a:p>
            <a:pPr lvl="2"/>
            <a:r>
              <a:rPr lang="zh-CN" altLang="en-US" sz="2200" dirty="0"/>
              <a:t>确认经综合后的电路是否符合功能需求</a:t>
            </a:r>
            <a:endParaRPr lang="en-US" altLang="zh-CN" sz="2200" dirty="0"/>
          </a:p>
          <a:p>
            <a:pPr lvl="2"/>
            <a:r>
              <a:rPr lang="zh-CN" altLang="en-US" sz="2200" dirty="0"/>
              <a:t>一般利用门电路级验证工具完成。</a:t>
            </a:r>
            <a:endParaRPr lang="en-US" altLang="zh-CN" sz="2200" dirty="0"/>
          </a:p>
          <a:p>
            <a:pPr lvl="2"/>
            <a:r>
              <a:rPr lang="zh-CN" altLang="en-US" sz="2200" dirty="0"/>
              <a:t>此阶段仿真需要考虑门电路的延迟。</a:t>
            </a:r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altLang="zh-CN" dirty="0"/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92500"/>
          </a:bodyPr>
          <a:lstStyle/>
          <a:p>
            <a:pPr lvl="1"/>
            <a:r>
              <a:rPr lang="zh-CN" altLang="en-US" sz="2600" dirty="0"/>
              <a:t>布局和布线</a:t>
            </a:r>
            <a:endParaRPr lang="en-US" altLang="zh-CN" sz="2600" dirty="0"/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布局指将设计好的功能模块合理地安排在芯片上，规划好它们的位置。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布线则指完成各模块之间互连的连线。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各模块之间的连线，产生的延迟会严重影响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endParaRPr lang="en-US" altLang="zh-CN" dirty="0"/>
          </a:p>
          <a:p>
            <a:pPr lvl="1"/>
            <a:r>
              <a:rPr lang="zh-CN" altLang="en-US" sz="2600" dirty="0"/>
              <a:t>电路仿真</a:t>
            </a:r>
            <a:endParaRPr lang="en-US" altLang="zh-CN" sz="2600" dirty="0"/>
          </a:p>
          <a:p>
            <a:pPr lvl="1"/>
            <a:r>
              <a:rPr lang="zh-CN" altLang="en-US" sz="2600" dirty="0"/>
              <a:t>基于最终时序的版图后仿真</a:t>
            </a:r>
            <a:endParaRPr lang="en-US" altLang="zh-CN" sz="2600" dirty="0"/>
          </a:p>
          <a:p>
            <a:pPr lvl="1"/>
            <a:r>
              <a:rPr lang="zh-CN" altLang="en-US" sz="2600" dirty="0"/>
              <a:t>确认在考虑门电路延迟和连线延迟的条件之下，电路能否正常</a:t>
            </a:r>
            <a:r>
              <a:rPr lang="zh-CN" altLang="en-US" sz="2600" dirty="0" smtClean="0"/>
              <a:t>运作</a:t>
            </a:r>
            <a:endParaRPr lang="en-US" altLang="zh-CN" sz="2600" dirty="0"/>
          </a:p>
          <a:p>
            <a:pPr lvl="1"/>
            <a:r>
              <a:rPr lang="zh-CN" altLang="en-US" sz="2600" dirty="0"/>
              <a:t>一般是使用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SDF</a:t>
            </a:r>
            <a:r>
              <a:rPr lang="zh-CN" altLang="en-US" sz="2600" dirty="0"/>
              <a:t>（标准延时）文件来输入延时</a:t>
            </a:r>
            <a:r>
              <a:rPr lang="zh-CN" altLang="en-US" sz="2600" dirty="0" smtClean="0"/>
              <a:t>信息</a:t>
            </a:r>
            <a:endParaRPr lang="en-US" altLang="zh-CN" sz="2600" dirty="0"/>
          </a:p>
          <a:p>
            <a:pPr lvl="1"/>
            <a:r>
              <a:rPr lang="zh-CN" altLang="en-US" sz="2600" dirty="0"/>
              <a:t>仿真时间将数倍于先前的仿真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92080" y="98521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以下是微电子专业做的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 smtClean="0"/>
              <a:t>设计使用的主要语言</a:t>
            </a:r>
            <a:endParaRPr lang="zh-CN" altLang="en-US" dirty="0"/>
          </a:p>
        </p:txBody>
      </p:sp>
      <p:sp>
        <p:nvSpPr>
          <p:cNvPr id="142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/>
              <a:t>略</a:t>
            </a:r>
            <a:endParaRPr lang="en-US" altLang="zh-CN" sz="2400" dirty="0"/>
          </a:p>
          <a:p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VerilogHDL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略</a:t>
            </a:r>
            <a:endParaRPr lang="en-US" altLang="zh-CN" dirty="0"/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/>
              <a:t>C++</a:t>
            </a:r>
            <a:r>
              <a:rPr lang="zh-CN" altLang="en-US" sz="2400" dirty="0"/>
              <a:t>：专用于</a:t>
            </a:r>
            <a:r>
              <a:rPr lang="en-US" altLang="zh-CN" sz="2400" dirty="0"/>
              <a:t>SOC</a:t>
            </a:r>
            <a:r>
              <a:rPr lang="zh-CN" altLang="en-US" sz="2400" dirty="0"/>
              <a:t>设计与建模</a:t>
            </a:r>
            <a:endParaRPr lang="en-US" altLang="zh-CN" sz="2400" dirty="0"/>
          </a:p>
          <a:p>
            <a:pPr lvl="1"/>
            <a:r>
              <a:rPr lang="zh-CN" altLang="en-US" sz="2400" dirty="0"/>
              <a:t>建模元素：模块、进程、时钟、</a:t>
            </a: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其它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OExp03-IP2SOC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建立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调试、测试和应用环境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顶层用逻辑图实现，调用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Top_OExp03_IP2SOC.sch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集成技术实现系统构架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用实验一、二设计的模块和第三方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(ISE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(ISE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八数据通路模块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实验一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Multi_8CH32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U5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七段显示模块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实验二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SSeg7_Dev IP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U6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SPIO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U7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通用分频模块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clk_div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U8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开关去抖模块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U9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数据输入模块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M4(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目前没有使用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852936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应用工程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zh-CN" altLang="en-US" sz="2800" dirty="0" smtClean="0">
                <a:solidFill>
                  <a:srgbClr val="3E3EF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新建工程</a:t>
            </a:r>
            <a:r>
              <a:rPr lang="en-US" altLang="zh-CN" sz="2800" dirty="0" smtClean="0">
                <a:solidFill>
                  <a:srgbClr val="3E3EF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OExp03-IP2SOC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38538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SOC</a:t>
            </a:r>
            <a:r>
              <a:rPr lang="zh-CN" altLang="en-US" dirty="0" smtClean="0"/>
              <a:t>应用工程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ISE</a:t>
            </a:r>
            <a:r>
              <a:rPr lang="zh-CN" altLang="en-US" sz="2400" dirty="0" smtClean="0"/>
              <a:t>新建</a:t>
            </a:r>
            <a:r>
              <a:rPr lang="en-US" altLang="zh-CN" sz="2400" dirty="0" smtClean="0"/>
              <a:t>SOC</a:t>
            </a:r>
            <a:r>
              <a:rPr lang="zh-CN" altLang="en-US" sz="2400" dirty="0" smtClean="0"/>
              <a:t>应用工程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双击桌面上“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Xilinx ISE</a:t>
            </a: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图标，启动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ISE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也可从开始菜单启动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ja-JP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File  New Project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选项，在弹出的对话框中输入工程名称并指定工程路径</a:t>
            </a: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参考工程名：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OExp03-IP2SOC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ja-JP" sz="20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Top_Simple_CPU_App</a:t>
            </a:r>
            <a:endParaRPr lang="zh-CN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按钮进入下一页，选择所使用的芯片及综合、仿真工具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再点击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按钮进入下一页，这里显示了新建工程的信息，确认无误后，点击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Finish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就可以建立一个完整的工程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单周期</a:t>
            </a:r>
            <a:r>
              <a:rPr lang="en-US" altLang="zh-CN" sz="2400" dirty="0" smtClean="0">
                <a:solidFill>
                  <a:schemeClr val="tx1"/>
                </a:solidFill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</a:rPr>
              <a:t>设计共享此工程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4101059"/>
            <a:ext cx="2525746" cy="2030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114" y="3356992"/>
            <a:ext cx="4115708" cy="3308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</a:t>
            </a:r>
            <a:r>
              <a:rPr lang="zh-CN" altLang="en-US" dirty="0" smtClean="0"/>
              <a:t>工程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75" y="1070992"/>
            <a:ext cx="8289181" cy="499942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344" y="2780928"/>
            <a:ext cx="8697144" cy="1296144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U1~U10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Symbol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文件到当前工程目录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U1~U10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模块软核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文档到当前工程目录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564904"/>
            <a:ext cx="8568952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原理图输入</a:t>
            </a:r>
            <a:r>
              <a:rPr lang="en-US" altLang="zh-CN" sz="6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顶层逻辑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在实验二的基址上加入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U2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U3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U4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U10</a:t>
            </a:r>
            <a:endParaRPr lang="en-US" altLang="zh-CN" sz="2800" dirty="0" smtClean="0">
              <a:solidFill>
                <a:srgbClr val="3333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>
          <a:xfrm>
            <a:off x="251520" y="72509"/>
            <a:ext cx="8540750" cy="11430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FF"/>
                </a:solidFill>
                <a:latin typeface="Tahoma" panose="020B0604030504040204" pitchFamily="34" charset="0"/>
              </a:rPr>
              <a:t>SOC</a:t>
            </a:r>
            <a:r>
              <a:rPr kumimoji="1"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顶层逻辑图</a:t>
            </a:r>
            <a:endParaRPr kumimoji="1" lang="zh-CN" altLang="en-US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832" y="1070993"/>
            <a:ext cx="8517632" cy="516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35" y="1035025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建立</a:t>
            </a:r>
            <a:r>
              <a:rPr lang="zh-CN" altLang="zh-CN" sz="2400" dirty="0" smtClean="0"/>
              <a:t>顶层模块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Project</a:t>
            </a:r>
            <a:r>
              <a:rPr lang="zh-CN" altLang="zh-CN" sz="2000" dirty="0" smtClean="0"/>
              <a:t>弹</a:t>
            </a:r>
            <a:r>
              <a:rPr lang="zh-CN" altLang="zh-CN" sz="2000" dirty="0"/>
              <a:t>出的菜单中选择</a:t>
            </a:r>
            <a:r>
              <a:rPr lang="en-US" altLang="zh-CN" sz="2000" dirty="0"/>
              <a:t>New Source</a:t>
            </a:r>
            <a:r>
              <a:rPr lang="zh-CN" altLang="zh-CN" sz="2000" dirty="0" smtClean="0"/>
              <a:t>命令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选择</a:t>
            </a:r>
            <a:r>
              <a:rPr lang="zh-CN" altLang="zh-CN" sz="2000" dirty="0"/>
              <a:t>原理图输入法</a:t>
            </a:r>
            <a:r>
              <a:rPr lang="en-US" altLang="zh-CN" sz="2000" dirty="0"/>
              <a:t>(Schematic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zh-CN" sz="2000" dirty="0" smtClean="0"/>
              <a:t>缺省</a:t>
            </a:r>
            <a:r>
              <a:rPr lang="zh-CN" altLang="zh-CN" sz="2000" dirty="0"/>
              <a:t>目录是工程</a:t>
            </a:r>
            <a:r>
              <a:rPr lang="zh-CN" altLang="zh-CN" sz="2000" dirty="0" smtClean="0"/>
              <a:t>目录</a:t>
            </a:r>
            <a:r>
              <a:rPr lang="en-US" altLang="zh-CN" sz="2000" dirty="0" smtClean="0"/>
              <a:t>OExp02-IP2SOC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建议</a:t>
            </a:r>
            <a:r>
              <a:rPr lang="zh-CN" altLang="zh-CN" sz="2000" dirty="0" smtClean="0"/>
              <a:t>修改</a:t>
            </a:r>
            <a:r>
              <a:rPr lang="zh-CN" altLang="zh-CN" sz="2000" dirty="0"/>
              <a:t>为</a:t>
            </a:r>
            <a:r>
              <a:rPr lang="en-US" altLang="zh-CN" sz="2000" b="1" dirty="0" err="1" smtClean="0"/>
              <a:t>simple_code</a:t>
            </a:r>
            <a:endParaRPr lang="zh-CN" altLang="zh-CN" sz="2000" dirty="0"/>
          </a:p>
          <a:p>
            <a:pPr>
              <a:spcBef>
                <a:spcPts val="0"/>
              </a:spcBef>
            </a:pPr>
            <a:r>
              <a:rPr lang="zh-CN" altLang="zh-CN" sz="2200" b="1" dirty="0" smtClean="0"/>
              <a:t>注意：</a:t>
            </a:r>
            <a:r>
              <a:rPr lang="zh-CN" altLang="zh-CN" sz="2200" b="1" dirty="0"/>
              <a:t>为了方便管理，将所有代码存放</a:t>
            </a:r>
            <a:r>
              <a:rPr lang="zh-CN" altLang="zh-CN" sz="2200" b="1" dirty="0" smtClean="0"/>
              <a:t>在</a:t>
            </a:r>
            <a:r>
              <a:rPr lang="zh-CN" altLang="en-US" sz="2200" dirty="0"/>
              <a:t>独立</a:t>
            </a:r>
            <a:r>
              <a:rPr lang="zh-CN" altLang="zh-CN" sz="2200" b="1" dirty="0" smtClean="0"/>
              <a:t>目录</a:t>
            </a:r>
            <a:r>
              <a:rPr lang="zh-CN" altLang="zh-CN" sz="2200" b="1" dirty="0"/>
              <a:t>中</a:t>
            </a:r>
            <a:r>
              <a:rPr lang="zh-CN" altLang="zh-CN" sz="2200" b="1" dirty="0" smtClean="0"/>
              <a:t>！</a:t>
            </a:r>
            <a:endParaRPr lang="en-US" altLang="zh-CN" sz="2200" b="1" dirty="0" smtClean="0"/>
          </a:p>
          <a:p>
            <a:pPr lvl="1">
              <a:spcBef>
                <a:spcPts val="0"/>
              </a:spcBef>
            </a:pPr>
            <a:r>
              <a:rPr lang="zh-CN" altLang="en-US" sz="2000" b="1" dirty="0" smtClean="0"/>
              <a:t>同时注意同名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sch</a:t>
            </a:r>
            <a:r>
              <a:rPr lang="zh-CN" altLang="en-US" sz="2000" b="1" dirty="0" smtClean="0"/>
              <a:t>与</a:t>
            </a:r>
            <a:r>
              <a:rPr lang="en-US" altLang="zh-CN" sz="2000" b="1" dirty="0" smtClean="0"/>
              <a:t>.v</a:t>
            </a:r>
            <a:r>
              <a:rPr lang="zh-CN" altLang="en-US" sz="2000" b="1" dirty="0" smtClean="0"/>
              <a:t>文件的冲突</a:t>
            </a:r>
            <a:endParaRPr lang="en-US" altLang="zh-CN" sz="2000" b="1" dirty="0" smtClean="0"/>
          </a:p>
          <a:p>
            <a:pPr>
              <a:spcBef>
                <a:spcPts val="0"/>
              </a:spcBef>
            </a:pPr>
            <a:endParaRPr lang="en-US" altLang="zh-CN" sz="22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输入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SOC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顶层原理图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根据</a:t>
            </a:r>
            <a:r>
              <a:rPr lang="en-US" altLang="zh-CN" sz="2400" b="1" dirty="0">
                <a:solidFill>
                  <a:srgbClr val="FF0000"/>
                </a:solidFill>
              </a:rPr>
              <a:t>SOC</a:t>
            </a:r>
            <a:r>
              <a:rPr lang="zh-CN" altLang="en-US" sz="2400" b="1" dirty="0">
                <a:solidFill>
                  <a:srgbClr val="FF0000"/>
                </a:solidFill>
              </a:rPr>
              <a:t>顶层逻辑图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617" y="124024"/>
            <a:ext cx="854075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SOC</a:t>
            </a:r>
            <a:r>
              <a:rPr lang="zh-CN" altLang="zh-CN" dirty="0" smtClean="0"/>
              <a:t>原理图</a:t>
            </a:r>
            <a:r>
              <a:rPr lang="zh-CN" altLang="zh-CN" dirty="0"/>
              <a:t>输入</a:t>
            </a:r>
            <a:r>
              <a:rPr lang="zh-CN" altLang="zh-CN" dirty="0" smtClean="0"/>
              <a:t>模板</a:t>
            </a:r>
            <a:r>
              <a:rPr lang="zh-CN" altLang="en-US" dirty="0" smtClean="0"/>
              <a:t>（顶层模块）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5094" y="3321149"/>
            <a:ext cx="4382253" cy="3132187"/>
          </a:xfrm>
          <a:prstGeom prst="rect">
            <a:avLst/>
          </a:prstGeom>
        </p:spPr>
      </p:pic>
      <p:sp>
        <p:nvSpPr>
          <p:cNvPr id="5" name="Oval 63"/>
          <p:cNvSpPr>
            <a:spLocks noChangeArrowheads="1"/>
          </p:cNvSpPr>
          <p:nvPr/>
        </p:nvSpPr>
        <p:spPr bwMode="auto">
          <a:xfrm>
            <a:off x="4644008" y="4545285"/>
            <a:ext cx="2088232" cy="2160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原理图输入窗口与环境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67544" y="1272690"/>
            <a:ext cx="8219256" cy="496462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2527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顶层分解模块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04" y="1700808"/>
            <a:ext cx="2819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 bwMode="auto">
          <a:xfrm>
            <a:off x="6382232" y="3999960"/>
            <a:ext cx="2498615" cy="29313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3333CD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在原理图输入窗口输入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子模块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激活</a:t>
            </a:r>
            <a:r>
              <a:rPr lang="en-US" altLang="zh-CN" sz="2400" dirty="0" err="1" smtClean="0"/>
              <a:t>Symbo</a:t>
            </a:r>
            <a:r>
              <a:rPr lang="zh-CN" altLang="en-US" sz="2400" dirty="0" smtClean="0"/>
              <a:t>表单容器</a:t>
            </a:r>
            <a:r>
              <a:rPr lang="en-US" altLang="zh-CN" sz="2400" dirty="0" smtClean="0"/>
              <a:t>l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Categories</a:t>
            </a:r>
            <a:r>
              <a:rPr lang="zh-CN" altLang="en-US" sz="2400" dirty="0" smtClean="0"/>
              <a:t>窗口中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选择</a:t>
            </a:r>
            <a:r>
              <a:rPr lang="en-US" altLang="zh-CN" sz="2200" dirty="0" smtClean="0"/>
              <a:t>Symbol</a:t>
            </a:r>
            <a:r>
              <a:rPr lang="zh-CN" altLang="en-US" sz="2200" dirty="0" smtClean="0"/>
              <a:t>目录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在</a:t>
            </a:r>
            <a:r>
              <a:rPr lang="en-US" altLang="zh-CN" sz="2200" dirty="0" smtClean="0"/>
              <a:t>Symbol</a:t>
            </a:r>
            <a:r>
              <a:rPr lang="zh-CN" altLang="en-US" sz="2200" dirty="0" smtClean="0"/>
              <a:t>窗口中选择要输入的模块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/>
              <a:t>在菜单栏：选择</a:t>
            </a:r>
            <a:r>
              <a:rPr lang="en-US" altLang="zh-CN" sz="2200" dirty="0"/>
              <a:t>add</a:t>
            </a:r>
            <a:r>
              <a:rPr lang="zh-CN" altLang="en-US" sz="2200" dirty="0"/>
              <a:t>→</a:t>
            </a:r>
            <a:r>
              <a:rPr lang="en-US" altLang="zh-CN" sz="2200" dirty="0" smtClean="0"/>
              <a:t>Symbol</a:t>
            </a:r>
            <a:endParaRPr lang="en-US" altLang="zh-CN" sz="2200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或光标移至图形编辑区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在编辑区适当位置点鼠标左键</a:t>
            </a:r>
            <a:endParaRPr lang="en-US" altLang="zh-CN" sz="2200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注意模块在窗口位置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模块连线后移动困难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必须合理安排空间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95" y="4475019"/>
            <a:ext cx="2314575" cy="2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4521895" y="5376158"/>
            <a:ext cx="2498615" cy="17898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3333CD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放置了</a:t>
            </a:r>
            <a:r>
              <a:rPr lang="en-US" altLang="zh-CN" dirty="0"/>
              <a:t>CPU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254755"/>
            <a:ext cx="8229600" cy="512657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941568" cy="954360"/>
          </a:xfrm>
        </p:spPr>
        <p:txBody>
          <a:bodyPr>
            <a:noAutofit/>
          </a:bodyPr>
          <a:lstStyle/>
          <a:p>
            <a:r>
              <a:rPr lang="zh-CN" altLang="en-US" sz="3400" dirty="0" smtClean="0"/>
              <a:t>输入存储器和总线模块并连接若干信号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253844"/>
            <a:ext cx="8229600" cy="498346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完成输入后第二</a:t>
            </a:r>
            <a:r>
              <a:rPr lang="zh-CN" altLang="en-US" dirty="0"/>
              <a:t>层模块层次关系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916" y="1070993"/>
            <a:ext cx="8712572" cy="567037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115616" y="4274046"/>
            <a:ext cx="1440160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44242" y="4274046"/>
            <a:ext cx="914400" cy="33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原理图检查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r>
              <a:rPr lang="zh-CN" altLang="en-US" dirty="0" smtClean="0"/>
              <a:t>信号连接检测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激活原理图编辑窗口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在菜单栏</a:t>
            </a:r>
            <a:r>
              <a:rPr lang="zh-CN" altLang="en-US" sz="2400" dirty="0" smtClean="0"/>
              <a:t>：</a:t>
            </a:r>
            <a:br>
              <a:rPr lang="en-US" altLang="zh-CN" sz="2400" dirty="0" smtClean="0"/>
            </a:br>
            <a:r>
              <a:rPr lang="en-US" altLang="zh-CN" sz="2400" dirty="0" smtClean="0"/>
              <a:t>		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Tools</a:t>
            </a:r>
            <a:r>
              <a:rPr lang="zh-CN" altLang="en-US" sz="2400" dirty="0" smtClean="0"/>
              <a:t>→</a:t>
            </a:r>
            <a:r>
              <a:rPr lang="en-US" altLang="zh-CN" sz="2400" dirty="0"/>
              <a:t>Check </a:t>
            </a:r>
            <a:r>
              <a:rPr lang="en-US" altLang="zh-CN" sz="2400" dirty="0" smtClean="0"/>
              <a:t>Schematic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编辑器自动检查原理图信号连接</a:t>
            </a:r>
            <a:endParaRPr lang="en-US" altLang="zh-CN" sz="2400" dirty="0"/>
          </a:p>
          <a:p>
            <a:pPr lvl="2"/>
            <a:r>
              <a:rPr lang="zh-CN" altLang="en-US" dirty="0" smtClean="0"/>
              <a:t>不会检查电路逻辑功能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仅检查信号连接是否满足规则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特别注意总线连接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错位</a:t>
            </a:r>
            <a:endParaRPr lang="en-US" altLang="zh-CN" dirty="0" smtClean="0"/>
          </a:p>
          <a:p>
            <a:pPr lvl="3"/>
            <a:r>
              <a:rPr lang="zh-CN" altLang="en-US" dirty="0"/>
              <a:t>别名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196752"/>
            <a:ext cx="2822533" cy="3294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关联顶层调用模块</a:t>
            </a:r>
            <a:endParaRPr kumimoji="1" lang="zh-CN" altLang="en-US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4075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连接模块的接口信号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模块放置后根据顶层分解图连接各模块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信号连线时注意各信号之间的合理布线距离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当连线较近时注意不要同时选中</a:t>
            </a:r>
            <a:r>
              <a:rPr lang="zh-CN" altLang="en-US" b="1" dirty="0" smtClean="0">
                <a:solidFill>
                  <a:srgbClr val="FF0000"/>
                </a:solidFill>
              </a:rPr>
              <a:t>多个信号节点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NET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顶层调用模块关联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顶层窗口放置模块</a:t>
            </a:r>
            <a:r>
              <a:rPr lang="en-US" altLang="zh-CN" sz="2400" dirty="0" smtClean="0"/>
              <a:t>Symbol</a:t>
            </a:r>
            <a:r>
              <a:rPr lang="zh-CN" altLang="en-US" sz="2400" dirty="0" smtClean="0"/>
              <a:t>后</a:t>
            </a:r>
            <a:r>
              <a:rPr lang="zh-CN" altLang="en-US" sz="2400" dirty="0"/>
              <a:t>会</a:t>
            </a:r>
            <a:r>
              <a:rPr lang="zh-CN" altLang="en-US" sz="2400" dirty="0" smtClean="0"/>
              <a:t>直接调用对应模块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建立核端口模块与软核模块关联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只有端口信号的模块，没有逻辑代码的空文档</a:t>
            </a:r>
            <a:r>
              <a:rPr lang="en-US" altLang="zh-CN" dirty="0" smtClean="0"/>
              <a:t>.v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综合器会根据端口模块连接信号</a:t>
            </a:r>
            <a:endParaRPr lang="en-US" altLang="zh-CN" dirty="0" smtClean="0"/>
          </a:p>
          <a:p>
            <a:pPr marL="857250" lvl="1" indent="-342900">
              <a:spcBef>
                <a:spcPts val="0"/>
              </a:spcBef>
            </a:pPr>
            <a:r>
              <a:rPr lang="zh-CN" altLang="en-US" sz="2400" dirty="0"/>
              <a:t>点击</a:t>
            </a:r>
            <a:r>
              <a:rPr lang="en-US" altLang="zh-CN" sz="2400" dirty="0" smtClean="0"/>
              <a:t>Add Source </a:t>
            </a:r>
            <a:r>
              <a:rPr lang="zh-CN" altLang="en-US" sz="2400" dirty="0" smtClean="0"/>
              <a:t>关联对应的空模块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核重新初始化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>
                <a:solidFill>
                  <a:schemeClr val="tx1"/>
                </a:solidFill>
              </a:rPr>
              <a:t>分析基本和接口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核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 smtClean="0">
                <a:solidFill>
                  <a:schemeClr val="tx1"/>
                </a:solidFill>
              </a:rPr>
              <a:t>设计存储器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zh-CN" altLang="en-US" dirty="0" smtClean="0">
                <a:solidFill>
                  <a:schemeClr val="tx1"/>
                </a:solidFill>
              </a:rPr>
              <a:t>掌握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核的使用方法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 smtClean="0">
                <a:solidFill>
                  <a:schemeClr val="tx1"/>
                </a:solidFill>
              </a:rPr>
              <a:t>选用第三方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核和已有模块集成实现</a:t>
            </a:r>
            <a:r>
              <a:rPr lang="en-US" altLang="zh-CN" dirty="0" smtClean="0">
                <a:solidFill>
                  <a:schemeClr val="tx1"/>
                </a:solidFill>
              </a:rPr>
              <a:t>SOC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此实验顶层用原理图设计实现</a:t>
            </a:r>
            <a:r>
              <a:rPr lang="en-US" altLang="zh-CN" dirty="0" smtClean="0"/>
              <a:t>	</a:t>
            </a:r>
            <a:endParaRPr lang="en-US" altLang="zh-CN" dirty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ROM_B</a:t>
            </a:r>
            <a:r>
              <a:rPr lang="zh-CN" altLang="en-US" dirty="0" smtClean="0"/>
              <a:t>重新初始化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用</a:t>
            </a:r>
            <a:r>
              <a:rPr lang="en-US" altLang="zh-CN" sz="2800" dirty="0" smtClean="0">
                <a:solidFill>
                  <a:schemeClr val="tx1"/>
                </a:solidFill>
              </a:rPr>
              <a:t>I9_men.coe</a:t>
            </a:r>
            <a:r>
              <a:rPr lang="zh-CN" altLang="en-US" sz="28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2800" dirty="0" smtClean="0">
                <a:solidFill>
                  <a:schemeClr val="tx1"/>
                </a:solidFill>
              </a:rPr>
              <a:t>ROM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在设计窗口双击</a:t>
            </a:r>
            <a:r>
              <a:rPr lang="en-US" altLang="zh-CN" sz="2800" dirty="0" smtClean="0">
                <a:solidFill>
                  <a:schemeClr val="tx1"/>
                </a:solidFill>
              </a:rPr>
              <a:t>U2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双击</a:t>
            </a:r>
            <a:r>
              <a:rPr lang="en-US" altLang="zh-CN" sz="2400" dirty="0" smtClean="0"/>
              <a:t>ROM_B</a:t>
            </a:r>
            <a:r>
              <a:rPr lang="zh-CN" altLang="en-US" sz="2400" dirty="0" smtClean="0"/>
              <a:t>进入核管理向导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也可以选中</a:t>
            </a:r>
            <a:r>
              <a:rPr lang="en-US" altLang="zh-CN" sz="2200" dirty="0" smtClean="0"/>
              <a:t>ROM_B</a:t>
            </a:r>
            <a:r>
              <a:rPr lang="zh-CN" altLang="en-US" sz="2200" dirty="0" smtClean="0"/>
              <a:t>模块</a:t>
            </a:r>
            <a:endParaRPr lang="en-US" altLang="zh-CN" sz="2200" dirty="0" smtClean="0"/>
          </a:p>
          <a:p>
            <a:pPr lvl="3"/>
            <a:r>
              <a:rPr lang="zh-CN" altLang="en-US" dirty="0" smtClean="0"/>
              <a:t>在</a:t>
            </a:r>
            <a:r>
              <a:rPr lang="en-US" altLang="zh-CN" dirty="0" smtClean="0"/>
              <a:t>Processes Running</a:t>
            </a:r>
            <a:r>
              <a:rPr lang="zh-CN" altLang="en-US" dirty="0" smtClean="0"/>
              <a:t>窗口</a:t>
            </a:r>
            <a:br>
              <a:rPr lang="en-US" altLang="zh-CN" dirty="0" smtClean="0"/>
            </a:br>
            <a:r>
              <a:rPr lang="en-US" altLang="zh-CN" dirty="0" smtClean="0"/>
              <a:t>	         </a:t>
            </a:r>
            <a:r>
              <a:rPr lang="zh-CN" altLang="en-US" dirty="0" smtClean="0"/>
              <a:t>双击</a:t>
            </a:r>
            <a:r>
              <a:rPr lang="en-US" altLang="zh-CN" dirty="0" smtClean="0"/>
              <a:t>Manager Core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在核管理窗口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与核生成窗口</a:t>
            </a:r>
            <a:br>
              <a:rPr lang="en-US" altLang="zh-CN" sz="2400" dirty="0" smtClean="0"/>
            </a:br>
            <a:r>
              <a:rPr lang="en-US" altLang="zh-CN" sz="2400" dirty="0" smtClean="0"/>
              <a:t>	  </a:t>
            </a:r>
            <a:r>
              <a:rPr lang="zh-CN" altLang="en-US" sz="2400" dirty="0" smtClean="0"/>
              <a:t>相同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点击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，进入核参</a:t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en-US" sz="2400" dirty="0" smtClean="0"/>
              <a:t>数配置第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页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页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相当于核生成</a:t>
            </a:r>
            <a:r>
              <a:rPr lang="en-US" altLang="zh-CN" sz="2000" b="1" dirty="0">
                <a:solidFill>
                  <a:prstClr val="black"/>
                </a:solidFill>
              </a:rPr>
              <a:t>〖</a:t>
            </a:r>
            <a:r>
              <a:rPr lang="zh-CN" altLang="en-US" sz="2000" b="1" dirty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〗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576" y="1041524"/>
            <a:ext cx="3923928" cy="5364572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203848" y="2708920"/>
            <a:ext cx="2520280" cy="720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995936" y="3753036"/>
            <a:ext cx="2016224" cy="212423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897437"/>
          </a:xfrm>
        </p:spPr>
        <p:txBody>
          <a:bodyPr/>
          <a:lstStyle/>
          <a:p>
            <a:pPr lvl="1"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</a:rPr>
              <a:t>〖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〗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关联初始化文件并生成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ROMIP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核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，跳过第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弹出窗口第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点击“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Browse...”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选择初始化关联文件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I9_men.coe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其余不用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修改，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重新生成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endParaRPr lang="zh-CN" altLang="en-US" dirty="0"/>
          </a:p>
        </p:txBody>
      </p:sp>
      <p:pic>
        <p:nvPicPr>
          <p:cNvPr id="4710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84425"/>
            <a:ext cx="6911975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AutoShape 6"/>
          <p:cNvSpPr>
            <a:spLocks noChangeArrowheads="1"/>
          </p:cNvSpPr>
          <p:nvPr/>
        </p:nvSpPr>
        <p:spPr bwMode="auto">
          <a:xfrm>
            <a:off x="8074025" y="2817813"/>
            <a:ext cx="720725" cy="576262"/>
          </a:xfrm>
          <a:prstGeom prst="wedgeRoundRectCallout">
            <a:avLst>
              <a:gd name="adj1" fmla="val -386259"/>
              <a:gd name="adj2" fmla="val 1592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点击查验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638175" y="2362200"/>
            <a:ext cx="2952750" cy="360363"/>
          </a:xfrm>
          <a:prstGeom prst="wedgeRoundRectCallout">
            <a:avLst>
              <a:gd name="adj1" fmla="val 90917"/>
              <a:gd name="adj2" fmla="val 40287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Browse</a:t>
            </a: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关联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 File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>
            <a:off x="8024813" y="4905375"/>
            <a:ext cx="868362" cy="936625"/>
          </a:xfrm>
          <a:prstGeom prst="wedgeRoundRectCallout">
            <a:avLst>
              <a:gd name="adj1" fmla="val -245352"/>
              <a:gd name="adj2" fmla="val 104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最后点击生成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973138" y="6038850"/>
            <a:ext cx="1654175" cy="360363"/>
          </a:xfrm>
          <a:prstGeom prst="wedgeRoundRectCallout">
            <a:avLst>
              <a:gd name="adj1" fmla="val 70019"/>
              <a:gd name="adj2" fmla="val 4778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查看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Datasheet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41053" y="3995184"/>
            <a:ext cx="772587" cy="1713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I9_men.coe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0188" y="6237312"/>
            <a:ext cx="8302252" cy="2160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3428776"/>
            <a:ext cx="7870825" cy="1944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9155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初始化文件：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coe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4"/>
            <a:ext cx="8229600" cy="5472261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</a:rPr>
              <a:t>ROM.coe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</a:rPr>
              <a:t>格式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可以用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打开编辑，也可以用普通文本编辑工具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格式如下：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第一行：说明是初始化参数向量采用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进制（也可以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进制）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第二行：初始化向量名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第三行开始：初始化向量元素，用逗号“，”分隔，分号结束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文件头、尾部可以用“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”号加注释，中间不可以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2000" dirty="0" err="1" smtClean="0"/>
              <a:t>memory_initialization_radix</a:t>
            </a:r>
            <a:r>
              <a:rPr lang="en-US" altLang="zh-CN" sz="2000" dirty="0" smtClean="0"/>
              <a:t>=16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2000" dirty="0" err="1"/>
              <a:t>memory_initialization_vector</a:t>
            </a:r>
            <a:r>
              <a:rPr lang="en-US" altLang="zh-CN" sz="2000" dirty="0"/>
              <a:t>=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00000827, 0001102a, 00421820, 00622020, 00832820, 00a43020, 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00c53820, 00e64020, 01074820, 01285020, 01495820, 016a6020, 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018b6820, 01ac7020, 01cd7820, 01ee8020, 020f8820, 02309020, 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02519820, 0272a020, 0293a820, 02b4b020, 02d5b820, 02f6c020, 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0317c820, 0338d020, 0359d820, 037ae020, 039be820, 03bcf020, 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03ddf820, 08000000;</a:t>
            </a:r>
            <a:endParaRPr lang="en-US" altLang="zh-CN" sz="2000" dirty="0"/>
          </a:p>
          <a:p>
            <a:pPr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以上数据一段简单的指令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仿真用上述数据</a:t>
            </a:r>
            <a:endParaRPr lang="zh-CN" altLang="en-US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I9_mem.coe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，与逻辑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Lab12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类同功能的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096" y="116632"/>
            <a:ext cx="8540750" cy="8640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的指令</a:t>
            </a:r>
            <a:r>
              <a:rPr lang="zh-CN" altLang="en-US" dirty="0" smtClean="0"/>
              <a:t>测试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暂时只要了解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4392488" cy="5112568"/>
          </a:xfrm>
          <a:solidFill>
            <a:srgbClr val="21C5FF"/>
          </a:solidFill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loop:	nor r1,r0,r0; 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r1=FFFFFFFF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slt r2,r0,r1;  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r2=00000001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r3,r2,r2;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r3=00000002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r4,r3,r2;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r4=00000003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r5,r4,r3;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r5=00000005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r6,r5,r4;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r6=00000008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r7,r6,r5;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r7=0000000d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r8,r7,r6;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r8=00000015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r9,r8,r7;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r9=00000022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r10,r9,r8;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  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r10=00000037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r11,r10,r9;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  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r11=00000059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r12,r11,r10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//r12=00000090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r14,r13,r12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r14=00000179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0"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r15,r14,r13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r15=00000262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dirty="0" smtClean="0"/>
              <a:t>	</a:t>
            </a:r>
            <a:endParaRPr lang="zh-CN" altLang="en-US" sz="1800" b="0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148064" y="1124744"/>
            <a:ext cx="3888432" cy="5184576"/>
          </a:xfrm>
          <a:prstGeom prst="rect">
            <a:avLst/>
          </a:prstGeom>
          <a:solidFill>
            <a:srgbClr val="21C5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add </a:t>
            </a:r>
            <a:r>
              <a:rPr lang="pt-BR" altLang="zh-CN" kern="0" dirty="0">
                <a:solidFill>
                  <a:srgbClr val="000000"/>
                </a:solidFill>
              </a:rPr>
              <a:t>r17,r16,r15;	//r17=000006D3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r18,r17,r16;	//r18=00000A18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r19,r18,r17;	//r19=000010EB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r20,r19,r18;	//r20=00001B03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r21,r20,r19;	//r21=00003bEE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r22,r21,r20;	//r22=000046F1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r23,r22,r21;	//r23=000080DF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r24,r23,r22;	//r24=0000C9D0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r25,r24,r23;	//r25=00014AAF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r26,r25,r24;	//r26=0001947F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r27,r26,r25;	//r27=0012DF2E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r28,r27,r26;	//r28=001473AD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r29,r28,r27;	//r29=002752DB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r30,r29,r28;	//r30=003BC688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r31,r30,r29;	//r31=00621963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j 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2592200"/>
            <a:ext cx="7802463" cy="4246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RAM_B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266" y="94572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与</a:t>
            </a:r>
            <a:r>
              <a:rPr lang="en-US" altLang="zh-CN" sz="2400" dirty="0" smtClean="0">
                <a:solidFill>
                  <a:prstClr val="black"/>
                </a:solidFill>
              </a:rPr>
              <a:t>ROM</a:t>
            </a:r>
            <a:r>
              <a:rPr lang="zh-CN" altLang="en-US" sz="2400" dirty="0" smtClean="0">
                <a:solidFill>
                  <a:prstClr val="black"/>
                </a:solidFill>
              </a:rPr>
              <a:t>同样方法进入核管理向导，点击</a:t>
            </a:r>
            <a:r>
              <a:rPr lang="en-US" altLang="zh-CN" sz="2400" dirty="0" smtClean="0">
                <a:solidFill>
                  <a:prstClr val="black"/>
                </a:solidFill>
              </a:rPr>
              <a:t>Next</a:t>
            </a:r>
            <a:r>
              <a:rPr lang="zh-CN" altLang="en-US" sz="2400" dirty="0" smtClean="0">
                <a:solidFill>
                  <a:prstClr val="black"/>
                </a:solidFill>
              </a:rPr>
              <a:t>进入第</a:t>
            </a:r>
            <a:r>
              <a:rPr lang="en-US" altLang="zh-CN" sz="2400" dirty="0" smtClean="0">
                <a:solidFill>
                  <a:prstClr val="black"/>
                </a:solidFill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</a:rPr>
              <a:t>页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</a:rPr>
              <a:t>〖</a:t>
            </a:r>
            <a:r>
              <a:rPr lang="zh-CN" altLang="en-US" sz="2000" b="1" dirty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>
                <a:solidFill>
                  <a:prstClr val="black"/>
                </a:solidFill>
              </a:rPr>
              <a:t>〗</a:t>
            </a:r>
            <a:r>
              <a:rPr lang="zh-CN" altLang="en-US" sz="2000" b="1" dirty="0">
                <a:solidFill>
                  <a:prstClr val="black"/>
                </a:solidFill>
              </a:rPr>
              <a:t>关联初始化文件并生成</a:t>
            </a:r>
            <a:r>
              <a:rPr lang="en-US" altLang="zh-CN" sz="2000" b="1" dirty="0">
                <a:solidFill>
                  <a:prstClr val="black"/>
                </a:solidFill>
              </a:rPr>
              <a:t>RAM IP</a:t>
            </a:r>
            <a:r>
              <a:rPr lang="zh-CN" altLang="en-US" sz="2000" b="1" dirty="0">
                <a:solidFill>
                  <a:prstClr val="black"/>
                </a:solidFill>
              </a:rPr>
              <a:t>核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点击</a:t>
            </a:r>
            <a:r>
              <a:rPr lang="en-US" altLang="zh-CN" sz="2000" dirty="0">
                <a:solidFill>
                  <a:prstClr val="black"/>
                </a:solidFill>
              </a:rPr>
              <a:t>Next</a:t>
            </a:r>
            <a:r>
              <a:rPr lang="zh-CN" altLang="en-US" sz="2000" dirty="0">
                <a:solidFill>
                  <a:prstClr val="black"/>
                </a:solidFill>
              </a:rPr>
              <a:t>，弹出窗口第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页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点击“</a:t>
            </a:r>
            <a:r>
              <a:rPr lang="en-US" altLang="zh-CN" sz="2000" dirty="0">
                <a:solidFill>
                  <a:srgbClr val="080808"/>
                </a:solidFill>
              </a:rPr>
              <a:t>Browse</a:t>
            </a:r>
            <a:r>
              <a:rPr lang="en-US" altLang="zh-CN" sz="2000" dirty="0">
                <a:solidFill>
                  <a:prstClr val="black"/>
                </a:solidFill>
              </a:rPr>
              <a:t>...”</a:t>
            </a:r>
            <a:r>
              <a:rPr lang="zh-CN" altLang="en-US" sz="2000" dirty="0">
                <a:solidFill>
                  <a:prstClr val="black"/>
                </a:solidFill>
              </a:rPr>
              <a:t>选择初始化关联文件</a:t>
            </a:r>
            <a:r>
              <a:rPr lang="zh-CN" altLang="en-US" sz="2000" dirty="0" smtClean="0">
                <a:solidFill>
                  <a:prstClr val="black"/>
                </a:solidFill>
              </a:rPr>
              <a:t>（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D_men.coe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其余不用修改，</a:t>
            </a:r>
            <a:r>
              <a:rPr lang="zh-CN" altLang="en-US" sz="2000" dirty="0">
                <a:solidFill>
                  <a:srgbClr val="FF0000"/>
                </a:solidFill>
              </a:rPr>
              <a:t>点击</a:t>
            </a:r>
            <a:r>
              <a:rPr lang="en-US" altLang="zh-CN" sz="2000" dirty="0">
                <a:solidFill>
                  <a:srgbClr val="FF0000"/>
                </a:solidFill>
              </a:rPr>
              <a:t>Generate </a:t>
            </a:r>
            <a:r>
              <a:rPr lang="zh-CN" altLang="en-US" sz="2000" dirty="0">
                <a:solidFill>
                  <a:srgbClr val="FF0000"/>
                </a:solidFill>
              </a:rPr>
              <a:t>重新生成</a:t>
            </a:r>
            <a:r>
              <a:rPr lang="en-US" altLang="zh-CN" sz="2000" dirty="0">
                <a:solidFill>
                  <a:srgbClr val="FF0000"/>
                </a:solidFill>
              </a:rPr>
              <a:t>ROM</a:t>
            </a:r>
            <a:r>
              <a:rPr lang="zh-CN" altLang="en-US" sz="2000" dirty="0" smtClean="0">
                <a:solidFill>
                  <a:srgbClr val="FF0000"/>
                </a:solidFill>
              </a:rPr>
              <a:t>核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87779" y="3645743"/>
            <a:ext cx="720725" cy="576262"/>
          </a:xfrm>
          <a:prstGeom prst="wedgeRoundRectCallout">
            <a:avLst>
              <a:gd name="adj1" fmla="val -153657"/>
              <a:gd name="adj2" fmla="val 27172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点击查验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7584" y="2564904"/>
            <a:ext cx="2205038" cy="360363"/>
          </a:xfrm>
          <a:prstGeom prst="wedgeRoundRectCallout">
            <a:avLst>
              <a:gd name="adj1" fmla="val 73538"/>
              <a:gd name="adj2" fmla="val 6992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点击选中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Init File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195692" y="4977655"/>
            <a:ext cx="868362" cy="936625"/>
          </a:xfrm>
          <a:prstGeom prst="wedgeRoundRectCallout">
            <a:avLst>
              <a:gd name="adj1" fmla="val -184645"/>
              <a:gd name="adj2" fmla="val 104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最后点击生成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336104" y="5907930"/>
            <a:ext cx="1655763" cy="360363"/>
          </a:xfrm>
          <a:prstGeom prst="wedgeRoundRectCallout">
            <a:avLst>
              <a:gd name="adj1" fmla="val 73878"/>
              <a:gd name="adj2" fmla="val 1322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查看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Datasheet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38279" y="2564581"/>
            <a:ext cx="3025775" cy="360363"/>
          </a:xfrm>
          <a:prstGeom prst="wedgeRoundRectCallout">
            <a:avLst>
              <a:gd name="adj1" fmla="val -14805"/>
              <a:gd name="adj2" fmla="val 78454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 smtClean="0">
                <a:solidFill>
                  <a:srgbClr val="080808"/>
                </a:solidFill>
              </a:rPr>
              <a:t>点击</a:t>
            </a:r>
            <a:r>
              <a:rPr lang="en-US" altLang="zh-CN" sz="1600" dirty="0" smtClean="0">
                <a:solidFill>
                  <a:srgbClr val="080808"/>
                </a:solidFill>
              </a:rPr>
              <a:t>Browse</a:t>
            </a:r>
            <a:r>
              <a:rPr lang="zh-CN" altLang="en-US" sz="1600" dirty="0" smtClean="0">
                <a:solidFill>
                  <a:srgbClr val="080808"/>
                </a:solidFill>
              </a:rPr>
              <a:t>关联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806" y="1628800"/>
            <a:ext cx="8289978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</a:t>
            </a:r>
            <a:r>
              <a:rPr lang="zh-CN" altLang="en-US" dirty="0" smtClean="0"/>
              <a:t>初始数据</a:t>
            </a:r>
            <a:r>
              <a:rPr lang="en-US" altLang="zh-CN" dirty="0" smtClean="0"/>
              <a:t>--.</a:t>
            </a:r>
            <a:r>
              <a:rPr lang="en-US" altLang="zh-CN" dirty="0" err="1" smtClean="0"/>
              <a:t>coe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7931224" cy="4968552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D_mem.coe</a:t>
            </a:r>
            <a:r>
              <a:rPr lang="zh-CN" altLang="en-US" dirty="0">
                <a:solidFill>
                  <a:schemeClr val="tx1"/>
                </a:solidFill>
              </a:rPr>
              <a:t>初始数据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memory_initialization_radix</a:t>
            </a:r>
            <a:r>
              <a:rPr lang="en-US" altLang="zh-CN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=16;</a:t>
            </a:r>
            <a:endParaRPr lang="en-US" altLang="zh-CN" sz="2000" b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memory_initialization_vector</a:t>
            </a:r>
            <a:r>
              <a:rPr lang="en-US" altLang="zh-CN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endParaRPr lang="en-US" altLang="zh-CN" sz="2000" b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000002AB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FFFFFFFF, 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557EF7E0, D7BDFBD9, D7DBFDB9, DFCFFCFB, DFCFBFFF, F7F3DFFF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FFFFDF3D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FFFF9DB9, FFFFBCFB, DFCFFCFB, DFCFBFFF, D7DB9FFF, 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D7DBFDB9, D7BDFBD9, FFFF07E0, 007E0FFF, 03bdf020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2000" b="0" dirty="0" smtClean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下载和仿真均可用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59706" y="5229200"/>
            <a:ext cx="412531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/>
              <a:t>红色数据是</a:t>
            </a:r>
            <a:r>
              <a:rPr lang="en-US" altLang="zh-CN" sz="2800" dirty="0"/>
              <a:t>LED</a:t>
            </a:r>
            <a:r>
              <a:rPr lang="zh-CN" altLang="en-US" sz="2800" dirty="0"/>
              <a:t>图形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物理调试验证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本实验不需要测试，仅用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序验证功能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3621632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olidFill>
                  <a:schemeClr val="accent2"/>
                </a:solidFill>
                <a:sym typeface="+mn-ea"/>
              </a:rPr>
              <a:t>Arduino IO(2019)</a:t>
            </a:r>
            <a:endParaRPr lang="en-US" altLang="zh-CN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998220"/>
            <a:ext cx="8229600" cy="5166995"/>
          </a:xfrm>
        </p:spPr>
        <p:txBody>
          <a:bodyPr/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"AN[0]" LOC = AC21 | IOSTANDARD = LVCMOS33;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"AN[1]" LOC = AD21 | IOSTANDARD = LVCMOS33;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"AN[2]" LOC = AB21 | IOSTANDARD = LVCMOS33;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"AN[3]" LOC = AC22 | IOSTANDARD = LVCMOS33 ;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"SEGMENT[0]" LOC=AB22 | IOSTANDARD = LVCMOS33;#a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"SEGMENT[1]" LOC=AD24 | IOSTANDARD = LVCMOS33;#b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"SEGMENT[2]" LOC=AD23 | IOSTANDARD = LVCMOS33;#c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"SEGMENT[3]" LOC=Y21  | IOSTANDARD = LVCMOS33;#d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"SEGMENT[4]" LOC=W20  | IOSTANDARD = LVCMOS33;#e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"SEGMENT[5]" LOC=AC24 | IOSTANDARD = LVCMOS33;#f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"SEGMENT[6]" LOC=AC23 | IOSTANDARD = LVCMOS33;#g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"SEGMENT[7]" LOC=AA22 | IOSTANDARD = LVCMOS33;#po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NET"Buzzer"LOC=AF25 | IOSTANDARD=LVCMOS33;#Buzzer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NET"LED[0]"LOC=W23  | IOSTANDARD=LVCMOS33;#D1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NET"LED[1]"LOC=AB26 | IOSTANDARD=LVCMOS33;#D2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NET"LED[2]"LOC=Y25  | IOSTANDARD=LVCMOS33;#D3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NET"LED[3]"LOC=AA23 | IOSTANDARD=LVCMOS33;#D4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NET"LED[4]"LOC=Y23  | IOSTANDARD=LVCMOS33;#D5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NET"LED[5]"LOC=Y22  | IOSTANDARD=LVCMOS33;#D6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NET"LED[6]"LOC=AE21 | IOSTANDARD=LVCMOS33;#D7</a:t>
            </a:r>
            <a:endParaRPr lang="zh-CN" altLang="en-US" sz="18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NET"LED[7]"LOC=AF24 | IOSTANDARD=LVCMOS33;#D8</a:t>
            </a:r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739255" y="6407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r>
              <a:rPr lang="en-US" altLang="zh-CN" dirty="0" err="1" smtClean="0"/>
              <a:t>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8415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非</a:t>
            </a:r>
            <a:r>
              <a:rPr lang="en-US" altLang="zh-CN" sz="2800" dirty="0" smtClean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核仿真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对自己设计的模块做时序仿真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第三方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核不做仿真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固核无法做仿真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物理验证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下载流文件</a:t>
            </a:r>
            <a:r>
              <a:rPr lang="en-US" altLang="zh-CN" sz="2400" dirty="0"/>
              <a:t>.bit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 验证调试</a:t>
            </a:r>
            <a:r>
              <a:rPr lang="en-US" altLang="zh-CN" sz="2400" dirty="0"/>
              <a:t>SOC</a:t>
            </a:r>
            <a:r>
              <a:rPr lang="zh-CN" altLang="en-US" sz="2400" dirty="0"/>
              <a:t>功能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功能不正确时排查错误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sz="2400" dirty="0"/>
              <a:t>定性观测</a:t>
            </a:r>
            <a:r>
              <a:rPr lang="en-US" altLang="zh-CN" sz="2400" dirty="0"/>
              <a:t>SOC</a:t>
            </a:r>
            <a:r>
              <a:rPr lang="zh-CN" altLang="en-US" sz="2400" dirty="0"/>
              <a:t>关键信号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本实验只要求定性观测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用测试代码替换</a:t>
            </a:r>
            <a:r>
              <a:rPr lang="en-US" altLang="zh-CN" sz="2000" dirty="0" smtClean="0"/>
              <a:t>I9_mem.coe</a:t>
            </a:r>
            <a:r>
              <a:rPr lang="zh-CN" altLang="en-US" sz="2000" dirty="0" smtClean="0"/>
              <a:t>数据</a:t>
            </a:r>
            <a:r>
              <a:rPr lang="zh-CN" altLang="en-US" sz="2000" baseline="30000" dirty="0" smtClean="0">
                <a:solidFill>
                  <a:srgbClr val="FF0000"/>
                </a:solidFill>
              </a:rPr>
              <a:t>*</a:t>
            </a:r>
            <a:endParaRPr lang="en-US" altLang="zh-CN" sz="2000" baseline="30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测试开关设置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图形功能测试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文本功能测试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628800"/>
          <a:ext cx="7070488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/>
                <a:gridCol w="1346625"/>
                <a:gridCol w="468843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七段码图形显示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00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段码从上至下亮点循环右移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段码矩形从下到大循环显示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3959696"/>
          <a:ext cx="707048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/>
                <a:gridCol w="1346625"/>
                <a:gridCol w="468843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七段码文本显示（低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七段码文本显示（高</a:t>
                      </a: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位）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01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</a:t>
                      </a:r>
                      <a:r>
                        <a:rPr lang="en-US" altLang="zh-CN" sz="2000" kern="100" dirty="0" smtClean="0">
                          <a:effectLst/>
                        </a:rPr>
                        <a:t>RAM</a:t>
                      </a:r>
                      <a:r>
                        <a:rPr lang="zh-CN" altLang="en-US" sz="2000" kern="100" dirty="0" smtClean="0">
                          <a:effectLst/>
                        </a:rPr>
                        <a:t>数字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段码显示累加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仅定性观测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全速运行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zh-CN" altLang="en-US" sz="2400" dirty="0"/>
              <a:t>开关</a:t>
            </a:r>
            <a:r>
              <a:rPr lang="zh-CN" altLang="en-US" sz="2400" dirty="0" smtClean="0"/>
              <a:t>设置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996952"/>
          <a:ext cx="7344816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603"/>
                <a:gridCol w="1226390"/>
                <a:gridCol w="4269823"/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全速时钟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Counter</a:t>
                      </a:r>
                      <a:r>
                        <a:rPr lang="zh-CN" altLang="en-US" sz="2000" kern="100" dirty="0" smtClean="0">
                          <a:effectLst/>
                        </a:rPr>
                        <a:t>值输出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ALU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 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仅定性观测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信号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单步运行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测试开关</a:t>
            </a:r>
            <a:r>
              <a:rPr lang="zh-CN" altLang="en-US" sz="2400" dirty="0" smtClean="0"/>
              <a:t>设置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设计测试程序替换</a:t>
            </a:r>
            <a:r>
              <a:rPr lang="en-US" altLang="zh-CN" sz="2400" dirty="0"/>
              <a:t>DEMO</a:t>
            </a:r>
            <a:r>
              <a:rPr lang="zh-CN" altLang="en-US" sz="2400" dirty="0"/>
              <a:t>程序</a:t>
            </a:r>
            <a:r>
              <a:rPr lang="zh-CN" altLang="en-US" sz="2400" baseline="30000" dirty="0">
                <a:solidFill>
                  <a:srgbClr val="FF0000"/>
                </a:solidFill>
              </a:rPr>
              <a:t>*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2996952"/>
          <a:ext cx="7571184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77"/>
                <a:gridCol w="1264188"/>
                <a:gridCol w="4401419"/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alt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单步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指令字地址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PC_out</a:t>
                      </a:r>
                      <a:r>
                        <a:rPr lang="en-US" sz="2000" kern="100" dirty="0" smtClean="0">
                          <a:effectLst/>
                        </a:rPr>
                        <a:t>[31:2]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ROM</a:t>
                      </a:r>
                      <a:r>
                        <a:rPr lang="zh-CN" altLang="en-US" sz="2000" kern="100" dirty="0" smtClean="0">
                          <a:effectLst/>
                        </a:rPr>
                        <a:t>指令输出</a:t>
                      </a:r>
                      <a:r>
                        <a:rPr lang="en-US" sz="2000" kern="100" dirty="0" err="1" smtClean="0">
                          <a:effectLst/>
                        </a:rPr>
                        <a:t>Inst_in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en-US" altLang="zh-CN" sz="2000" kern="100" dirty="0" smtClean="0">
                          <a:effectLst/>
                        </a:rPr>
                        <a:t>(ALU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</a:t>
                      </a:r>
                      <a:r>
                        <a:rPr lang="en-US" altLang="zh-CN" sz="2000" kern="100" dirty="0" smtClean="0">
                          <a:effectLst/>
                        </a:rPr>
                        <a:t>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</a:t>
                      </a:r>
                      <a:r>
                        <a:rPr lang="en-US" altLang="zh-CN" sz="2000" kern="100" dirty="0" smtClean="0">
                          <a:effectLst/>
                        </a:rPr>
                        <a:t>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指令字节地址</a:t>
                      </a:r>
                      <a:r>
                        <a:rPr lang="en-US" sz="2000" kern="100" dirty="0" err="1" smtClean="0">
                          <a:effectLst/>
                        </a:rPr>
                        <a:t>PC_out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实验结束时请关闭电脑主机（显示器电源不用关闭）。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请整理好椅子，如下图所示：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81150" y="1836119"/>
            <a:ext cx="8783338" cy="4533561"/>
            <a:chOff x="181150" y="1836119"/>
            <a:chExt cx="8783338" cy="453356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 rot="16200000">
              <a:off x="-1009921" y="3033821"/>
              <a:ext cx="2843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 smtClean="0"/>
                <a:t>Computer System</a:t>
              </a:r>
              <a:endParaRPr lang="zh-CN" altLang="en-US" sz="2400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30793" y="281746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CPU</a:t>
              </a:r>
              <a:endParaRPr lang="en-US" altLang="zh-CN" sz="24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64769" y="4042857"/>
              <a:ext cx="1655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Memory </a:t>
              </a:r>
              <a:endParaRPr lang="en-US" altLang="zh-CN" sz="24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42033" y="5276056"/>
              <a:ext cx="2016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I/O interface</a:t>
              </a:r>
              <a:endParaRPr lang="en-US" altLang="zh-CN" sz="24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710421" y="2131660"/>
              <a:ext cx="21605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Control unit  </a:t>
              </a:r>
              <a:endParaRPr lang="en-US" altLang="zh-CN" sz="24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710421" y="3146100"/>
              <a:ext cx="15827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 err="1"/>
                <a:t>Datapath</a:t>
              </a:r>
              <a:r>
                <a:rPr lang="en-US" altLang="zh-CN" sz="2400" dirty="0"/>
                <a:t>  </a:t>
              </a:r>
              <a:endParaRPr lang="en-US" altLang="zh-CN" sz="24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625216" y="2452099"/>
              <a:ext cx="2160588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Path: </a:t>
              </a:r>
              <a:r>
                <a:rPr kumimoji="0" lang="en-US" altLang="zh-CN" sz="2400" b="0" dirty="0"/>
                <a:t>multiplexors</a:t>
              </a:r>
              <a:endParaRPr lang="en-US" altLang="zh-CN" sz="2400" dirty="0"/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ALU</a:t>
              </a:r>
              <a:endParaRPr lang="en-US" altLang="zh-CN" sz="2400" dirty="0"/>
            </a:p>
            <a:p>
              <a:pPr>
                <a:buFontTx/>
                <a:buNone/>
              </a:pPr>
              <a:r>
                <a:rPr lang="en-US" altLang="zh-CN" sz="2400" dirty="0" smtClean="0"/>
                <a:t>Registers</a:t>
              </a:r>
              <a:endParaRPr lang="en-US" altLang="zh-CN" sz="2400" dirty="0" smtClean="0"/>
            </a:p>
            <a:p>
              <a:pPr>
                <a:buFontTx/>
                <a:buNone/>
              </a:pPr>
              <a:r>
                <a:rPr lang="en-US" altLang="zh-CN" sz="2400" dirty="0"/>
                <a:t> </a:t>
              </a:r>
              <a:r>
                <a:rPr lang="en-US" altLang="zh-CN" sz="2400" dirty="0" smtClean="0"/>
                <a:t>     ……</a:t>
              </a:r>
              <a:endParaRPr lang="en-US" altLang="zh-CN" sz="2400" dirty="0"/>
            </a:p>
          </p:txBody>
        </p:sp>
        <p:sp>
          <p:nvSpPr>
            <p:cNvPr id="11" name="AutoShape 11"/>
            <p:cNvSpPr/>
            <p:nvPr/>
          </p:nvSpPr>
          <p:spPr bwMode="auto">
            <a:xfrm>
              <a:off x="2481670" y="2995315"/>
              <a:ext cx="288925" cy="2520950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AutoShape 12"/>
            <p:cNvSpPr/>
            <p:nvPr/>
          </p:nvSpPr>
          <p:spPr bwMode="auto">
            <a:xfrm>
              <a:off x="3574163" y="2339855"/>
              <a:ext cx="178677" cy="1089145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AutoShape 13"/>
            <p:cNvSpPr/>
            <p:nvPr/>
          </p:nvSpPr>
          <p:spPr bwMode="auto">
            <a:xfrm>
              <a:off x="5293159" y="2579335"/>
              <a:ext cx="196599" cy="1666930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AutoShape 12"/>
            <p:cNvSpPr/>
            <p:nvPr/>
          </p:nvSpPr>
          <p:spPr bwMode="auto">
            <a:xfrm>
              <a:off x="4716016" y="4581128"/>
              <a:ext cx="213580" cy="1622762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AutoShape 11"/>
            <p:cNvSpPr/>
            <p:nvPr/>
          </p:nvSpPr>
          <p:spPr bwMode="auto">
            <a:xfrm>
              <a:off x="699230" y="2060278"/>
              <a:ext cx="269647" cy="2185987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877" y="4017665"/>
              <a:ext cx="15888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Hardware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5291" y="1836119"/>
              <a:ext cx="1484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Software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939313" y="4509120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lang="en-US" altLang="zh-CN" sz="2400" dirty="0" smtClean="0"/>
                <a:t>: PS2</a:t>
              </a:r>
              <a:endParaRPr lang="en-US" altLang="zh-CN" sz="2400" dirty="0" smtClean="0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863882" y="5263748"/>
              <a:ext cx="33868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Bidirectional: Storage</a:t>
              </a:r>
              <a:endParaRPr lang="en-US" altLang="zh-CN" sz="2400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913776" y="5908015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Output: VGA</a:t>
              </a:r>
              <a:endParaRPr lang="en-US" altLang="zh-CN" sz="2400" dirty="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85481" y="4500057"/>
              <a:ext cx="207900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SW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BTN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956919" y="5877272"/>
              <a:ext cx="2007569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7-Seg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LED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课程实现的</a:t>
            </a:r>
            <a:r>
              <a:rPr lang="en-US" altLang="zh-CN" dirty="0" smtClean="0"/>
              <a:t>SOC</a:t>
            </a:r>
            <a:r>
              <a:rPr lang="zh-CN" altLang="en-US" dirty="0" smtClean="0"/>
              <a:t>或计算机系统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2" y="1070993"/>
            <a:ext cx="8517632" cy="5162316"/>
          </a:xfrm>
        </p:spPr>
      </p:pic>
      <p:sp>
        <p:nvSpPr>
          <p:cNvPr id="5" name="圆角矩形 4"/>
          <p:cNvSpPr/>
          <p:nvPr/>
        </p:nvSpPr>
        <p:spPr>
          <a:xfrm>
            <a:off x="6660232" y="5286509"/>
            <a:ext cx="1243775" cy="453441"/>
          </a:xfrm>
          <a:prstGeom prst="round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60232" y="4725144"/>
            <a:ext cx="1243775" cy="432048"/>
          </a:xfrm>
          <a:prstGeom prst="round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18706</Words>
  <Application>WPS 演示</Application>
  <PresentationFormat>全屏显示(4:3)</PresentationFormat>
  <Paragraphs>1306</Paragraphs>
  <Slides>74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5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仿宋</vt:lpstr>
      <vt:lpstr>隶书</vt:lpstr>
      <vt:lpstr>Arial Unicode MS</vt:lpstr>
      <vt:lpstr>Arial</vt:lpstr>
      <vt:lpstr>Courier New</vt:lpstr>
      <vt:lpstr>Tahoma</vt:lpstr>
      <vt:lpstr>Algerian</vt:lpstr>
      <vt:lpstr>楷体_GB2312</vt:lpstr>
      <vt:lpstr>新宋体</vt:lpstr>
      <vt:lpstr>Office 主题</vt:lpstr>
      <vt:lpstr>MS_ClipArt_Gallery.5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Computer Organization</vt:lpstr>
      <vt:lpstr>本课程实现的SOC或计算机系统</vt:lpstr>
      <vt:lpstr>系统分解为十个子模块</vt:lpstr>
      <vt:lpstr>U1-CPU模块：SCPU</vt:lpstr>
      <vt:lpstr>CPU核接口空模块-SCPU.v</vt:lpstr>
      <vt:lpstr>U2-指令代码存储模块：ROM_B</vt:lpstr>
      <vt:lpstr>ROM_B调用方式</vt:lpstr>
      <vt:lpstr>U3-数据存储模块：RAM_B</vt:lpstr>
      <vt:lpstr>RAM_B调用方式-与ROM类同</vt:lpstr>
      <vt:lpstr>U4-总线接口模块：MIO_BUS</vt:lpstr>
      <vt:lpstr>IO总线接口空模块-MIO_BUS.v</vt:lpstr>
      <vt:lpstr>MIO_BUS模块调用接口信号关系</vt:lpstr>
      <vt:lpstr>PowerPoint 演示文稿</vt:lpstr>
      <vt:lpstr>U7-外部设备模块：GPIO接口及设备一 		            	    			SPIO</vt:lpstr>
      <vt:lpstr>通用接口与设备一IP核调用空模块 						       -PIO.v</vt:lpstr>
      <vt:lpstr>U6-外部设备模块：GPIO设备二	    	   			   	   	  	~Seg7_Dev</vt:lpstr>
      <vt:lpstr>通用设备二IP核调用空模块 			      		        ~Seg7_Dev.v</vt:lpstr>
      <vt:lpstr>U5-通用设备二接口模块 			    	   			 		  Multi_8CH32</vt:lpstr>
      <vt:lpstr>通用设备二接口调用空模块 			      -Multi_8CH32_IO.v</vt:lpstr>
      <vt:lpstr>Multi_8CH32调用信号关系</vt:lpstr>
      <vt:lpstr>外部设备模块：GPIO接口设备三、四				       Device_GPIO_SW_BTN</vt:lpstr>
      <vt:lpstr>U10-外部设备五：通用计数器模块	       					            Counter_x.v</vt:lpstr>
      <vt:lpstr>通用计数器IP核调用空模块 			      	    	       -Counter_x.v</vt:lpstr>
      <vt:lpstr>PowerPoint 演示文稿</vt:lpstr>
      <vt:lpstr>U8-通用分频模块：clk_div</vt:lpstr>
      <vt:lpstr>通用分频IP核调用空模块 			      	    	       -clk_div.v</vt:lpstr>
      <vt:lpstr>U9-开关去抖动模块：SAnti_jitter</vt:lpstr>
      <vt:lpstr>开关去抖动IP核调用空模块 			      	    	     -Anti_jitter.v</vt:lpstr>
      <vt:lpstr>SOC Systemon Chip简介</vt:lpstr>
      <vt:lpstr>SOC三要素</vt:lpstr>
      <vt:lpstr>SoC芯片设计中的IP模块</vt:lpstr>
      <vt:lpstr>SOC设计方法和流程</vt:lpstr>
      <vt:lpstr>SoC设计流程-续</vt:lpstr>
      <vt:lpstr>SoC设计流程-续</vt:lpstr>
      <vt:lpstr>SOC设计使用的主要语言</vt:lpstr>
      <vt:lpstr>Course Outline</vt:lpstr>
      <vt:lpstr>设计工程：OExp03-IP2SOC</vt:lpstr>
      <vt:lpstr>设计要点</vt:lpstr>
      <vt:lpstr>建立SOC应用工程</vt:lpstr>
      <vt:lpstr>SOC工程模板</vt:lpstr>
      <vt:lpstr>PowerPoint 演示文稿</vt:lpstr>
      <vt:lpstr>PowerPoint 演示文稿</vt:lpstr>
      <vt:lpstr>SOC顶层逻辑图</vt:lpstr>
      <vt:lpstr>建立SOC原理图输入模板（顶层模块）</vt:lpstr>
      <vt:lpstr>原理图输入窗口与环境</vt:lpstr>
      <vt:lpstr>输入SoC顶层分解模块</vt:lpstr>
      <vt:lpstr>放置了CPU模块</vt:lpstr>
      <vt:lpstr>输入存储器和总线模块并连接若干信号</vt:lpstr>
      <vt:lpstr>完成输入后第二层模块层次关系</vt:lpstr>
      <vt:lpstr>原理图检查</vt:lpstr>
      <vt:lpstr>关联顶层调用模块</vt:lpstr>
      <vt:lpstr>PowerPoint 演示文稿</vt:lpstr>
      <vt:lpstr>ROM_B重新初始化</vt:lpstr>
      <vt:lpstr>PowerPoint 演示文稿</vt:lpstr>
      <vt:lpstr>ROM初始化文件：.coe</vt:lpstr>
      <vt:lpstr>简单的指令测试(暂时只要了解)</vt:lpstr>
      <vt:lpstr>RAM_B初始化</vt:lpstr>
      <vt:lpstr>RAM初始数据--.coe</vt:lpstr>
      <vt:lpstr>PowerPoint 演示文稿</vt:lpstr>
      <vt:lpstr>物理验证-DEMO接口功能</vt:lpstr>
      <vt:lpstr>Arduino IO(2019)</vt:lpstr>
      <vt:lpstr>下载验证SoC</vt:lpstr>
      <vt:lpstr>测试开关设置</vt:lpstr>
      <vt:lpstr>仅定性观测</vt:lpstr>
      <vt:lpstr>仅定性观测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生活如茶</cp:lastModifiedBy>
  <cp:revision>356</cp:revision>
  <dcterms:created xsi:type="dcterms:W3CDTF">2013-04-10T02:56:00Z</dcterms:created>
  <dcterms:modified xsi:type="dcterms:W3CDTF">2019-03-06T09:07:03Z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