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6"/>
  </p:notesMasterIdLst>
  <p:sldIdLst>
    <p:sldId id="297" r:id="rId2"/>
    <p:sldId id="298" r:id="rId3"/>
    <p:sldId id="299" r:id="rId4"/>
    <p:sldId id="459" r:id="rId5"/>
    <p:sldId id="302" r:id="rId6"/>
    <p:sldId id="303" r:id="rId7"/>
    <p:sldId id="304" r:id="rId8"/>
    <p:sldId id="305" r:id="rId9"/>
    <p:sldId id="419" r:id="rId10"/>
    <p:sldId id="439" r:id="rId11"/>
    <p:sldId id="438" r:id="rId12"/>
    <p:sldId id="440" r:id="rId13"/>
    <p:sldId id="441" r:id="rId14"/>
    <p:sldId id="420" r:id="rId15"/>
    <p:sldId id="424" r:id="rId16"/>
    <p:sldId id="428" r:id="rId17"/>
    <p:sldId id="324" r:id="rId18"/>
    <p:sldId id="460" r:id="rId19"/>
    <p:sldId id="392" r:id="rId20"/>
    <p:sldId id="457" r:id="rId21"/>
    <p:sldId id="442" r:id="rId22"/>
    <p:sldId id="431" r:id="rId23"/>
    <p:sldId id="458" r:id="rId24"/>
    <p:sldId id="445" r:id="rId25"/>
    <p:sldId id="450" r:id="rId26"/>
    <p:sldId id="455" r:id="rId27"/>
    <p:sldId id="451" r:id="rId28"/>
    <p:sldId id="449" r:id="rId29"/>
    <p:sldId id="447" r:id="rId30"/>
    <p:sldId id="452" r:id="rId31"/>
    <p:sldId id="453" r:id="rId32"/>
    <p:sldId id="432" r:id="rId33"/>
    <p:sldId id="456" r:id="rId34"/>
    <p:sldId id="386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FFC000"/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9D4C9EF7-4355-4A7B-8269-38CF3F846283}" type="presOf" srcId="{F4E49FB6-BAEC-4D61-AE0D-5FA9F57F40D1}" destId="{7D320737-378C-4B8C-AEBD-51068216900B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A97E8922-9C62-445F-A1A9-EA1D9A2787B4}" type="presOf" srcId="{AA26FAA2-A785-4E15-BA91-A671C9AEEFB8}" destId="{411AB55B-A6A8-48D0-B24D-1FE0443D1EDB}" srcOrd="0" destOrd="0" presId="urn:microsoft.com/office/officeart/2008/layout/VerticalCurvedList"/>
    <dgm:cxn modelId="{5905A71E-874D-46A3-84C3-DED846EC99CF}" type="presOf" srcId="{607E526C-60CD-4A98-A71B-78FCE2BC42A5}" destId="{596E06D9-740A-4EB7-99D6-26FD9CA88D40}" srcOrd="0" destOrd="0" presId="urn:microsoft.com/office/officeart/2008/layout/VerticalCurvedList"/>
    <dgm:cxn modelId="{793A239B-DA2D-4EAB-B286-2F8162C64546}" type="presOf" srcId="{7944E05A-E851-4FEB-8F65-54CF019D8607}" destId="{CC9EE4F8-9490-427F-B10E-0E9D697AC42E}" srcOrd="0" destOrd="0" presId="urn:microsoft.com/office/officeart/2008/layout/VerticalCurvedList"/>
    <dgm:cxn modelId="{355DEBAE-36E4-4315-8A48-3ADD906E145A}" type="presOf" srcId="{8A1426EB-7DE3-47DE-897B-C3F4E225F151}" destId="{D3F14193-5855-4C09-A68A-0623D31128DF}" srcOrd="0" destOrd="0" presId="urn:microsoft.com/office/officeart/2008/layout/VerticalCurvedList"/>
    <dgm:cxn modelId="{62B7FE53-7C64-4AA5-A3A1-6FD95F11D11D}" type="presOf" srcId="{89F17C84-8395-4E33-8F8A-878E46DB1974}" destId="{1B922EBE-B39C-4873-8CC5-9E93797307C1}" srcOrd="0" destOrd="0" presId="urn:microsoft.com/office/officeart/2008/layout/VerticalCurvedList"/>
    <dgm:cxn modelId="{250B4E8B-D7E2-4778-9E55-79F09A613E49}" type="presParOf" srcId="{1B922EBE-B39C-4873-8CC5-9E93797307C1}" destId="{7CDB5B95-D570-47D8-BCE0-E552F8830E24}" srcOrd="0" destOrd="0" presId="urn:microsoft.com/office/officeart/2008/layout/VerticalCurvedList"/>
    <dgm:cxn modelId="{0EFE6720-1F23-4056-AC7F-A9167586E0D3}" type="presParOf" srcId="{7CDB5B95-D570-47D8-BCE0-E552F8830E24}" destId="{8C163561-368A-464B-8AC3-290847416772}" srcOrd="0" destOrd="0" presId="urn:microsoft.com/office/officeart/2008/layout/VerticalCurvedList"/>
    <dgm:cxn modelId="{BC0BC858-5B88-480A-9E45-9B1B23E38EDA}" type="presParOf" srcId="{8C163561-368A-464B-8AC3-290847416772}" destId="{239A010D-535F-44FF-8274-A74669569E25}" srcOrd="0" destOrd="0" presId="urn:microsoft.com/office/officeart/2008/layout/VerticalCurvedList"/>
    <dgm:cxn modelId="{6B670207-4D82-4B1F-822B-EA12C756C71B}" type="presParOf" srcId="{8C163561-368A-464B-8AC3-290847416772}" destId="{7D320737-378C-4B8C-AEBD-51068216900B}" srcOrd="1" destOrd="0" presId="urn:microsoft.com/office/officeart/2008/layout/VerticalCurvedList"/>
    <dgm:cxn modelId="{FBFF0496-4A73-419D-826F-33055260395D}" type="presParOf" srcId="{8C163561-368A-464B-8AC3-290847416772}" destId="{C626C0FB-4623-4A86-B194-30FC7A43F690}" srcOrd="2" destOrd="0" presId="urn:microsoft.com/office/officeart/2008/layout/VerticalCurvedList"/>
    <dgm:cxn modelId="{4EC506AA-90BC-4C33-B32C-B7ED4FD65D8B}" type="presParOf" srcId="{8C163561-368A-464B-8AC3-290847416772}" destId="{0DB23378-0D9E-489E-B056-8FF32F56CCC3}" srcOrd="3" destOrd="0" presId="urn:microsoft.com/office/officeart/2008/layout/VerticalCurvedList"/>
    <dgm:cxn modelId="{C894FAFD-0B13-4B81-99C6-86CC4147DACA}" type="presParOf" srcId="{7CDB5B95-D570-47D8-BCE0-E552F8830E24}" destId="{411AB55B-A6A8-48D0-B24D-1FE0443D1EDB}" srcOrd="1" destOrd="0" presId="urn:microsoft.com/office/officeart/2008/layout/VerticalCurvedList"/>
    <dgm:cxn modelId="{871B6655-A282-4275-9998-F56137075424}" type="presParOf" srcId="{7CDB5B95-D570-47D8-BCE0-E552F8830E24}" destId="{62EFC6DF-9B9D-4498-9FCB-69AB4CF71398}" srcOrd="2" destOrd="0" presId="urn:microsoft.com/office/officeart/2008/layout/VerticalCurvedList"/>
    <dgm:cxn modelId="{26BE9F27-7F8D-4EFE-A44B-B599CA58748A}" type="presParOf" srcId="{62EFC6DF-9B9D-4498-9FCB-69AB4CF71398}" destId="{3A93CF4B-2409-4FAC-8ACE-009A6101783F}" srcOrd="0" destOrd="0" presId="urn:microsoft.com/office/officeart/2008/layout/VerticalCurvedList"/>
    <dgm:cxn modelId="{E716978B-25A5-4AB0-8755-14EAF6C5CAFD}" type="presParOf" srcId="{7CDB5B95-D570-47D8-BCE0-E552F8830E24}" destId="{D3F14193-5855-4C09-A68A-0623D31128DF}" srcOrd="3" destOrd="0" presId="urn:microsoft.com/office/officeart/2008/layout/VerticalCurvedList"/>
    <dgm:cxn modelId="{AE5DAE84-8481-4F39-9D12-12A85DAC8913}" type="presParOf" srcId="{7CDB5B95-D570-47D8-BCE0-E552F8830E24}" destId="{BD8A115F-6910-49FF-9795-3847D8CBD453}" srcOrd="4" destOrd="0" presId="urn:microsoft.com/office/officeart/2008/layout/VerticalCurvedList"/>
    <dgm:cxn modelId="{7D4CAF8F-C1F6-4548-B579-5E079477F92B}" type="presParOf" srcId="{BD8A115F-6910-49FF-9795-3847D8CBD453}" destId="{BAAE23CF-93E1-4283-B216-8A16E8BF43B5}" srcOrd="0" destOrd="0" presId="urn:microsoft.com/office/officeart/2008/layout/VerticalCurvedList"/>
    <dgm:cxn modelId="{F3FAA915-7A8C-4039-B570-61032421FF65}" type="presParOf" srcId="{7CDB5B95-D570-47D8-BCE0-E552F8830E24}" destId="{CC9EE4F8-9490-427F-B10E-0E9D697AC42E}" srcOrd="5" destOrd="0" presId="urn:microsoft.com/office/officeart/2008/layout/VerticalCurvedList"/>
    <dgm:cxn modelId="{8ED8079C-6902-4D40-8107-99CDB705E005}" type="presParOf" srcId="{7CDB5B95-D570-47D8-BCE0-E552F8830E24}" destId="{99854AA3-86D7-4DB5-AA36-6F45C724EA1C}" srcOrd="6" destOrd="0" presId="urn:microsoft.com/office/officeart/2008/layout/VerticalCurvedList"/>
    <dgm:cxn modelId="{9D629727-2D27-4F35-8C6C-519C08A273AF}" type="presParOf" srcId="{99854AA3-86D7-4DB5-AA36-6F45C724EA1C}" destId="{CC93471B-25DF-4061-9EB5-45EAA8B6183F}" srcOrd="0" destOrd="0" presId="urn:microsoft.com/office/officeart/2008/layout/VerticalCurvedList"/>
    <dgm:cxn modelId="{3D609AF9-DE2A-4D8D-9338-21ACD83D273B}" type="presParOf" srcId="{7CDB5B95-D570-47D8-BCE0-E552F8830E24}" destId="{596E06D9-740A-4EB7-99D6-26FD9CA88D40}" srcOrd="7" destOrd="0" presId="urn:microsoft.com/office/officeart/2008/layout/VerticalCurvedList"/>
    <dgm:cxn modelId="{F0D5D0EA-F918-4082-8C2B-9F953502F7BB}" type="presParOf" srcId="{7CDB5B95-D570-47D8-BCE0-E552F8830E24}" destId="{9031F968-0A05-4BA8-92EC-3061E9C2118F}" srcOrd="8" destOrd="0" presId="urn:microsoft.com/office/officeart/2008/layout/VerticalCurvedList"/>
    <dgm:cxn modelId="{3E25B472-1171-4B5D-B61A-9992CAAE9F55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77305979-CF70-4FC7-8E8B-07CD37DEEF06}" type="presOf" srcId="{89F17C84-8395-4E33-8F8A-878E46DB1974}" destId="{1B922EBE-B39C-4873-8CC5-9E93797307C1}" srcOrd="0" destOrd="0" presId="urn:microsoft.com/office/officeart/2008/layout/VerticalCurvedList"/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5E6929BD-E578-432B-B896-3F016E132A11}" type="presOf" srcId="{7944E05A-E851-4FEB-8F65-54CF019D8607}" destId="{CC9EE4F8-9490-427F-B10E-0E9D697AC42E}" srcOrd="0" destOrd="0" presId="urn:microsoft.com/office/officeart/2008/layout/VerticalCurvedList"/>
    <dgm:cxn modelId="{DD15310A-6E70-44DA-8A92-88692AA6EC56}" type="presOf" srcId="{AA26FAA2-A785-4E15-BA91-A671C9AEEFB8}" destId="{411AB55B-A6A8-48D0-B24D-1FE0443D1EDB}" srcOrd="0" destOrd="0" presId="urn:microsoft.com/office/officeart/2008/layout/VerticalCurvedList"/>
    <dgm:cxn modelId="{07469062-2421-4B62-BC66-50D9B0F0DF55}" type="presOf" srcId="{607E526C-60CD-4A98-A71B-78FCE2BC42A5}" destId="{596E06D9-740A-4EB7-99D6-26FD9CA88D40}" srcOrd="0" destOrd="0" presId="urn:microsoft.com/office/officeart/2008/layout/VerticalCurvedList"/>
    <dgm:cxn modelId="{39502C82-CA47-4FC8-ADC9-197C85AF9070}" type="presOf" srcId="{F4E49FB6-BAEC-4D61-AE0D-5FA9F57F40D1}" destId="{7D320737-378C-4B8C-AEBD-51068216900B}" srcOrd="0" destOrd="0" presId="urn:microsoft.com/office/officeart/2008/layout/VerticalCurvedList"/>
    <dgm:cxn modelId="{02CD9ABF-064F-423E-BE25-C6C441E28894}" type="presOf" srcId="{8A1426EB-7DE3-47DE-897B-C3F4E225F151}" destId="{D3F14193-5855-4C09-A68A-0623D31128DF}" srcOrd="0" destOrd="0" presId="urn:microsoft.com/office/officeart/2008/layout/VerticalCurvedList"/>
    <dgm:cxn modelId="{5BDEFE97-62CF-4DBD-A643-0CF98E72F201}" type="presParOf" srcId="{1B922EBE-B39C-4873-8CC5-9E93797307C1}" destId="{7CDB5B95-D570-47D8-BCE0-E552F8830E24}" srcOrd="0" destOrd="0" presId="urn:microsoft.com/office/officeart/2008/layout/VerticalCurvedList"/>
    <dgm:cxn modelId="{2C962CD7-BAB4-4140-B9B1-16507F714158}" type="presParOf" srcId="{7CDB5B95-D570-47D8-BCE0-E552F8830E24}" destId="{8C163561-368A-464B-8AC3-290847416772}" srcOrd="0" destOrd="0" presId="urn:microsoft.com/office/officeart/2008/layout/VerticalCurvedList"/>
    <dgm:cxn modelId="{ECB1231A-8D22-4A79-A7F0-72EC463AFDCB}" type="presParOf" srcId="{8C163561-368A-464B-8AC3-290847416772}" destId="{239A010D-535F-44FF-8274-A74669569E25}" srcOrd="0" destOrd="0" presId="urn:microsoft.com/office/officeart/2008/layout/VerticalCurvedList"/>
    <dgm:cxn modelId="{478DFF55-12C8-41CF-B9F4-C3DB56CD5094}" type="presParOf" srcId="{8C163561-368A-464B-8AC3-290847416772}" destId="{7D320737-378C-4B8C-AEBD-51068216900B}" srcOrd="1" destOrd="0" presId="urn:microsoft.com/office/officeart/2008/layout/VerticalCurvedList"/>
    <dgm:cxn modelId="{8CEDBFFC-AB33-45EC-B54B-E106800FE2F5}" type="presParOf" srcId="{8C163561-368A-464B-8AC3-290847416772}" destId="{C626C0FB-4623-4A86-B194-30FC7A43F690}" srcOrd="2" destOrd="0" presId="urn:microsoft.com/office/officeart/2008/layout/VerticalCurvedList"/>
    <dgm:cxn modelId="{A3D74D25-8AFC-4913-99EC-43DBFFE44E77}" type="presParOf" srcId="{8C163561-368A-464B-8AC3-290847416772}" destId="{0DB23378-0D9E-489E-B056-8FF32F56CCC3}" srcOrd="3" destOrd="0" presId="urn:microsoft.com/office/officeart/2008/layout/VerticalCurvedList"/>
    <dgm:cxn modelId="{C1A2A6C5-A9DD-4A62-BA09-D50C9B0F3C3F}" type="presParOf" srcId="{7CDB5B95-D570-47D8-BCE0-E552F8830E24}" destId="{411AB55B-A6A8-48D0-B24D-1FE0443D1EDB}" srcOrd="1" destOrd="0" presId="urn:microsoft.com/office/officeart/2008/layout/VerticalCurvedList"/>
    <dgm:cxn modelId="{F54EBE5F-9985-4F94-A42B-C4F39DEB93AA}" type="presParOf" srcId="{7CDB5B95-D570-47D8-BCE0-E552F8830E24}" destId="{62EFC6DF-9B9D-4498-9FCB-69AB4CF71398}" srcOrd="2" destOrd="0" presId="urn:microsoft.com/office/officeart/2008/layout/VerticalCurvedList"/>
    <dgm:cxn modelId="{0643C90E-F990-4368-892D-83123374F14B}" type="presParOf" srcId="{62EFC6DF-9B9D-4498-9FCB-69AB4CF71398}" destId="{3A93CF4B-2409-4FAC-8ACE-009A6101783F}" srcOrd="0" destOrd="0" presId="urn:microsoft.com/office/officeart/2008/layout/VerticalCurvedList"/>
    <dgm:cxn modelId="{19302E6D-68FA-42B4-A8B2-B3DAEA78FBC8}" type="presParOf" srcId="{7CDB5B95-D570-47D8-BCE0-E552F8830E24}" destId="{D3F14193-5855-4C09-A68A-0623D31128DF}" srcOrd="3" destOrd="0" presId="urn:microsoft.com/office/officeart/2008/layout/VerticalCurvedList"/>
    <dgm:cxn modelId="{CFC38419-D2BD-4EBD-9572-D4B472A98AF8}" type="presParOf" srcId="{7CDB5B95-D570-47D8-BCE0-E552F8830E24}" destId="{BD8A115F-6910-49FF-9795-3847D8CBD453}" srcOrd="4" destOrd="0" presId="urn:microsoft.com/office/officeart/2008/layout/VerticalCurvedList"/>
    <dgm:cxn modelId="{929427E5-8D13-4ECC-9545-CC5628A219FD}" type="presParOf" srcId="{BD8A115F-6910-49FF-9795-3847D8CBD453}" destId="{BAAE23CF-93E1-4283-B216-8A16E8BF43B5}" srcOrd="0" destOrd="0" presId="urn:microsoft.com/office/officeart/2008/layout/VerticalCurvedList"/>
    <dgm:cxn modelId="{532737FF-8ADD-455B-B322-3D900C2E2209}" type="presParOf" srcId="{7CDB5B95-D570-47D8-BCE0-E552F8830E24}" destId="{CC9EE4F8-9490-427F-B10E-0E9D697AC42E}" srcOrd="5" destOrd="0" presId="urn:microsoft.com/office/officeart/2008/layout/VerticalCurvedList"/>
    <dgm:cxn modelId="{7934319F-AC44-4B07-9D6C-51545A8F0E6A}" type="presParOf" srcId="{7CDB5B95-D570-47D8-BCE0-E552F8830E24}" destId="{99854AA3-86D7-4DB5-AA36-6F45C724EA1C}" srcOrd="6" destOrd="0" presId="urn:microsoft.com/office/officeart/2008/layout/VerticalCurvedList"/>
    <dgm:cxn modelId="{5108B821-2E6D-4A2D-BDAD-8AFB9BBFB20B}" type="presParOf" srcId="{99854AA3-86D7-4DB5-AA36-6F45C724EA1C}" destId="{CC93471B-25DF-4061-9EB5-45EAA8B6183F}" srcOrd="0" destOrd="0" presId="urn:microsoft.com/office/officeart/2008/layout/VerticalCurvedList"/>
    <dgm:cxn modelId="{3F870D7C-1145-44C6-B0BF-E49A02F8FB3A}" type="presParOf" srcId="{7CDB5B95-D570-47D8-BCE0-E552F8830E24}" destId="{596E06D9-740A-4EB7-99D6-26FD9CA88D40}" srcOrd="7" destOrd="0" presId="urn:microsoft.com/office/officeart/2008/layout/VerticalCurvedList"/>
    <dgm:cxn modelId="{9B7A7F87-17D2-416F-9E63-72B06E91F75F}" type="presParOf" srcId="{7CDB5B95-D570-47D8-BCE0-E552F8830E24}" destId="{9031F968-0A05-4BA8-92EC-3061E9C2118F}" srcOrd="8" destOrd="0" presId="urn:microsoft.com/office/officeart/2008/layout/VerticalCurvedList"/>
    <dgm:cxn modelId="{350FF1C5-1341-44DF-9D7C-2BF8073DD2E8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013BA5FA-3A19-49BE-B5C4-974BE698E36B}" type="presOf" srcId="{7944E05A-E851-4FEB-8F65-54CF019D8607}" destId="{CC9EE4F8-9490-427F-B10E-0E9D697AC42E}" srcOrd="0" destOrd="0" presId="urn:microsoft.com/office/officeart/2008/layout/VerticalCurvedList"/>
    <dgm:cxn modelId="{D2AAEC78-5DDC-4E3F-B21D-A683BEEC7683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6F584E4E-5E0C-4D57-9077-27B44A7FB48D}" type="presOf" srcId="{607E526C-60CD-4A98-A71B-78FCE2BC42A5}" destId="{596E06D9-740A-4EB7-99D6-26FD9CA88D40}" srcOrd="0" destOrd="0" presId="urn:microsoft.com/office/officeart/2008/layout/VerticalCurvedList"/>
    <dgm:cxn modelId="{014670C8-AAAB-4AD9-B88F-767F51843368}" type="presOf" srcId="{F4E49FB6-BAEC-4D61-AE0D-5FA9F57F40D1}" destId="{7D320737-378C-4B8C-AEBD-51068216900B}" srcOrd="0" destOrd="0" presId="urn:microsoft.com/office/officeart/2008/layout/VerticalCurvedList"/>
    <dgm:cxn modelId="{5D8B7922-55F6-4059-AD14-C5E7C966114C}" type="presOf" srcId="{8A1426EB-7DE3-47DE-897B-C3F4E225F151}" destId="{D3F14193-5855-4C09-A68A-0623D31128DF}" srcOrd="0" destOrd="0" presId="urn:microsoft.com/office/officeart/2008/layout/VerticalCurvedList"/>
    <dgm:cxn modelId="{B24F3506-BE68-4950-B0B0-599FA154997C}" type="presOf" srcId="{89F17C84-8395-4E33-8F8A-878E46DB1974}" destId="{1B922EBE-B39C-4873-8CC5-9E93797307C1}" srcOrd="0" destOrd="0" presId="urn:microsoft.com/office/officeart/2008/layout/VerticalCurvedList"/>
    <dgm:cxn modelId="{8AC6BD5C-D925-401C-BBA6-12826178B19F}" type="presParOf" srcId="{1B922EBE-B39C-4873-8CC5-9E93797307C1}" destId="{7CDB5B95-D570-47D8-BCE0-E552F8830E24}" srcOrd="0" destOrd="0" presId="urn:microsoft.com/office/officeart/2008/layout/VerticalCurvedList"/>
    <dgm:cxn modelId="{81564B2D-2795-457B-B3F2-E1F3F940BF12}" type="presParOf" srcId="{7CDB5B95-D570-47D8-BCE0-E552F8830E24}" destId="{8C163561-368A-464B-8AC3-290847416772}" srcOrd="0" destOrd="0" presId="urn:microsoft.com/office/officeart/2008/layout/VerticalCurvedList"/>
    <dgm:cxn modelId="{F5B898E2-DF6E-41CF-8BC3-3309F19BA696}" type="presParOf" srcId="{8C163561-368A-464B-8AC3-290847416772}" destId="{239A010D-535F-44FF-8274-A74669569E25}" srcOrd="0" destOrd="0" presId="urn:microsoft.com/office/officeart/2008/layout/VerticalCurvedList"/>
    <dgm:cxn modelId="{27A390D3-30F7-4D97-A19D-9CAA6EADA720}" type="presParOf" srcId="{8C163561-368A-464B-8AC3-290847416772}" destId="{7D320737-378C-4B8C-AEBD-51068216900B}" srcOrd="1" destOrd="0" presId="urn:microsoft.com/office/officeart/2008/layout/VerticalCurvedList"/>
    <dgm:cxn modelId="{03ABD6F9-3FB0-47C5-AE69-38E8AB9880C9}" type="presParOf" srcId="{8C163561-368A-464B-8AC3-290847416772}" destId="{C626C0FB-4623-4A86-B194-30FC7A43F690}" srcOrd="2" destOrd="0" presId="urn:microsoft.com/office/officeart/2008/layout/VerticalCurvedList"/>
    <dgm:cxn modelId="{26D63EA3-DA14-471A-923A-A54D7570C8B8}" type="presParOf" srcId="{8C163561-368A-464B-8AC3-290847416772}" destId="{0DB23378-0D9E-489E-B056-8FF32F56CCC3}" srcOrd="3" destOrd="0" presId="urn:microsoft.com/office/officeart/2008/layout/VerticalCurvedList"/>
    <dgm:cxn modelId="{C6A8EC15-1130-45A9-A4F1-DE7FD4E981D1}" type="presParOf" srcId="{7CDB5B95-D570-47D8-BCE0-E552F8830E24}" destId="{411AB55B-A6A8-48D0-B24D-1FE0443D1EDB}" srcOrd="1" destOrd="0" presId="urn:microsoft.com/office/officeart/2008/layout/VerticalCurvedList"/>
    <dgm:cxn modelId="{03BDD657-92ED-481E-B060-6274014D0F91}" type="presParOf" srcId="{7CDB5B95-D570-47D8-BCE0-E552F8830E24}" destId="{62EFC6DF-9B9D-4498-9FCB-69AB4CF71398}" srcOrd="2" destOrd="0" presId="urn:microsoft.com/office/officeart/2008/layout/VerticalCurvedList"/>
    <dgm:cxn modelId="{547D5CC1-0C29-4C2F-A6F9-5DAF0B567EF6}" type="presParOf" srcId="{62EFC6DF-9B9D-4498-9FCB-69AB4CF71398}" destId="{3A93CF4B-2409-4FAC-8ACE-009A6101783F}" srcOrd="0" destOrd="0" presId="urn:microsoft.com/office/officeart/2008/layout/VerticalCurvedList"/>
    <dgm:cxn modelId="{9E95E886-EFA1-4E2D-BD30-EB55546A7843}" type="presParOf" srcId="{7CDB5B95-D570-47D8-BCE0-E552F8830E24}" destId="{D3F14193-5855-4C09-A68A-0623D31128DF}" srcOrd="3" destOrd="0" presId="urn:microsoft.com/office/officeart/2008/layout/VerticalCurvedList"/>
    <dgm:cxn modelId="{E76932FD-83B7-4239-83B1-224569F92452}" type="presParOf" srcId="{7CDB5B95-D570-47D8-BCE0-E552F8830E24}" destId="{BD8A115F-6910-49FF-9795-3847D8CBD453}" srcOrd="4" destOrd="0" presId="urn:microsoft.com/office/officeart/2008/layout/VerticalCurvedList"/>
    <dgm:cxn modelId="{C2557B8F-2CFD-4FDC-A1E7-5F3D357BC1A4}" type="presParOf" srcId="{BD8A115F-6910-49FF-9795-3847D8CBD453}" destId="{BAAE23CF-93E1-4283-B216-8A16E8BF43B5}" srcOrd="0" destOrd="0" presId="urn:microsoft.com/office/officeart/2008/layout/VerticalCurvedList"/>
    <dgm:cxn modelId="{DA112FF2-3BAF-4F2B-A65C-41576757013F}" type="presParOf" srcId="{7CDB5B95-D570-47D8-BCE0-E552F8830E24}" destId="{CC9EE4F8-9490-427F-B10E-0E9D697AC42E}" srcOrd="5" destOrd="0" presId="urn:microsoft.com/office/officeart/2008/layout/VerticalCurvedList"/>
    <dgm:cxn modelId="{A90888F7-C3A5-4E74-B187-F9A681FCAC75}" type="presParOf" srcId="{7CDB5B95-D570-47D8-BCE0-E552F8830E24}" destId="{99854AA3-86D7-4DB5-AA36-6F45C724EA1C}" srcOrd="6" destOrd="0" presId="urn:microsoft.com/office/officeart/2008/layout/VerticalCurvedList"/>
    <dgm:cxn modelId="{07783666-53A6-4A1D-8646-897573F495C8}" type="presParOf" srcId="{99854AA3-86D7-4DB5-AA36-6F45C724EA1C}" destId="{CC93471B-25DF-4061-9EB5-45EAA8B6183F}" srcOrd="0" destOrd="0" presId="urn:microsoft.com/office/officeart/2008/layout/VerticalCurvedList"/>
    <dgm:cxn modelId="{9D4D60B0-A5E0-442B-A02C-3BDE0D607E03}" type="presParOf" srcId="{7CDB5B95-D570-47D8-BCE0-E552F8830E24}" destId="{596E06D9-740A-4EB7-99D6-26FD9CA88D40}" srcOrd="7" destOrd="0" presId="urn:microsoft.com/office/officeart/2008/layout/VerticalCurvedList"/>
    <dgm:cxn modelId="{5FF8D2EE-9A95-4F15-8E1F-1B23F255D10D}" type="presParOf" srcId="{7CDB5B95-D570-47D8-BCE0-E552F8830E24}" destId="{9031F968-0A05-4BA8-92EC-3061E9C2118F}" srcOrd="8" destOrd="0" presId="urn:microsoft.com/office/officeart/2008/layout/VerticalCurvedList"/>
    <dgm:cxn modelId="{E539F9F0-FBD1-43F0-946D-8544DC26C95B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rgbClr val="FFC000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45FFE480-273A-40CE-AB8A-74C68C92237C}" type="presOf" srcId="{8A1426EB-7DE3-47DE-897B-C3F4E225F151}" destId="{D3F14193-5855-4C09-A68A-0623D31128DF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2B7721D3-AB0D-4AE5-91C9-76103B95EDBD}" type="presOf" srcId="{7944E05A-E851-4FEB-8F65-54CF019D8607}" destId="{CC9EE4F8-9490-427F-B10E-0E9D697AC42E}" srcOrd="0" destOrd="0" presId="urn:microsoft.com/office/officeart/2008/layout/VerticalCurvedList"/>
    <dgm:cxn modelId="{D694660F-B970-4331-83AE-EB34AE8CA7FD}" type="presOf" srcId="{89F17C84-8395-4E33-8F8A-878E46DB1974}" destId="{1B922EBE-B39C-4873-8CC5-9E93797307C1}" srcOrd="0" destOrd="0" presId="urn:microsoft.com/office/officeart/2008/layout/VerticalCurvedList"/>
    <dgm:cxn modelId="{8E56B541-734D-4DBA-A503-219CA6A1CF02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C168F9EE-0413-40FE-B761-45BD54F6F70F}" type="presOf" srcId="{607E526C-60CD-4A98-A71B-78FCE2BC42A5}" destId="{596E06D9-740A-4EB7-99D6-26FD9CA88D40}" srcOrd="0" destOrd="0" presId="urn:microsoft.com/office/officeart/2008/layout/VerticalCurvedList"/>
    <dgm:cxn modelId="{6CF74388-E8A5-41D4-BB88-5DD1AAD75B91}" type="presOf" srcId="{F4E49FB6-BAEC-4D61-AE0D-5FA9F57F40D1}" destId="{7D320737-378C-4B8C-AEBD-51068216900B}" srcOrd="0" destOrd="0" presId="urn:microsoft.com/office/officeart/2008/layout/VerticalCurvedList"/>
    <dgm:cxn modelId="{AA03C1D8-AB73-482B-99CD-1DFB52D3BD90}" type="presParOf" srcId="{1B922EBE-B39C-4873-8CC5-9E93797307C1}" destId="{7CDB5B95-D570-47D8-BCE0-E552F8830E24}" srcOrd="0" destOrd="0" presId="urn:microsoft.com/office/officeart/2008/layout/VerticalCurvedList"/>
    <dgm:cxn modelId="{C8E6687E-0A9F-4760-B42B-F2F8F18E0DAC}" type="presParOf" srcId="{7CDB5B95-D570-47D8-BCE0-E552F8830E24}" destId="{8C163561-368A-464B-8AC3-290847416772}" srcOrd="0" destOrd="0" presId="urn:microsoft.com/office/officeart/2008/layout/VerticalCurvedList"/>
    <dgm:cxn modelId="{82433DD2-9E89-449E-96AF-DB4ADFA4F15D}" type="presParOf" srcId="{8C163561-368A-464B-8AC3-290847416772}" destId="{239A010D-535F-44FF-8274-A74669569E25}" srcOrd="0" destOrd="0" presId="urn:microsoft.com/office/officeart/2008/layout/VerticalCurvedList"/>
    <dgm:cxn modelId="{33D13ADD-4365-4CB3-83DB-433739E31970}" type="presParOf" srcId="{8C163561-368A-464B-8AC3-290847416772}" destId="{7D320737-378C-4B8C-AEBD-51068216900B}" srcOrd="1" destOrd="0" presId="urn:microsoft.com/office/officeart/2008/layout/VerticalCurvedList"/>
    <dgm:cxn modelId="{F2AA2EAE-2E4B-4580-978D-F948FC9D6557}" type="presParOf" srcId="{8C163561-368A-464B-8AC3-290847416772}" destId="{C626C0FB-4623-4A86-B194-30FC7A43F690}" srcOrd="2" destOrd="0" presId="urn:microsoft.com/office/officeart/2008/layout/VerticalCurvedList"/>
    <dgm:cxn modelId="{244D52CB-1EB7-4DE1-BF8F-EA247B85D64E}" type="presParOf" srcId="{8C163561-368A-464B-8AC3-290847416772}" destId="{0DB23378-0D9E-489E-B056-8FF32F56CCC3}" srcOrd="3" destOrd="0" presId="urn:microsoft.com/office/officeart/2008/layout/VerticalCurvedList"/>
    <dgm:cxn modelId="{56047DB5-4F99-4B5C-A90B-90FD7DE91E18}" type="presParOf" srcId="{7CDB5B95-D570-47D8-BCE0-E552F8830E24}" destId="{411AB55B-A6A8-48D0-B24D-1FE0443D1EDB}" srcOrd="1" destOrd="0" presId="urn:microsoft.com/office/officeart/2008/layout/VerticalCurvedList"/>
    <dgm:cxn modelId="{3597AD7F-498B-4B77-82CA-937E57D7FE97}" type="presParOf" srcId="{7CDB5B95-D570-47D8-BCE0-E552F8830E24}" destId="{62EFC6DF-9B9D-4498-9FCB-69AB4CF71398}" srcOrd="2" destOrd="0" presId="urn:microsoft.com/office/officeart/2008/layout/VerticalCurvedList"/>
    <dgm:cxn modelId="{AE53CBC0-10BB-4A45-94F8-624EA0A68BFE}" type="presParOf" srcId="{62EFC6DF-9B9D-4498-9FCB-69AB4CF71398}" destId="{3A93CF4B-2409-4FAC-8ACE-009A6101783F}" srcOrd="0" destOrd="0" presId="urn:microsoft.com/office/officeart/2008/layout/VerticalCurvedList"/>
    <dgm:cxn modelId="{C6933958-C6FA-4BB8-9648-8F3EB66E706B}" type="presParOf" srcId="{7CDB5B95-D570-47D8-BCE0-E552F8830E24}" destId="{D3F14193-5855-4C09-A68A-0623D31128DF}" srcOrd="3" destOrd="0" presId="urn:microsoft.com/office/officeart/2008/layout/VerticalCurvedList"/>
    <dgm:cxn modelId="{4B27F8D8-E982-48D2-A198-24EB5807C135}" type="presParOf" srcId="{7CDB5B95-D570-47D8-BCE0-E552F8830E24}" destId="{BD8A115F-6910-49FF-9795-3847D8CBD453}" srcOrd="4" destOrd="0" presId="urn:microsoft.com/office/officeart/2008/layout/VerticalCurvedList"/>
    <dgm:cxn modelId="{567575FD-108B-4137-8912-EAF611CB7F06}" type="presParOf" srcId="{BD8A115F-6910-49FF-9795-3847D8CBD453}" destId="{BAAE23CF-93E1-4283-B216-8A16E8BF43B5}" srcOrd="0" destOrd="0" presId="urn:microsoft.com/office/officeart/2008/layout/VerticalCurvedList"/>
    <dgm:cxn modelId="{93D99421-D05D-483F-91A2-20DC0A6D745B}" type="presParOf" srcId="{7CDB5B95-D570-47D8-BCE0-E552F8830E24}" destId="{CC9EE4F8-9490-427F-B10E-0E9D697AC42E}" srcOrd="5" destOrd="0" presId="urn:microsoft.com/office/officeart/2008/layout/VerticalCurvedList"/>
    <dgm:cxn modelId="{6FBD8682-5C51-4A50-919F-B0BE4C64354A}" type="presParOf" srcId="{7CDB5B95-D570-47D8-BCE0-E552F8830E24}" destId="{99854AA3-86D7-4DB5-AA36-6F45C724EA1C}" srcOrd="6" destOrd="0" presId="urn:microsoft.com/office/officeart/2008/layout/VerticalCurvedList"/>
    <dgm:cxn modelId="{205872E4-BA2E-4CD9-80E2-9B8A776037D8}" type="presParOf" srcId="{99854AA3-86D7-4DB5-AA36-6F45C724EA1C}" destId="{CC93471B-25DF-4061-9EB5-45EAA8B6183F}" srcOrd="0" destOrd="0" presId="urn:microsoft.com/office/officeart/2008/layout/VerticalCurvedList"/>
    <dgm:cxn modelId="{D196749B-885A-4B2C-880E-40B5BA9150DD}" type="presParOf" srcId="{7CDB5B95-D570-47D8-BCE0-E552F8830E24}" destId="{596E06D9-740A-4EB7-99D6-26FD9CA88D40}" srcOrd="7" destOrd="0" presId="urn:microsoft.com/office/officeart/2008/layout/VerticalCurvedList"/>
    <dgm:cxn modelId="{6641E720-BF92-4457-AD50-424134ED421B}" type="presParOf" srcId="{7CDB5B95-D570-47D8-BCE0-E552F8830E24}" destId="{9031F968-0A05-4BA8-92EC-3061E9C2118F}" srcOrd="8" destOrd="0" presId="urn:microsoft.com/office/officeart/2008/layout/VerticalCurvedList"/>
    <dgm:cxn modelId="{C47354EA-D0F8-45E3-826D-F3D67FBA2985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95162-E531-4353-9095-5E7962AFF708}" type="datetimeFigureOut">
              <a:rPr lang="zh-CN" altLang="en-US" smtClean="0"/>
              <a:pPr/>
              <a:t>2016/01/05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7845D-4CC6-46FE-B2F1-454F0828D0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76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  <a:pPr/>
              <a:t>2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8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C889313-F0C3-4F3F-AC0D-6F9139511A9B}" type="slidenum">
              <a:rPr lang="zh-CN" altLang="en-US" sz="1200">
                <a:solidFill>
                  <a:srgbClr val="000000"/>
                </a:solidFill>
              </a:rPr>
              <a:pPr/>
              <a:t>5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203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  <a:pPr/>
              <a:t>7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213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  <a:pPr/>
              <a:t>17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51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02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88913"/>
            <a:ext cx="12255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81025"/>
            <a:ext cx="1368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308725"/>
            <a:ext cx="7888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95B7174-C2C3-425A-8BBE-C78D5E286300}" type="datetimeFigureOut">
              <a:rPr lang="zh-CN" altLang="en-US"/>
              <a:pPr>
                <a:defRPr/>
              </a:pPr>
              <a:t>2016/01/05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25D64D-F604-4DCF-B2A4-DAB4CDF715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9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E44264C-6E92-4E38-AA7A-D2A0FFE725DC}" type="datetimeFigureOut">
              <a:rPr lang="zh-CN" altLang="en-US"/>
              <a:pPr>
                <a:defRPr/>
              </a:pPr>
              <a:t>2016/01/05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2EDA18-D56D-46DB-971E-97CB433528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C3858BE-BE71-4A47-83E7-8D781710CB1D}" type="datetimeFigureOut">
              <a:rPr lang="zh-CN" altLang="en-US"/>
              <a:pPr>
                <a:defRPr/>
              </a:pPr>
              <a:t>2016/01/05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3028CA-A9AB-4212-B5AE-F28E321DCA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3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D731559-8C4D-4705-B982-F5F17EE69F86}" type="datetimeFigureOut">
              <a:rPr lang="zh-CN" altLang="en-US"/>
              <a:pPr>
                <a:defRPr/>
              </a:pPr>
              <a:t>2016/01/05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13FB90-42D3-43D3-B324-4F13B94078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009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B3DD-6428-4485-86A6-4EACA275AD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338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BE811-ED2D-4C45-AF2B-25BED6BD4E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32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476375" y="6207125"/>
            <a:ext cx="48244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/>
                <a:ea typeface="华文隶书"/>
                <a:cs typeface="华文隶书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E127B1C-F677-4156-B9A0-3802DFC44158}" type="datetimeFigureOut">
              <a:rPr lang="zh-CN" altLang="en-US"/>
              <a:pPr>
                <a:defRPr/>
              </a:pPr>
              <a:t>2016/01/05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FF9C44-2717-445B-8E50-0551D6089A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0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1619250" y="6237288"/>
            <a:ext cx="6624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  <a:r>
              <a:rPr lang="en-US" altLang="zh-CN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    </a:t>
            </a:r>
            <a:r>
              <a:rPr lang="zh-CN" altLang="en-US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7933568-9B2B-4F5B-9575-79B4EB456856}" type="datetimeFigureOut">
              <a:rPr lang="zh-CN" altLang="en-US"/>
              <a:pPr>
                <a:defRPr/>
              </a:pPr>
              <a:t>2016/01/05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3EF05B-8639-4FE9-B5BA-9F53661235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3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EB6C86C-9A94-421E-A700-EF97EC6CF820}" type="datetimeFigureOut">
              <a:rPr lang="zh-CN" altLang="en-US"/>
              <a:pPr>
                <a:defRPr/>
              </a:pPr>
              <a:t>2016/01/05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E140FB-141A-4CCF-8507-3792122C80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1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2B29AD8-397B-4D78-B3E2-755FF16CCDF4}" type="datetimeFigureOut">
              <a:rPr lang="zh-CN" altLang="en-US"/>
              <a:pPr>
                <a:defRPr/>
              </a:pPr>
              <a:t>2016/01/05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89AEDC-D3D3-4DBB-BBA2-8B7161F7C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91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594DD80-F762-4403-A010-DC74C13F4B1B}" type="datetimeFigureOut">
              <a:rPr lang="zh-CN" altLang="en-US"/>
              <a:pPr>
                <a:defRPr/>
              </a:pPr>
              <a:t>2016/01/05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4C5F8C-6E3D-467D-9FC2-E7CCF036B3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60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37E3E95-D537-41A5-AB7D-37C3F996CA06}" type="datetimeFigureOut">
              <a:rPr lang="zh-CN" altLang="en-US"/>
              <a:pPr>
                <a:defRPr/>
              </a:pPr>
              <a:t>2016/01/05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283D02-5253-467D-850F-BA9A4F4D52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7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13927FA-659A-4DAE-BCA9-E0832D0B9DBA}" type="datetimeFigureOut">
              <a:rPr lang="zh-CN" altLang="en-US"/>
              <a:pPr>
                <a:defRPr/>
              </a:pPr>
              <a:t>2016/01/05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38DDFB-04FB-44F8-9165-C53C3A10B5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5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279F629-1CF4-4608-A3B4-D45C037A9B7C}" type="datetimeFigureOut">
              <a:rPr lang="zh-CN" altLang="en-US"/>
              <a:pPr>
                <a:defRPr/>
              </a:pPr>
              <a:t>2016/01/05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54D8FB-A35A-41F9-AA00-5C5913D1CB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6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E5334FB8-C6FC-4FA5-9E0F-BE49D337F7AC}" type="datetimeFigureOut">
              <a:rPr lang="zh-CN" altLang="en-US"/>
              <a:pPr>
                <a:defRPr/>
              </a:pPr>
              <a:t>2016/01/05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618060-C51E-443B-A932-64B79725C7E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88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265113" y="1600200"/>
            <a:ext cx="8828087" cy="1371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Computer </a:t>
            </a: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Organization </a:t>
            </a: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&amp; Design</a:t>
            </a:r>
            <a: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  <a:t/>
            </a:r>
            <a:b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</a:b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					   </a:t>
            </a:r>
            <a:r>
              <a:rPr lang="zh-CN" altLang="en-US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实验与</a:t>
            </a:r>
            <a: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  <a:t>课程设计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3725" y="5029200"/>
            <a:ext cx="7924800" cy="13716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施青松</a:t>
            </a:r>
            <a:endParaRPr lang="en-US" altLang="zh-CN" sz="2000" b="1" dirty="0">
              <a:latin typeface="Times New Roman" panose="02020603050405020304" pitchFamily="18" charset="0"/>
              <a:ea typeface="仿宋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err="1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Asso</a:t>
            </a:r>
            <a:r>
              <a:rPr lang="en-US" altLang="zh-CN" sz="2000" b="1" dirty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. Prof.  Shi 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Qingsong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College </a:t>
            </a:r>
            <a:r>
              <a:rPr lang="en-US" altLang="zh-CN" sz="2000" b="1" dirty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of Computer Science and Technology, Zhejiang University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zjsqs@zju.edu.cn</a:t>
            </a:r>
          </a:p>
        </p:txBody>
      </p:sp>
      <p:sp>
        <p:nvSpPr>
          <p:cNvPr id="18436" name="TextBox 9"/>
          <p:cNvSpPr txBox="1">
            <a:spLocks noChangeArrowheads="1"/>
          </p:cNvSpPr>
          <p:nvPr/>
        </p:nvSpPr>
        <p:spPr bwMode="auto">
          <a:xfrm>
            <a:off x="3116263" y="379029"/>
            <a:ext cx="59769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ea typeface="黑体" panose="02010609060101010101" pitchFamily="49" charset="-122"/>
              </a:rPr>
              <a:t>Computer Organization &amp; Design</a:t>
            </a:r>
            <a:endParaRPr lang="zh-CN" altLang="en-US" sz="2000" b="1" dirty="0" smtClean="0">
              <a:solidFill>
                <a:srgbClr val="0070C0"/>
              </a:solidFill>
            </a:endParaRPr>
          </a:p>
        </p:txBody>
      </p:sp>
      <p:sp>
        <p:nvSpPr>
          <p:cNvPr id="5" name="Rectangle 8" descr="棕色大理石"/>
          <p:cNvSpPr>
            <a:spLocks noChangeArrowheads="1"/>
          </p:cNvSpPr>
          <p:nvPr/>
        </p:nvSpPr>
        <p:spPr bwMode="auto">
          <a:xfrm>
            <a:off x="179512" y="2557880"/>
            <a:ext cx="8610600" cy="247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实验</a:t>
            </a:r>
            <a:r>
              <a:rPr lang="zh-CN" altLang="en-US" sz="6000" b="1" dirty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四</a:t>
            </a:r>
            <a:endParaRPr lang="en-US" altLang="zh-CN" sz="6000" b="1" dirty="0" smtClean="0">
              <a:solidFill>
                <a:srgbClr val="0000CC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集成替换</a:t>
            </a: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核</a:t>
            </a: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algn="r"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-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b="1" dirty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核设计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CPU/IP2CPU</a:t>
            </a:r>
          </a:p>
          <a:p>
            <a:pPr algn="r"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逻辑实验模块优化三</a:t>
            </a:r>
            <a:endParaRPr lang="zh-CN" altLang="en-US" b="1" dirty="0" smtClean="0">
              <a:solidFill>
                <a:srgbClr val="0000CC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graphicFrame>
        <p:nvGraphicFramePr>
          <p:cNvPr id="18438" name="对象 3">
            <a:hlinkClick r:id="" action="ppaction://hlinkshowjump?jump=nextslide" highlightClick="1"/>
          </p:cNvPr>
          <p:cNvGraphicFramePr>
            <a:graphicFrameLocks noChangeAspect="1"/>
          </p:cNvGraphicFramePr>
          <p:nvPr/>
        </p:nvGraphicFramePr>
        <p:xfrm>
          <a:off x="2868613" y="171450"/>
          <a:ext cx="33766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" name="Clip" r:id="rId3" imgW="4006850" imgH="2857500" progId="MS_ClipArt_Gallery.5">
                  <p:embed/>
                </p:oleObj>
              </mc:Choice>
              <mc:Fallback>
                <p:oleObj name="Clip" r:id="rId3" imgW="4006850" imgH="285750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171450"/>
                        <a:ext cx="337661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225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085584" cy="9543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部件之</a:t>
            </a:r>
            <a:r>
              <a:rPr lang="en-US" altLang="zh-CN" dirty="0" smtClean="0"/>
              <a:t>1-</a:t>
            </a:r>
            <a:r>
              <a:rPr lang="zh-CN" altLang="en-US" dirty="0" smtClean="0"/>
              <a:t>数据通路</a:t>
            </a:r>
            <a:r>
              <a:rPr lang="zh-CN" altLang="en-US" dirty="0"/>
              <a:t>：</a:t>
            </a:r>
            <a:r>
              <a:rPr lang="en-US" altLang="zh-CN" dirty="0" err="1" smtClean="0">
                <a:solidFill>
                  <a:srgbClr val="FF0000"/>
                </a:solidFill>
              </a:rPr>
              <a:t>Data_path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err="1">
                <a:solidFill>
                  <a:schemeClr val="tx1"/>
                </a:solidFill>
              </a:rPr>
              <a:t>Data_path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/>
              <a:t>CPU</a:t>
            </a:r>
            <a:r>
              <a:rPr lang="zh-CN" altLang="en-US" sz="2400" dirty="0"/>
              <a:t>主要部件之一</a:t>
            </a:r>
            <a:endParaRPr lang="en-US" altLang="zh-CN" sz="24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/>
              <a:t>寄存器传输控制对象：通用数据通路</a:t>
            </a:r>
            <a:endParaRPr lang="en-US" altLang="zh-CN" sz="2400" dirty="0"/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 smtClean="0">
                <a:solidFill>
                  <a:schemeClr val="tx1"/>
                </a:solidFill>
              </a:rPr>
              <a:t>基本功</a:t>
            </a:r>
            <a:r>
              <a:rPr lang="zh-CN" altLang="en-US" dirty="0">
                <a:solidFill>
                  <a:schemeClr val="tx1"/>
                </a:solidFill>
              </a:rPr>
              <a:t>能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/>
              <a:t>具有通用计算功能的算术逻辑部件</a:t>
            </a:r>
            <a:endParaRPr lang="en-US" altLang="zh-CN" sz="24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/>
              <a:t>具有通用目的寄存器</a:t>
            </a:r>
            <a:endParaRPr lang="en-US" altLang="zh-CN" sz="24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/>
              <a:t>具有通用计数所需的尽可能的路径</a:t>
            </a:r>
            <a:endParaRPr lang="en-US" altLang="zh-CN" sz="2400" dirty="0"/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>
                <a:solidFill>
                  <a:schemeClr val="tx1"/>
                </a:solidFill>
              </a:rPr>
              <a:t>本实验用</a:t>
            </a:r>
            <a:r>
              <a:rPr lang="en-US" altLang="zh-CN" dirty="0">
                <a:solidFill>
                  <a:schemeClr val="tx1"/>
                </a:solidFill>
              </a:rPr>
              <a:t>IP </a:t>
            </a:r>
            <a:r>
              <a:rPr lang="zh-CN" altLang="en-US" dirty="0">
                <a:solidFill>
                  <a:schemeClr val="tx1"/>
                </a:solidFill>
              </a:rPr>
              <a:t>软核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Data_path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核调用</a:t>
            </a:r>
            <a:r>
              <a:rPr lang="zh-CN" altLang="en-US" sz="2400" dirty="0" smtClean="0">
                <a:solidFill>
                  <a:prstClr val="black"/>
                </a:solidFill>
              </a:rPr>
              <a:t>模块</a:t>
            </a:r>
            <a:r>
              <a:rPr lang="en-US" altLang="zh-CN" sz="2400" dirty="0" err="1">
                <a:solidFill>
                  <a:prstClr val="black"/>
                </a:solidFill>
              </a:rPr>
              <a:t>Data_path.ngc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核接口信号模块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zh-CN" altLang="en-US" sz="2400" dirty="0">
                <a:solidFill>
                  <a:prstClr val="black"/>
                </a:solidFill>
              </a:rPr>
              <a:t>空文档</a:t>
            </a:r>
            <a:r>
              <a:rPr lang="en-US" altLang="zh-CN" sz="2400" dirty="0">
                <a:solidFill>
                  <a:prstClr val="black"/>
                </a:solidFill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err="1">
                <a:solidFill>
                  <a:prstClr val="black"/>
                </a:solidFill>
              </a:rPr>
              <a:t>Data_path.v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Data_path.sym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557523"/>
            <a:ext cx="26670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92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数据通路空</a:t>
            </a:r>
            <a:r>
              <a:rPr lang="zh-CN" altLang="en-US" dirty="0"/>
              <a:t>模块</a:t>
            </a:r>
            <a:r>
              <a:rPr lang="en-US" altLang="zh-CN" dirty="0" smtClean="0"/>
              <a:t>- </a:t>
            </a:r>
            <a:r>
              <a:rPr lang="en-US" altLang="zh-CN" dirty="0" err="1" smtClean="0">
                <a:solidFill>
                  <a:srgbClr val="FF0000"/>
                </a:solidFill>
              </a:rPr>
              <a:t>Data_path.v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96" y="1099277"/>
            <a:ext cx="7488832" cy="496855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33CC"/>
                </a:solidFill>
              </a:rPr>
              <a:t>module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	     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Data_path</a:t>
            </a:r>
            <a:r>
              <a:rPr lang="en-US" altLang="zh-CN" sz="2000" dirty="0"/>
              <a:t>( </a:t>
            </a:r>
            <a:r>
              <a:rPr lang="en-US" altLang="zh-CN" sz="2000" dirty="0">
                <a:solidFill>
                  <a:srgbClr val="0033CC"/>
                </a:solidFill>
              </a:rPr>
              <a:t>input </a:t>
            </a:r>
            <a:r>
              <a:rPr lang="en-US" altLang="zh-CN" sz="2000" b="0" dirty="0" err="1">
                <a:solidFill>
                  <a:schemeClr val="tx1"/>
                </a:solidFill>
              </a:rPr>
              <a:t>clk</a:t>
            </a:r>
            <a:r>
              <a:rPr lang="en-US" altLang="zh-CN" sz="2000" b="0" dirty="0">
                <a:solidFill>
                  <a:schemeClr val="tx1"/>
                </a:solidFill>
              </a:rPr>
              <a:t>,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寄存器时钟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0033CC"/>
                </a:solidFill>
              </a:rPr>
              <a:t>input </a:t>
            </a:r>
            <a:r>
              <a:rPr lang="en-US" altLang="zh-CN" sz="2000" b="0" dirty="0" err="1">
                <a:solidFill>
                  <a:schemeClr val="tx1"/>
                </a:solidFill>
              </a:rPr>
              <a:t>rst</a:t>
            </a:r>
            <a:r>
              <a:rPr lang="en-US" altLang="zh-CN" sz="2000" b="0" dirty="0">
                <a:solidFill>
                  <a:schemeClr val="tx1"/>
                </a:solidFill>
              </a:rPr>
              <a:t>,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寄存器复位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	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[25:0]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inst_field</a:t>
            </a:r>
            <a:r>
              <a:rPr lang="en-US" altLang="zh-CN" sz="2000" b="0" dirty="0">
                <a:solidFill>
                  <a:schemeClr val="tx1"/>
                </a:solidFill>
              </a:rPr>
              <a:t>,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指令数据域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	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0033CC"/>
                </a:solidFill>
              </a:rPr>
              <a:t>input </a:t>
            </a:r>
            <a:r>
              <a:rPr lang="en-US" altLang="zh-CN" sz="2000" b="0" dirty="0" err="1">
                <a:solidFill>
                  <a:schemeClr val="tx1"/>
                </a:solidFill>
              </a:rPr>
              <a:t>RegDst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ALUSrc_B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MemtoReg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	</a:t>
            </a:r>
            <a:r>
              <a:rPr lang="en-US" altLang="zh-CN" sz="2000" dirty="0">
                <a:solidFill>
                  <a:srgbClr val="0033CC"/>
                </a:solidFill>
              </a:rPr>
              <a:t>input </a:t>
            </a:r>
            <a:r>
              <a:rPr lang="en-US" altLang="zh-CN" sz="2000" b="0" dirty="0">
                <a:solidFill>
                  <a:schemeClr val="tx1"/>
                </a:solidFill>
              </a:rPr>
              <a:t>Jump,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	</a:t>
            </a:r>
            <a:r>
              <a:rPr lang="en-US" altLang="zh-CN" sz="2000" dirty="0">
                <a:solidFill>
                  <a:srgbClr val="0033CC"/>
                </a:solidFill>
              </a:rPr>
              <a:t>input </a:t>
            </a:r>
            <a:r>
              <a:rPr lang="en-US" altLang="zh-CN" sz="2000" b="0" dirty="0">
                <a:solidFill>
                  <a:schemeClr val="tx1"/>
                </a:solidFill>
              </a:rPr>
              <a:t>Branch,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	</a:t>
            </a:r>
            <a:r>
              <a:rPr lang="en-US" altLang="zh-CN" sz="2000" dirty="0">
                <a:solidFill>
                  <a:srgbClr val="0033CC"/>
                </a:solidFill>
              </a:rPr>
              <a:t>input </a:t>
            </a:r>
            <a:r>
              <a:rPr lang="en-US" altLang="zh-CN" sz="2000" b="0" dirty="0" err="1">
                <a:solidFill>
                  <a:schemeClr val="tx1"/>
                </a:solidFill>
              </a:rPr>
              <a:t>RegWrite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 smtClean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Data_in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[2:0]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ALU_Control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>
                <a:solidFill>
                  <a:srgbClr val="0033CC"/>
                </a:solidFill>
              </a:rPr>
              <a:t>output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ALU_out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>
                <a:solidFill>
                  <a:srgbClr val="0033CC"/>
                </a:solidFill>
              </a:rPr>
              <a:t>output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Data_out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>
                <a:solidFill>
                  <a:srgbClr val="0033CC"/>
                </a:solidFill>
              </a:rPr>
              <a:t>output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PC_out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);</a:t>
            </a: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err="1">
                <a:solidFill>
                  <a:srgbClr val="0033CC"/>
                </a:solidFill>
              </a:rPr>
              <a:t>endmodule</a:t>
            </a:r>
            <a:endParaRPr lang="zh-CN" altLang="en-US" sz="20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173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2886022"/>
            <a:ext cx="2633739" cy="33512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CPU</a:t>
            </a:r>
            <a:r>
              <a:rPr lang="zh-CN" altLang="en-US" dirty="0"/>
              <a:t>部件</a:t>
            </a:r>
            <a:r>
              <a:rPr lang="zh-CN" altLang="en-US" dirty="0" smtClean="0"/>
              <a:t>之</a:t>
            </a:r>
            <a:r>
              <a:rPr lang="en-US" altLang="zh-CN" dirty="0" smtClean="0"/>
              <a:t>2-</a:t>
            </a:r>
            <a:r>
              <a:rPr lang="zh-CN" altLang="en-US" dirty="0" smtClean="0"/>
              <a:t>控制器：</a:t>
            </a:r>
            <a:r>
              <a:rPr lang="en-US" altLang="zh-CN" dirty="0" err="1">
                <a:solidFill>
                  <a:srgbClr val="FF0000"/>
                </a:solidFill>
              </a:rPr>
              <a:t>SCPU_ctrl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err="1">
                <a:solidFill>
                  <a:schemeClr val="tx1"/>
                </a:solidFill>
              </a:rPr>
              <a:t>SCPU_ctrl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CPU</a:t>
            </a:r>
            <a:r>
              <a:rPr lang="zh-CN" altLang="en-US" sz="2400" dirty="0">
                <a:solidFill>
                  <a:prstClr val="black"/>
                </a:solidFill>
              </a:rPr>
              <a:t>主要部件之一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寄存器传输</a:t>
            </a:r>
            <a:r>
              <a:rPr lang="zh-CN" altLang="en-US" sz="2400" dirty="0" smtClean="0">
                <a:solidFill>
                  <a:prstClr val="black"/>
                </a:solidFill>
              </a:rPr>
              <a:t>控制技术中的运算和通路控制器：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>
                <a:solidFill>
                  <a:schemeClr val="tx1"/>
                </a:solidFill>
              </a:rPr>
              <a:t>基本功能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指令译码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产生操作控制信号：</a:t>
            </a:r>
            <a:r>
              <a:rPr lang="en-US" altLang="zh-CN" sz="2400" dirty="0" smtClean="0">
                <a:solidFill>
                  <a:prstClr val="black"/>
                </a:solidFill>
              </a:rPr>
              <a:t>ALU</a:t>
            </a:r>
            <a:r>
              <a:rPr lang="zh-CN" altLang="en-US" sz="2400" dirty="0" smtClean="0">
                <a:solidFill>
                  <a:prstClr val="black"/>
                </a:solidFill>
              </a:rPr>
              <a:t>运算控制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产生指令所需的路径选择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>
                <a:solidFill>
                  <a:schemeClr val="tx1"/>
                </a:solidFill>
              </a:rPr>
              <a:t>本实验用</a:t>
            </a:r>
            <a:r>
              <a:rPr lang="en-US" altLang="zh-CN" dirty="0">
                <a:solidFill>
                  <a:schemeClr val="tx1"/>
                </a:solidFill>
              </a:rPr>
              <a:t>IP </a:t>
            </a:r>
            <a:r>
              <a:rPr lang="zh-CN" altLang="en-US" dirty="0">
                <a:solidFill>
                  <a:schemeClr val="tx1"/>
                </a:solidFill>
              </a:rPr>
              <a:t>软核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SCPU_ctrl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核调用</a:t>
            </a:r>
            <a:r>
              <a:rPr lang="zh-CN" altLang="en-US" sz="2400" dirty="0" smtClean="0">
                <a:solidFill>
                  <a:prstClr val="black"/>
                </a:solidFill>
              </a:rPr>
              <a:t>模块</a:t>
            </a:r>
            <a:r>
              <a:rPr lang="en-US" altLang="zh-CN" sz="2400" dirty="0" err="1">
                <a:solidFill>
                  <a:prstClr val="black"/>
                </a:solidFill>
              </a:rPr>
              <a:t>SCPU_ctrl.ngc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核接口信号模块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zh-CN" altLang="en-US" sz="2400" dirty="0">
                <a:solidFill>
                  <a:prstClr val="black"/>
                </a:solidFill>
              </a:rPr>
              <a:t>空文档</a:t>
            </a:r>
            <a:r>
              <a:rPr lang="en-US" altLang="zh-CN" sz="2400" dirty="0">
                <a:solidFill>
                  <a:prstClr val="black"/>
                </a:solidFill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err="1">
                <a:solidFill>
                  <a:prstClr val="black"/>
                </a:solidFill>
              </a:rPr>
              <a:t>SCPU_ctrl.v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err="1">
                <a:solidFill>
                  <a:prstClr val="black"/>
                </a:solidFill>
              </a:rPr>
              <a:t>SCPU_ctrl.sym</a:t>
            </a:r>
            <a:endParaRPr lang="en-US" altLang="zh-CN" sz="24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830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控制器接口文档</a:t>
            </a:r>
            <a:r>
              <a:rPr lang="en-US" altLang="zh-CN" dirty="0" smtClean="0"/>
              <a:t>- </a:t>
            </a:r>
            <a:r>
              <a:rPr lang="en-US" altLang="zh-CN" dirty="0" err="1">
                <a:solidFill>
                  <a:srgbClr val="FF0000"/>
                </a:solidFill>
              </a:rPr>
              <a:t>SCPU_ctrl</a:t>
            </a:r>
            <a:r>
              <a:rPr lang="en-US" altLang="zh-CN" dirty="0" err="1" smtClean="0">
                <a:solidFill>
                  <a:srgbClr val="FF0000"/>
                </a:solidFill>
              </a:rPr>
              <a:t>.v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33CC"/>
                </a:solidFill>
              </a:rPr>
              <a:t>module </a:t>
            </a:r>
            <a:r>
              <a:rPr lang="en-US" altLang="zh-CN" sz="2200" dirty="0" smtClean="0">
                <a:solidFill>
                  <a:srgbClr val="FF0000"/>
                </a:solidFill>
              </a:rPr>
              <a:t>        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SCPU_ctrl</a:t>
            </a:r>
            <a:r>
              <a:rPr lang="en-US" altLang="zh-CN" sz="2200" b="0" dirty="0">
                <a:solidFill>
                  <a:schemeClr val="tx1"/>
                </a:solidFill>
              </a:rPr>
              <a:t>( </a:t>
            </a:r>
            <a:r>
              <a:rPr lang="en-US" altLang="zh-CN" sz="2200" dirty="0">
                <a:solidFill>
                  <a:srgbClr val="0033CC"/>
                </a:solidFill>
              </a:rPr>
              <a:t>input</a:t>
            </a:r>
            <a:r>
              <a:rPr lang="en-US" altLang="zh-CN" sz="2200" b="0" dirty="0">
                <a:solidFill>
                  <a:schemeClr val="tx1"/>
                </a:solidFill>
              </a:rPr>
              <a:t>[5:0]</a:t>
            </a:r>
            <a:r>
              <a:rPr lang="en-US" altLang="zh-CN" sz="2200" b="0" dirty="0" err="1">
                <a:solidFill>
                  <a:schemeClr val="tx1"/>
                </a:solidFill>
              </a:rPr>
              <a:t>OPcode</a:t>
            </a:r>
            <a:r>
              <a:rPr lang="en-US" altLang="zh-CN" sz="2200" b="0" dirty="0">
                <a:solidFill>
                  <a:schemeClr val="tx1"/>
                </a:solidFill>
              </a:rPr>
              <a:t>,	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2200" b="0" dirty="0" err="1">
                <a:solidFill>
                  <a:schemeClr val="tx1"/>
                </a:solidFill>
              </a:rPr>
              <a:t>OPcode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input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[5:0]Fun</a:t>
            </a:r>
            <a:r>
              <a:rPr lang="en-US" altLang="zh-CN" sz="2200" b="0" dirty="0">
                <a:solidFill>
                  <a:schemeClr val="tx1"/>
                </a:solidFill>
              </a:rPr>
              <a:t>,		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//Function</a:t>
            </a:r>
            <a:r>
              <a:rPr lang="en-US" altLang="zh-CN" sz="2200" b="0" dirty="0">
                <a:solidFill>
                  <a:schemeClr val="tx1"/>
                </a:solidFill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input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200" b="0" dirty="0" err="1">
                <a:solidFill>
                  <a:schemeClr val="tx1"/>
                </a:solidFill>
              </a:rPr>
              <a:t>MIO_ready</a:t>
            </a:r>
            <a:r>
              <a:rPr lang="en-US" altLang="zh-CN" sz="2200" b="0" dirty="0">
                <a:solidFill>
                  <a:schemeClr val="tx1"/>
                </a:solidFill>
              </a:rPr>
              <a:t>,	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2200" b="0" dirty="0">
                <a:solidFill>
                  <a:schemeClr val="tx1"/>
                </a:solidFill>
              </a:rPr>
              <a:t>CPU Wait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output </a:t>
            </a:r>
            <a:r>
              <a:rPr lang="en-US" altLang="zh-CN" sz="2200" dirty="0" err="1">
                <a:solidFill>
                  <a:srgbClr val="0033CC"/>
                </a:solidFill>
              </a:rPr>
              <a:t>reg</a:t>
            </a:r>
            <a:r>
              <a:rPr lang="en-US" altLang="zh-CN" sz="2200" dirty="0">
                <a:solidFill>
                  <a:srgbClr val="0033CC"/>
                </a:solidFill>
              </a:rPr>
              <a:t> </a:t>
            </a:r>
            <a:r>
              <a:rPr lang="en-US" altLang="zh-CN" sz="2200" b="0" dirty="0" err="1">
                <a:solidFill>
                  <a:schemeClr val="tx1"/>
                </a:solidFill>
              </a:rPr>
              <a:t>RegDst</a:t>
            </a:r>
            <a:r>
              <a:rPr lang="en-US" altLang="zh-CN" sz="22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output </a:t>
            </a:r>
            <a:r>
              <a:rPr lang="en-US" altLang="zh-CN" sz="2200" dirty="0" err="1">
                <a:solidFill>
                  <a:srgbClr val="0033CC"/>
                </a:solidFill>
              </a:rPr>
              <a:t>reg</a:t>
            </a:r>
            <a:r>
              <a:rPr lang="en-US" altLang="zh-CN" sz="2200" dirty="0">
                <a:solidFill>
                  <a:srgbClr val="0033CC"/>
                </a:solidFill>
              </a:rPr>
              <a:t> </a:t>
            </a:r>
            <a:r>
              <a:rPr lang="en-US" altLang="zh-CN" sz="2200" b="0" dirty="0" err="1">
                <a:solidFill>
                  <a:schemeClr val="tx1"/>
                </a:solidFill>
              </a:rPr>
              <a:t>ALUSrc_B</a:t>
            </a:r>
            <a:r>
              <a:rPr lang="en-US" altLang="zh-CN" sz="22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output </a:t>
            </a:r>
            <a:r>
              <a:rPr lang="en-US" altLang="zh-CN" sz="2200" dirty="0" err="1">
                <a:solidFill>
                  <a:srgbClr val="0033CC"/>
                </a:solidFill>
              </a:rPr>
              <a:t>reg</a:t>
            </a:r>
            <a:r>
              <a:rPr lang="en-US" altLang="zh-CN" sz="2200" dirty="0">
                <a:solidFill>
                  <a:srgbClr val="0033CC"/>
                </a:solidFill>
              </a:rPr>
              <a:t> </a:t>
            </a:r>
            <a:r>
              <a:rPr lang="en-US" altLang="zh-CN" sz="2200" b="0" dirty="0" err="1">
                <a:solidFill>
                  <a:schemeClr val="tx1"/>
                </a:solidFill>
              </a:rPr>
              <a:t>MemtoReg</a:t>
            </a:r>
            <a:r>
              <a:rPr lang="en-US" altLang="zh-CN" sz="22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output </a:t>
            </a:r>
            <a:r>
              <a:rPr lang="en-US" altLang="zh-CN" sz="2200" dirty="0" err="1">
                <a:solidFill>
                  <a:srgbClr val="0033CC"/>
                </a:solidFill>
              </a:rPr>
              <a:t>reg</a:t>
            </a:r>
            <a:r>
              <a:rPr lang="en-US" altLang="zh-CN" sz="2200" dirty="0">
                <a:solidFill>
                  <a:srgbClr val="0033CC"/>
                </a:solidFill>
              </a:rPr>
              <a:t> </a:t>
            </a:r>
            <a:r>
              <a:rPr lang="en-US" altLang="zh-CN" sz="2200" b="0" dirty="0">
                <a:solidFill>
                  <a:schemeClr val="tx1"/>
                </a:solidFill>
              </a:rPr>
              <a:t>Jump,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output </a:t>
            </a:r>
            <a:r>
              <a:rPr lang="en-US" altLang="zh-CN" sz="2200" dirty="0" err="1">
                <a:solidFill>
                  <a:srgbClr val="0033CC"/>
                </a:solidFill>
              </a:rPr>
              <a:t>reg</a:t>
            </a:r>
            <a:r>
              <a:rPr lang="en-US" altLang="zh-CN" sz="2200" dirty="0">
                <a:solidFill>
                  <a:srgbClr val="0033CC"/>
                </a:solidFill>
              </a:rPr>
              <a:t> </a:t>
            </a:r>
            <a:r>
              <a:rPr lang="en-US" altLang="zh-CN" sz="2200" b="0" dirty="0">
                <a:solidFill>
                  <a:schemeClr val="tx1"/>
                </a:solidFill>
              </a:rPr>
              <a:t>Branch,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output </a:t>
            </a:r>
            <a:r>
              <a:rPr lang="en-US" altLang="zh-CN" sz="2200" dirty="0" err="1">
                <a:solidFill>
                  <a:srgbClr val="0033CC"/>
                </a:solidFill>
              </a:rPr>
              <a:t>reg</a:t>
            </a:r>
            <a:r>
              <a:rPr lang="en-US" altLang="zh-CN" sz="2200" dirty="0">
                <a:solidFill>
                  <a:srgbClr val="0033CC"/>
                </a:solidFill>
              </a:rPr>
              <a:t> </a:t>
            </a:r>
            <a:r>
              <a:rPr lang="en-US" altLang="zh-CN" sz="2200" b="0" dirty="0" err="1">
                <a:solidFill>
                  <a:schemeClr val="tx1"/>
                </a:solidFill>
              </a:rPr>
              <a:t>RegWrite</a:t>
            </a:r>
            <a:r>
              <a:rPr lang="en-US" altLang="zh-CN" sz="22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output </a:t>
            </a:r>
            <a:r>
              <a:rPr lang="en-US" altLang="zh-CN" sz="2200" dirty="0" err="1">
                <a:solidFill>
                  <a:srgbClr val="0033CC"/>
                </a:solidFill>
              </a:rPr>
              <a:t>reg</a:t>
            </a:r>
            <a:r>
              <a:rPr lang="en-US" altLang="zh-CN" sz="2200" dirty="0">
                <a:solidFill>
                  <a:srgbClr val="0033CC"/>
                </a:solidFill>
              </a:rPr>
              <a:t> </a:t>
            </a:r>
            <a:r>
              <a:rPr lang="en-US" altLang="zh-CN" sz="2200" b="0" dirty="0" err="1">
                <a:solidFill>
                  <a:schemeClr val="tx1"/>
                </a:solidFill>
              </a:rPr>
              <a:t>mem_w</a:t>
            </a:r>
            <a:r>
              <a:rPr lang="en-US" altLang="zh-CN" sz="22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output </a:t>
            </a:r>
            <a:r>
              <a:rPr lang="en-US" altLang="zh-CN" sz="2200" dirty="0" err="1">
                <a:solidFill>
                  <a:srgbClr val="0033CC"/>
                </a:solidFill>
              </a:rPr>
              <a:t>reg</a:t>
            </a:r>
            <a:r>
              <a:rPr lang="en-US" altLang="zh-CN" sz="2200" dirty="0">
                <a:solidFill>
                  <a:srgbClr val="0033CC"/>
                </a:solidFill>
              </a:rPr>
              <a:t> </a:t>
            </a:r>
            <a:r>
              <a:rPr lang="en-US" altLang="zh-CN" sz="2200" b="0" dirty="0">
                <a:solidFill>
                  <a:schemeClr val="tx1"/>
                </a:solidFill>
              </a:rPr>
              <a:t>[2:0]</a:t>
            </a:r>
            <a:r>
              <a:rPr lang="en-US" altLang="zh-CN" sz="22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22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output </a:t>
            </a:r>
            <a:r>
              <a:rPr lang="en-US" altLang="zh-CN" sz="2200" dirty="0" err="1">
                <a:solidFill>
                  <a:srgbClr val="0033CC"/>
                </a:solidFill>
              </a:rPr>
              <a:t>reg</a:t>
            </a:r>
            <a:r>
              <a:rPr lang="en-US" altLang="zh-CN" sz="2200" dirty="0">
                <a:solidFill>
                  <a:srgbClr val="0033CC"/>
                </a:solidFill>
              </a:rPr>
              <a:t> </a:t>
            </a:r>
            <a:r>
              <a:rPr lang="en-US" altLang="zh-CN" sz="2200" b="0" dirty="0">
                <a:solidFill>
                  <a:schemeClr val="tx1"/>
                </a:solidFill>
              </a:rPr>
              <a:t>CPU_MIO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);</a:t>
            </a:r>
            <a:r>
              <a:rPr lang="en-US" altLang="zh-CN" sz="2200" b="0" dirty="0">
                <a:solidFill>
                  <a:schemeClr val="tx1"/>
                </a:solidFill>
              </a:rPr>
              <a:t>					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dirty="0" err="1">
                <a:solidFill>
                  <a:srgbClr val="0033CC"/>
                </a:solidFill>
              </a:rPr>
              <a:t>endmodule</a:t>
            </a:r>
            <a:endParaRPr lang="en-US" altLang="zh-CN" sz="2200" dirty="0">
              <a:solidFill>
                <a:srgbClr val="0033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2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083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数据通路的功能部件之一：</a:t>
            </a:r>
            <a:r>
              <a:rPr lang="en-US" altLang="zh-CN" dirty="0" smtClean="0">
                <a:solidFill>
                  <a:srgbClr val="FF0000"/>
                </a:solidFill>
              </a:rPr>
              <a:t>ALU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实现</a:t>
            </a:r>
            <a:r>
              <a:rPr lang="en-US" altLang="zh-CN" sz="2800" dirty="0">
                <a:solidFill>
                  <a:schemeClr val="tx1"/>
                </a:solidFill>
              </a:rPr>
              <a:t>5</a:t>
            </a:r>
            <a:r>
              <a:rPr lang="zh-CN" altLang="en-US" sz="2800" dirty="0">
                <a:solidFill>
                  <a:schemeClr val="tx1"/>
                </a:solidFill>
              </a:rPr>
              <a:t>个基本运算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 eaLnBrk="1" hangingPunct="1"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整理逻辑实验八的</a:t>
            </a:r>
            <a:r>
              <a:rPr lang="en-US" altLang="zh-CN" sz="2400" dirty="0" smtClean="0">
                <a:solidFill>
                  <a:prstClr val="black"/>
                </a:solidFill>
              </a:rPr>
              <a:t>ALU</a:t>
            </a:r>
          </a:p>
          <a:p>
            <a:pPr lvl="1" eaLnBrk="1" hangingPunct="1"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srgbClr val="FF0000"/>
                </a:solidFill>
              </a:rPr>
              <a:t>逻辑图</a:t>
            </a:r>
            <a:r>
              <a:rPr lang="zh-CN" altLang="en-US" sz="2400" dirty="0" smtClean="0">
                <a:solidFill>
                  <a:prstClr val="black"/>
                </a:solidFill>
              </a:rPr>
              <a:t>输入并仿真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5" name="组合 31"/>
          <p:cNvGrpSpPr/>
          <p:nvPr/>
        </p:nvGrpSpPr>
        <p:grpSpPr>
          <a:xfrm>
            <a:off x="5652120" y="4077072"/>
            <a:ext cx="3070713" cy="2520280"/>
            <a:chOff x="4788025" y="836712"/>
            <a:chExt cx="3070713" cy="2520280"/>
          </a:xfrm>
        </p:grpSpPr>
        <p:grpSp>
          <p:nvGrpSpPr>
            <p:cNvPr id="6" name="组合 5"/>
            <p:cNvGrpSpPr/>
            <p:nvPr/>
          </p:nvGrpSpPr>
          <p:grpSpPr>
            <a:xfrm>
              <a:off x="5796136" y="1196752"/>
              <a:ext cx="936104" cy="2160240"/>
              <a:chOff x="5292080" y="2492896"/>
              <a:chExt cx="936104" cy="2160240"/>
            </a:xfrm>
          </p:grpSpPr>
          <p:grpSp>
            <p:nvGrpSpPr>
              <p:cNvPr id="19" name="组合 21"/>
              <p:cNvGrpSpPr/>
              <p:nvPr/>
            </p:nvGrpSpPr>
            <p:grpSpPr>
              <a:xfrm>
                <a:off x="5292080" y="2492896"/>
                <a:ext cx="468052" cy="2160240"/>
                <a:chOff x="5292080" y="2492896"/>
                <a:chExt cx="432048" cy="1152128"/>
              </a:xfrm>
            </p:grpSpPr>
            <p:grpSp>
              <p:nvGrpSpPr>
                <p:cNvPr id="23" name="组合 17"/>
                <p:cNvGrpSpPr/>
                <p:nvPr/>
              </p:nvGrpSpPr>
              <p:grpSpPr>
                <a:xfrm>
                  <a:off x="5292080" y="2492896"/>
                  <a:ext cx="432048" cy="576064"/>
                  <a:chOff x="5292080" y="2492896"/>
                  <a:chExt cx="432048" cy="576064"/>
                </a:xfrm>
              </p:grpSpPr>
              <p:cxnSp>
                <p:nvCxnSpPr>
                  <p:cNvPr id="27" name="直接连接符 26"/>
                  <p:cNvCxnSpPr/>
                  <p:nvPr/>
                </p:nvCxnSpPr>
                <p:spPr bwMode="auto">
                  <a:xfrm>
                    <a:off x="5292080" y="2492896"/>
                    <a:ext cx="0" cy="432048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/>
                  <p:cNvCxnSpPr/>
                  <p:nvPr/>
                </p:nvCxnSpPr>
                <p:spPr bwMode="auto">
                  <a:xfrm>
                    <a:off x="5292080" y="2924944"/>
                    <a:ext cx="432048" cy="144016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" name="组合 18"/>
                <p:cNvGrpSpPr/>
                <p:nvPr/>
              </p:nvGrpSpPr>
              <p:grpSpPr>
                <a:xfrm rot="10800000" flipH="1">
                  <a:off x="5292080" y="3068960"/>
                  <a:ext cx="432048" cy="576064"/>
                  <a:chOff x="5292080" y="2492896"/>
                  <a:chExt cx="432048" cy="576064"/>
                </a:xfrm>
              </p:grpSpPr>
              <p:cxnSp>
                <p:nvCxnSpPr>
                  <p:cNvPr id="25" name="直接连接符 24"/>
                  <p:cNvCxnSpPr/>
                  <p:nvPr/>
                </p:nvCxnSpPr>
                <p:spPr bwMode="auto">
                  <a:xfrm>
                    <a:off x="5292080" y="2492896"/>
                    <a:ext cx="0" cy="432048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/>
                  <p:cNvCxnSpPr/>
                  <p:nvPr/>
                </p:nvCxnSpPr>
                <p:spPr bwMode="auto">
                  <a:xfrm>
                    <a:off x="5292080" y="2924944"/>
                    <a:ext cx="432048" cy="144016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" name="直接连接符 19"/>
              <p:cNvCxnSpPr/>
              <p:nvPr/>
            </p:nvCxnSpPr>
            <p:spPr bwMode="auto">
              <a:xfrm>
                <a:off x="5292080" y="2492896"/>
                <a:ext cx="936104" cy="504056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 bwMode="auto">
              <a:xfrm>
                <a:off x="6228184" y="2972949"/>
                <a:ext cx="0" cy="1104123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 bwMode="auto">
              <a:xfrm flipV="1">
                <a:off x="5292080" y="4077072"/>
                <a:ext cx="936104" cy="576064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接箭头连接符 6"/>
            <p:cNvCxnSpPr/>
            <p:nvPr/>
          </p:nvCxnSpPr>
          <p:spPr bwMode="auto">
            <a:xfrm>
              <a:off x="6732240" y="1916832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" name="直接箭头连接符 7"/>
            <p:cNvCxnSpPr/>
            <p:nvPr/>
          </p:nvCxnSpPr>
          <p:spPr bwMode="auto">
            <a:xfrm>
              <a:off x="6732240" y="2204864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直接箭头连接符 8"/>
            <p:cNvCxnSpPr/>
            <p:nvPr/>
          </p:nvCxnSpPr>
          <p:spPr bwMode="auto">
            <a:xfrm>
              <a:off x="6732240" y="2492896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矩形 9"/>
            <p:cNvSpPr/>
            <p:nvPr/>
          </p:nvSpPr>
          <p:spPr>
            <a:xfrm>
              <a:off x="6707908" y="1628801"/>
              <a:ext cx="75925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kern="0" dirty="0">
                  <a:solidFill>
                    <a:srgbClr val="000000"/>
                  </a:solidFill>
                </a:rPr>
                <a:t>Zero</a:t>
              </a:r>
              <a:endParaRPr lang="zh-CN" altLang="en-US" sz="1600" b="1" dirty="0">
                <a:solidFill>
                  <a:srgbClr val="007A77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688535" y="1930846"/>
              <a:ext cx="8114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kern="0" dirty="0">
                  <a:solidFill>
                    <a:srgbClr val="000000"/>
                  </a:solidFill>
                </a:rPr>
                <a:t>Result</a:t>
              </a:r>
              <a:endParaRPr lang="zh-CN" altLang="en-US" sz="1600" b="1" dirty="0">
                <a:solidFill>
                  <a:srgbClr val="007A77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03939" y="2211219"/>
              <a:ext cx="106471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kern="0" dirty="0">
                  <a:solidFill>
                    <a:srgbClr val="000000"/>
                  </a:solidFill>
                </a:rPr>
                <a:t>Overflow</a:t>
              </a:r>
              <a:endParaRPr lang="zh-CN" altLang="en-US" sz="1600" b="1" dirty="0">
                <a:solidFill>
                  <a:srgbClr val="007A77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844628" y="1311151"/>
              <a:ext cx="4074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kern="0" dirty="0">
                  <a:solidFill>
                    <a:srgbClr val="000000"/>
                  </a:solidFill>
                </a:rPr>
                <a:t>A</a:t>
              </a:r>
              <a:endParaRPr lang="zh-CN" altLang="en-US" sz="2400" b="1" dirty="0">
                <a:solidFill>
                  <a:srgbClr val="007A77"/>
                </a:solidFill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 bwMode="auto">
            <a:xfrm>
              <a:off x="5220072" y="1556792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>
              <a:off x="5220072" y="2924944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矩形 15"/>
            <p:cNvSpPr/>
            <p:nvPr/>
          </p:nvSpPr>
          <p:spPr>
            <a:xfrm>
              <a:off x="4788025" y="2708920"/>
              <a:ext cx="4074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kern="0" dirty="0">
                  <a:solidFill>
                    <a:srgbClr val="000000"/>
                  </a:solidFill>
                </a:rPr>
                <a:t>B</a:t>
              </a:r>
              <a:endParaRPr lang="zh-CN" altLang="en-US" sz="2400" b="1" dirty="0">
                <a:solidFill>
                  <a:srgbClr val="007A77"/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>
              <a:off x="6284787" y="836712"/>
              <a:ext cx="0" cy="576064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6316328" y="860678"/>
              <a:ext cx="15424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FF0000"/>
                  </a:solidFill>
                </a:rPr>
                <a:t>Alu</a:t>
              </a:r>
              <a:r>
                <a:rPr lang="en-US" altLang="zh-CN" sz="1600" b="1" dirty="0">
                  <a:solidFill>
                    <a:srgbClr val="FF0000"/>
                  </a:solidFill>
                </a:rPr>
                <a:t> Operation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115144"/>
              </p:ext>
            </p:extLst>
          </p:nvPr>
        </p:nvGraphicFramePr>
        <p:xfrm>
          <a:off x="95113" y="3219640"/>
          <a:ext cx="4521378" cy="2567622"/>
        </p:xfrm>
        <a:graphic>
          <a:graphicData uri="http://schemas.openxmlformats.org/drawingml/2006/table">
            <a:tbl>
              <a:tblPr/>
              <a:tblGrid>
                <a:gridCol w="1885012"/>
                <a:gridCol w="1931107"/>
                <a:gridCol w="705259"/>
              </a:tblGrid>
              <a:tr h="3325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latin typeface="Arial"/>
                          <a:ea typeface="宋体"/>
                          <a:cs typeface="Arial"/>
                        </a:rPr>
                        <a:t>ALU Control Lines</a:t>
                      </a:r>
                      <a:endParaRPr lang="zh-CN" sz="1600" b="0" kern="100" dirty="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812" marR="90812" marT="44411" marB="44411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latin typeface="Arial"/>
                          <a:ea typeface="宋体"/>
                          <a:cs typeface="Arial"/>
                        </a:rPr>
                        <a:t>Function</a:t>
                      </a:r>
                      <a:endParaRPr lang="zh-CN" sz="1600" b="0" kern="100" dirty="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812" marR="90812" marT="44411" marB="44411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latin typeface="Arial"/>
                          <a:ea typeface="宋体"/>
                          <a:cs typeface="Times New Roman"/>
                        </a:rPr>
                        <a:t>note</a:t>
                      </a:r>
                      <a:endParaRPr lang="zh-CN" sz="1600" b="0" kern="100" dirty="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812" marR="90812" marT="44411" marB="44411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Arial"/>
                        </a:rPr>
                        <a:t>000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Arial"/>
                        </a:rPr>
                        <a:t>And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Times New Roman"/>
                        </a:rPr>
                        <a:t>兼容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Arial"/>
                        </a:rPr>
                        <a:t>001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Arial"/>
                        </a:rPr>
                        <a:t>Or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smtClean="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Times New Roman"/>
                        </a:rPr>
                        <a:t>兼容</a:t>
                      </a:r>
                      <a:endParaRPr lang="zh-CN" altLang="zh-CN" sz="1600" b="1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Arial"/>
                        </a:rPr>
                        <a:t>010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Arial"/>
                        </a:rPr>
                        <a:t>Add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smtClean="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Times New Roman"/>
                        </a:rPr>
                        <a:t>兼容</a:t>
                      </a:r>
                      <a:endParaRPr lang="zh-CN" altLang="zh-CN" sz="1600" b="1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Arial"/>
                        </a:rPr>
                        <a:t>110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Arial"/>
                        </a:rPr>
                        <a:t>Sub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Times New Roman"/>
                        </a:rPr>
                        <a:t>兼容</a:t>
                      </a:r>
                      <a:endParaRPr lang="zh-CN" altLang="zh-CN" sz="1600" b="1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Arial"/>
                        </a:rPr>
                        <a:t>111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Arial"/>
                        </a:rPr>
                        <a:t>Set on less than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宋体"/>
                          <a:cs typeface="Arial"/>
                        </a:rPr>
                        <a:t>100</a:t>
                      </a:r>
                      <a:endParaRPr 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宋体"/>
                          <a:cs typeface="Arial"/>
                        </a:rPr>
                        <a:t>nor</a:t>
                      </a:r>
                      <a:endParaRPr 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宋体"/>
                          <a:cs typeface="Times New Roman"/>
                        </a:rPr>
                        <a:t>扩展</a:t>
                      </a:r>
                      <a:endParaRPr 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宋体"/>
                          <a:cs typeface="Arial"/>
                        </a:rPr>
                        <a:t>101</a:t>
                      </a:r>
                      <a:endParaRPr 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宋体"/>
                          <a:cs typeface="Arial"/>
                        </a:rPr>
                        <a:t>srl</a:t>
                      </a:r>
                      <a:endParaRPr 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宋体"/>
                          <a:cs typeface="Times New Roman"/>
                        </a:rPr>
                        <a:t>扩展</a:t>
                      </a:r>
                      <a:endParaRPr lang="zh-CN" alt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宋体"/>
                          <a:cs typeface="Arial"/>
                        </a:rPr>
                        <a:t>011</a:t>
                      </a:r>
                      <a:endParaRPr lang="zh-CN" sz="1600" b="1" kern="10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宋体"/>
                          <a:cs typeface="Arial"/>
                        </a:rPr>
                        <a:t>xor</a:t>
                      </a:r>
                      <a:endParaRPr 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宋体"/>
                          <a:cs typeface="Times New Roman"/>
                        </a:rPr>
                        <a:t>扩展</a:t>
                      </a:r>
                      <a:endParaRPr lang="zh-CN" alt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298" y="1088559"/>
            <a:ext cx="4481916" cy="298851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594854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245268"/>
            <a:ext cx="8540750" cy="71913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硬件描述参考代码</a:t>
            </a:r>
            <a:endParaRPr lang="en-US" altLang="zh-CN" dirty="0" smtClean="0"/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213841"/>
            <a:ext cx="8540750" cy="487945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1" dirty="0" smtClean="0">
                <a:solidFill>
                  <a:srgbClr val="0033CC"/>
                </a:solidFill>
              </a:rPr>
              <a:t>module</a:t>
            </a:r>
            <a:r>
              <a:rPr lang="en-US" altLang="zh-CN" sz="1600" b="1" dirty="0" smtClean="0"/>
              <a:t>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(</a:t>
            </a:r>
            <a:r>
              <a:rPr lang="en-US" altLang="zh-CN" sz="1600" dirty="0">
                <a:solidFill>
                  <a:srgbClr val="0033CC"/>
                </a:solidFill>
              </a:rPr>
              <a:t>input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A, B, </a:t>
            </a:r>
          </a:p>
          <a:p>
            <a:pPr eaLnBrk="1" hangingPunct="1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	  </a:t>
            </a:r>
            <a:r>
              <a:rPr lang="en-US" altLang="zh-CN" sz="1600" dirty="0" smtClean="0">
                <a:solidFill>
                  <a:srgbClr val="0033CC"/>
                </a:solidFill>
              </a:rPr>
              <a:t>input[2:0]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 </a:t>
            </a:r>
          </a:p>
          <a:p>
            <a:pPr eaLnBrk="1" hangingPunct="1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33CC"/>
                </a:solidFill>
              </a:rPr>
              <a:t>	</a:t>
            </a:r>
            <a:r>
              <a:rPr lang="en-US" altLang="zh-CN" sz="1600" dirty="0" smtClean="0">
                <a:solidFill>
                  <a:srgbClr val="0033CC"/>
                </a:solidFill>
              </a:rPr>
              <a:t>	  output[31:0]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res, </a:t>
            </a:r>
          </a:p>
          <a:p>
            <a:pPr eaLnBrk="1" hangingPunct="1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33CC"/>
                </a:solidFill>
              </a:rPr>
              <a:t>		  input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zero, overflow</a:t>
            </a:r>
            <a:r>
              <a:rPr lang="en-US" altLang="zh-CN" sz="1600" b="1" dirty="0" smtClean="0"/>
              <a:t>);</a:t>
            </a: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 smtClean="0">
                <a:solidFill>
                  <a:srgbClr val="0033CC"/>
                </a:solidFill>
              </a:rPr>
              <a:t> wire </a:t>
            </a:r>
            <a:r>
              <a:rPr lang="en-US" altLang="zh-CN" sz="1400" b="1" dirty="0" smtClean="0"/>
              <a:t>[31:0] </a:t>
            </a:r>
            <a:r>
              <a:rPr lang="en-US" altLang="zh-CN" sz="1400" b="1" dirty="0" err="1" smtClean="0"/>
              <a:t>res_and,res_or,res_add,res_sub,res_nor,res_slt</a:t>
            </a:r>
            <a:r>
              <a:rPr lang="en-US" altLang="zh-CN" sz="1400" b="1" dirty="0" smtClean="0"/>
              <a:t>;</a:t>
            </a: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400" b="1" dirty="0" smtClean="0"/>
              <a:t> </a:t>
            </a:r>
            <a:r>
              <a:rPr lang="en-US" altLang="zh-CN" sz="1600" dirty="0" err="1" smtClean="0">
                <a:solidFill>
                  <a:srgbClr val="0033CC"/>
                </a:solidFill>
              </a:rPr>
              <a:t>reg</a:t>
            </a:r>
            <a:r>
              <a:rPr lang="en-US" altLang="zh-CN" sz="1600" dirty="0" smtClean="0">
                <a:solidFill>
                  <a:srgbClr val="0033CC"/>
                </a:solidFill>
              </a:rPr>
              <a:t> </a:t>
            </a:r>
            <a:r>
              <a:rPr lang="en-US" altLang="zh-CN" sz="1400" b="1" dirty="0" smtClean="0"/>
              <a:t>[31:0] res;</a:t>
            </a: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400" b="1" dirty="0" smtClean="0"/>
              <a:t>    </a:t>
            </a:r>
            <a:r>
              <a:rPr lang="en-US" altLang="zh-CN" sz="1600" dirty="0">
                <a:solidFill>
                  <a:srgbClr val="0033CC"/>
                </a:solidFill>
              </a:rPr>
              <a:t>parameter</a:t>
            </a:r>
            <a:r>
              <a:rPr lang="en-US" altLang="zh-CN" sz="1400" b="1" dirty="0" smtClean="0"/>
              <a:t> one = 32'h00000001, zero_0 = 32'h00000000;</a:t>
            </a: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b="1" dirty="0" smtClean="0"/>
              <a:t>        </a:t>
            </a:r>
            <a:r>
              <a:rPr lang="en-US" altLang="zh-CN" sz="1600" dirty="0" smtClean="0">
                <a:solidFill>
                  <a:srgbClr val="0033CC"/>
                </a:solidFill>
              </a:rPr>
              <a:t>assign </a:t>
            </a:r>
            <a:r>
              <a:rPr lang="en-US" altLang="zh-CN" sz="1500" b="1" dirty="0" err="1" smtClean="0"/>
              <a:t>res_and</a:t>
            </a:r>
            <a:r>
              <a:rPr lang="en-US" altLang="zh-CN" sz="1500" b="1" dirty="0" smtClean="0"/>
              <a:t> = A&amp;B;</a:t>
            </a: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500" b="1" dirty="0" smtClean="0"/>
              <a:t>	</a:t>
            </a:r>
            <a:r>
              <a:rPr lang="en-US" altLang="zh-CN" sz="1600" dirty="0">
                <a:solidFill>
                  <a:srgbClr val="0033CC"/>
                </a:solidFill>
              </a:rPr>
              <a:t> assign </a:t>
            </a:r>
            <a:r>
              <a:rPr lang="en-US" altLang="zh-CN" sz="1500" b="1" dirty="0" err="1" smtClean="0"/>
              <a:t>res_or</a:t>
            </a:r>
            <a:r>
              <a:rPr lang="en-US" altLang="zh-CN" sz="1500" b="1" dirty="0" smtClean="0"/>
              <a:t> = A|B;</a:t>
            </a: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500" b="1" dirty="0" smtClean="0"/>
              <a:t>	 </a:t>
            </a:r>
            <a:r>
              <a:rPr lang="en-US" altLang="zh-CN" sz="1600" dirty="0">
                <a:solidFill>
                  <a:srgbClr val="0033CC"/>
                </a:solidFill>
              </a:rPr>
              <a:t>assign</a:t>
            </a:r>
            <a:r>
              <a:rPr lang="en-US" altLang="zh-CN" sz="1500" b="1" dirty="0" smtClean="0"/>
              <a:t> </a:t>
            </a:r>
            <a:r>
              <a:rPr lang="en-US" altLang="zh-CN" sz="1500" b="1" dirty="0" err="1" smtClean="0"/>
              <a:t>res_add</a:t>
            </a:r>
            <a:r>
              <a:rPr lang="en-US" altLang="zh-CN" sz="1500" b="1" dirty="0" smtClean="0"/>
              <a:t> = A+B;</a:t>
            </a: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500" b="1" dirty="0" smtClean="0"/>
              <a:t>	 </a:t>
            </a:r>
            <a:r>
              <a:rPr lang="en-US" altLang="zh-CN" sz="1600" dirty="0">
                <a:solidFill>
                  <a:srgbClr val="0033CC"/>
                </a:solidFill>
              </a:rPr>
              <a:t>assign</a:t>
            </a:r>
            <a:r>
              <a:rPr lang="en-US" altLang="zh-CN" sz="1500" b="1" dirty="0" smtClean="0"/>
              <a:t> </a:t>
            </a:r>
            <a:r>
              <a:rPr lang="en-US" altLang="zh-CN" sz="1500" b="1" dirty="0" err="1" smtClean="0"/>
              <a:t>res_sub</a:t>
            </a:r>
            <a:r>
              <a:rPr lang="en-US" altLang="zh-CN" sz="1500" b="1" dirty="0" smtClean="0"/>
              <a:t> = A-B;</a:t>
            </a: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500" b="1" dirty="0" smtClean="0"/>
              <a:t>	 </a:t>
            </a:r>
            <a:r>
              <a:rPr lang="en-US" altLang="zh-CN" sz="1600" dirty="0">
                <a:solidFill>
                  <a:srgbClr val="0033CC"/>
                </a:solidFill>
              </a:rPr>
              <a:t>assign</a:t>
            </a:r>
            <a:r>
              <a:rPr lang="en-US" altLang="zh-CN" sz="1500" b="1" dirty="0" smtClean="0"/>
              <a:t> </a:t>
            </a:r>
            <a:r>
              <a:rPr lang="en-US" altLang="zh-CN" sz="1500" b="1" dirty="0" err="1" smtClean="0"/>
              <a:t>res_slt</a:t>
            </a:r>
            <a:r>
              <a:rPr lang="en-US" altLang="zh-CN" sz="1500" b="1" dirty="0" smtClean="0"/>
              <a:t> =(A &lt; B) ? one : zero_0;</a:t>
            </a: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500" b="1" dirty="0" smtClean="0"/>
              <a:t>	 </a:t>
            </a:r>
            <a:r>
              <a:rPr lang="en-US" altLang="zh-CN" sz="1600" dirty="0">
                <a:solidFill>
                  <a:srgbClr val="0033CC"/>
                </a:solidFill>
              </a:rPr>
              <a:t>always</a:t>
            </a:r>
            <a:r>
              <a:rPr lang="en-US" altLang="zh-CN" sz="1500" b="1" dirty="0" smtClean="0"/>
              <a:t> @ (A </a:t>
            </a:r>
            <a:r>
              <a:rPr lang="en-US" altLang="zh-CN" sz="1600" dirty="0">
                <a:solidFill>
                  <a:srgbClr val="0033CC"/>
                </a:solidFill>
              </a:rPr>
              <a:t>or </a:t>
            </a:r>
            <a:r>
              <a:rPr lang="en-US" altLang="zh-CN" sz="1500" b="1" dirty="0" smtClean="0"/>
              <a:t>B </a:t>
            </a:r>
            <a:r>
              <a:rPr lang="en-US" altLang="zh-CN" sz="1600" dirty="0">
                <a:solidFill>
                  <a:srgbClr val="0033CC"/>
                </a:solidFill>
              </a:rPr>
              <a:t>or </a:t>
            </a:r>
            <a:r>
              <a:rPr lang="en-US" altLang="zh-CN" sz="1500" b="1" dirty="0" err="1" smtClean="0"/>
              <a:t>ALU_operation</a:t>
            </a:r>
            <a:r>
              <a:rPr lang="en-US" altLang="zh-CN" sz="1500" b="1" dirty="0" smtClean="0"/>
              <a:t>)</a:t>
            </a: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500" b="1" dirty="0" smtClean="0"/>
              <a:t>        	</a:t>
            </a:r>
            <a:r>
              <a:rPr lang="en-US" altLang="zh-CN" sz="1600" dirty="0">
                <a:solidFill>
                  <a:srgbClr val="0033CC"/>
                </a:solidFill>
              </a:rPr>
              <a:t>case 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(</a:t>
            </a:r>
            <a:r>
              <a:rPr lang="en-US" altLang="zh-CN" sz="1600" b="0" dirty="0" err="1">
                <a:solidFill>
                  <a:srgbClr val="000000"/>
                </a:solidFill>
                <a:latin typeface="+mn-lt"/>
                <a:ea typeface="+mn-ea"/>
              </a:rPr>
              <a:t>ALU_operation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)</a:t>
            </a: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            	3'b000: res=</a:t>
            </a:r>
            <a:r>
              <a:rPr lang="en-US" altLang="zh-CN" sz="1600" b="0" dirty="0" err="1">
                <a:solidFill>
                  <a:srgbClr val="000000"/>
                </a:solidFill>
                <a:latin typeface="+mn-lt"/>
                <a:ea typeface="+mn-ea"/>
              </a:rPr>
              <a:t>res_and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;	</a:t>
            </a: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            	3'b001: res=</a:t>
            </a:r>
            <a:r>
              <a:rPr lang="en-US" altLang="zh-CN" sz="1600" b="0" dirty="0" err="1">
                <a:solidFill>
                  <a:srgbClr val="000000"/>
                </a:solidFill>
                <a:latin typeface="+mn-lt"/>
                <a:ea typeface="+mn-ea"/>
              </a:rPr>
              <a:t>res_or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;	</a:t>
            </a: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            	3'b010: res=</a:t>
            </a:r>
            <a:r>
              <a:rPr lang="en-US" altLang="zh-CN" sz="1600" b="0" dirty="0" err="1">
                <a:solidFill>
                  <a:srgbClr val="000000"/>
                </a:solidFill>
                <a:latin typeface="+mn-lt"/>
                <a:ea typeface="+mn-ea"/>
              </a:rPr>
              <a:t>res_add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;	</a:t>
            </a: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            	3'b110: res=</a:t>
            </a:r>
            <a:r>
              <a:rPr lang="en-US" altLang="zh-CN" sz="1600" b="0" dirty="0" err="1">
                <a:solidFill>
                  <a:srgbClr val="000000"/>
                </a:solidFill>
                <a:latin typeface="+mn-lt"/>
                <a:ea typeface="+mn-ea"/>
              </a:rPr>
              <a:t>res_sub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;	</a:t>
            </a: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	      	3'b100: res=~(A | B);</a:t>
            </a: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	      	3'b111: res=</a:t>
            </a:r>
            <a:r>
              <a:rPr lang="en-US" altLang="zh-CN" sz="1600" b="0" dirty="0" err="1">
                <a:solidFill>
                  <a:srgbClr val="000000"/>
                </a:solidFill>
                <a:latin typeface="+mn-lt"/>
                <a:ea typeface="+mn-ea"/>
              </a:rPr>
              <a:t>res_slt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;</a:t>
            </a: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500" b="1" dirty="0" smtClean="0"/>
              <a:t>	      	</a:t>
            </a:r>
            <a:r>
              <a:rPr lang="en-US" altLang="zh-CN" sz="1600" dirty="0">
                <a:solidFill>
                  <a:srgbClr val="0033CC"/>
                </a:solidFill>
              </a:rPr>
              <a:t>default</a:t>
            </a:r>
            <a:r>
              <a:rPr lang="en-US" altLang="zh-CN" sz="1500" b="1" dirty="0" smtClean="0"/>
              <a:t>: 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res=32'hx;</a:t>
            </a: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500" b="1" dirty="0" smtClean="0"/>
              <a:t>        	</a:t>
            </a:r>
            <a:r>
              <a:rPr lang="en-US" altLang="zh-CN" sz="1600" dirty="0" err="1">
                <a:solidFill>
                  <a:srgbClr val="0033CC"/>
                </a:solidFill>
              </a:rPr>
              <a:t>endcase</a:t>
            </a:r>
            <a:endParaRPr lang="en-US" altLang="zh-CN" sz="1600" dirty="0">
              <a:solidFill>
                <a:srgbClr val="0033CC"/>
              </a:solidFill>
            </a:endParaRP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500" b="1" dirty="0" smtClean="0"/>
              <a:t>	 </a:t>
            </a:r>
            <a:r>
              <a:rPr lang="en-US" altLang="zh-CN" sz="1600" dirty="0">
                <a:solidFill>
                  <a:srgbClr val="0033CC"/>
                </a:solidFill>
              </a:rPr>
              <a:t>assign</a:t>
            </a:r>
            <a:r>
              <a:rPr lang="en-US" altLang="zh-CN" sz="1500" b="1" dirty="0" smtClean="0"/>
              <a:t> zero = (res==0)? 1: 0;</a:t>
            </a: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 err="1">
                <a:solidFill>
                  <a:srgbClr val="0033CC"/>
                </a:solidFill>
              </a:rPr>
              <a:t>endmodule</a:t>
            </a:r>
            <a:endParaRPr lang="en-US" altLang="zh-CN" sz="1600" dirty="0">
              <a:solidFill>
                <a:srgbClr val="0033CC"/>
              </a:solidFill>
            </a:endParaRP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4102100" y="1268413"/>
            <a:ext cx="5041900" cy="942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How do you write </a:t>
            </a:r>
            <a:br>
              <a:rPr lang="en-US" altLang="zh-CN">
                <a:solidFill>
                  <a:srgbClr val="FF3300"/>
                </a:solidFill>
              </a:rPr>
            </a:br>
            <a:r>
              <a:rPr lang="en-US" altLang="zh-CN">
                <a:solidFill>
                  <a:srgbClr val="FF3300"/>
                </a:solidFill>
              </a:rPr>
              <a:t>with overflow code ? </a:t>
            </a:r>
          </a:p>
        </p:txBody>
      </p:sp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4930775" y="3645024"/>
            <a:ext cx="4213225" cy="2503487"/>
          </a:xfrm>
          <a:prstGeom prst="rect">
            <a:avLst/>
          </a:prstGeom>
          <a:solidFill>
            <a:srgbClr val="F3E5EE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</a:rPr>
              <a:t>always </a:t>
            </a:r>
            <a:r>
              <a:rPr lang="en-US" altLang="zh-CN" sz="1600" dirty="0">
                <a:solidFill>
                  <a:srgbClr val="000000"/>
                </a:solidFill>
              </a:rPr>
              <a:t>@ </a:t>
            </a:r>
            <a:r>
              <a:rPr lang="en-US" altLang="zh-CN" sz="1600" dirty="0" smtClean="0">
                <a:solidFill>
                  <a:srgbClr val="000000"/>
                </a:solidFill>
              </a:rPr>
              <a:t>(*)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	</a:t>
            </a:r>
            <a:r>
              <a:rPr lang="en-US" altLang="zh-CN" sz="1600" b="1" dirty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</a:rPr>
              <a:t> (</a:t>
            </a:r>
            <a:r>
              <a:rPr lang="en-US" altLang="zh-CN" sz="1600" dirty="0" err="1">
                <a:solidFill>
                  <a:srgbClr val="000000"/>
                </a:solidFill>
              </a:rPr>
              <a:t>ALU_operation</a:t>
            </a:r>
            <a:r>
              <a:rPr lang="en-US" altLang="zh-CN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      		3'b000: res=A&amp;B;	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     		 3'b001: res=A|B;	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     		 3'b010: res=A+B;	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      		3'b110: res=A-B;	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	     	 3'b100: res=~(A | B);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3'b111: res=(A &lt; B) ? one : zero_0;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	  </a:t>
            </a:r>
            <a:r>
              <a:rPr lang="en-US" altLang="zh-CN" sz="1600" b="1" dirty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</a:rPr>
              <a:t>default: </a:t>
            </a:r>
            <a:r>
              <a:rPr lang="en-US" altLang="zh-CN" sz="1600" dirty="0">
                <a:solidFill>
                  <a:srgbClr val="000000"/>
                </a:solidFill>
              </a:rPr>
              <a:t>res=32'hx;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  </a:t>
            </a:r>
            <a:r>
              <a:rPr lang="en-US" altLang="zh-CN" sz="1600" b="1" dirty="0" err="1">
                <a:solidFill>
                  <a:srgbClr val="0033CC"/>
                </a:solidFill>
                <a:latin typeface="Times New Roman" panose="02020603050405020304" pitchFamily="18" charset="0"/>
                <a:ea typeface="+mj-ea"/>
              </a:rPr>
              <a:t>endcase</a:t>
            </a:r>
            <a:endParaRPr lang="en-US" altLang="zh-CN" sz="1600" b="1" dirty="0">
              <a:solidFill>
                <a:srgbClr val="0033CC"/>
              </a:solidFill>
              <a:latin typeface="Times New Roman" panose="02020603050405020304" pitchFamily="18" charset="0"/>
              <a:ea typeface="+mj-ea"/>
            </a:endParaRPr>
          </a:p>
        </p:txBody>
      </p:sp>
      <p:sp>
        <p:nvSpPr>
          <p:cNvPr id="59398" name="Text Box 7"/>
          <p:cNvSpPr txBox="1">
            <a:spLocks noChangeArrowheads="1"/>
          </p:cNvSpPr>
          <p:nvPr/>
        </p:nvSpPr>
        <p:spPr bwMode="auto">
          <a:xfrm>
            <a:off x="3675857" y="2974078"/>
            <a:ext cx="536416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r"/>
            <a:r>
              <a:rPr lang="en-US" altLang="zh-CN" dirty="0">
                <a:solidFill>
                  <a:srgbClr val="FF3300"/>
                </a:solidFill>
              </a:rPr>
              <a:t> What is the difference The codes in the Synthesize?</a:t>
            </a:r>
          </a:p>
        </p:txBody>
      </p:sp>
    </p:spTree>
    <p:extLst>
      <p:ext uri="{BB962C8B-B14F-4D97-AF65-F5344CB8AC3E}">
        <p14:creationId xmlns:p14="http://schemas.microsoft.com/office/powerpoint/2010/main" val="17220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400" dirty="0"/>
              <a:t>数字系统的</a:t>
            </a:r>
            <a:r>
              <a:rPr lang="zh-CN" altLang="en-US" sz="3400" dirty="0" smtClean="0"/>
              <a:t>功能部件之一：</a:t>
            </a:r>
            <a:r>
              <a:rPr lang="en-US" altLang="zh-CN" sz="3400" dirty="0" smtClean="0">
                <a:solidFill>
                  <a:srgbClr val="FF0000"/>
                </a:solidFill>
              </a:rPr>
              <a:t>Register files</a:t>
            </a:r>
            <a:endParaRPr lang="zh-CN" altLang="en-US" sz="34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196752"/>
            <a:ext cx="8229600" cy="4968552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实现</a:t>
            </a:r>
            <a:r>
              <a:rPr lang="en-US" altLang="zh-CN" sz="2800" dirty="0" smtClean="0">
                <a:solidFill>
                  <a:schemeClr val="tx1"/>
                </a:solidFill>
              </a:rPr>
              <a:t>32×32bit</a:t>
            </a:r>
            <a:r>
              <a:rPr lang="zh-CN" altLang="en-US" sz="2800" dirty="0">
                <a:solidFill>
                  <a:schemeClr val="tx1"/>
                </a:solidFill>
              </a:rPr>
              <a:t>寄存器组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优化逻辑实验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Regs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1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行为描述并仿真结果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0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endParaRPr lang="en-US" altLang="zh-CN" sz="2000" dirty="0" smtClean="0"/>
          </a:p>
          <a:p>
            <a:pPr lvl="0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端口要求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二</a:t>
            </a:r>
            <a:r>
              <a:rPr lang="zh-CN" altLang="en-US" sz="2400" dirty="0">
                <a:solidFill>
                  <a:prstClr val="black"/>
                </a:solidFill>
              </a:rPr>
              <a:t>个读端口：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err="1" smtClean="0">
                <a:solidFill>
                  <a:prstClr val="black"/>
                </a:solidFill>
              </a:rPr>
              <a:t>R_addr_A</a:t>
            </a:r>
            <a:endParaRPr lang="en-US" altLang="zh-CN" dirty="0">
              <a:solidFill>
                <a:prstClr val="black"/>
              </a:solidFill>
            </a:endParaRPr>
          </a:p>
          <a:p>
            <a:pPr lvl="2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err="1" smtClean="0">
                <a:solidFill>
                  <a:prstClr val="black"/>
                </a:solidFill>
              </a:rPr>
              <a:t>R_addr_B</a:t>
            </a:r>
            <a:endParaRPr lang="en-US" altLang="zh-CN" dirty="0">
              <a:solidFill>
                <a:prstClr val="black"/>
              </a:solidFill>
            </a:endParaRPr>
          </a:p>
          <a:p>
            <a:pPr lvl="1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一个写端口，带写信号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err="1" smtClean="0">
                <a:solidFill>
                  <a:prstClr val="black"/>
                </a:solidFill>
              </a:rPr>
              <a:t>Wt_addr</a:t>
            </a:r>
            <a:endParaRPr lang="en-US" altLang="zh-CN" dirty="0">
              <a:solidFill>
                <a:prstClr val="black"/>
              </a:solidFill>
            </a:endParaRPr>
          </a:p>
          <a:p>
            <a:pPr lvl="2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prstClr val="black"/>
                </a:solidFill>
              </a:rPr>
              <a:t>L_S</a:t>
            </a:r>
            <a:endParaRPr lang="en-US" altLang="zh-CN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071" y="2636912"/>
            <a:ext cx="50006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08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882994"/>
              </p:ext>
            </p:extLst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858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工程：</a:t>
            </a:r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OExp04-IP2CPU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分解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为二个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Exp03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工基础上用二个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核构建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顶层模块延用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Exp03</a:t>
            </a: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模块名：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Top_OExp04_IP2CPU.sch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逻辑实验输出模块优化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模块优化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模块优化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优化目标：满足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处理器的要求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326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2420888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核设计</a:t>
            </a:r>
            <a:r>
              <a:rPr lang="en-US" altLang="zh-CN" sz="6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</a:p>
          <a:p>
            <a:pPr marL="0" indent="0" algn="r">
              <a:buNone/>
            </a:pPr>
            <a:r>
              <a:rPr lang="en-US" altLang="zh-CN" sz="28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8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用二个第三方</a:t>
            </a:r>
            <a:r>
              <a:rPr lang="en-US" altLang="zh-CN" sz="28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sz="28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核集成</a:t>
            </a:r>
            <a:r>
              <a:rPr lang="en-US" altLang="zh-CN" sz="28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endParaRPr lang="en-US" altLang="zh-CN" sz="2800" dirty="0">
              <a:solidFill>
                <a:srgbClr val="00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82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207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清理</a:t>
            </a:r>
            <a:r>
              <a:rPr lang="en-US" altLang="zh-CN" dirty="0" smtClean="0"/>
              <a:t>Exp03</a:t>
            </a:r>
            <a:r>
              <a:rPr lang="zh-CN" altLang="en-US" dirty="0" smtClean="0"/>
              <a:t>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266168"/>
            <a:ext cx="5853336" cy="3530984"/>
          </a:xfrm>
        </p:spPr>
        <p:txBody>
          <a:bodyPr/>
          <a:lstStyle/>
          <a:p>
            <a:pPr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移除</a:t>
            </a:r>
            <a:r>
              <a:rPr lang="zh-CN" altLang="en-US" sz="28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工程中的</a:t>
            </a:r>
            <a:r>
              <a:rPr lang="en-US" altLang="zh-CN" sz="28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核</a:t>
            </a:r>
            <a:endParaRPr lang="en-US" altLang="zh-CN" sz="28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cs typeface="Times New Roman" panose="02020603050405020304" pitchFamily="18" charset="0"/>
              </a:rPr>
              <a:t>Exp03</a:t>
            </a:r>
            <a:r>
              <a:rPr lang="zh-CN" altLang="en-US" sz="2400" dirty="0">
                <a:cs typeface="Times New Roman" panose="02020603050405020304" pitchFamily="18" charset="0"/>
              </a:rPr>
              <a:t>工程中移除</a:t>
            </a:r>
            <a:r>
              <a:rPr lang="en-US" altLang="zh-CN" sz="2400" dirty="0">
                <a:cs typeface="Times New Roman" panose="02020603050405020304" pitchFamily="18" charset="0"/>
              </a:rPr>
              <a:t>CPU</a:t>
            </a:r>
            <a:r>
              <a:rPr lang="zh-CN" altLang="en-US" sz="2400" dirty="0">
                <a:cs typeface="Times New Roman" panose="02020603050405020304" pitchFamily="18" charset="0"/>
              </a:rPr>
              <a:t>核关联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  <a:latin typeface="28"/>
                <a:ea typeface="黑体" panose="02010609060101010101" pitchFamily="49" charset="-122"/>
              </a:rPr>
              <a:t>删除工程中</a:t>
            </a:r>
            <a:r>
              <a:rPr lang="en-US" altLang="zh-CN" sz="2800" dirty="0">
                <a:solidFill>
                  <a:schemeClr val="tx1"/>
                </a:solidFill>
                <a:latin typeface="28"/>
                <a:ea typeface="黑体" panose="02010609060101010101" pitchFamily="49" charset="-122"/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  <a:latin typeface="28"/>
                <a:ea typeface="黑体" panose="02010609060101010101" pitchFamily="49" charset="-122"/>
              </a:rPr>
              <a:t>核</a:t>
            </a:r>
            <a:r>
              <a:rPr lang="zh-CN" altLang="en-US" sz="2800" dirty="0" smtClean="0">
                <a:solidFill>
                  <a:schemeClr val="tx1"/>
                </a:solidFill>
                <a:latin typeface="28"/>
                <a:ea typeface="黑体" panose="02010609060101010101" pitchFamily="49" charset="-122"/>
              </a:rPr>
              <a:t>文件</a:t>
            </a:r>
            <a:endParaRPr lang="en-US" altLang="zh-CN" sz="2800" dirty="0" smtClean="0">
              <a:solidFill>
                <a:schemeClr val="tx1"/>
              </a:solidFill>
              <a:latin typeface="28"/>
              <a:ea typeface="黑体" panose="02010609060101010101" pitchFamily="49" charset="-122"/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zh-CN" sz="2400" dirty="0">
                <a:cs typeface="Times New Roman" panose="02020603050405020304" pitchFamily="18" charset="0"/>
              </a:rPr>
              <a:t>SCPU.ngc 和 SCPU.v </a:t>
            </a:r>
            <a:r>
              <a:rPr lang="zh-CN" altLang="zh-CN" sz="2400" dirty="0" smtClean="0">
                <a:cs typeface="Times New Roman" panose="02020603050405020304" pitchFamily="18" charset="0"/>
              </a:rPr>
              <a:t>文件</a:t>
            </a:r>
            <a:endParaRPr lang="en-US" altLang="zh-CN" sz="2400" dirty="0" smtClean="0">
              <a:cs typeface="Times New Roman" panose="02020603050405020304" pitchFamily="18" charset="0"/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cs typeface="Times New Roman" panose="02020603050405020304" pitchFamily="18" charset="0"/>
              </a:rPr>
              <a:t>在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Project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菜单中运行</a:t>
            </a:r>
            <a:r>
              <a:rPr lang="zh-CN" altLang="en-US" sz="2400" dirty="0"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cs typeface="Times New Roman" panose="02020603050405020304" pitchFamily="18" charset="0"/>
              </a:rPr>
              <a:t/>
            </a:r>
            <a:br>
              <a:rPr lang="en-US" altLang="zh-CN" sz="2400" dirty="0" smtClean="0">
                <a:cs typeface="Times New Roman" panose="02020603050405020304" pitchFamily="18" charset="0"/>
              </a:rPr>
            </a:br>
            <a:r>
              <a:rPr lang="en-US" altLang="zh-CN" sz="2200" b="1" dirty="0" smtClean="0">
                <a:cs typeface="Times New Roman" panose="02020603050405020304" pitchFamily="18" charset="0"/>
              </a:rPr>
              <a:t>Cleanup Project Files …</a:t>
            </a:r>
          </a:p>
          <a:p>
            <a:pPr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建议用</a:t>
            </a:r>
            <a:r>
              <a:rPr lang="en-US" altLang="zh-CN" sz="2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Exp03</a:t>
            </a:r>
            <a:r>
              <a:rPr lang="zh-CN" altLang="en-US" sz="2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资源重建工程</a:t>
            </a:r>
            <a:endParaRPr lang="en-US" altLang="zh-CN" sz="2800" dirty="0" smtClean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cs typeface="Times New Roman" panose="02020603050405020304" pitchFamily="18" charset="0"/>
              </a:rPr>
              <a:t>除</a:t>
            </a:r>
            <a:r>
              <a:rPr lang="en-US" altLang="zh-CN" sz="2400" dirty="0">
                <a:cs typeface="Times New Roman" panose="02020603050405020304" pitchFamily="18" charset="0"/>
              </a:rPr>
              <a:t>CPU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核</a:t>
            </a:r>
            <a:endParaRPr lang="en-US" altLang="zh-CN" sz="2400" dirty="0" smtClean="0"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cs typeface="Times New Roman" panose="02020603050405020304" pitchFamily="18" charset="0"/>
              </a:rPr>
              <a:t>命名：</a:t>
            </a:r>
            <a:r>
              <a:rPr lang="en-US" altLang="zh-CN" sz="24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OExp04-IP2CPU</a:t>
            </a:r>
            <a:endParaRPr lang="en-US" altLang="zh-CN" sz="2400" dirty="0"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027548"/>
            <a:ext cx="3523173" cy="522920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5652120" y="5644100"/>
            <a:ext cx="3312368" cy="44919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1079612" y="5562374"/>
            <a:ext cx="2880320" cy="612648"/>
          </a:xfrm>
          <a:prstGeom prst="wedgeRoundRectCallout">
            <a:avLst>
              <a:gd name="adj1" fmla="val 107210"/>
              <a:gd name="adj2" fmla="val -2058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Exp03</a:t>
            </a:r>
            <a:r>
              <a:rPr lang="zh-CN" altLang="en-US" sz="2400" dirty="0" smtClean="0">
                <a:solidFill>
                  <a:schemeClr val="tx1"/>
                </a:solidFill>
              </a:rPr>
              <a:t>需要清理的核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532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2420888"/>
            <a:ext cx="8686800" cy="1224136"/>
          </a:xfrm>
        </p:spPr>
        <p:txBody>
          <a:bodyPr/>
          <a:lstStyle/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拷贝</a:t>
            </a: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二个</a:t>
            </a:r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核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Symbol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文件到当前工程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目录：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r"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800" dirty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增加</a:t>
            </a:r>
            <a:r>
              <a:rPr lang="en-US" altLang="zh-CN" sz="2800" dirty="0" err="1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SCPU_ctrl.sym</a:t>
            </a:r>
            <a:r>
              <a:rPr lang="zh-CN" altLang="en-US" sz="28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 err="1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Data_path.sym</a:t>
            </a:r>
            <a:endParaRPr lang="en-US" altLang="zh-CN" sz="2800" dirty="0">
              <a:solidFill>
                <a:srgbClr val="00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拷贝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二个</a:t>
            </a:r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dirty="0" err="1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ngc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文档到当前工程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目录：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 err="1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SCPU_ctrl.ngc</a:t>
            </a:r>
            <a:r>
              <a:rPr lang="zh-CN" altLang="en-US" sz="2800" dirty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 err="1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Data_path.ngc</a:t>
            </a:r>
            <a:endParaRPr lang="en-US" altLang="zh-CN" sz="2800" dirty="0" smtClean="0">
              <a:solidFill>
                <a:srgbClr val="00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8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接口文件</a:t>
            </a:r>
            <a:r>
              <a:rPr lang="en-US" altLang="zh-CN" sz="2800" dirty="0" err="1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SCPU_ctrl.v</a:t>
            </a:r>
            <a:r>
              <a:rPr lang="zh-CN" altLang="en-US" sz="28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 err="1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Data_path.v</a:t>
            </a:r>
            <a:endParaRPr lang="en-US" altLang="zh-CN" sz="2800" dirty="0">
              <a:solidFill>
                <a:srgbClr val="00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algn="r">
              <a:buClr>
                <a:srgbClr val="4BACC6">
                  <a:lumMod val="75000"/>
                </a:srgbClr>
              </a:buClr>
              <a:buNone/>
            </a:pPr>
            <a:endParaRPr lang="en-US" altLang="zh-CN" sz="2800" dirty="0">
              <a:solidFill>
                <a:srgbClr val="000099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9693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用逻辑原理图输入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43000"/>
            <a:ext cx="8064896" cy="5094312"/>
          </a:xfrm>
        </p:spPr>
      </p:pic>
    </p:spTree>
    <p:extLst>
      <p:ext uri="{BB962C8B-B14F-4D97-AF65-F5344CB8AC3E}">
        <p14:creationId xmlns:p14="http://schemas.microsoft.com/office/powerpoint/2010/main" val="297879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256" y="940858"/>
            <a:ext cx="3268844" cy="5299854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1187624" y="4653136"/>
            <a:ext cx="2736304" cy="612648"/>
          </a:xfrm>
          <a:prstGeom prst="wedgeRoundRectCallout">
            <a:avLst>
              <a:gd name="adj1" fmla="val 122129"/>
              <a:gd name="adj2" fmla="val 95447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Exp04</a:t>
            </a:r>
            <a:r>
              <a:rPr lang="zh-CN" altLang="en-US" sz="2000" dirty="0" smtClean="0">
                <a:solidFill>
                  <a:schemeClr val="tx1"/>
                </a:solidFill>
              </a:rPr>
              <a:t>完成</a:t>
            </a:r>
            <a:r>
              <a:rPr lang="en-US" altLang="zh-CN" sz="2000" dirty="0" smtClean="0">
                <a:solidFill>
                  <a:schemeClr val="tx1"/>
                </a:solidFill>
              </a:rPr>
              <a:t>CPU</a:t>
            </a:r>
            <a:r>
              <a:rPr lang="zh-CN" altLang="en-US" sz="2000" dirty="0" smtClean="0">
                <a:solidFill>
                  <a:schemeClr val="tx1"/>
                </a:solidFill>
              </a:rPr>
              <a:t>设计后的模块调用关系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768968" y="5157192"/>
            <a:ext cx="3312368" cy="93610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263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2636912"/>
            <a:ext cx="8686800" cy="1440160"/>
          </a:xfrm>
        </p:spPr>
        <p:txBody>
          <a:bodyPr/>
          <a:lstStyle/>
          <a:p>
            <a:pPr marL="0" lvl="0" indent="0" algn="ctr"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5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逻辑原理图输入设计</a:t>
            </a:r>
            <a:r>
              <a:rPr lang="en-US" altLang="zh-CN" sz="5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ALU</a:t>
            </a:r>
            <a:endParaRPr lang="en-US" altLang="zh-CN" sz="5400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algn="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此部件是逻辑实验的</a:t>
            </a:r>
            <a:r>
              <a:rPr lang="en-US" altLang="zh-CN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ALU</a:t>
            </a:r>
            <a:r>
              <a:rPr lang="zh-CN" altLang="en-US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进一步改造供</a:t>
            </a:r>
            <a:r>
              <a:rPr lang="en-US" altLang="zh-CN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Exp05</a:t>
            </a:r>
            <a:r>
              <a:rPr lang="zh-CN" altLang="en-US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使用</a:t>
            </a:r>
            <a:endParaRPr lang="en-US" altLang="zh-CN" sz="2400" dirty="0" smtClean="0">
              <a:solidFill>
                <a:srgbClr val="00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algn="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为了减少相互影响请单独建立工程</a:t>
            </a:r>
            <a:endParaRPr lang="en-US" altLang="zh-CN" sz="2400" dirty="0" smtClean="0">
              <a:solidFill>
                <a:srgbClr val="00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974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逻辑原理图输入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1560" y="234888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信号扩展模块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12" y="1156922"/>
            <a:ext cx="7848872" cy="5192227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 flipV="1">
            <a:off x="3995936" y="1916832"/>
            <a:ext cx="3096344" cy="1224136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 flipV="1">
            <a:off x="7164288" y="1988840"/>
            <a:ext cx="504056" cy="3888432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836651" y="1395898"/>
            <a:ext cx="422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注意：加减器做减法时用补码是</a:t>
            </a:r>
            <a:r>
              <a:rPr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±31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endParaRPr lang="en-US" altLang="zh-CN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为了和无符号加法兼容需要扩展符号位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>
            <a:stCxn id="16" idx="0"/>
          </p:cNvCxnSpPr>
          <p:nvPr/>
        </p:nvCxnSpPr>
        <p:spPr>
          <a:xfrm flipV="1">
            <a:off x="921872" y="2750008"/>
            <a:ext cx="362470" cy="14193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1082464" y="1700808"/>
            <a:ext cx="2049376" cy="26845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1082464" y="2348880"/>
            <a:ext cx="2074488" cy="2036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154472" y="4413286"/>
            <a:ext cx="1790245" cy="243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539624" y="4429818"/>
            <a:ext cx="5220142" cy="111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329232" y="4169312"/>
            <a:ext cx="1185280" cy="487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solidFill>
                  <a:schemeClr val="tx1"/>
                </a:solidFill>
              </a:rPr>
              <a:t>定制符号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非标准件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129397" y="4710795"/>
            <a:ext cx="1790245" cy="644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1548302" y="4040731"/>
            <a:ext cx="1484221" cy="240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1101698" y="3602965"/>
            <a:ext cx="364282" cy="5218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975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2564904"/>
            <a:ext cx="8812435" cy="1224136"/>
          </a:xfrm>
        </p:spPr>
        <p:txBody>
          <a:bodyPr/>
          <a:lstStyle/>
          <a:p>
            <a:pPr marL="0" lvl="0" indent="0" algn="ctr">
              <a:buClr>
                <a:srgbClr val="4BACC6">
                  <a:lumMod val="75000"/>
                </a:srgbClr>
              </a:buClr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拷贝下列模块符号到</a:t>
            </a:r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ALU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工程目录：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r"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Exp01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提供）</a:t>
            </a:r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and32</a:t>
            </a:r>
            <a:r>
              <a:rPr lang="zh-CN" altLang="en-US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or32</a:t>
            </a:r>
            <a:r>
              <a:rPr lang="zh-CN" altLang="en-US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rgbClr val="000099"/>
                </a:solidFill>
                <a:cs typeface="Times New Roman" panose="02020603050405020304" pitchFamily="18" charset="0"/>
              </a:rPr>
              <a:t>ADC32</a:t>
            </a:r>
            <a:r>
              <a:rPr lang="zh-CN" altLang="en-US" sz="2800" dirty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xor32</a:t>
            </a:r>
            <a:r>
              <a:rPr lang="zh-CN" altLang="en-US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nor32</a:t>
            </a:r>
            <a:r>
              <a:rPr lang="zh-CN" altLang="en-US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srl32</a:t>
            </a:r>
            <a:r>
              <a:rPr lang="zh-CN" altLang="en-US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SignalExt_32</a:t>
            </a:r>
            <a:r>
              <a:rPr lang="zh-CN" altLang="en-US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rgbClr val="000099"/>
                </a:solidFill>
                <a:cs typeface="Times New Roman" panose="02020603050405020304" pitchFamily="18" charset="0"/>
              </a:rPr>
              <a:t>mux8to1_32</a:t>
            </a:r>
            <a:r>
              <a:rPr lang="zh-CN" altLang="en-US" sz="2800" dirty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or_bit_32</a:t>
            </a:r>
            <a:endParaRPr lang="zh-CN" altLang="en-US" sz="2800" dirty="0">
              <a:solidFill>
                <a:srgbClr val="000099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925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测试</a:t>
            </a:r>
            <a:r>
              <a:rPr lang="zh-CN" altLang="en-US" dirty="0" smtClean="0"/>
              <a:t>激励</a:t>
            </a:r>
            <a:r>
              <a:rPr lang="zh-CN" altLang="en-US" dirty="0"/>
              <a:t>参考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6256" y="1196752"/>
            <a:ext cx="4546848" cy="4968552"/>
          </a:xfrm>
        </p:spPr>
        <p:txBody>
          <a:bodyPr/>
          <a:lstStyle/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A=32'hA5A5A5A5</a:t>
            </a:r>
            <a:r>
              <a:rPr lang="en-US" altLang="zh-CN" sz="1600" b="0" dirty="0">
                <a:solidFill>
                  <a:schemeClr val="tx1"/>
                </a:solidFill>
              </a:rPr>
              <a:t>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B=32'h5A5A5A5A</a:t>
            </a:r>
            <a:r>
              <a:rPr lang="en-US" altLang="zh-CN" sz="1600" b="0" dirty="0">
                <a:solidFill>
                  <a:schemeClr val="tx1"/>
                </a:solidFill>
              </a:rPr>
              <a:t>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=3'b111;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#</a:t>
            </a:r>
            <a:r>
              <a:rPr lang="en-US" altLang="zh-CN" sz="1600" b="0" dirty="0">
                <a:solidFill>
                  <a:schemeClr val="tx1"/>
                </a:solidFill>
              </a:rPr>
              <a:t>100;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=3'b110;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#</a:t>
            </a:r>
            <a:r>
              <a:rPr lang="en-US" altLang="zh-CN" sz="1600" b="0" dirty="0">
                <a:solidFill>
                  <a:schemeClr val="tx1"/>
                </a:solidFill>
              </a:rPr>
              <a:t>100;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=3'b101;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#</a:t>
            </a:r>
            <a:r>
              <a:rPr lang="en-US" altLang="zh-CN" sz="1600" b="0" dirty="0">
                <a:solidFill>
                  <a:schemeClr val="tx1"/>
                </a:solidFill>
              </a:rPr>
              <a:t>100;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=3'b100;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#</a:t>
            </a:r>
            <a:r>
              <a:rPr lang="en-US" altLang="zh-CN" sz="1600" b="0" dirty="0">
                <a:solidFill>
                  <a:schemeClr val="tx1"/>
                </a:solidFill>
              </a:rPr>
              <a:t>100;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=3'b011;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#</a:t>
            </a:r>
            <a:r>
              <a:rPr lang="en-US" altLang="zh-CN" sz="1600" b="0" dirty="0">
                <a:solidFill>
                  <a:schemeClr val="tx1"/>
                </a:solidFill>
              </a:rPr>
              <a:t>100;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=3'b010;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#</a:t>
            </a:r>
            <a:r>
              <a:rPr lang="en-US" altLang="zh-CN" sz="1600" b="0" dirty="0">
                <a:solidFill>
                  <a:schemeClr val="tx1"/>
                </a:solidFill>
              </a:rPr>
              <a:t>100;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=3'b001;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#</a:t>
            </a:r>
            <a:r>
              <a:rPr lang="en-US" altLang="zh-CN" sz="1600" b="0" dirty="0">
                <a:solidFill>
                  <a:schemeClr val="tx1"/>
                </a:solidFill>
              </a:rPr>
              <a:t>100;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=3'b000;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#</a:t>
            </a:r>
            <a:r>
              <a:rPr lang="en-US" altLang="zh-CN" sz="1600" b="0" dirty="0">
                <a:solidFill>
                  <a:schemeClr val="tx1"/>
                </a:solidFill>
              </a:rPr>
              <a:t>100;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A=32'h01234567</a:t>
            </a:r>
            <a:r>
              <a:rPr lang="en-US" altLang="zh-CN" sz="1600" b="0" dirty="0">
                <a:solidFill>
                  <a:schemeClr val="tx1"/>
                </a:solidFill>
              </a:rPr>
              <a:t>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B=32'h76543210</a:t>
            </a:r>
            <a:r>
              <a:rPr lang="en-US" altLang="zh-CN" sz="1600" b="0" dirty="0">
                <a:solidFill>
                  <a:schemeClr val="tx1"/>
                </a:solidFill>
              </a:rPr>
              <a:t>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=3'b111;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endParaRPr lang="zh-CN" altLang="en-US" sz="1600" b="0" dirty="0">
              <a:solidFill>
                <a:schemeClr val="tx1"/>
              </a:solidFill>
            </a:endParaRPr>
          </a:p>
          <a:p>
            <a:endParaRPr lang="zh-CN" altLang="en-US" b="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623" y="3253754"/>
            <a:ext cx="3384376" cy="266773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19050" y="5921490"/>
            <a:ext cx="194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模块调用结构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1109465"/>
            <a:ext cx="1239140" cy="166449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69818" y="276887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仿真通过后封装逻辑符号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96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ALU_Simulation</a:t>
            </a:r>
            <a:r>
              <a:rPr lang="zh-CN" altLang="en-US" dirty="0" smtClean="0"/>
              <a:t>结果参考</a:t>
            </a:r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68760"/>
            <a:ext cx="8435280" cy="4968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371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RTL-Schematic</a:t>
            </a:r>
            <a:endParaRPr lang="zh-CN" altLang="en-US" dirty="0" smtClean="0"/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4" y="1298352"/>
            <a:ext cx="8222456" cy="495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776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z="4800" dirty="0" smtClean="0">
                <a:ea typeface="黑体" panose="02010609060101010101" pitchFamily="49" charset="-122"/>
              </a:rPr>
              <a:t>实验目的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87375" y="1336675"/>
            <a:ext cx="8064500" cy="4752975"/>
          </a:xfrm>
        </p:spPr>
        <p:txBody>
          <a:bodyPr/>
          <a:lstStyle/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1.	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复习寄存器传输控制技术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2.	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掌握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的核心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组成：数据通路与控制器</a:t>
            </a:r>
            <a:endParaRPr lang="en-US" altLang="zh-CN" sz="2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3.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设计数据通路的功能部件</a:t>
            </a:r>
            <a:endParaRPr lang="en-US" altLang="zh-CN" sz="2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4.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进一步了解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计算机系统的基本结构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5.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熟练</a:t>
            </a:r>
            <a:r>
              <a:rPr lang="zh-CN" altLang="en-US" sz="2800" dirty="0" smtClean="0">
                <a:solidFill>
                  <a:schemeClr val="tx1"/>
                </a:solidFill>
              </a:rPr>
              <a:t>掌握</a:t>
            </a:r>
            <a:r>
              <a:rPr lang="en-US" altLang="zh-CN" sz="2800" dirty="0">
                <a:solidFill>
                  <a:schemeClr val="tx1"/>
                </a:solidFill>
              </a:rPr>
              <a:t>IP</a:t>
            </a:r>
            <a:r>
              <a:rPr lang="zh-CN" altLang="en-US" sz="2800" dirty="0">
                <a:solidFill>
                  <a:schemeClr val="tx1"/>
                </a:solidFill>
              </a:rPr>
              <a:t>核的使用</a:t>
            </a:r>
            <a:r>
              <a:rPr lang="zh-CN" altLang="en-US" sz="2800" dirty="0" smtClean="0">
                <a:solidFill>
                  <a:schemeClr val="tx1"/>
                </a:solidFill>
              </a:rPr>
              <a:t>方法</a:t>
            </a:r>
            <a:endParaRPr lang="en-US" altLang="zh-CN" sz="2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2DCE1-802A-4EDB-9A4E-3B9FF16CF05D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3175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069976"/>
            <a:ext cx="8254752" cy="1080120"/>
          </a:xfrm>
        </p:spPr>
        <p:txBody>
          <a:bodyPr/>
          <a:lstStyle/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4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行为描述设计</a:t>
            </a:r>
            <a:r>
              <a:rPr lang="en-US" altLang="zh-CN" sz="4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Register files</a:t>
            </a:r>
          </a:p>
          <a:p>
            <a:pPr marL="0" lvl="0" indent="0" algn="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400" dirty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此</a:t>
            </a:r>
            <a:r>
              <a:rPr lang="zh-CN" altLang="en-US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部件是逻辑实验</a:t>
            </a:r>
            <a:r>
              <a:rPr lang="en-US" altLang="zh-CN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Exp10</a:t>
            </a:r>
            <a:r>
              <a:rPr lang="zh-CN" altLang="en-US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 err="1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Regs</a:t>
            </a:r>
            <a:r>
              <a:rPr lang="zh-CN" altLang="en-US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的优化供</a:t>
            </a:r>
            <a:r>
              <a:rPr lang="en-US" altLang="zh-CN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Exp05</a:t>
            </a:r>
            <a:r>
              <a:rPr lang="zh-CN" altLang="en-US" sz="2400" dirty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使用</a:t>
            </a:r>
            <a:endParaRPr lang="en-US" altLang="zh-CN" sz="2400" dirty="0">
              <a:solidFill>
                <a:srgbClr val="00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algn="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可与</a:t>
            </a:r>
            <a:r>
              <a:rPr lang="en-US" altLang="zh-CN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ALU</a:t>
            </a:r>
            <a:r>
              <a:rPr lang="zh-CN" altLang="en-US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共享工程</a:t>
            </a:r>
            <a:endParaRPr lang="en-US" altLang="zh-CN" sz="2400" dirty="0">
              <a:solidFill>
                <a:srgbClr val="00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8496" y="4149080"/>
            <a:ext cx="777686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逻辑</a:t>
            </a:r>
            <a:r>
              <a:rPr lang="en-US" altLang="zh-CN" sz="2800" dirty="0" smtClean="0"/>
              <a:t>Exp10</a:t>
            </a:r>
            <a:r>
              <a:rPr lang="zh-CN" altLang="en-US" sz="2800" dirty="0" smtClean="0"/>
              <a:t>的</a:t>
            </a:r>
            <a:r>
              <a:rPr lang="en-US" altLang="zh-CN" sz="2800" dirty="0" err="1" smtClean="0"/>
              <a:t>Regs</a:t>
            </a:r>
            <a:r>
              <a:rPr lang="zh-CN" altLang="en-US" sz="2800" dirty="0" smtClean="0"/>
              <a:t>特点：</a:t>
            </a:r>
            <a:endParaRPr lang="en-US" altLang="zh-CN" sz="2800" dirty="0" smtClean="0"/>
          </a:p>
          <a:p>
            <a:pPr algn="r"/>
            <a:r>
              <a:rPr lang="zh-CN" altLang="en-US" sz="2200" dirty="0" smtClean="0"/>
              <a:t>采用逻辑门实例描述实现</a:t>
            </a:r>
            <a:r>
              <a:rPr lang="en-US" altLang="zh-CN" sz="2200" dirty="0" smtClean="0"/>
              <a:t>D</a:t>
            </a:r>
            <a:r>
              <a:rPr lang="zh-CN" altLang="en-US" sz="2200" dirty="0" smtClean="0"/>
              <a:t>触发器</a:t>
            </a:r>
            <a:endParaRPr lang="en-US" altLang="zh-CN" sz="2200" dirty="0" smtClean="0"/>
          </a:p>
          <a:p>
            <a:pPr algn="r"/>
            <a:r>
              <a:rPr lang="zh-CN" altLang="en-US" sz="2200" dirty="0" smtClean="0"/>
              <a:t>采用多层调用</a:t>
            </a:r>
            <a:r>
              <a:rPr lang="en-US" altLang="zh-CN" sz="2200" dirty="0" smtClean="0"/>
              <a:t>MB_DFF</a:t>
            </a:r>
            <a:r>
              <a:rPr lang="zh-CN" altLang="en-US" sz="2200" dirty="0" smtClean="0"/>
              <a:t>触发器模块实现寄存器</a:t>
            </a:r>
            <a:endParaRPr lang="en-US" altLang="zh-CN" sz="2200" dirty="0" smtClean="0"/>
          </a:p>
          <a:p>
            <a:pPr algn="r"/>
            <a:r>
              <a:rPr lang="zh-CN" altLang="en-US" sz="2200" dirty="0" smtClean="0"/>
              <a:t>采用结构描述实现</a:t>
            </a:r>
            <a:r>
              <a:rPr lang="en-US" altLang="zh-CN" sz="2200" dirty="0" smtClean="0"/>
              <a:t>Register Files</a:t>
            </a:r>
          </a:p>
        </p:txBody>
      </p:sp>
    </p:spTree>
    <p:extLst>
      <p:ext uri="{BB962C8B-B14F-4D97-AF65-F5344CB8AC3E}">
        <p14:creationId xmlns:p14="http://schemas.microsoft.com/office/powerpoint/2010/main" val="2691252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7350-63CB-43B5-98C4-E1608DF970CF}" type="slidenum">
              <a:rPr lang="en-US" altLang="zh-CN">
                <a:solidFill>
                  <a:srgbClr val="007A77"/>
                </a:solidFill>
              </a:rPr>
              <a:pPr/>
              <a:t>31</a:t>
            </a:fld>
            <a:endParaRPr lang="en-US" altLang="zh-CN" dirty="0">
              <a:solidFill>
                <a:srgbClr val="007A77"/>
              </a:solidFill>
            </a:endParaRPr>
          </a:p>
        </p:txBody>
      </p:sp>
      <p:sp>
        <p:nvSpPr>
          <p:cNvPr id="1228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647" y="353437"/>
            <a:ext cx="5229441" cy="431800"/>
          </a:xfrm>
          <a:noFill/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kumimoji="1" lang="zh-CN" altLang="en-US" sz="3600" b="1" dirty="0" smtClean="0">
                <a:solidFill>
                  <a:srgbClr val="0000FF"/>
                </a:solidFill>
                <a:latin typeface="Tahoma" pitchFamily="34" charset="0"/>
                <a:ea typeface="黑体" pitchFamily="49" charset="-122"/>
                <a:cs typeface="Times New Roman" pitchFamily="18" charset="0"/>
              </a:rPr>
              <a:t>非常</a:t>
            </a:r>
            <a:r>
              <a:rPr kumimoji="1" lang="zh-CN" altLang="en-US" sz="360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  <a:cs typeface="Times New Roman" pitchFamily="18" charset="0"/>
              </a:rPr>
              <a:t>精练的参考代码</a:t>
            </a:r>
            <a:endParaRPr lang="en-US" altLang="zh-CN" sz="2400" b="1" dirty="0">
              <a:solidFill>
                <a:srgbClr val="080808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228804" name="Rectangle 4"/>
          <p:cNvSpPr>
            <a:spLocks noChangeArrowheads="1"/>
          </p:cNvSpPr>
          <p:nvPr/>
        </p:nvSpPr>
        <p:spPr bwMode="auto">
          <a:xfrm>
            <a:off x="250825" y="1124744"/>
            <a:ext cx="8642350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b="1" dirty="0">
                <a:solidFill>
                  <a:srgbClr val="FF0000"/>
                </a:solidFill>
              </a:rPr>
              <a:t>Module 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regs</a:t>
            </a:r>
            <a:r>
              <a:rPr lang="en-US" altLang="zh-CN" dirty="0" smtClean="0"/>
              <a:t>(input </a:t>
            </a:r>
            <a:r>
              <a:rPr lang="en-US" altLang="zh-CN" dirty="0" err="1" smtClean="0"/>
              <a:t>clk</a:t>
            </a:r>
            <a:r>
              <a:rPr lang="en-US" altLang="zh-CN" dirty="0"/>
              <a:t>,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rst</a:t>
            </a:r>
            <a:r>
              <a:rPr lang="en-US" altLang="zh-CN" dirty="0" smtClean="0"/>
              <a:t>,  </a:t>
            </a:r>
            <a:r>
              <a:rPr lang="en-US" altLang="zh-CN" dirty="0"/>
              <a:t>L_S, 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 smtClean="0"/>
              <a:t>		</a:t>
            </a:r>
            <a:r>
              <a:rPr lang="en-US" altLang="zh-CN" dirty="0"/>
              <a:t>   </a:t>
            </a:r>
            <a:r>
              <a:rPr lang="en-US" altLang="zh-CN" dirty="0" smtClean="0"/>
              <a:t>     input </a:t>
            </a:r>
            <a:r>
              <a:rPr lang="en-US" altLang="zh-CN" dirty="0"/>
              <a:t>[4:0] 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R_addr_A</a:t>
            </a:r>
            <a:r>
              <a:rPr lang="en-US" altLang="zh-CN" dirty="0"/>
              <a:t>, </a:t>
            </a:r>
            <a:r>
              <a:rPr lang="en-US" altLang="zh-CN" dirty="0" err="1" smtClean="0"/>
              <a:t>R_addr_B</a:t>
            </a:r>
            <a:r>
              <a:rPr lang="en-US" altLang="zh-CN" dirty="0"/>
              <a:t>, </a:t>
            </a:r>
            <a:r>
              <a:rPr lang="en-US" altLang="zh-CN" dirty="0" err="1" smtClean="0"/>
              <a:t>Wt_addr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	   </a:t>
            </a:r>
            <a:r>
              <a:rPr lang="en-US" altLang="zh-CN" dirty="0"/>
              <a:t> </a:t>
            </a:r>
            <a:r>
              <a:rPr lang="en-US" altLang="zh-CN" dirty="0" smtClean="0"/>
              <a:t>    input </a:t>
            </a:r>
            <a:r>
              <a:rPr lang="en-US" altLang="zh-CN" dirty="0"/>
              <a:t>[31:0]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wt_data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	   </a:t>
            </a:r>
            <a:r>
              <a:rPr lang="en-US" altLang="zh-CN" dirty="0"/>
              <a:t> </a:t>
            </a:r>
            <a:r>
              <a:rPr lang="en-US" altLang="zh-CN" dirty="0" smtClean="0"/>
              <a:t>    output </a:t>
            </a:r>
            <a:r>
              <a:rPr lang="en-US" altLang="zh-CN" dirty="0"/>
              <a:t>[31:0]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rdata_A</a:t>
            </a:r>
            <a:r>
              <a:rPr lang="en-US" altLang="zh-CN" dirty="0"/>
              <a:t>,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rdata_B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	    );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 err="1" smtClean="0"/>
              <a:t>reg</a:t>
            </a:r>
            <a:r>
              <a:rPr lang="en-US" altLang="zh-CN" dirty="0" smtClean="0"/>
              <a:t> </a:t>
            </a:r>
            <a:r>
              <a:rPr lang="en-US" altLang="zh-CN" dirty="0"/>
              <a:t>[31:0] register [1:31]; 		</a:t>
            </a:r>
            <a:r>
              <a:rPr lang="en-US" altLang="zh-CN" dirty="0" smtClean="0"/>
              <a:t>// </a:t>
            </a:r>
            <a:r>
              <a:rPr lang="en-US" altLang="zh-CN" dirty="0"/>
              <a:t>r1 - r31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     integer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assign </a:t>
            </a:r>
            <a:r>
              <a:rPr lang="en-US" altLang="zh-CN" dirty="0" err="1"/>
              <a:t>rdata_A</a:t>
            </a:r>
            <a:r>
              <a:rPr lang="en-US" altLang="zh-CN" dirty="0"/>
              <a:t> =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Rs_addr_A</a:t>
            </a:r>
            <a:r>
              <a:rPr lang="en-US" altLang="zh-CN" dirty="0" smtClean="0"/>
              <a:t> == </a:t>
            </a:r>
            <a:r>
              <a:rPr lang="en-US" altLang="zh-CN" dirty="0"/>
              <a:t>0</a:t>
            </a:r>
            <a:r>
              <a:rPr lang="en-US" altLang="zh-CN" dirty="0" smtClean="0"/>
              <a:t>) ? </a:t>
            </a:r>
            <a:r>
              <a:rPr lang="en-US" altLang="zh-CN" dirty="0"/>
              <a:t>0 : register[</a:t>
            </a:r>
            <a:r>
              <a:rPr lang="en-US" altLang="zh-CN" dirty="0" err="1"/>
              <a:t>reg_Rd_addr_A</a:t>
            </a:r>
            <a:r>
              <a:rPr lang="en-US" altLang="zh-CN" dirty="0" smtClean="0"/>
              <a:t>];	    	// </a:t>
            </a:r>
            <a:r>
              <a:rPr lang="en-US" altLang="zh-CN" dirty="0"/>
              <a:t>read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assign </a:t>
            </a:r>
            <a:r>
              <a:rPr lang="en-US" altLang="zh-CN" dirty="0" err="1"/>
              <a:t>rdata_B</a:t>
            </a:r>
            <a:r>
              <a:rPr lang="en-US" altLang="zh-CN" dirty="0"/>
              <a:t> =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Rt_addr_B</a:t>
            </a:r>
            <a:r>
              <a:rPr lang="en-US" altLang="zh-CN" dirty="0" smtClean="0"/>
              <a:t> </a:t>
            </a:r>
            <a:r>
              <a:rPr lang="en-US" altLang="zh-CN" dirty="0"/>
              <a:t>== 0</a:t>
            </a:r>
            <a:r>
              <a:rPr lang="en-US" altLang="zh-CN" dirty="0" smtClean="0"/>
              <a:t>) ? </a:t>
            </a:r>
            <a:r>
              <a:rPr lang="en-US" altLang="zh-CN" dirty="0"/>
              <a:t>0 : register[</a:t>
            </a:r>
            <a:r>
              <a:rPr lang="en-US" altLang="zh-CN" dirty="0" err="1"/>
              <a:t>reg_Rt_addr_B</a:t>
            </a:r>
            <a:r>
              <a:rPr lang="en-US" altLang="zh-CN" dirty="0"/>
              <a:t>];   </a:t>
            </a:r>
            <a:r>
              <a:rPr lang="en-US" altLang="zh-CN" dirty="0" smtClean="0"/>
              <a:t>	// read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always @(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clk</a:t>
            </a:r>
            <a:r>
              <a:rPr lang="en-US" altLang="zh-CN" dirty="0"/>
              <a:t> or 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rst</a:t>
            </a:r>
            <a:r>
              <a:rPr lang="en-US" altLang="zh-CN" dirty="0"/>
              <a:t>) 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      </a:t>
            </a:r>
            <a:r>
              <a:rPr lang="en-US" altLang="zh-CN" dirty="0" smtClean="0"/>
              <a:t>    begin   if </a:t>
            </a:r>
            <a:r>
              <a:rPr lang="en-US" altLang="zh-CN" dirty="0"/>
              <a:t>(</a:t>
            </a:r>
            <a:r>
              <a:rPr lang="en-US" altLang="zh-CN" dirty="0" err="1"/>
              <a:t>rst</a:t>
            </a:r>
            <a:r>
              <a:rPr lang="en-US" altLang="zh-CN" dirty="0"/>
              <a:t>==1) </a:t>
            </a:r>
            <a:r>
              <a:rPr lang="en-US" altLang="zh-CN" dirty="0" smtClean="0"/>
              <a:t> for 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=1; </a:t>
            </a:r>
            <a:r>
              <a:rPr lang="en-US" altLang="zh-CN" dirty="0" err="1"/>
              <a:t>i</a:t>
            </a:r>
            <a:r>
              <a:rPr lang="en-US" altLang="zh-CN" dirty="0"/>
              <a:t>&lt;32; </a:t>
            </a:r>
            <a:r>
              <a:rPr lang="en-US" altLang="zh-CN" dirty="0" err="1"/>
              <a:t>i</a:t>
            </a:r>
            <a:r>
              <a:rPr lang="en-US" altLang="zh-CN" dirty="0"/>
              <a:t>=i+1)  register[</a:t>
            </a:r>
            <a:r>
              <a:rPr lang="en-US" altLang="zh-CN" dirty="0" err="1"/>
              <a:t>i</a:t>
            </a:r>
            <a:r>
              <a:rPr lang="en-US" altLang="zh-CN" dirty="0"/>
              <a:t>] &lt;= 0</a:t>
            </a:r>
            <a:r>
              <a:rPr lang="en-US" altLang="zh-CN" dirty="0" smtClean="0"/>
              <a:t>;</a:t>
            </a:r>
            <a:r>
              <a:rPr lang="en-US" altLang="zh-CN" dirty="0"/>
              <a:t> 		</a:t>
            </a:r>
            <a:r>
              <a:rPr lang="en-US" altLang="zh-CN" dirty="0" smtClean="0"/>
              <a:t>// </a:t>
            </a:r>
            <a:r>
              <a:rPr lang="en-US" altLang="zh-CN" dirty="0"/>
              <a:t>reset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	</a:t>
            </a:r>
            <a:r>
              <a:rPr lang="en-US" altLang="zh-CN" dirty="0" smtClean="0"/>
              <a:t>     else if ((</a:t>
            </a:r>
            <a:r>
              <a:rPr lang="en-US" altLang="zh-CN" dirty="0" err="1" smtClean="0"/>
              <a:t>Rd_addr</a:t>
            </a:r>
            <a:r>
              <a:rPr lang="en-US" altLang="zh-CN" dirty="0" smtClean="0"/>
              <a:t> </a:t>
            </a:r>
            <a:r>
              <a:rPr lang="en-US" altLang="zh-CN" dirty="0"/>
              <a:t>!= 0) &amp;&amp; (we == 1)) 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		  register[</a:t>
            </a:r>
            <a:r>
              <a:rPr lang="en-US" altLang="zh-CN" dirty="0" err="1" smtClean="0"/>
              <a:t>Wt_addr</a:t>
            </a:r>
            <a:r>
              <a:rPr lang="en-US" altLang="zh-CN" dirty="0"/>
              <a:t>] &lt;= </a:t>
            </a:r>
            <a:r>
              <a:rPr lang="en-US" altLang="zh-CN" dirty="0" err="1"/>
              <a:t>wdata</a:t>
            </a:r>
            <a:r>
              <a:rPr lang="en-US" altLang="zh-CN" dirty="0" smtClean="0"/>
              <a:t>;      			// write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   end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b="1" dirty="0" err="1">
                <a:solidFill>
                  <a:srgbClr val="FF0000"/>
                </a:solidFill>
              </a:rPr>
              <a:t>endmodule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228805" name="Rectangle 4"/>
          <p:cNvSpPr>
            <a:spLocks noChangeArrowheads="1"/>
          </p:cNvSpPr>
          <p:nvPr/>
        </p:nvSpPr>
        <p:spPr bwMode="auto">
          <a:xfrm>
            <a:off x="6520780" y="5661248"/>
            <a:ext cx="2303364" cy="28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spcBef>
                <a:spcPct val="0"/>
              </a:spcBef>
            </a:pPr>
            <a:r>
              <a:rPr lang="zh-CN" altLang="en-US" b="1" dirty="0">
                <a:solidFill>
                  <a:srgbClr val="0033CC"/>
                </a:solidFill>
              </a:rPr>
              <a:t>代码来自李亚民教授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590256" y="678166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此代码留有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，请同学自行编写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1002323"/>
            <a:ext cx="1692271" cy="209315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53200" y="304862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仿真通过后封装逻辑符号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5989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隶书" pitchFamily="49" charset="-122"/>
                <a:cs typeface="Times New Roman" panose="02020603050405020304" pitchFamily="18" charset="0"/>
              </a:rPr>
              <a:t>regfile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仿真结果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556792"/>
            <a:ext cx="8540750" cy="4194175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59944"/>
            <a:ext cx="8280920" cy="26931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851522"/>
            <a:ext cx="8280920" cy="26018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21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如何结</a:t>
            </a:r>
            <a:r>
              <a:rPr lang="en-US" altLang="zh-CN" dirty="0" smtClean="0">
                <a:solidFill>
                  <a:schemeClr val="tx1"/>
                </a:solidFill>
              </a:rPr>
              <a:t>ALU</a:t>
            </a:r>
            <a:r>
              <a:rPr lang="zh-CN" altLang="en-US" dirty="0" smtClean="0">
                <a:solidFill>
                  <a:schemeClr val="tx1"/>
                </a:solidFill>
              </a:rPr>
              <a:t>增加溢出功能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/>
              <a:t>提示：分析运算结果的符号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tx1"/>
                </a:solidFill>
              </a:rPr>
              <a:t>分析逻辑</a:t>
            </a:r>
            <a:r>
              <a:rPr lang="en-US" altLang="zh-CN" dirty="0" smtClean="0">
                <a:solidFill>
                  <a:schemeClr val="tx1"/>
                </a:solidFill>
              </a:rPr>
              <a:t>Exp10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Register </a:t>
            </a:r>
            <a:r>
              <a:rPr lang="en-US" altLang="zh-CN" dirty="0" smtClean="0">
                <a:solidFill>
                  <a:schemeClr val="tx1"/>
                </a:solidFill>
              </a:rPr>
              <a:t>Files</a:t>
            </a:r>
            <a:r>
              <a:rPr lang="zh-CN" altLang="en-US" dirty="0">
                <a:solidFill>
                  <a:schemeClr val="tx1"/>
                </a:solidFill>
              </a:rPr>
              <a:t>设计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/>
              <a:t>本实验你做了那些优化？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</a:t>
            </a:r>
            <a:r>
              <a:rPr lang="en-US" altLang="zh-CN" dirty="0" smtClean="0"/>
              <a:t>Exp10</a:t>
            </a:r>
            <a:r>
              <a:rPr lang="zh-CN" altLang="en-US" dirty="0" smtClean="0"/>
              <a:t>的</a:t>
            </a:r>
            <a:r>
              <a:rPr lang="en-US" altLang="zh-CN" dirty="0"/>
              <a:t>Register </a:t>
            </a:r>
            <a:r>
              <a:rPr lang="en-US" altLang="zh-CN" dirty="0" smtClean="0"/>
              <a:t>Files</a:t>
            </a:r>
            <a:r>
              <a:rPr lang="zh-CN" altLang="en-US" dirty="0" smtClean="0"/>
              <a:t>直接使用，你认为会存在那些问题？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583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852936"/>
            <a:ext cx="6020916" cy="2526159"/>
          </a:xfrm>
        </p:spPr>
        <p:txBody>
          <a:bodyPr/>
          <a:lstStyle/>
          <a:p>
            <a:pPr algn="ctr">
              <a:buClr>
                <a:srgbClr val="FF3300"/>
              </a:buClr>
              <a:buSzPct val="95000"/>
              <a:buFont typeface="Wingdings" pitchFamily="2" charset="2"/>
              <a:buChar char="¤"/>
            </a:pPr>
            <a:r>
              <a:rPr lang="en-US" altLang="zh-CN" sz="8800" dirty="0">
                <a:solidFill>
                  <a:srgbClr val="000000"/>
                </a:solidFill>
                <a:latin typeface="Algerian" panose="04020705040A02060702" pitchFamily="82" charset="0"/>
                <a:ea typeface="+mn-ea"/>
              </a:rPr>
              <a:t>END</a:t>
            </a:r>
            <a:endParaRPr lang="zh-CN" altLang="en-US" sz="8800" dirty="0">
              <a:solidFill>
                <a:srgbClr val="000000"/>
              </a:solidFill>
              <a:latin typeface="Algerian" panose="04020705040A02060702" pitchFamily="82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742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mtClean="0">
                <a:latin typeface="黑体" panose="02010609060101010101" pitchFamily="49" charset="-122"/>
                <a:ea typeface="黑体" panose="02010609060101010101" pitchFamily="49" charset="-122"/>
              </a:rPr>
              <a:t>实验环境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106987"/>
            <a:ext cx="7993062" cy="4751387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实验设备</a:t>
            </a: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dirty="0" smtClean="0"/>
              <a:t>1. </a:t>
            </a:r>
            <a:r>
              <a:rPr sz="2400" dirty="0" smtClean="0"/>
              <a:t>计算机</a:t>
            </a:r>
            <a:r>
              <a:rPr sz="2400" dirty="0"/>
              <a:t>（</a:t>
            </a:r>
            <a:r>
              <a:rPr lang="en-US" altLang="zh-CN" sz="2400" dirty="0"/>
              <a:t>Intel Core </a:t>
            </a:r>
            <a:r>
              <a:rPr lang="en-US" altLang="zh-CN" sz="2400" dirty="0" smtClean="0"/>
              <a:t>i5</a:t>
            </a:r>
            <a:r>
              <a:rPr sz="2400" dirty="0" smtClean="0"/>
              <a:t>以上，</a:t>
            </a:r>
            <a:r>
              <a:rPr lang="en-US" altLang="zh-CN" sz="2400" dirty="0" smtClean="0"/>
              <a:t>4GB</a:t>
            </a:r>
            <a:r>
              <a:rPr sz="2400" dirty="0"/>
              <a:t>内存以上）系统</a:t>
            </a:r>
            <a:r>
              <a:rPr lang="en-US" altLang="zh-CN" sz="2400" dirty="0"/>
              <a:t> </a:t>
            </a:r>
            <a:endParaRPr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2. Spartan-3 </a:t>
            </a:r>
            <a:r>
              <a:rPr lang="en-US" altLang="zh-CN" sz="2400" dirty="0"/>
              <a:t>Starter Kit </a:t>
            </a:r>
            <a:r>
              <a:rPr lang="en-US" altLang="zh-CN" sz="2400" dirty="0" smtClean="0"/>
              <a:t>Board/Sword</a:t>
            </a:r>
            <a:r>
              <a:rPr sz="2400" dirty="0" smtClean="0"/>
              <a:t>开发板</a:t>
            </a:r>
            <a:r>
              <a:rPr sz="2400" dirty="0"/>
              <a:t>	</a:t>
            </a:r>
            <a:endParaRPr lang="en-US" altLang="zh-CN"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3. Xilinx ISE14.4</a:t>
            </a:r>
            <a:r>
              <a:rPr sz="2400" dirty="0" smtClean="0"/>
              <a:t>及以上开发工具</a:t>
            </a:r>
            <a:endParaRPr sz="2400" dirty="0"/>
          </a:p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材料</a:t>
            </a: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dirty="0"/>
              <a:t>	</a:t>
            </a:r>
            <a:r>
              <a:rPr sz="2400" dirty="0"/>
              <a:t>无</a:t>
            </a:r>
          </a:p>
        </p:txBody>
      </p:sp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8AE76-AB87-4D45-BA47-09C70B06AC64}" type="slidenum">
              <a:rPr lang="en-US" altLang="zh-CN" sz="1400" smtClean="0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21034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798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altLang="zh-CN" sz="4800" smtClean="0">
                <a:ea typeface="黑体" panose="02010609060101010101" pitchFamily="49" charset="-122"/>
              </a:rPr>
              <a:t>实验任务</a:t>
            </a:r>
            <a:endParaRPr sz="4800" smtClean="0">
              <a:ea typeface="黑体" panose="02010609060101010101" pitchFamily="49" charset="-122"/>
            </a:endParaRP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196975"/>
            <a:ext cx="8353425" cy="4824413"/>
          </a:xfrm>
        </p:spPr>
        <p:txBody>
          <a:bodyPr/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1. </a:t>
            </a: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CN" dirty="0" smtClean="0">
                <a:solidFill>
                  <a:schemeClr val="tx1"/>
                </a:solidFill>
              </a:rPr>
              <a:t>IP</a:t>
            </a:r>
            <a:r>
              <a:rPr lang="zh-CN" altLang="en-US" dirty="0" smtClean="0">
                <a:solidFill>
                  <a:schemeClr val="tx1"/>
                </a:solidFill>
              </a:rPr>
              <a:t>核</a:t>
            </a:r>
            <a:r>
              <a:rPr lang="zh-CN" altLang="en-US" dirty="0">
                <a:solidFill>
                  <a:schemeClr val="tx1"/>
                </a:solidFill>
              </a:rPr>
              <a:t>集成</a:t>
            </a:r>
            <a:r>
              <a:rPr lang="en-US" altLang="zh-CN" dirty="0" smtClean="0">
                <a:solidFill>
                  <a:schemeClr val="tx1"/>
                </a:solidFill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</a:rPr>
              <a:t>并替换实验三的</a:t>
            </a:r>
            <a:r>
              <a:rPr lang="en-US" altLang="zh-CN" dirty="0" smtClean="0">
                <a:solidFill>
                  <a:schemeClr val="tx1"/>
                </a:solidFill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</a:rPr>
              <a:t>核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/>
              <a:t>选用教材提供的</a:t>
            </a:r>
            <a:r>
              <a:rPr lang="en-US" altLang="zh-CN" dirty="0"/>
              <a:t>IP</a:t>
            </a:r>
            <a:r>
              <a:rPr lang="zh-CN" altLang="en-US" dirty="0"/>
              <a:t>核集成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CPU</a:t>
            </a:r>
            <a:endParaRPr lang="zh-CN" altLang="en-US" dirty="0"/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 smtClean="0"/>
              <a:t>此实验在</a:t>
            </a:r>
            <a:r>
              <a:rPr lang="en-US" altLang="zh-CN" dirty="0" smtClean="0"/>
              <a:t>Exp03</a:t>
            </a:r>
            <a:r>
              <a:rPr lang="zh-CN" altLang="en-US" dirty="0" smtClean="0"/>
              <a:t>的基础上完成</a:t>
            </a:r>
            <a:r>
              <a:rPr lang="en-US" altLang="zh-CN" dirty="0" smtClean="0"/>
              <a:t>	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3. </a:t>
            </a:r>
            <a:r>
              <a:rPr lang="zh-CN" altLang="en-US" dirty="0" smtClean="0">
                <a:solidFill>
                  <a:schemeClr val="tx1"/>
                </a:solidFill>
              </a:rPr>
              <a:t>设计数据通路部件并作时序仿真：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/>
              <a:t>ALU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/>
              <a:t>Register Files	</a:t>
            </a:r>
            <a:endParaRPr lang="zh-CN" altLang="en-US" dirty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4.  </a:t>
            </a:r>
            <a:r>
              <a:rPr lang="zh-CN" altLang="en-US" dirty="0" smtClean="0">
                <a:solidFill>
                  <a:schemeClr val="tx1"/>
                </a:solidFill>
              </a:rPr>
              <a:t>熟练掌握</a:t>
            </a:r>
            <a:r>
              <a:rPr lang="en-US" altLang="zh-CN" dirty="0" smtClean="0">
                <a:solidFill>
                  <a:schemeClr val="tx1"/>
                </a:solidFill>
              </a:rPr>
              <a:t>IP</a:t>
            </a:r>
            <a:r>
              <a:rPr lang="zh-CN" altLang="en-US" dirty="0" smtClean="0">
                <a:solidFill>
                  <a:schemeClr val="tx1"/>
                </a:solidFill>
              </a:rPr>
              <a:t>核的使用方法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1036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83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Computer </a:t>
            </a:r>
            <a:r>
              <a:rPr lang="en-US" altLang="zh-CN" dirty="0" smtClean="0"/>
              <a:t>Organization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226" y="1052736"/>
            <a:ext cx="8229600" cy="4968552"/>
          </a:xfrm>
        </p:spPr>
        <p:txBody>
          <a:bodyPr/>
          <a:lstStyle/>
          <a:p>
            <a:r>
              <a:rPr lang="en-US" altLang="zh-CN" dirty="0" smtClean="0"/>
              <a:t>Decomposability </a:t>
            </a:r>
            <a:r>
              <a:rPr lang="en-US" altLang="zh-CN" dirty="0"/>
              <a:t>of computer systems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 rot="16200000">
            <a:off x="-1009921" y="3033821"/>
            <a:ext cx="28438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 dirty="0" smtClean="0"/>
              <a:t>Computer System</a:t>
            </a:r>
            <a:endParaRPr lang="zh-CN" altLang="en-US" sz="24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830793" y="281746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/>
              <a:t>CPU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764769" y="4042857"/>
            <a:ext cx="1655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/>
              <a:t>Memory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842033" y="5276056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/>
              <a:t>I/O interface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710421" y="2131660"/>
            <a:ext cx="216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/>
              <a:t>Control unit  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710421" y="3146100"/>
            <a:ext cx="1582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 err="1"/>
              <a:t>Datapath</a:t>
            </a:r>
            <a:r>
              <a:rPr lang="en-US" altLang="zh-CN" sz="2400" dirty="0"/>
              <a:t>  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625216" y="2452099"/>
            <a:ext cx="2160588" cy="201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/>
              <a:t>Path: </a:t>
            </a:r>
            <a:r>
              <a:rPr kumimoji="0" lang="en-US" altLang="zh-CN" sz="2400" b="0" dirty="0"/>
              <a:t>multiplexors</a:t>
            </a:r>
            <a:endParaRPr lang="en-US" altLang="zh-CN" sz="2400" dirty="0"/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/>
              <a:t>ALU</a:t>
            </a:r>
          </a:p>
          <a:p>
            <a:pPr>
              <a:buFontTx/>
              <a:buNone/>
            </a:pPr>
            <a:r>
              <a:rPr lang="en-US" altLang="zh-CN" sz="2400" dirty="0" smtClean="0"/>
              <a:t>Registers</a:t>
            </a:r>
          </a:p>
          <a:p>
            <a:pPr>
              <a:buFontTx/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……</a:t>
            </a:r>
            <a:endParaRPr lang="en-US" altLang="zh-CN" sz="2400" dirty="0"/>
          </a:p>
        </p:txBody>
      </p:sp>
      <p:sp>
        <p:nvSpPr>
          <p:cNvPr id="11" name="AutoShape 11"/>
          <p:cNvSpPr>
            <a:spLocks/>
          </p:cNvSpPr>
          <p:nvPr/>
        </p:nvSpPr>
        <p:spPr bwMode="auto">
          <a:xfrm>
            <a:off x="2481670" y="2995315"/>
            <a:ext cx="288925" cy="2520950"/>
          </a:xfrm>
          <a:prstGeom prst="leftBrace">
            <a:avLst>
              <a:gd name="adj1" fmla="val 72711"/>
              <a:gd name="adj2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AutoShape 12"/>
          <p:cNvSpPr>
            <a:spLocks/>
          </p:cNvSpPr>
          <p:nvPr/>
        </p:nvSpPr>
        <p:spPr bwMode="auto">
          <a:xfrm>
            <a:off x="3574163" y="2339855"/>
            <a:ext cx="178677" cy="1089145"/>
          </a:xfrm>
          <a:prstGeom prst="leftBrace">
            <a:avLst>
              <a:gd name="adj1" fmla="val 64779"/>
              <a:gd name="adj2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AutoShape 13"/>
          <p:cNvSpPr>
            <a:spLocks/>
          </p:cNvSpPr>
          <p:nvPr/>
        </p:nvSpPr>
        <p:spPr bwMode="auto">
          <a:xfrm>
            <a:off x="5293159" y="2579335"/>
            <a:ext cx="196599" cy="1666930"/>
          </a:xfrm>
          <a:prstGeom prst="leftBrace">
            <a:avLst>
              <a:gd name="adj1" fmla="val 64779"/>
              <a:gd name="adj2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AutoShape 12"/>
          <p:cNvSpPr>
            <a:spLocks/>
          </p:cNvSpPr>
          <p:nvPr/>
        </p:nvSpPr>
        <p:spPr bwMode="auto">
          <a:xfrm>
            <a:off x="4716016" y="4581128"/>
            <a:ext cx="213580" cy="1622762"/>
          </a:xfrm>
          <a:prstGeom prst="leftBrace">
            <a:avLst>
              <a:gd name="adj1" fmla="val 64779"/>
              <a:gd name="adj2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" name="AutoShape 11"/>
          <p:cNvSpPr>
            <a:spLocks/>
          </p:cNvSpPr>
          <p:nvPr/>
        </p:nvSpPr>
        <p:spPr bwMode="auto">
          <a:xfrm>
            <a:off x="699230" y="2060278"/>
            <a:ext cx="269647" cy="2185987"/>
          </a:xfrm>
          <a:prstGeom prst="leftBrace">
            <a:avLst>
              <a:gd name="adj1" fmla="val 72711"/>
              <a:gd name="adj2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68877" y="4017665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Hardware</a:t>
            </a:r>
            <a:endParaRPr kumimoji="1"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25291" y="1836119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Software</a:t>
            </a:r>
            <a:endParaRPr kumimoji="1"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4939313" y="4509120"/>
            <a:ext cx="23056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altLang="zh-CN" sz="2400" dirty="0" smtClean="0"/>
              <a:t>: PS2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4863882" y="5263748"/>
            <a:ext cx="33868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 smtClean="0"/>
              <a:t>Bidirectional: Storage</a:t>
            </a:r>
            <a:endParaRPr lang="en-US" altLang="zh-CN" sz="2400" dirty="0"/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4913776" y="5908015"/>
            <a:ext cx="23056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 smtClean="0"/>
              <a:t>Output: VGA</a:t>
            </a:r>
            <a:endParaRPr lang="en-US" altLang="zh-CN" sz="2400" dirty="0"/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6803579" y="4500057"/>
            <a:ext cx="2079007" cy="461665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SW</a:t>
            </a:r>
            <a:r>
              <a:rPr lang="zh-CN" altLang="en-US" sz="2400" dirty="0" smtClean="0">
                <a:solidFill>
                  <a:schemeClr val="bg1"/>
                </a:solidFill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</a:rPr>
              <a:t>BTN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6875017" y="5908014"/>
            <a:ext cx="2007569" cy="461665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7-Seg</a:t>
            </a:r>
            <a:r>
              <a:rPr lang="zh-CN" altLang="en-US" sz="2400" dirty="0" smtClean="0">
                <a:solidFill>
                  <a:schemeClr val="bg1"/>
                </a:solidFill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</a:rPr>
              <a:t>LED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764769" y="1842749"/>
            <a:ext cx="5695663" cy="240351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292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3300"/>
                </a:solidFill>
                <a:ea typeface="黑体" panose="02010609060101010101" pitchFamily="49" charset="-122"/>
              </a:rPr>
              <a:t>Digital circuits vs CPU organization 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96975"/>
            <a:ext cx="854075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Digital circuit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General circuits that controls logical event with logical gates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--Hardware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1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Computer organization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Special circuits that processes logical action with instructions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-Software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9260" y="2492896"/>
            <a:ext cx="8643367" cy="2262190"/>
            <a:chOff x="317499" y="2420888"/>
            <a:chExt cx="8643367" cy="2262190"/>
          </a:xfrm>
        </p:grpSpPr>
        <p:sp>
          <p:nvSpPr>
            <p:cNvPr id="48133" name="Text Box 4"/>
            <p:cNvSpPr txBox="1">
              <a:spLocks noChangeArrowheads="1"/>
            </p:cNvSpPr>
            <p:nvPr/>
          </p:nvSpPr>
          <p:spPr bwMode="auto">
            <a:xfrm>
              <a:off x="1826640" y="3011438"/>
              <a:ext cx="1579563" cy="1395413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Control</a:t>
              </a:r>
              <a:br>
                <a:rPr lang="en-US" altLang="zh-CN" sz="2400" b="1">
                  <a:latin typeface="Times New Roman" panose="02020603050405020304" pitchFamily="18" charset="0"/>
                </a:rPr>
              </a:br>
              <a:r>
                <a:rPr lang="en-US" altLang="zh-CN" sz="2400" b="1">
                  <a:latin typeface="Times New Roman" panose="02020603050405020304" pitchFamily="18" charset="0"/>
                </a:rPr>
                <a:t>unit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</p:txBody>
        </p:sp>
        <p:sp>
          <p:nvSpPr>
            <p:cNvPr id="48134" name="Text Box 5"/>
            <p:cNvSpPr txBox="1">
              <a:spLocks noChangeArrowheads="1"/>
            </p:cNvSpPr>
            <p:nvPr/>
          </p:nvSpPr>
          <p:spPr bwMode="auto">
            <a:xfrm>
              <a:off x="5328666" y="3038426"/>
              <a:ext cx="1579563" cy="1411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 dirty="0" err="1">
                  <a:latin typeface="Times New Roman" panose="02020603050405020304" pitchFamily="18" charset="0"/>
                </a:rPr>
                <a:t>Datapath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35" name="Line 6"/>
            <p:cNvSpPr>
              <a:spLocks noChangeShapeType="1"/>
            </p:cNvSpPr>
            <p:nvPr/>
          </p:nvSpPr>
          <p:spPr bwMode="auto">
            <a:xfrm flipV="1">
              <a:off x="3406203" y="3463876"/>
              <a:ext cx="1949450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6" name="Line 7"/>
            <p:cNvSpPr>
              <a:spLocks noChangeShapeType="1"/>
            </p:cNvSpPr>
            <p:nvPr/>
          </p:nvSpPr>
          <p:spPr bwMode="auto">
            <a:xfrm>
              <a:off x="3406203" y="3954414"/>
              <a:ext cx="1922463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7" name="Freeform 8"/>
            <p:cNvSpPr>
              <a:spLocks/>
            </p:cNvSpPr>
            <p:nvPr/>
          </p:nvSpPr>
          <p:spPr bwMode="auto">
            <a:xfrm rot="16200000" flipH="1">
              <a:off x="5504878" y="1592214"/>
              <a:ext cx="277813" cy="5903914"/>
            </a:xfrm>
            <a:custGeom>
              <a:avLst/>
              <a:gdLst>
                <a:gd name="T0" fmla="*/ 0 w 314"/>
                <a:gd name="T1" fmla="*/ 0 h 297"/>
                <a:gd name="T2" fmla="*/ 35 w 314"/>
                <a:gd name="T3" fmla="*/ 0 h 297"/>
                <a:gd name="T4" fmla="*/ 35 w 314"/>
                <a:gd name="T5" fmla="*/ 297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8" name="Freeform 9"/>
            <p:cNvSpPr>
              <a:spLocks/>
            </p:cNvSpPr>
            <p:nvPr/>
          </p:nvSpPr>
          <p:spPr bwMode="auto">
            <a:xfrm>
              <a:off x="531812" y="2766963"/>
              <a:ext cx="5348289" cy="260350"/>
            </a:xfrm>
            <a:custGeom>
              <a:avLst/>
              <a:gdLst>
                <a:gd name="T0" fmla="*/ 0 w 314"/>
                <a:gd name="T1" fmla="*/ 0 h 297"/>
                <a:gd name="T2" fmla="*/ 591 w 314"/>
                <a:gd name="T3" fmla="*/ 0 h 297"/>
                <a:gd name="T4" fmla="*/ 591 w 314"/>
                <a:gd name="T5" fmla="*/ 2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9" name="Text Box 10"/>
            <p:cNvSpPr txBox="1">
              <a:spLocks noChangeArrowheads="1"/>
            </p:cNvSpPr>
            <p:nvPr/>
          </p:nvSpPr>
          <p:spPr bwMode="auto">
            <a:xfrm>
              <a:off x="3410965" y="3078113"/>
              <a:ext cx="19446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signals</a:t>
              </a:r>
            </a:p>
          </p:txBody>
        </p:sp>
        <p:sp>
          <p:nvSpPr>
            <p:cNvPr id="48140" name="Text Box 11"/>
            <p:cNvSpPr txBox="1">
              <a:spLocks noChangeArrowheads="1"/>
            </p:cNvSpPr>
            <p:nvPr/>
          </p:nvSpPr>
          <p:spPr bwMode="auto">
            <a:xfrm>
              <a:off x="3504628" y="3594051"/>
              <a:ext cx="1752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Status signals</a:t>
              </a:r>
            </a:p>
          </p:txBody>
        </p: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7104335" y="4283028"/>
              <a:ext cx="183832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output</a:t>
              </a:r>
            </a:p>
          </p:txBody>
        </p:sp>
        <p:sp>
          <p:nvSpPr>
            <p:cNvPr id="48142" name="Text Box 13"/>
            <p:cNvSpPr txBox="1">
              <a:spLocks noChangeArrowheads="1"/>
            </p:cNvSpPr>
            <p:nvPr/>
          </p:nvSpPr>
          <p:spPr bwMode="auto">
            <a:xfrm>
              <a:off x="317499" y="2420888"/>
              <a:ext cx="1730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Data input</a:t>
              </a:r>
            </a:p>
          </p:txBody>
        </p:sp>
        <p:sp>
          <p:nvSpPr>
            <p:cNvPr id="48143" name="Line 14"/>
            <p:cNvSpPr>
              <a:spLocks noChangeShapeType="1"/>
            </p:cNvSpPr>
            <p:nvPr/>
          </p:nvSpPr>
          <p:spPr bwMode="auto">
            <a:xfrm>
              <a:off x="6979666" y="3803601"/>
              <a:ext cx="16160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4" name="Text Box 15"/>
            <p:cNvSpPr txBox="1">
              <a:spLocks noChangeArrowheads="1"/>
            </p:cNvSpPr>
            <p:nvPr/>
          </p:nvSpPr>
          <p:spPr bwMode="auto">
            <a:xfrm>
              <a:off x="6928866" y="3305126"/>
              <a:ext cx="2032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 smtClean="0">
                  <a:latin typeface="Times New Roman" panose="02020603050405020304" pitchFamily="18" charset="0"/>
                </a:rPr>
                <a:t>Data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>
            <a:xfrm>
              <a:off x="519362" y="3833208"/>
              <a:ext cx="13321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67829" y="3463876"/>
              <a:ext cx="13837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Status input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8987638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2654</TotalTime>
  <Words>943</Words>
  <Application>Microsoft Office PowerPoint</Application>
  <PresentationFormat>全屏显示(4:3)</PresentationFormat>
  <Paragraphs>348</Paragraphs>
  <Slides>34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0" baseType="lpstr">
      <vt:lpstr>28</vt:lpstr>
      <vt:lpstr>仿宋</vt:lpstr>
      <vt:lpstr>黑体</vt:lpstr>
      <vt:lpstr>华文行楷</vt:lpstr>
      <vt:lpstr>华文隶书</vt:lpstr>
      <vt:lpstr>隶书</vt:lpstr>
      <vt:lpstr>宋体</vt:lpstr>
      <vt:lpstr>微软雅黑</vt:lpstr>
      <vt:lpstr>Algerian</vt:lpstr>
      <vt:lpstr>Arial</vt:lpstr>
      <vt:lpstr>Calibri</vt:lpstr>
      <vt:lpstr>Tahoma</vt:lpstr>
      <vt:lpstr>Times New Roman</vt:lpstr>
      <vt:lpstr>Wingdings</vt:lpstr>
      <vt:lpstr>Office 主题</vt:lpstr>
      <vt:lpstr>Clip</vt:lpstr>
      <vt:lpstr>Computer Organization &amp; Design         实验与课程设计</vt:lpstr>
      <vt:lpstr>Course Outline</vt:lpstr>
      <vt:lpstr>实验目的</vt:lpstr>
      <vt:lpstr>实验环境</vt:lpstr>
      <vt:lpstr>Course Outline</vt:lpstr>
      <vt:lpstr>实验任务</vt:lpstr>
      <vt:lpstr>Course Outline</vt:lpstr>
      <vt:lpstr>Computer Organization</vt:lpstr>
      <vt:lpstr>Digital circuits vs CPU organization </vt:lpstr>
      <vt:lpstr>CPU部件之1-数据通路：Data_path</vt:lpstr>
      <vt:lpstr>数据通路空模块- Data_path.v</vt:lpstr>
      <vt:lpstr>CPU部件之2-控制器：SCPU_ctrl</vt:lpstr>
      <vt:lpstr>控制器接口文档- SCPU_ctrl.v</vt:lpstr>
      <vt:lpstr>数据通路的功能部件之一：ALU</vt:lpstr>
      <vt:lpstr>硬件描述参考代码</vt:lpstr>
      <vt:lpstr>数字系统的功能部件之一：Register files</vt:lpstr>
      <vt:lpstr>Course Outline</vt:lpstr>
      <vt:lpstr>设计工程：OExp04-IP2CPU</vt:lpstr>
      <vt:lpstr>设计要点</vt:lpstr>
      <vt:lpstr>清理Exp03工程</vt:lpstr>
      <vt:lpstr>PowerPoint 演示文稿</vt:lpstr>
      <vt:lpstr>用逻辑原理图输入CPU设计</vt:lpstr>
      <vt:lpstr>PowerPoint 演示文稿</vt:lpstr>
      <vt:lpstr>PowerPoint 演示文稿</vt:lpstr>
      <vt:lpstr>逻辑原理图输入</vt:lpstr>
      <vt:lpstr>PowerPoint 演示文稿</vt:lpstr>
      <vt:lpstr>ALU测试激励参考代码</vt:lpstr>
      <vt:lpstr>ALU_Simulation结果参考</vt:lpstr>
      <vt:lpstr>RTL-Schematic</vt:lpstr>
      <vt:lpstr>PowerPoint 演示文稿</vt:lpstr>
      <vt:lpstr>PowerPoint 演示文稿</vt:lpstr>
      <vt:lpstr>regfile仿真结果</vt:lpstr>
      <vt:lpstr>思考题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　</dc:title>
  <dc:creator>zj_sqs</dc:creator>
  <cp:lastModifiedBy>ZJUSQS</cp:lastModifiedBy>
  <cp:revision>350</cp:revision>
  <dcterms:created xsi:type="dcterms:W3CDTF">2013-04-10T02:56:54Z</dcterms:created>
  <dcterms:modified xsi:type="dcterms:W3CDTF">2016-01-05T14:30:19Z</dcterms:modified>
</cp:coreProperties>
</file>