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3"/>
    <p:sldId id="298" r:id="rId4"/>
    <p:sldId id="299" r:id="rId6"/>
    <p:sldId id="467" r:id="rId7"/>
    <p:sldId id="302" r:id="rId8"/>
    <p:sldId id="303" r:id="rId9"/>
    <p:sldId id="304" r:id="rId10"/>
    <p:sldId id="419" r:id="rId11"/>
    <p:sldId id="459" r:id="rId12"/>
    <p:sldId id="460" r:id="rId13"/>
    <p:sldId id="439" r:id="rId14"/>
    <p:sldId id="438" r:id="rId15"/>
    <p:sldId id="324" r:id="rId16"/>
    <p:sldId id="392" r:id="rId17"/>
    <p:sldId id="468" r:id="rId18"/>
    <p:sldId id="475" r:id="rId19"/>
    <p:sldId id="469" r:id="rId20"/>
    <p:sldId id="470" r:id="rId21"/>
    <p:sldId id="473" r:id="rId22"/>
    <p:sldId id="474" r:id="rId23"/>
    <p:sldId id="471" r:id="rId24"/>
    <p:sldId id="461" r:id="rId25"/>
    <p:sldId id="476" r:id="rId26"/>
    <p:sldId id="457" r:id="rId27"/>
    <p:sldId id="458" r:id="rId28"/>
    <p:sldId id="462" r:id="rId29"/>
    <p:sldId id="477" r:id="rId30"/>
    <p:sldId id="464" r:id="rId31"/>
    <p:sldId id="463" r:id="rId32"/>
    <p:sldId id="465" r:id="rId33"/>
    <p:sldId id="466" r:id="rId34"/>
    <p:sldId id="456" r:id="rId35"/>
    <p:sldId id="497" r:id="rId36"/>
    <p:sldId id="498" r:id="rId37"/>
    <p:sldId id="499" r:id="rId38"/>
    <p:sldId id="386" r:id="rId39"/>
  </p:sldIdLst>
  <p:sldSz cx="9144000" cy="6858000" type="screen4x3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417" autoAdjust="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gs" Target="tags/tag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45FFE480-273A-40CE-AB8A-74C68C92237C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2B7721D3-AB0D-4AE5-91C9-76103B95EDBD}" type="presOf" srcId="{7944E05A-E851-4FEB-8F65-54CF019D8607}" destId="{CC9EE4F8-9490-427F-B10E-0E9D697AC42E}" srcOrd="0" destOrd="0" presId="urn:microsoft.com/office/officeart/2008/layout/VerticalCurvedList"/>
    <dgm:cxn modelId="{D694660F-B970-4331-83AE-EB34AE8CA7FD}" type="presOf" srcId="{89F17C84-8395-4E33-8F8A-878E46DB1974}" destId="{1B922EBE-B39C-4873-8CC5-9E93797307C1}" srcOrd="0" destOrd="0" presId="urn:microsoft.com/office/officeart/2008/layout/VerticalCurvedList"/>
    <dgm:cxn modelId="{8E56B541-734D-4DBA-A503-219CA6A1CF02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168F9EE-0413-40FE-B761-45BD54F6F70F}" type="presOf" srcId="{607E526C-60CD-4A98-A71B-78FCE2BC42A5}" destId="{596E06D9-740A-4EB7-99D6-26FD9CA88D40}" srcOrd="0" destOrd="0" presId="urn:microsoft.com/office/officeart/2008/layout/VerticalCurvedList"/>
    <dgm:cxn modelId="{6CF74388-E8A5-41D4-BB88-5DD1AAD75B91}" type="presOf" srcId="{F4E49FB6-BAEC-4D61-AE0D-5FA9F57F40D1}" destId="{7D320737-378C-4B8C-AEBD-51068216900B}" srcOrd="0" destOrd="0" presId="urn:microsoft.com/office/officeart/2008/layout/VerticalCurvedList"/>
    <dgm:cxn modelId="{AA03C1D8-AB73-482B-99CD-1DFB52D3BD90}" type="presParOf" srcId="{1B922EBE-B39C-4873-8CC5-9E93797307C1}" destId="{7CDB5B95-D570-47D8-BCE0-E552F8830E24}" srcOrd="0" destOrd="0" presId="urn:microsoft.com/office/officeart/2008/layout/VerticalCurvedList"/>
    <dgm:cxn modelId="{C8E6687E-0A9F-4760-B42B-F2F8F18E0DAC}" type="presParOf" srcId="{7CDB5B95-D570-47D8-BCE0-E552F8830E24}" destId="{8C163561-368A-464B-8AC3-290847416772}" srcOrd="0" destOrd="0" presId="urn:microsoft.com/office/officeart/2008/layout/VerticalCurvedList"/>
    <dgm:cxn modelId="{82433DD2-9E89-449E-96AF-DB4ADFA4F15D}" type="presParOf" srcId="{8C163561-368A-464B-8AC3-290847416772}" destId="{239A010D-535F-44FF-8274-A74669569E25}" srcOrd="0" destOrd="0" presId="urn:microsoft.com/office/officeart/2008/layout/VerticalCurvedList"/>
    <dgm:cxn modelId="{33D13ADD-4365-4CB3-83DB-433739E31970}" type="presParOf" srcId="{8C163561-368A-464B-8AC3-290847416772}" destId="{7D320737-378C-4B8C-AEBD-51068216900B}" srcOrd="1" destOrd="0" presId="urn:microsoft.com/office/officeart/2008/layout/VerticalCurvedList"/>
    <dgm:cxn modelId="{F2AA2EAE-2E4B-4580-978D-F948FC9D6557}" type="presParOf" srcId="{8C163561-368A-464B-8AC3-290847416772}" destId="{C626C0FB-4623-4A86-B194-30FC7A43F690}" srcOrd="2" destOrd="0" presId="urn:microsoft.com/office/officeart/2008/layout/VerticalCurvedList"/>
    <dgm:cxn modelId="{244D52CB-1EB7-4DE1-BF8F-EA247B85D64E}" type="presParOf" srcId="{8C163561-368A-464B-8AC3-290847416772}" destId="{0DB23378-0D9E-489E-B056-8FF32F56CCC3}" srcOrd="3" destOrd="0" presId="urn:microsoft.com/office/officeart/2008/layout/VerticalCurvedList"/>
    <dgm:cxn modelId="{56047DB5-4F99-4B5C-A90B-90FD7DE91E18}" type="presParOf" srcId="{7CDB5B95-D570-47D8-BCE0-E552F8830E24}" destId="{411AB55B-A6A8-48D0-B24D-1FE0443D1EDB}" srcOrd="1" destOrd="0" presId="urn:microsoft.com/office/officeart/2008/layout/VerticalCurvedList"/>
    <dgm:cxn modelId="{3597AD7F-498B-4B77-82CA-937E57D7FE97}" type="presParOf" srcId="{7CDB5B95-D570-47D8-BCE0-E552F8830E24}" destId="{62EFC6DF-9B9D-4498-9FCB-69AB4CF71398}" srcOrd="2" destOrd="0" presId="urn:microsoft.com/office/officeart/2008/layout/VerticalCurvedList"/>
    <dgm:cxn modelId="{AE53CBC0-10BB-4A45-94F8-624EA0A68BFE}" type="presParOf" srcId="{62EFC6DF-9B9D-4498-9FCB-69AB4CF71398}" destId="{3A93CF4B-2409-4FAC-8ACE-009A6101783F}" srcOrd="0" destOrd="0" presId="urn:microsoft.com/office/officeart/2008/layout/VerticalCurvedList"/>
    <dgm:cxn modelId="{C6933958-C6FA-4BB8-9648-8F3EB66E706B}" type="presParOf" srcId="{7CDB5B95-D570-47D8-BCE0-E552F8830E24}" destId="{D3F14193-5855-4C09-A68A-0623D31128DF}" srcOrd="3" destOrd="0" presId="urn:microsoft.com/office/officeart/2008/layout/VerticalCurvedList"/>
    <dgm:cxn modelId="{4B27F8D8-E982-48D2-A198-24EB5807C135}" type="presParOf" srcId="{7CDB5B95-D570-47D8-BCE0-E552F8830E24}" destId="{BD8A115F-6910-49FF-9795-3847D8CBD453}" srcOrd="4" destOrd="0" presId="urn:microsoft.com/office/officeart/2008/layout/VerticalCurvedList"/>
    <dgm:cxn modelId="{567575FD-108B-4137-8912-EAF611CB7F06}" type="presParOf" srcId="{BD8A115F-6910-49FF-9795-3847D8CBD453}" destId="{BAAE23CF-93E1-4283-B216-8A16E8BF43B5}" srcOrd="0" destOrd="0" presId="urn:microsoft.com/office/officeart/2008/layout/VerticalCurvedList"/>
    <dgm:cxn modelId="{93D99421-D05D-483F-91A2-20DC0A6D745B}" type="presParOf" srcId="{7CDB5B95-D570-47D8-BCE0-E552F8830E24}" destId="{CC9EE4F8-9490-427F-B10E-0E9D697AC42E}" srcOrd="5" destOrd="0" presId="urn:microsoft.com/office/officeart/2008/layout/VerticalCurvedList"/>
    <dgm:cxn modelId="{6FBD8682-5C51-4A50-919F-B0BE4C64354A}" type="presParOf" srcId="{7CDB5B95-D570-47D8-BCE0-E552F8830E24}" destId="{99854AA3-86D7-4DB5-AA36-6F45C724EA1C}" srcOrd="6" destOrd="0" presId="urn:microsoft.com/office/officeart/2008/layout/VerticalCurvedList"/>
    <dgm:cxn modelId="{205872E4-BA2E-4CD9-80E2-9B8A776037D8}" type="presParOf" srcId="{99854AA3-86D7-4DB5-AA36-6F45C724EA1C}" destId="{CC93471B-25DF-4061-9EB5-45EAA8B6183F}" srcOrd="0" destOrd="0" presId="urn:microsoft.com/office/officeart/2008/layout/VerticalCurvedList"/>
    <dgm:cxn modelId="{D196749B-885A-4B2C-880E-40B5BA9150DD}" type="presParOf" srcId="{7CDB5B95-D570-47D8-BCE0-E552F8830E24}" destId="{596E06D9-740A-4EB7-99D6-26FD9CA88D40}" srcOrd="7" destOrd="0" presId="urn:microsoft.com/office/officeart/2008/layout/VerticalCurvedList"/>
    <dgm:cxn modelId="{6641E720-BF92-4457-AD50-424134ED421B}" type="presParOf" srcId="{7CDB5B95-D570-47D8-BCE0-E552F8830E24}" destId="{9031F968-0A05-4BA8-92EC-3061E9C2118F}" srcOrd="8" destOrd="0" presId="urn:microsoft.com/office/officeart/2008/layout/VerticalCurvedList"/>
    <dgm:cxn modelId="{C47354EA-D0F8-45E3-826D-F3D67FBA298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系统结构与系统软件实验室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系统结构与系统软件实验室</a:t>
            </a:r>
            <a:endParaRPr lang="zh-CN" altLang="en-US" sz="2000" b="1" smtClean="0">
              <a:solidFill>
                <a:srgbClr val="31859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315913" y="1228725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  <a:endParaRPr lang="zh-CN" altLang="en-US" sz="40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533241" y="2221865"/>
            <a:ext cx="861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</a:t>
            </a:r>
            <a:r>
              <a:rPr lang="zh-CN" altLang="en-US" sz="6000" b="1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五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设计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数据通路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83218" y="120015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" name="Clip" r:id="rId1" imgW="4006850" imgH="2857500" progId="MS_ClipArt_Gallery.5">
                  <p:embed/>
                </p:oleObj>
              </mc:Choice>
              <mc:Fallback>
                <p:oleObj name="Clip" r:id="rId1" imgW="4006850" imgH="2857500" progId="MS_ClipArt_Gallery.5">
                  <p:embed/>
                  <p:pic>
                    <p:nvPicPr>
                      <p:cNvPr id="0" name="图片 1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218" y="120015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副标题 2"/>
          <p:cNvSpPr>
            <a:spLocks noGrp="1"/>
          </p:cNvSpPr>
          <p:nvPr/>
        </p:nvSpPr>
        <p:spPr>
          <a:xfrm>
            <a:off x="693420" y="4160520"/>
            <a:ext cx="7924800" cy="21545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000" b="1" dirty="0" smtClean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redflag@zju.edu.cn</a:t>
            </a:r>
            <a:r>
              <a:rPr lang="zh-CN" altLang="en-US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。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移动短号：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558983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http://10.78.18.200:8080/Platform/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ftp://10.214.26.108:10000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（施老师课件资源网站）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注册时邮箱格式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: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学号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@st.zju.edu.cn</a:t>
            </a:r>
            <a:endParaRPr lang="zh-CN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lvl="1"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2019-3-22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控制信号</a:t>
            </a:r>
            <a:r>
              <a:rPr lang="zh-CN" altLang="en-US" dirty="0"/>
              <a:t>定义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通路与操作控制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700808"/>
          <a:ext cx="8462865" cy="4507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808"/>
                <a:gridCol w="880110"/>
                <a:gridCol w="2493413"/>
                <a:gridCol w="1925698"/>
                <a:gridCol w="1782836"/>
              </a:tblGrid>
              <a:tr h="31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赋值</a:t>
                      </a:r>
                      <a:r>
                        <a:rPr lang="en-US" sz="1800" kern="100">
                          <a:effectLst/>
                        </a:rPr>
                        <a:t>0</a:t>
                      </a:r>
                      <a:r>
                        <a:rPr lang="zh-CN" sz="1800" kern="100">
                          <a:effectLst/>
                        </a:rPr>
                        <a:t>时动作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赋值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时动作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41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ALUSrc_B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端口</a:t>
                      </a:r>
                      <a:r>
                        <a:rPr lang="en-US" sz="1800" kern="100" dirty="0">
                          <a:effectLst/>
                        </a:rPr>
                        <a:t>B</a:t>
                      </a:r>
                      <a:r>
                        <a:rPr lang="zh-CN" sz="1800" kern="100" dirty="0">
                          <a:effectLst/>
                        </a:rPr>
                        <a:t>输入选择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选择寄存器</a:t>
                      </a:r>
                      <a:r>
                        <a:rPr lang="en-US" sz="1800" kern="100">
                          <a:effectLst/>
                        </a:rPr>
                        <a:t>B</a:t>
                      </a:r>
                      <a:r>
                        <a:rPr lang="zh-CN" sz="1800" kern="100">
                          <a:effectLst/>
                        </a:rPr>
                        <a:t>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位立即数（符号扩展后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RegDst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寄存器写地址选择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选择指令</a:t>
                      </a:r>
                      <a:r>
                        <a:rPr lang="en-US" sz="1800" kern="100">
                          <a:effectLst/>
                        </a:rPr>
                        <a:t>rt</a:t>
                      </a:r>
                      <a:r>
                        <a:rPr lang="zh-CN" sz="1800" kern="100">
                          <a:effectLst/>
                        </a:rPr>
                        <a:t>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选择指令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r>
                        <a:rPr lang="zh-CN" sz="1800" kern="100" dirty="0">
                          <a:effectLst/>
                        </a:rPr>
                        <a:t>域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MemtoReg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寄存器写入数据选择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选择存储器数据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输出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82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Branch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Beq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</a:t>
                      </a:r>
                      <a:r>
                        <a:rPr lang="en-US" sz="1800" kern="100">
                          <a:effectLst/>
                        </a:rPr>
                        <a:t>PC+4</a:t>
                      </a:r>
                      <a:r>
                        <a:rPr lang="zh-CN" sz="1800" kern="100">
                          <a:effectLst/>
                        </a:rPr>
                        <a:t>地址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选择转移地址（</a:t>
                      </a:r>
                      <a:r>
                        <a:rPr lang="en-US" sz="1800" kern="100" dirty="0">
                          <a:effectLst/>
                        </a:rPr>
                        <a:t>Zero=1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Jump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目标地址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由</a:t>
                      </a:r>
                      <a:r>
                        <a:rPr lang="en-US" sz="1800" kern="100">
                          <a:effectLst/>
                        </a:rPr>
                        <a:t>Branch</a:t>
                      </a:r>
                      <a:r>
                        <a:rPr lang="zh-CN" sz="1800" kern="100">
                          <a:effectLst/>
                        </a:rPr>
                        <a:t>决定输出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MemRead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存储器读控制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禁止存储器读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ALU_Control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000-</a:t>
                      </a:r>
                      <a:endParaRPr lang="en-US" sz="1800" b="1" kern="1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</a:rPr>
                        <a:t>    </a:t>
                      </a:r>
                      <a:r>
                        <a:rPr lang="en-US" sz="1800" b="1" kern="100" dirty="0" smtClean="0">
                          <a:effectLst/>
                        </a:rPr>
                        <a:t>   111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位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操作控制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参考表 </a:t>
                      </a:r>
                      <a:r>
                        <a:rPr lang="en-US" altLang="zh-CN" sz="1800" kern="100" dirty="0" smtClean="0">
                          <a:effectLst/>
                        </a:rPr>
                        <a:t>Lab4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5220072" y="2636912"/>
            <a:ext cx="3538736" cy="3456384"/>
          </a:xfrm>
          <a:prstGeom prst="round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请填写对应操作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085584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部件之数据通路接口：</a:t>
            </a:r>
            <a:r>
              <a:rPr lang="en-US" altLang="zh-CN" dirty="0" err="1" smtClean="0">
                <a:solidFill>
                  <a:srgbClr val="FF0000"/>
                </a:solidFill>
              </a:rPr>
              <a:t>Data_path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>
                <a:solidFill>
                  <a:schemeClr val="tx1"/>
                </a:solidFill>
              </a:rPr>
              <a:t>Data_path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</a:rPr>
              <a:t>主要部件之一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寄存器传输控制对象：通用数据通路</a:t>
            </a:r>
            <a:endParaRPr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基本功能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具有通用计算功能的算术逻辑部件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具有通用目的寄存器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具有通用计数所需的尽可能的路径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接口要求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en-US" altLang="zh-CN" dirty="0" err="1">
                <a:solidFill>
                  <a:srgbClr val="FF0000"/>
                </a:solidFill>
              </a:rPr>
              <a:t>Data_path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数据通路接口信号如右图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模块</a:t>
            </a:r>
            <a:r>
              <a:rPr lang="zh-CN" altLang="en-US" sz="2400" dirty="0">
                <a:solidFill>
                  <a:prstClr val="black"/>
                </a:solidFill>
              </a:rPr>
              <a:t>符号文档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Data_path.sym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1557523"/>
            <a:ext cx="26670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通路接口</a:t>
            </a:r>
            <a:r>
              <a:rPr lang="zh-CN" altLang="en-US" dirty="0" smtClean="0"/>
              <a:t>信号标准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Data_path.v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99277"/>
            <a:ext cx="8111244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33CC"/>
                </a:solidFill>
              </a:rPr>
              <a:t>module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 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Data_path</a:t>
            </a:r>
            <a:r>
              <a:rPr lang="en-US" altLang="zh-CN" sz="2000" b="0" dirty="0">
                <a:solidFill>
                  <a:schemeClr val="tx1"/>
                </a:solidFill>
              </a:rPr>
              <a:t>( 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>
                <a:solidFill>
                  <a:schemeClr val="tx1"/>
                </a:solidFill>
              </a:rPr>
              <a:t>,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寄存器时钟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rst</a:t>
            </a:r>
            <a:r>
              <a:rPr lang="en-US" altLang="zh-CN" sz="2000" b="0" dirty="0">
                <a:solidFill>
                  <a:schemeClr val="tx1"/>
                </a:solidFill>
              </a:rPr>
              <a:t>,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寄存器复位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[25:0]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inst_field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指令数据域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RegDst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Regs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目的地址控制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ALUSrc_B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//ALU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端口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B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输入选择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Regs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写入数据源控制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>
                <a:solidFill>
                  <a:schemeClr val="tx1"/>
                </a:solidFill>
              </a:rPr>
              <a:t>Jump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//J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指令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>
                <a:solidFill>
                  <a:schemeClr val="tx1"/>
                </a:solidFill>
              </a:rPr>
              <a:t>Branch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Beq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指令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寄存器写信号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 smtClean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Data_in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存储器输入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[2:0]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ALU_Control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//ALU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操作控制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		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ALU_out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//ALU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运算输出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//CPU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数据输出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 smtClean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PC_out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//PC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指针输出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);</a:t>
            </a: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33CC"/>
                </a:solidFill>
              </a:rPr>
              <a:t>endmodule</a:t>
            </a:r>
            <a:endParaRPr lang="zh-CN" altLang="en-US" sz="20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之数据通路设计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调用实验一设计的多路器</a:t>
            </a:r>
            <a:endParaRPr lang="en-US" altLang="zh-CN" sz="2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调用实验一的基本运算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模块</a:t>
            </a:r>
            <a:endParaRPr lang="en-US" altLang="zh-CN" sz="2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调用实验四设计</a:t>
            </a:r>
            <a:r>
              <a:rPr lang="zh-CN" altLang="en-US" sz="28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8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Regs</a:t>
            </a:r>
            <a:endParaRPr lang="en-US" altLang="zh-CN" sz="2800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US" altLang="zh-CN" sz="2800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OExp05-Datapath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之数据通路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根据理论课分析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讨论设计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条指令的数据通路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仿真测试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集成替换验证通过的数据通路模块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替换实验四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(Exp04)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Data_Path.ngc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顶层模块延用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Exp04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Top_OExp05_DataPath.sch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测试数据通路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设计测试程序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(MIPS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汇编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指令通路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指令通路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68" y="1988840"/>
            <a:ext cx="8686800" cy="3312368"/>
          </a:xfrm>
        </p:spPr>
        <p:txBody>
          <a:bodyPr/>
          <a:lstStyle/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下列模块符号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到当前工程目录：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lnSpc>
                <a:spcPts val="2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and32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or32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ADC32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xor32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nor32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srl32</a:t>
            </a:r>
            <a:r>
              <a:rPr lang="zh-CN" altLang="en-US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b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SignalExt_32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mux8to1_32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or_bit_32</a:t>
            </a:r>
            <a:endParaRPr lang="en-US" altLang="zh-CN" sz="2400" dirty="0" smtClean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0" lvl="0" indent="0" algn="r">
              <a:lnSpc>
                <a:spcPts val="2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add_32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mux2to1_32 </a:t>
            </a:r>
            <a:r>
              <a:rPr lang="zh-CN" altLang="en-US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mux2to1_5</a:t>
            </a:r>
            <a:r>
              <a:rPr lang="zh-CN" altLang="en-US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endParaRPr lang="en-US" altLang="zh-CN" sz="2400" dirty="0" smtClean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0" lvl="0" indent="0" algn="r">
              <a:lnSpc>
                <a:spcPts val="2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Regs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Ext_32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REG32</a:t>
            </a:r>
            <a:endParaRPr lang="en-US" altLang="zh-CN" sz="2400" dirty="0" smtClean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lnSpc>
                <a:spcPts val="2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2400" b="0" dirty="0" smtClean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8457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32</a:t>
            </a:r>
            <a:r>
              <a:rPr lang="zh-CN" altLang="en-US" sz="2800" dirty="0" smtClean="0">
                <a:solidFill>
                  <a:schemeClr val="tx1"/>
                </a:solidFill>
              </a:rPr>
              <a:t>位寄存器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用途：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指针、数据、地址或指令锁存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参考逻辑实验</a:t>
            </a:r>
            <a:r>
              <a:rPr lang="en-US" altLang="zh-CN" sz="2400" dirty="0" smtClean="0"/>
              <a:t>Exp10</a:t>
            </a:r>
            <a:r>
              <a:rPr lang="zh-CN" altLang="en-US" sz="2400" dirty="0" smtClean="0"/>
              <a:t>，用行为描述实验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模块名：</a:t>
            </a:r>
            <a:r>
              <a:rPr lang="en-US" altLang="zh-CN" sz="2400" dirty="0" smtClean="0"/>
              <a:t>REG32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上升沿触发：</a:t>
            </a:r>
            <a:r>
              <a:rPr lang="en-US" altLang="zh-CN" sz="2000" dirty="0" err="1" smtClean="0"/>
              <a:t>clk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使能信号：</a:t>
            </a:r>
            <a:r>
              <a:rPr lang="en-US" altLang="zh-CN" sz="2000" dirty="0" smtClean="0"/>
              <a:t>CE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同步复位：</a:t>
            </a:r>
            <a:r>
              <a:rPr lang="en-US" altLang="zh-CN" sz="2000" dirty="0" err="1" smtClean="0"/>
              <a:t>rst</a:t>
            </a:r>
            <a:r>
              <a:rPr lang="en-US" altLang="zh-CN" sz="2000" dirty="0" smtClean="0"/>
              <a:t>=1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数据输入：</a:t>
            </a:r>
            <a:r>
              <a:rPr lang="en-US" altLang="zh-CN" sz="2000" dirty="0" smtClean="0"/>
              <a:t>D(31:0)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数据输出：</a:t>
            </a:r>
            <a:r>
              <a:rPr lang="en-US" altLang="zh-CN" sz="2000" dirty="0" smtClean="0"/>
              <a:t>Q(31:0)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参考描述结构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module</a:t>
            </a: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FF0000"/>
                </a:solidFill>
              </a:rPr>
              <a:t>REG32</a:t>
            </a:r>
            <a:r>
              <a:rPr lang="en-US" altLang="zh-CN" sz="1800" dirty="0"/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input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,</a:t>
            </a:r>
            <a:endParaRPr lang="en-US" altLang="zh-CN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dirty="0"/>
              <a:t>		</a:t>
            </a:r>
            <a:r>
              <a:rPr lang="en-US" altLang="zh-CN" sz="1800" dirty="0" smtClean="0"/>
              <a:t>……</a:t>
            </a:r>
            <a:r>
              <a:rPr lang="en-US" altLang="zh-CN" sz="1800" dirty="0"/>
              <a:t>			</a:t>
            </a:r>
            <a:endParaRPr lang="en-US" altLang="zh-CN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dirty="0"/>
              <a:t>	</a:t>
            </a:r>
            <a:r>
              <a:rPr lang="en-US" altLang="zh-CN" sz="1800" b="1" dirty="0">
                <a:solidFill>
                  <a:srgbClr val="0000FF"/>
                </a:solidFill>
              </a:rPr>
              <a:t>always</a:t>
            </a:r>
            <a:r>
              <a:rPr lang="en-US" altLang="zh-CN" sz="1800" dirty="0"/>
              <a:t> @(</a:t>
            </a:r>
            <a:r>
              <a:rPr lang="en-US" altLang="zh-CN" sz="1800" b="1" dirty="0" err="1">
                <a:solidFill>
                  <a:srgbClr val="0000FF"/>
                </a:solidFill>
              </a:rPr>
              <a:t>posedge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 or </a:t>
            </a:r>
            <a:r>
              <a:rPr lang="en-US" altLang="zh-CN" sz="1800" b="1" dirty="0" err="1">
                <a:solidFill>
                  <a:srgbClr val="0000FF"/>
                </a:solidFill>
              </a:rPr>
              <a:t>posedge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rst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dirty="0"/>
              <a:t>		</a:t>
            </a:r>
            <a:r>
              <a:rPr lang="en-US" altLang="zh-CN" sz="1800" b="1" dirty="0">
                <a:solidFill>
                  <a:srgbClr val="0000FF"/>
                </a:solidFill>
              </a:rPr>
              <a:t>if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rst</a:t>
            </a:r>
            <a:r>
              <a:rPr lang="en-US" altLang="zh-CN" sz="1800" dirty="0" smtClean="0"/>
              <a:t>==</a:t>
            </a:r>
            <a:r>
              <a:rPr lang="zh-CN" altLang="en-US" sz="1800" dirty="0" smtClean="0"/>
              <a:t>？</a:t>
            </a:r>
            <a:r>
              <a:rPr lang="en-US" altLang="zh-CN" sz="1800" dirty="0" smtClean="0"/>
              <a:t>)  </a:t>
            </a:r>
            <a:r>
              <a:rPr lang="en-US" altLang="zh-CN" sz="1800" dirty="0"/>
              <a:t>Q &lt;= </a:t>
            </a:r>
            <a:r>
              <a:rPr lang="zh-CN" altLang="en-US" sz="1800" dirty="0" smtClean="0"/>
              <a:t>？</a:t>
            </a:r>
            <a:r>
              <a:rPr lang="en-US" altLang="zh-CN" sz="1800" dirty="0" smtClean="0"/>
              <a:t>;</a:t>
            </a:r>
            <a:endParaRPr lang="en-US" altLang="zh-CN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dirty="0"/>
              <a:t>		</a:t>
            </a:r>
            <a:r>
              <a:rPr lang="en-US" altLang="zh-CN" sz="1800" b="1" dirty="0">
                <a:solidFill>
                  <a:srgbClr val="0000FF"/>
                </a:solidFill>
              </a:rPr>
              <a:t>else if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？</a:t>
            </a:r>
            <a:r>
              <a:rPr lang="en-US" altLang="zh-CN" sz="1800" dirty="0" smtClean="0"/>
              <a:t>)   Q </a:t>
            </a:r>
            <a:r>
              <a:rPr lang="en-US" altLang="zh-CN" sz="1800" dirty="0"/>
              <a:t>&lt;= </a:t>
            </a:r>
            <a:r>
              <a:rPr lang="zh-CN" altLang="en-US" sz="1800" dirty="0" smtClean="0"/>
              <a:t>？</a:t>
            </a:r>
            <a:r>
              <a:rPr lang="en-US" altLang="zh-CN" sz="1800" dirty="0" smtClean="0"/>
              <a:t>;</a:t>
            </a:r>
            <a:endParaRPr lang="en-US" altLang="zh-CN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0000FF"/>
                </a:solidFill>
              </a:rPr>
              <a:t>endmodule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4248" y="2485528"/>
            <a:ext cx="1114528" cy="27619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44208" y="530120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封装后的逻辑符号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1256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建立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DataPath</a:t>
            </a:r>
            <a:r>
              <a:rPr lang="zh-CN" altLang="en-US" sz="2800" dirty="0" smtClean="0">
                <a:solidFill>
                  <a:schemeClr val="tx1"/>
                </a:solidFill>
              </a:rPr>
              <a:t>原理图输入模板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PC</a:t>
            </a:r>
            <a:r>
              <a:rPr lang="zh-CN" altLang="en-US" sz="2800" dirty="0" smtClean="0">
                <a:solidFill>
                  <a:schemeClr val="tx1"/>
                </a:solidFill>
              </a:rPr>
              <a:t>通路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调用</a:t>
            </a:r>
            <a:r>
              <a:rPr lang="en-US" altLang="zh-CN" sz="2400" dirty="0" smtClean="0"/>
              <a:t>REG32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add_32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AND2(</a:t>
            </a:r>
            <a:r>
              <a:rPr lang="zh-CN" altLang="en-US" sz="2400" dirty="0" smtClean="0"/>
              <a:t>库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MUX2T1_32</a:t>
            </a:r>
            <a:r>
              <a:rPr lang="zh-CN" altLang="en-US" sz="2400" dirty="0" smtClean="0"/>
              <a:t>模块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设计：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顺序执行</a:t>
            </a:r>
            <a:r>
              <a:rPr lang="en-US" altLang="zh-CN" sz="2000" dirty="0" smtClean="0"/>
              <a:t>(PC+4)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Jump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Beq</a:t>
            </a:r>
            <a:r>
              <a:rPr lang="zh-CN" altLang="en-US" sz="2000" dirty="0" smtClean="0"/>
              <a:t>时的</a:t>
            </a:r>
            <a:r>
              <a:rPr lang="en-US" altLang="zh-CN" sz="2000" dirty="0" smtClean="0"/>
              <a:t>PC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计算和通路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注意常数的电路实现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zh-CN" altLang="en-US" sz="2000" dirty="0" smtClean="0"/>
              <a:t>“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” </a:t>
            </a:r>
            <a:r>
              <a:rPr lang="en-US" altLang="zh-CN" sz="2000" dirty="0" smtClean="0"/>
              <a:t>	= </a:t>
            </a:r>
            <a:r>
              <a:rPr lang="zh-CN" altLang="en-US" sz="2000" dirty="0" smtClean="0"/>
              <a:t>？？？？</a:t>
            </a:r>
            <a:endParaRPr lang="en-US" altLang="zh-CN" sz="2000" dirty="0" smtClean="0"/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en-US" altLang="zh-CN" sz="2000" dirty="0" err="1" smtClean="0"/>
              <a:t>Branch_offset</a:t>
            </a:r>
            <a:r>
              <a:rPr lang="en-US" altLang="zh-CN" sz="2000" dirty="0" smtClean="0"/>
              <a:t> 	= </a:t>
            </a:r>
            <a:r>
              <a:rPr lang="zh-CN" altLang="en-US" sz="2000" dirty="0" smtClean="0"/>
              <a:t>？？？？</a:t>
            </a:r>
            <a:endParaRPr lang="en-US" altLang="zh-CN" sz="2000" dirty="0" smtClean="0"/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en-US" altLang="zh-CN" sz="2000" dirty="0" err="1" smtClean="0"/>
              <a:t>Jump_addr</a:t>
            </a:r>
            <a:r>
              <a:rPr lang="en-US" altLang="zh-CN" sz="2000" dirty="0" smtClean="0"/>
              <a:t> 	= </a:t>
            </a:r>
            <a:r>
              <a:rPr lang="zh-CN" altLang="en-US" sz="2000" dirty="0" smtClean="0"/>
              <a:t>？？？？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6655" y="2862819"/>
            <a:ext cx="1085280" cy="11076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479" y="2648721"/>
            <a:ext cx="608527" cy="1507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2636912"/>
            <a:ext cx="834895" cy="15198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63610" y="2639166"/>
            <a:ext cx="990600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Exp04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312" y="1156922"/>
            <a:ext cx="7848872" cy="51922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2312" y="213285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信号扩展模块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864" y="996933"/>
            <a:ext cx="1373312" cy="1472213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 rot="2571995">
            <a:off x="7000910" y="1517543"/>
            <a:ext cx="197768" cy="8675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7350-63CB-43B5-98C4-E1608DF970CF}" type="slidenum">
              <a:rPr lang="en-US" altLang="zh-CN">
                <a:solidFill>
                  <a:srgbClr val="007A77"/>
                </a:solidFill>
              </a:rPr>
            </a:fld>
            <a:endParaRPr lang="en-US" altLang="zh-CN" dirty="0">
              <a:solidFill>
                <a:srgbClr val="007A77"/>
              </a:solidFill>
            </a:endParaRPr>
          </a:p>
        </p:txBody>
      </p:sp>
      <p:sp>
        <p:nvSpPr>
          <p:cNvPr id="1228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53437"/>
            <a:ext cx="5113263" cy="431800"/>
          </a:xfrm>
          <a:noFill/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kumimoji="1" lang="zh-CN" altLang="en-US" sz="3600" b="1" dirty="0" smtClean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kumimoji="1" lang="en-US" altLang="zh-CN" sz="3600" b="1" dirty="0" smtClean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Exp04</a:t>
            </a:r>
            <a:r>
              <a:rPr kumimoji="1" lang="zh-CN" altLang="en-US" sz="3600" b="1" dirty="0" smtClean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3600" b="1" dirty="0" err="1" smtClean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Regs</a:t>
            </a:r>
            <a:r>
              <a:rPr kumimoji="1" lang="zh-CN" altLang="en-US" sz="3600" b="1" dirty="0" smtClean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模块</a:t>
            </a:r>
            <a:endParaRPr lang="en-US" altLang="zh-CN" sz="2400" b="1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8804" name="Rectangle 4"/>
          <p:cNvSpPr>
            <a:spLocks noChangeArrowheads="1"/>
          </p:cNvSpPr>
          <p:nvPr/>
        </p:nvSpPr>
        <p:spPr bwMode="auto">
          <a:xfrm>
            <a:off x="250825" y="1124744"/>
            <a:ext cx="864235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>
                <a:solidFill>
                  <a:srgbClr val="FF0000"/>
                </a:solidFill>
              </a:rPr>
              <a:t>Module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regs</a:t>
            </a:r>
            <a:r>
              <a:rPr lang="en-US" altLang="zh-CN" dirty="0" smtClean="0"/>
              <a:t>(input </a:t>
            </a:r>
            <a:r>
              <a:rPr lang="en-US" altLang="zh-CN" dirty="0" err="1" smtClean="0"/>
              <a:t>clk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rst</a:t>
            </a:r>
            <a:r>
              <a:rPr lang="en-US" altLang="zh-CN" dirty="0" smtClean="0"/>
              <a:t>,  </a:t>
            </a:r>
            <a:r>
              <a:rPr lang="en-US" altLang="zh-CN" dirty="0"/>
              <a:t>L_S,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 smtClean="0"/>
              <a:t>		</a:t>
            </a:r>
            <a:r>
              <a:rPr lang="en-US" altLang="zh-CN" dirty="0"/>
              <a:t>   </a:t>
            </a:r>
            <a:r>
              <a:rPr lang="en-US" altLang="zh-CN" dirty="0" smtClean="0"/>
              <a:t>     input </a:t>
            </a:r>
            <a:r>
              <a:rPr lang="en-US" altLang="zh-CN" dirty="0"/>
              <a:t>[4:0] 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R_addr_A</a:t>
            </a:r>
            <a:r>
              <a:rPr lang="en-US" altLang="zh-CN" dirty="0"/>
              <a:t>, </a:t>
            </a:r>
            <a:r>
              <a:rPr lang="en-US" altLang="zh-CN" dirty="0" err="1" smtClean="0"/>
              <a:t>R_addr_B</a:t>
            </a:r>
            <a:r>
              <a:rPr lang="en-US" altLang="zh-CN" dirty="0"/>
              <a:t>, </a:t>
            </a:r>
            <a:r>
              <a:rPr lang="en-US" altLang="zh-CN" dirty="0" err="1" smtClean="0"/>
              <a:t>Wt_addr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</a:t>
            </a:r>
            <a:r>
              <a:rPr lang="en-US" altLang="zh-CN" dirty="0"/>
              <a:t> </a:t>
            </a:r>
            <a:r>
              <a:rPr lang="en-US" altLang="zh-CN" dirty="0" smtClean="0"/>
              <a:t>    input </a:t>
            </a:r>
            <a:r>
              <a:rPr lang="en-US" altLang="zh-CN" dirty="0"/>
              <a:t>[31:0]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wt_data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</a:t>
            </a:r>
            <a:r>
              <a:rPr lang="en-US" altLang="zh-CN" dirty="0"/>
              <a:t> </a:t>
            </a:r>
            <a:r>
              <a:rPr lang="en-US" altLang="zh-CN" dirty="0" smtClean="0"/>
              <a:t>    output </a:t>
            </a:r>
            <a:r>
              <a:rPr lang="en-US" altLang="zh-CN" dirty="0"/>
              <a:t>[31:0]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rdata_A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rdata_B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 );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 err="1" smtClean="0"/>
              <a:t>reg</a:t>
            </a:r>
            <a:r>
              <a:rPr lang="en-US" altLang="zh-CN" dirty="0" smtClean="0"/>
              <a:t> </a:t>
            </a:r>
            <a:r>
              <a:rPr lang="en-US" altLang="zh-CN" dirty="0"/>
              <a:t>[31:0] register [1:31]; 					 </a:t>
            </a:r>
            <a:r>
              <a:rPr lang="en-US" altLang="zh-CN" dirty="0" smtClean="0"/>
              <a:t>    	// </a:t>
            </a:r>
            <a:r>
              <a:rPr lang="en-US" altLang="zh-CN" dirty="0"/>
              <a:t>r1 - r31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     integer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assign </a:t>
            </a:r>
            <a:r>
              <a:rPr lang="en-US" altLang="zh-CN" dirty="0" err="1"/>
              <a:t>rdata_A</a:t>
            </a:r>
            <a:r>
              <a:rPr lang="en-US" altLang="zh-CN" dirty="0"/>
              <a:t> =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Rs_addr_A</a:t>
            </a:r>
            <a:r>
              <a:rPr lang="en-US" altLang="zh-CN" dirty="0" smtClean="0"/>
              <a:t> == </a:t>
            </a:r>
            <a:r>
              <a:rPr lang="en-US" altLang="zh-CN" dirty="0"/>
              <a:t>0</a:t>
            </a:r>
            <a:r>
              <a:rPr lang="en-US" altLang="zh-CN" dirty="0" smtClean="0"/>
              <a:t>) ? </a:t>
            </a:r>
            <a:r>
              <a:rPr lang="en-US" altLang="zh-CN" dirty="0"/>
              <a:t>0 : register[</a:t>
            </a:r>
            <a:r>
              <a:rPr lang="en-US" altLang="zh-CN" dirty="0" err="1"/>
              <a:t>reg_Rd_addr_A</a:t>
            </a:r>
            <a:r>
              <a:rPr lang="en-US" altLang="zh-CN" dirty="0" smtClean="0"/>
              <a:t>];	    	// </a:t>
            </a:r>
            <a:r>
              <a:rPr lang="en-US" altLang="zh-CN" dirty="0"/>
              <a:t>read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assign </a:t>
            </a:r>
            <a:r>
              <a:rPr lang="en-US" altLang="zh-CN" dirty="0" err="1"/>
              <a:t>rdata_B</a:t>
            </a:r>
            <a:r>
              <a:rPr lang="en-US" altLang="zh-CN" dirty="0"/>
              <a:t> =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Rt_addr_B</a:t>
            </a:r>
            <a:r>
              <a:rPr lang="en-US" altLang="zh-CN" dirty="0" smtClean="0"/>
              <a:t> </a:t>
            </a:r>
            <a:r>
              <a:rPr lang="en-US" altLang="zh-CN" dirty="0"/>
              <a:t>== 0</a:t>
            </a:r>
            <a:r>
              <a:rPr lang="en-US" altLang="zh-CN" dirty="0" smtClean="0"/>
              <a:t>) ? </a:t>
            </a:r>
            <a:r>
              <a:rPr lang="en-US" altLang="zh-CN" dirty="0"/>
              <a:t>0 : register[</a:t>
            </a:r>
            <a:r>
              <a:rPr lang="en-US" altLang="zh-CN" dirty="0" err="1"/>
              <a:t>reg_Rt_addr_B</a:t>
            </a:r>
            <a:r>
              <a:rPr lang="en-US" altLang="zh-CN" dirty="0"/>
              <a:t>];   </a:t>
            </a:r>
            <a:r>
              <a:rPr lang="en-US" altLang="zh-CN" dirty="0" smtClean="0"/>
              <a:t>	// read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always 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 or 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rst</a:t>
            </a:r>
            <a:r>
              <a:rPr lang="en-US" altLang="zh-CN" dirty="0"/>
              <a:t>) 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      </a:t>
            </a:r>
            <a:r>
              <a:rPr lang="en-US" altLang="zh-CN" dirty="0" smtClean="0"/>
              <a:t>    begin   if </a:t>
            </a:r>
            <a:r>
              <a:rPr lang="en-US" altLang="zh-CN" dirty="0"/>
              <a:t>(</a:t>
            </a:r>
            <a:r>
              <a:rPr lang="en-US" altLang="zh-CN" dirty="0" err="1"/>
              <a:t>rst</a:t>
            </a:r>
            <a:r>
              <a:rPr lang="en-US" altLang="zh-CN" dirty="0"/>
              <a:t>==1) </a:t>
            </a:r>
            <a:r>
              <a:rPr lang="en-US" altLang="zh-CN" dirty="0" smtClean="0"/>
              <a:t> for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&lt;32; </a:t>
            </a:r>
            <a:r>
              <a:rPr lang="en-US" altLang="zh-CN" dirty="0" err="1"/>
              <a:t>i</a:t>
            </a:r>
            <a:r>
              <a:rPr lang="en-US" altLang="zh-CN" dirty="0"/>
              <a:t>=i+1)  register[</a:t>
            </a:r>
            <a:r>
              <a:rPr lang="en-US" altLang="zh-CN" dirty="0" err="1"/>
              <a:t>i</a:t>
            </a:r>
            <a:r>
              <a:rPr lang="en-US" altLang="zh-CN" dirty="0"/>
              <a:t>] &lt;= 0</a:t>
            </a:r>
            <a:r>
              <a:rPr lang="en-US" altLang="zh-CN" dirty="0" smtClean="0"/>
              <a:t>;</a:t>
            </a:r>
            <a:r>
              <a:rPr lang="en-US" altLang="zh-CN" dirty="0"/>
              <a:t> 		</a:t>
            </a:r>
            <a:r>
              <a:rPr lang="en-US" altLang="zh-CN" dirty="0" smtClean="0"/>
              <a:t>// </a:t>
            </a:r>
            <a:r>
              <a:rPr lang="en-US" altLang="zh-CN" dirty="0"/>
              <a:t>reset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 else if ((</a:t>
            </a:r>
            <a:r>
              <a:rPr lang="en-US" altLang="zh-CN" dirty="0" err="1" smtClean="0"/>
              <a:t>Rd_addr</a:t>
            </a:r>
            <a:r>
              <a:rPr lang="en-US" altLang="zh-CN" dirty="0" smtClean="0"/>
              <a:t> </a:t>
            </a:r>
            <a:r>
              <a:rPr lang="en-US" altLang="zh-CN" dirty="0"/>
              <a:t>!= 0) &amp;&amp; (we == 1))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	  register[</a:t>
            </a:r>
            <a:r>
              <a:rPr lang="en-US" altLang="zh-CN" dirty="0" err="1" smtClean="0"/>
              <a:t>Wt_addr</a:t>
            </a:r>
            <a:r>
              <a:rPr lang="en-US" altLang="zh-CN" dirty="0"/>
              <a:t>] &lt;= </a:t>
            </a:r>
            <a:r>
              <a:rPr lang="en-US" altLang="zh-CN" dirty="0" err="1"/>
              <a:t>wdata</a:t>
            </a:r>
            <a:r>
              <a:rPr lang="en-US" altLang="zh-CN" dirty="0" smtClean="0"/>
              <a:t>;      			// write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   end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 err="1">
                <a:solidFill>
                  <a:srgbClr val="FF0000"/>
                </a:solidFill>
              </a:rPr>
              <a:t>endmodule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28805" name="Rectangle 4"/>
          <p:cNvSpPr>
            <a:spLocks noChangeArrowheads="1"/>
          </p:cNvSpPr>
          <p:nvPr/>
        </p:nvSpPr>
        <p:spPr bwMode="auto">
          <a:xfrm>
            <a:off x="6520780" y="5661248"/>
            <a:ext cx="2303364" cy="2878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代码来自李亚民教授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90256" y="678166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此代码留有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，请同学自行编写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0" y="1047498"/>
            <a:ext cx="1161678" cy="1482668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 rot="2571995">
            <a:off x="6046319" y="2096415"/>
            <a:ext cx="197768" cy="8675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83552"/>
            <a:ext cx="8229600" cy="522576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R-</a:t>
            </a:r>
            <a:r>
              <a:rPr lang="zh-CN" altLang="en-US" sz="2800" dirty="0" smtClean="0">
                <a:solidFill>
                  <a:schemeClr val="tx1"/>
                </a:solidFill>
              </a:rPr>
              <a:t>格式和</a:t>
            </a:r>
            <a:r>
              <a:rPr lang="en-US" altLang="zh-CN" sz="2800" dirty="0" smtClean="0">
                <a:solidFill>
                  <a:schemeClr val="tx1"/>
                </a:solidFill>
              </a:rPr>
              <a:t>I-</a:t>
            </a:r>
            <a:r>
              <a:rPr lang="zh-CN" altLang="en-US" sz="2800" dirty="0" smtClean="0">
                <a:solidFill>
                  <a:schemeClr val="tx1"/>
                </a:solidFill>
              </a:rPr>
              <a:t>格式数据通路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根据理论课分析讨论的数据通路选择</a:t>
            </a:r>
            <a:r>
              <a:rPr lang="en-US" altLang="zh-CN" sz="2400" dirty="0" smtClean="0"/>
              <a:t>MUX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err="1" smtClean="0">
                <a:solidFill>
                  <a:schemeClr val="tx1"/>
                </a:solidFill>
              </a:rPr>
              <a:t>Regs</a:t>
            </a:r>
            <a:r>
              <a:rPr lang="zh-CN" altLang="en-US" sz="2400" dirty="0" smtClean="0">
                <a:solidFill>
                  <a:schemeClr val="tx1"/>
                </a:solidFill>
              </a:rPr>
              <a:t>数据通道设计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R-</a:t>
            </a:r>
            <a:r>
              <a:rPr lang="zh-CN" altLang="en-US" sz="2000" dirty="0" smtClean="0">
                <a:solidFill>
                  <a:schemeClr val="tx1"/>
                </a:solidFill>
              </a:rPr>
              <a:t>格式源</a:t>
            </a:r>
            <a:r>
              <a:rPr lang="zh-CN" altLang="en-US" sz="2000" dirty="0" smtClean="0"/>
              <a:t>地址</a:t>
            </a:r>
            <a:r>
              <a:rPr lang="zh-CN" altLang="en-US" sz="2000" dirty="0" smtClean="0">
                <a:solidFill>
                  <a:schemeClr val="tx1"/>
                </a:solidFill>
              </a:rPr>
              <a:t>通道选择：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rs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rt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R-</a:t>
            </a:r>
            <a:r>
              <a:rPr lang="zh-CN" altLang="en-US" sz="2000" dirty="0" smtClean="0">
                <a:solidFill>
                  <a:schemeClr val="tx1"/>
                </a:solidFill>
              </a:rPr>
              <a:t>格式目的地址通道选择：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rd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R-</a:t>
            </a:r>
            <a:r>
              <a:rPr lang="zh-CN" altLang="en-US" sz="2000" dirty="0"/>
              <a:t>格式</a:t>
            </a:r>
            <a:r>
              <a:rPr lang="zh-CN" altLang="en-US" sz="2000" dirty="0" smtClean="0"/>
              <a:t>目的数据通道选择：</a:t>
            </a:r>
            <a:r>
              <a:rPr lang="en-US" altLang="zh-CN" sz="2000" dirty="0" smtClean="0"/>
              <a:t>form ALU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I-</a:t>
            </a:r>
            <a:r>
              <a:rPr lang="zh-CN" altLang="en-US" sz="2000" dirty="0" smtClean="0"/>
              <a:t>格式源地址通道选择：</a:t>
            </a:r>
            <a:r>
              <a:rPr lang="en-US" altLang="zh-CN" sz="2000" dirty="0" err="1" smtClean="0"/>
              <a:t>rs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I-</a:t>
            </a:r>
            <a:r>
              <a:rPr lang="zh-CN" altLang="en-US" sz="2000" dirty="0" smtClean="0"/>
              <a:t>格式目的地址</a:t>
            </a:r>
            <a:r>
              <a:rPr lang="zh-CN" altLang="en-US" sz="2000" dirty="0"/>
              <a:t>通道</a:t>
            </a:r>
            <a:r>
              <a:rPr lang="zh-CN" altLang="en-US" sz="2000" dirty="0" smtClean="0"/>
              <a:t>选择：</a:t>
            </a:r>
            <a:r>
              <a:rPr lang="en-US" altLang="zh-CN" sz="2000" dirty="0" err="1" smtClean="0"/>
              <a:t>rt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I-</a:t>
            </a:r>
            <a:r>
              <a:rPr lang="zh-CN" altLang="en-US" sz="2000" dirty="0" smtClean="0"/>
              <a:t>格式</a:t>
            </a:r>
            <a:r>
              <a:rPr lang="zh-CN" altLang="en-US" sz="2000" dirty="0"/>
              <a:t>目的数据通道选择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from Memory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err="1" smtClean="0"/>
              <a:t>Beq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源</a:t>
            </a:r>
            <a:r>
              <a:rPr lang="zh-CN" altLang="en-US" sz="2000" dirty="0" smtClean="0"/>
              <a:t>地址通道是什么？</a:t>
            </a:r>
            <a:endParaRPr lang="en-US" altLang="zh-CN" sz="2000" dirty="0" smtClean="0"/>
          </a:p>
          <a:p>
            <a:pPr lvl="1"/>
            <a:r>
              <a:rPr lang="en-US" altLang="zh-CN" sz="2400" dirty="0"/>
              <a:t>ALU</a:t>
            </a:r>
            <a:r>
              <a:rPr lang="zh-CN" altLang="en-US" sz="2400" dirty="0"/>
              <a:t>数据通路设计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ALU</a:t>
            </a:r>
            <a:r>
              <a:rPr lang="zh-CN" altLang="en-US" sz="2000" dirty="0"/>
              <a:t>输入端口</a:t>
            </a:r>
            <a:r>
              <a:rPr lang="en-US" altLang="zh-CN" sz="2000" dirty="0"/>
              <a:t>A</a:t>
            </a:r>
            <a:r>
              <a:rPr lang="zh-CN" altLang="en-US" sz="2000" dirty="0"/>
              <a:t>有通道选择吗？</a:t>
            </a:r>
            <a:endParaRPr lang="en-US" altLang="zh-CN" sz="2000" dirty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ALU</a:t>
            </a:r>
            <a:r>
              <a:rPr lang="zh-CN" altLang="en-US" sz="2000" dirty="0"/>
              <a:t>输入端口</a:t>
            </a:r>
            <a:r>
              <a:rPr lang="en-US" altLang="zh-CN" sz="2000" dirty="0"/>
              <a:t>B</a:t>
            </a:r>
            <a:r>
              <a:rPr lang="zh-CN" altLang="en-US" sz="2000" dirty="0"/>
              <a:t>通道选择</a:t>
            </a:r>
            <a:endParaRPr lang="en-US" altLang="zh-CN" sz="2000" dirty="0"/>
          </a:p>
          <a:p>
            <a:pPr lvl="3">
              <a:spcBef>
                <a:spcPts val="0"/>
              </a:spcBef>
            </a:pPr>
            <a:r>
              <a:rPr lang="zh-CN" altLang="en-US" sz="1800" dirty="0"/>
              <a:t>调用</a:t>
            </a:r>
            <a:r>
              <a:rPr lang="en-US" altLang="zh-CN" sz="1800" dirty="0"/>
              <a:t>Ext_32</a:t>
            </a:r>
            <a:r>
              <a:rPr lang="zh-CN" altLang="en-US" sz="1800" dirty="0"/>
              <a:t>模块</a:t>
            </a:r>
            <a:endParaRPr lang="en-US" altLang="zh-CN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R-</a:t>
            </a:r>
            <a:r>
              <a:rPr lang="zh-CN" altLang="en-US" sz="1800" dirty="0"/>
              <a:t>格式：</a:t>
            </a:r>
            <a:r>
              <a:rPr lang="en-US" altLang="zh-CN" sz="1800" dirty="0"/>
              <a:t>from </a:t>
            </a:r>
            <a:r>
              <a:rPr lang="en-US" altLang="zh-CN" sz="1800" dirty="0" err="1"/>
              <a:t>Regs</a:t>
            </a:r>
            <a:r>
              <a:rPr lang="en-US" altLang="zh-CN" sz="1800" dirty="0"/>
              <a:t> B port</a:t>
            </a:r>
            <a:endParaRPr lang="en-US" altLang="zh-CN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I-</a:t>
            </a:r>
            <a:r>
              <a:rPr lang="zh-CN" altLang="en-US" sz="1800" dirty="0"/>
              <a:t>格式：</a:t>
            </a:r>
            <a:r>
              <a:rPr lang="en-US" altLang="zh-CN" sz="1800" dirty="0"/>
              <a:t>Where from </a:t>
            </a:r>
            <a:endParaRPr lang="zh-CN" altLang="en-US" sz="1800" dirty="0"/>
          </a:p>
          <a:p>
            <a:pPr lvl="1">
              <a:spcBef>
                <a:spcPts val="0"/>
              </a:spcBef>
            </a:pPr>
            <a:endParaRPr lang="en-US" altLang="zh-CN" dirty="0" smtClean="0"/>
          </a:p>
          <a:p>
            <a:pPr lvl="2"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6605865" y="2459662"/>
            <a:ext cx="2098576" cy="432048"/>
          </a:xfrm>
          <a:prstGeom prst="cloudCallout">
            <a:avLst>
              <a:gd name="adj1" fmla="val -33959"/>
              <a:gd name="adj2" fmla="val 166205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dirty="0"/>
              <a:t>是</a:t>
            </a:r>
            <a:r>
              <a:rPr lang="zh-CN" altLang="en-US" dirty="0" smtClean="0"/>
              <a:t>什么地址？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6300192" y="3754536"/>
            <a:ext cx="2504320" cy="576064"/>
          </a:xfrm>
          <a:prstGeom prst="cloudCallout">
            <a:avLst>
              <a:gd name="adj1" fmla="val 14319"/>
              <a:gd name="adj2" fmla="val -105227"/>
            </a:avLst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控制信号是什么</a:t>
            </a:r>
            <a:endParaRPr lang="zh-CN" altLang="en-US" dirty="0">
              <a:noFill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0192" y="4963644"/>
            <a:ext cx="1657549" cy="11981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74645"/>
            <a:ext cx="8013576" cy="85166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数据通路参考</a:t>
            </a:r>
            <a:r>
              <a:rPr lang="zh-CN" altLang="en-US" dirty="0"/>
              <a:t>逻辑</a:t>
            </a:r>
            <a:r>
              <a:rPr lang="zh-CN" altLang="en-US" dirty="0" smtClean="0"/>
              <a:t>结构图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95813"/>
            <a:ext cx="8352928" cy="5244159"/>
          </a:xfrm>
        </p:spPr>
      </p:pic>
      <p:sp>
        <p:nvSpPr>
          <p:cNvPr id="6" name="圆角矩形 5"/>
          <p:cNvSpPr/>
          <p:nvPr/>
        </p:nvSpPr>
        <p:spPr>
          <a:xfrm>
            <a:off x="2339752" y="1465145"/>
            <a:ext cx="432048" cy="9295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86486" y="1070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计数器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16216" y="50309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不唯一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数据通路仿真调试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err="1" smtClean="0"/>
              <a:t>DataPath</a:t>
            </a:r>
            <a:r>
              <a:rPr lang="zh-CN" altLang="en-US" sz="2400" dirty="0"/>
              <a:t>模块仿真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原理图检查没有</a:t>
            </a:r>
            <a:r>
              <a:rPr lang="en-US" altLang="zh-CN" dirty="0" smtClean="0"/>
              <a:t>Errors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warnings</a:t>
            </a:r>
            <a:r>
              <a:rPr lang="zh-CN" altLang="en-US" dirty="0" smtClean="0"/>
              <a:t>后仿真测试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仿真激励代码设计要点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zh-CN" altLang="en-US" dirty="0" smtClean="0"/>
              <a:t>只做功能性测试，不做性能和完备性测试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zh-CN" altLang="en-US" b="1" dirty="0" smtClean="0"/>
              <a:t>通路功能</a:t>
            </a:r>
            <a:r>
              <a:rPr lang="zh-CN" altLang="en-US" b="1" dirty="0"/>
              <a:t>测试</a:t>
            </a:r>
            <a:endParaRPr lang="en-US" altLang="zh-CN" b="1" dirty="0" smtClean="0"/>
          </a:p>
          <a:p>
            <a:pPr lvl="4">
              <a:spcBef>
                <a:spcPts val="0"/>
              </a:spcBef>
            </a:pPr>
            <a:r>
              <a:rPr lang="zh-CN" altLang="en-US" dirty="0"/>
              <a:t>选择</a:t>
            </a:r>
            <a:r>
              <a:rPr lang="en-US" altLang="zh-CN" dirty="0" smtClean="0"/>
              <a:t>9</a:t>
            </a:r>
            <a:r>
              <a:rPr lang="zh-CN" altLang="en-US" dirty="0" smtClean="0"/>
              <a:t>条指令所有可能通路的代表指令</a:t>
            </a:r>
            <a:endParaRPr lang="en-US" altLang="zh-CN" dirty="0" smtClean="0"/>
          </a:p>
          <a:p>
            <a:pPr lvl="4">
              <a:spcBef>
                <a:spcPts val="0"/>
              </a:spcBef>
            </a:pPr>
            <a:r>
              <a:rPr lang="zh-CN" altLang="en-US" dirty="0" smtClean="0"/>
              <a:t>激励输入：</a:t>
            </a:r>
            <a:endParaRPr lang="en-US" altLang="zh-CN" dirty="0" smtClean="0"/>
          </a:p>
          <a:p>
            <a:pPr lvl="5">
              <a:spcBef>
                <a:spcPts val="0"/>
              </a:spcBef>
            </a:pPr>
            <a:r>
              <a:rPr lang="zh-CN" altLang="en-US" dirty="0" smtClean="0"/>
              <a:t>计算出对应指令的输入控制信号和代表数据</a:t>
            </a:r>
            <a:endParaRPr lang="en-US" altLang="zh-CN" dirty="0" smtClean="0"/>
          </a:p>
          <a:p>
            <a:pPr lvl="5">
              <a:spcBef>
                <a:spcPts val="0"/>
              </a:spcBef>
            </a:pPr>
            <a:r>
              <a:rPr lang="en-US" altLang="zh-CN" dirty="0" err="1"/>
              <a:t>c</a:t>
            </a:r>
            <a:r>
              <a:rPr lang="en-US" altLang="zh-CN" dirty="0" err="1" smtClean="0"/>
              <a:t>lk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rst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b="1" dirty="0" smtClean="0"/>
              <a:t>ALU</a:t>
            </a:r>
            <a:r>
              <a:rPr lang="zh-CN" altLang="en-US" b="1" dirty="0" smtClean="0"/>
              <a:t>功能测试</a:t>
            </a:r>
            <a:endParaRPr lang="en-US" altLang="zh-CN" b="1" dirty="0" smtClean="0"/>
          </a:p>
          <a:p>
            <a:pPr lvl="4">
              <a:spcBef>
                <a:spcPts val="0"/>
              </a:spcBef>
            </a:pPr>
            <a:r>
              <a:rPr lang="zh-CN" altLang="en-US" dirty="0" smtClean="0"/>
              <a:t>选择</a:t>
            </a:r>
            <a:r>
              <a:rPr lang="en-US" altLang="zh-CN" dirty="0" smtClean="0"/>
              <a:t>add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slt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5">
              <a:spcBef>
                <a:spcPts val="0"/>
              </a:spcBef>
            </a:pPr>
            <a:r>
              <a:rPr lang="zh-CN" altLang="en-US" dirty="0"/>
              <a:t>计算出对应指令的输入控制信号和代表数据</a:t>
            </a:r>
            <a:endParaRPr lang="en-US" altLang="zh-CN" dirty="0" smtClean="0"/>
          </a:p>
          <a:p>
            <a:pPr lvl="4">
              <a:spcBef>
                <a:spcPts val="0"/>
              </a:spcBef>
            </a:pPr>
            <a:r>
              <a:rPr lang="zh-CN" altLang="en-US" dirty="0" smtClean="0"/>
              <a:t>选择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比较、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Stroe</a:t>
            </a:r>
            <a:r>
              <a:rPr lang="zh-CN" altLang="en-US" dirty="0" smtClean="0"/>
              <a:t>测试地址计算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b="1" dirty="0" err="1" smtClean="0"/>
              <a:t>Regs</a:t>
            </a:r>
            <a:r>
              <a:rPr lang="zh-CN" altLang="en-US" b="1" dirty="0" smtClean="0"/>
              <a:t>功能测试</a:t>
            </a:r>
            <a:endParaRPr lang="en-US" altLang="zh-CN" b="1" dirty="0" smtClean="0"/>
          </a:p>
          <a:p>
            <a:pPr lvl="4">
              <a:spcBef>
                <a:spcPts val="0"/>
              </a:spcBef>
            </a:pPr>
            <a:r>
              <a:rPr lang="en-US" altLang="zh-CN" dirty="0" smtClean="0"/>
              <a:t>add</a:t>
            </a:r>
            <a:r>
              <a:rPr lang="zh-CN" altLang="en-US" dirty="0" smtClean="0"/>
              <a:t>指令代表作寄存器遍历</a:t>
            </a:r>
            <a:r>
              <a:rPr lang="zh-CN" altLang="en-US" dirty="0"/>
              <a:t>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DataPath</a:t>
            </a:r>
            <a:r>
              <a:rPr lang="zh-CN" altLang="en-US" dirty="0" smtClean="0"/>
              <a:t>替换集成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196752"/>
            <a:ext cx="5853336" cy="353098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集成替换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仿真正确后替换</a:t>
            </a:r>
            <a:r>
              <a:rPr lang="en-US" altLang="zh-CN" sz="2000" dirty="0" smtClean="0"/>
              <a:t>Exp04</a:t>
            </a:r>
            <a:r>
              <a:rPr lang="zh-CN" altLang="en-US" sz="2000" dirty="0" smtClean="0"/>
              <a:t>的数据通路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核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清理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Exp04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移除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工程中</a:t>
            </a:r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的数据通路核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600" dirty="0" smtClean="0">
                <a:cs typeface="Times New Roman" panose="02020603050405020304" pitchFamily="18" charset="0"/>
              </a:rPr>
              <a:t>Exp04</a:t>
            </a:r>
            <a:r>
              <a:rPr lang="zh-CN" altLang="en-US" sz="1600" dirty="0" smtClean="0">
                <a:cs typeface="Times New Roman" panose="02020603050405020304" pitchFamily="18" charset="0"/>
              </a:rPr>
              <a:t>工程</a:t>
            </a:r>
            <a:r>
              <a:rPr lang="zh-CN" altLang="en-US" sz="1600" dirty="0">
                <a:cs typeface="Times New Roman" panose="02020603050405020304" pitchFamily="18" charset="0"/>
              </a:rPr>
              <a:t>中移</a:t>
            </a:r>
            <a:r>
              <a:rPr lang="zh-CN" altLang="en-US" sz="1600" dirty="0" smtClean="0">
                <a:cs typeface="Times New Roman" panose="02020603050405020304" pitchFamily="18" charset="0"/>
              </a:rPr>
              <a:t>除数据通路核</a:t>
            </a:r>
            <a:r>
              <a:rPr lang="zh-CN" altLang="en-US" sz="1600" dirty="0">
                <a:cs typeface="Times New Roman" panose="02020603050405020304" pitchFamily="18" charset="0"/>
              </a:rPr>
              <a:t>关联</a:t>
            </a:r>
            <a:endParaRPr lang="en-US" altLang="zh-CN" sz="1600" dirty="0"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删除工程中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核文件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err="1">
                <a:cs typeface="Times New Roman" panose="02020603050405020304" pitchFamily="18" charset="0"/>
              </a:rPr>
              <a:t>Data_path.ngc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和 </a:t>
            </a:r>
            <a:r>
              <a:rPr lang="en-US" altLang="zh-CN" sz="1800" dirty="0" err="1">
                <a:cs typeface="Times New Roman" panose="02020603050405020304" pitchFamily="18" charset="0"/>
              </a:rPr>
              <a:t>Data_path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.</a:t>
            </a:r>
            <a:r>
              <a:rPr lang="zh-CN" altLang="zh-CN" sz="1800" dirty="0">
                <a:cs typeface="Times New Roman" panose="02020603050405020304" pitchFamily="18" charset="0"/>
              </a:rPr>
              <a:t>v 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文件</a:t>
            </a:r>
            <a:endParaRPr lang="en-US" altLang="zh-CN" sz="1800" dirty="0" smtClean="0"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Project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菜单中运行</a:t>
            </a:r>
            <a:r>
              <a:rPr lang="zh-CN" altLang="en-US" sz="2000" dirty="0">
                <a:cs typeface="Times New Roman" panose="02020603050405020304" pitchFamily="18" charset="0"/>
              </a:rPr>
              <a:t>：</a:t>
            </a:r>
            <a:br>
              <a:rPr lang="en-US" altLang="zh-CN" sz="2000" dirty="0" smtClean="0">
                <a:cs typeface="Times New Roman" panose="02020603050405020304" pitchFamily="18" charset="0"/>
              </a:rPr>
            </a:br>
            <a:r>
              <a:rPr lang="en-US" altLang="zh-CN" sz="1800" b="1" dirty="0" smtClean="0">
                <a:cs typeface="Times New Roman" panose="02020603050405020304" pitchFamily="18" charset="0"/>
              </a:rPr>
              <a:t>Cleanup Project Files …</a:t>
            </a:r>
            <a:endParaRPr lang="en-US" altLang="zh-CN" sz="1800" b="1" dirty="0" smtClean="0"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建议用</a:t>
            </a:r>
            <a:r>
              <a:rPr lang="en-US" altLang="zh-CN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Exp04</a:t>
            </a: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资源重建工程</a:t>
            </a:r>
            <a:endParaRPr lang="en-US" altLang="zh-CN" sz="240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cs typeface="Times New Roman" panose="02020603050405020304" pitchFamily="18" charset="0"/>
              </a:rPr>
              <a:t>除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Data_path.ngc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核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2256" y="940858"/>
            <a:ext cx="3268844" cy="5299854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228184" y="5373216"/>
            <a:ext cx="2572916" cy="36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971600" y="5373216"/>
            <a:ext cx="2880320" cy="612648"/>
          </a:xfrm>
          <a:prstGeom prst="wedgeRoundRectCallout">
            <a:avLst>
              <a:gd name="adj1" fmla="val 128057"/>
              <a:gd name="adj2" fmla="val -27348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Exp04</a:t>
            </a:r>
            <a:r>
              <a:rPr lang="zh-CN" altLang="en-US" sz="2400" dirty="0" smtClean="0">
                <a:solidFill>
                  <a:schemeClr val="tx1"/>
                </a:solidFill>
              </a:rPr>
              <a:t>需要清理的核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3537" y="1209453"/>
            <a:ext cx="3882123" cy="50871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集成替换</a:t>
            </a:r>
            <a:r>
              <a:rPr lang="en-US" altLang="zh-CN" sz="28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DapaPath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核后的</a:t>
            </a:r>
            <a:b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模块层次结构</a:t>
            </a:r>
            <a:endParaRPr lang="en-US" altLang="zh-CN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480124" y="1209452"/>
            <a:ext cx="3412356" cy="4176464"/>
          </a:xfrm>
          <a:prstGeom prst="roundRect">
            <a:avLst>
              <a:gd name="adj" fmla="val 9515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1016724" y="2586395"/>
            <a:ext cx="2907204" cy="612648"/>
          </a:xfrm>
          <a:prstGeom prst="wedgeRoundRectCallout">
            <a:avLst>
              <a:gd name="adj1" fmla="val 122440"/>
              <a:gd name="adj2" fmla="val -220280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Exp05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完成数据通路替换后的模块调用关系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16571" y="5724789"/>
            <a:ext cx="2818656" cy="216024"/>
          </a:xfrm>
          <a:prstGeom prst="roundRect">
            <a:avLst/>
          </a:prstGeom>
          <a:noFill/>
          <a:ln w="38100"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2429870" y="5526477"/>
            <a:ext cx="1735742" cy="612648"/>
          </a:xfrm>
          <a:prstGeom prst="wedgeRoundRectCallout">
            <a:avLst>
              <a:gd name="adj1" fmla="val 118385"/>
              <a:gd name="adj2" fmla="val -5382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控制器不变</a:t>
            </a:r>
            <a:r>
              <a:rPr lang="zh-CN" altLang="en-US" sz="2000" dirty="0">
                <a:solidFill>
                  <a:schemeClr val="tx1"/>
                </a:solidFill>
              </a:rPr>
              <a:t>仍然</a:t>
            </a:r>
            <a:r>
              <a:rPr lang="zh-CN" altLang="en-US" sz="2000" dirty="0" smtClean="0">
                <a:solidFill>
                  <a:schemeClr val="tx1"/>
                </a:solidFill>
              </a:rPr>
              <a:t>使用</a:t>
            </a:r>
            <a:r>
              <a:rPr lang="en-US" altLang="zh-CN" sz="2000" dirty="0" smtClean="0">
                <a:solidFill>
                  <a:schemeClr val="tx1"/>
                </a:solidFill>
              </a:rPr>
              <a:t>IP</a:t>
            </a:r>
            <a:r>
              <a:rPr lang="zh-CN" altLang="en-US" sz="2000" dirty="0" smtClean="0">
                <a:solidFill>
                  <a:schemeClr val="tx1"/>
                </a:solidFill>
              </a:rPr>
              <a:t>核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012160" y="4509120"/>
            <a:ext cx="2808312" cy="21602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1835696" y="3964178"/>
            <a:ext cx="1628237" cy="633236"/>
          </a:xfrm>
          <a:prstGeom prst="wedgeRoundRectCallout">
            <a:avLst>
              <a:gd name="adj1" fmla="val 191120"/>
              <a:gd name="adj2" fmla="val 59953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PC</a:t>
            </a:r>
            <a:r>
              <a:rPr lang="zh-CN" altLang="en-US" sz="2000" dirty="0" smtClean="0">
                <a:solidFill>
                  <a:schemeClr val="tx1"/>
                </a:solidFill>
              </a:rPr>
              <a:t>计数器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本实验设计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使用</a:t>
            </a:r>
            <a:r>
              <a:rPr lang="en-US" altLang="zh-CN" sz="2800" dirty="0">
                <a:solidFill>
                  <a:schemeClr val="tx1"/>
                </a:solidFill>
              </a:rPr>
              <a:t>DEMO</a:t>
            </a:r>
            <a:r>
              <a:rPr lang="zh-CN" altLang="en-US" sz="2800" dirty="0">
                <a:solidFill>
                  <a:schemeClr val="tx1"/>
                </a:solidFill>
              </a:rPr>
              <a:t>程序目测数据通路</a:t>
            </a:r>
            <a:r>
              <a:rPr lang="zh-CN" altLang="en-US" sz="2800" dirty="0" smtClean="0">
                <a:solidFill>
                  <a:schemeClr val="tx1"/>
                </a:solidFill>
              </a:rPr>
              <a:t>功能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DEMO</a:t>
            </a:r>
            <a:r>
              <a:rPr lang="zh-CN" altLang="en-US" sz="2400" dirty="0" smtClean="0"/>
              <a:t>接口功能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SW[7:5</a:t>
            </a:r>
            <a:r>
              <a:rPr lang="en-US" altLang="zh-CN" sz="2000" dirty="0" smtClean="0"/>
              <a:t>]=000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SW[2]=0(</a:t>
            </a:r>
            <a:r>
              <a:rPr lang="zh-CN" altLang="en-US" sz="2000" dirty="0" smtClean="0"/>
              <a:t>全速运行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SW[0]=0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显示程序：跑马灯</a:t>
            </a:r>
            <a:endParaRPr lang="zh-CN" altLang="en-US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SW[0]=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显示程序：矩形变幻</a:t>
            </a:r>
            <a:endParaRPr lang="zh-CN" altLang="en-US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SW[4:3]=01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，内存</a:t>
            </a:r>
            <a:r>
              <a:rPr lang="zh-CN" altLang="en-US" sz="1800" dirty="0"/>
              <a:t>数据显示程序：</a:t>
            </a:r>
            <a:r>
              <a:rPr lang="en-US" altLang="zh-CN" sz="1800" dirty="0"/>
              <a:t>0</a:t>
            </a:r>
            <a:r>
              <a:rPr lang="zh-CN" altLang="en-US" sz="1800" dirty="0"/>
              <a:t>～</a:t>
            </a:r>
            <a:r>
              <a:rPr lang="en-US" altLang="zh-CN" sz="1800" dirty="0"/>
              <a:t>F</a:t>
            </a:r>
            <a:endParaRPr lang="en-US" altLang="zh-CN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SW[4:3]=10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，当前寄存器</a:t>
            </a:r>
            <a:r>
              <a:rPr lang="en-US" altLang="zh-CN" sz="1800" dirty="0" smtClean="0"/>
              <a:t>R9+1</a:t>
            </a:r>
            <a:r>
              <a:rPr lang="zh-CN" altLang="en-US" sz="1800" dirty="0"/>
              <a:t>显示</a:t>
            </a:r>
            <a:endParaRPr lang="zh-CN" altLang="en-US" sz="1800" dirty="0"/>
          </a:p>
          <a:p>
            <a:pPr lvl="2"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用汇编语言设计测试程序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功能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en-US" altLang="zh-CN" sz="2400" dirty="0" err="1" smtClean="0"/>
              <a:t>Regs</a:t>
            </a:r>
            <a:r>
              <a:rPr lang="zh-CN" altLang="en-US" sz="2400" dirty="0" smtClean="0"/>
              <a:t>访问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en-US" altLang="zh-CN" sz="2400" dirty="0" smtClean="0"/>
              <a:t>I-</a:t>
            </a:r>
            <a:r>
              <a:rPr lang="zh-CN" altLang="en-US" sz="2400" dirty="0" smtClean="0"/>
              <a:t>格式指令通路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en-US" altLang="zh-CN" sz="2400" dirty="0" smtClean="0"/>
              <a:t>R-</a:t>
            </a:r>
            <a:r>
              <a:rPr lang="zh-CN" altLang="en-US" sz="2400" dirty="0" smtClean="0"/>
              <a:t>格式指令通路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物理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4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接口功能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3861048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4994736"/>
            <a:ext cx="4211409" cy="1323439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DEMO</a:t>
            </a:r>
            <a:r>
              <a:rPr lang="zh-CN" altLang="en-US" sz="1600" dirty="0" smtClean="0"/>
              <a:t>功能，测试程序可以替换成自己的功能</a:t>
            </a:r>
            <a:endParaRPr lang="en-US" altLang="zh-CN" sz="1600" dirty="0" smtClean="0"/>
          </a:p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  <a:endParaRPr lang="en-US" altLang="zh-CN" sz="1600" dirty="0" smtClean="0"/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673909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684936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193574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557070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测试程序</a:t>
            </a:r>
            <a:r>
              <a:rPr lang="zh-CN" altLang="en-US" dirty="0" smtClean="0"/>
              <a:t>参考：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984" y="1226468"/>
            <a:ext cx="8229600" cy="19145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和</a:t>
            </a:r>
            <a:r>
              <a:rPr lang="en-US" altLang="zh-CN" sz="2800" b="0" dirty="0" err="1" smtClean="0">
                <a:solidFill>
                  <a:schemeClr val="tx1"/>
                </a:solidFill>
              </a:rPr>
              <a:t>Regs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测试</a:t>
            </a:r>
            <a:r>
              <a:rPr lang="zh-CN" altLang="en-US" sz="2800" b="0" dirty="0">
                <a:solidFill>
                  <a:schemeClr val="tx1"/>
                </a:solidFill>
              </a:rPr>
              <a:t>程序替换</a:t>
            </a:r>
            <a:r>
              <a:rPr lang="en-US" altLang="zh-CN" sz="2800" b="0" dirty="0">
                <a:solidFill>
                  <a:schemeClr val="tx1"/>
                </a:solidFill>
              </a:rPr>
              <a:t>DEMO</a:t>
            </a:r>
            <a:r>
              <a:rPr lang="zh-CN" altLang="en-US" sz="2800" b="0" dirty="0">
                <a:solidFill>
                  <a:schemeClr val="tx1"/>
                </a:solidFill>
              </a:rPr>
              <a:t>程序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ALU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Regs</a:t>
            </a:r>
            <a:r>
              <a:rPr lang="zh-CN" altLang="en-US" sz="2000" dirty="0" smtClean="0"/>
              <a:t>测试</a:t>
            </a:r>
            <a:r>
              <a:rPr lang="zh-CN" altLang="en-US" sz="2000" dirty="0"/>
              <a:t>参考</a:t>
            </a:r>
            <a:r>
              <a:rPr lang="zh-CN" altLang="en-US" sz="2000" dirty="0" smtClean="0"/>
              <a:t>设计，测试结果通过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输出信号单步观察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SW[7:5]=100,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Addr_out</a:t>
            </a:r>
            <a:r>
              <a:rPr lang="en-US" altLang="zh-CN" sz="2000" dirty="0" smtClean="0"/>
              <a:t>=ALU</a:t>
            </a:r>
            <a:r>
              <a:rPr lang="zh-CN" altLang="en-US" sz="2000" dirty="0" smtClean="0"/>
              <a:t>输出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SW[7:5]=101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Data_out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寄存器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输出</a:t>
            </a:r>
            <a:endParaRPr lang="en-US" altLang="zh-CN" sz="2000" dirty="0"/>
          </a:p>
          <a:p>
            <a:pPr>
              <a:lnSpc>
                <a:spcPts val="2400"/>
              </a:lnSpc>
            </a:pP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23528" y="2708921"/>
            <a:ext cx="4392488" cy="347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#baseAddr 0000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loop:	nor r1,r0,r0;      	//r1=FFFFFFFF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slt r2,r0,r1;       	//r2=00000001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r3,r2,r2;     	//r3=00000002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r4,r3,r2;    	//r4=00000003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r5,r4,r3;     	//r5=00000005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r6,r5,r4;     	//r6=00000008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r7,r6,r5;     	//r7=0000000d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r8,r7,r6;     	//r8=00000015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r9,r8,r7;    	//r9=00000022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r10,r9,r8;         //r10=00000037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r11,r10,r9;       //r11=00000059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r12,r11,r10;    //r12=00000090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r13,r12,r11;    //r13=000000E9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r14,r13,r12;    //r14=00000179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r15,r14,r13;    //r15=00000262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smtClean="0"/>
              <a:t>	</a:t>
            </a:r>
            <a:endParaRPr lang="pt-BR" sz="1800" b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076056" y="2708920"/>
            <a:ext cx="3888432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r16,r15,r14;    //r16=000003DB</a:t>
            </a:r>
            <a:endParaRPr lang="pt-BR" altLang="zh-CN" kern="0" dirty="0" smtClean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r17,r16,r15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r17=000006D3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r18,r17,r16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r18=00000A18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r19,r18,r17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r19=000010EB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r20,r19,r18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r20=00001B03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r21,r20,r19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r21=00003bEE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r22,r21,r20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r22=000046F1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r23,r22,r21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r23=000080DF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r24,r23,r22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r24=0000C9D0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r25,r24,r23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r25=00014AAF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r26,r25,r24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r26=0001947F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r27,r26,r25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r27=0012DF2E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r28,r27,r26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r28=001473AD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r29,r28,r27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r29=002752DB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r30,r29,r28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r30=003BC688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r31,r30,r29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r31=00621963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j </a:t>
            </a:r>
            <a:r>
              <a:rPr lang="pt-BR" altLang="zh-CN" kern="0" dirty="0">
                <a:solidFill>
                  <a:srgbClr val="000000"/>
                </a:solidFill>
              </a:rPr>
              <a:t>loop;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b="0" dirty="0">
                <a:solidFill>
                  <a:schemeClr val="tx1"/>
                </a:solidFill>
              </a:rPr>
              <a:t>设计通道测试程序替换</a:t>
            </a:r>
            <a:r>
              <a:rPr lang="en-US" altLang="zh-CN" sz="2800" b="0" dirty="0">
                <a:solidFill>
                  <a:schemeClr val="tx1"/>
                </a:solidFill>
              </a:rPr>
              <a:t>DEMO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程序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0" dirty="0" smtClean="0">
                <a:solidFill>
                  <a:schemeClr val="tx1"/>
                </a:solidFill>
              </a:rPr>
              <a:t>通道测试参考设计。</a:t>
            </a:r>
            <a:r>
              <a:rPr lang="zh-CN" altLang="en-US" sz="2000" dirty="0"/>
              <a:t>测试结果通过</a:t>
            </a:r>
            <a:r>
              <a:rPr lang="en-US" altLang="zh-CN" sz="2000" dirty="0"/>
              <a:t>CPU</a:t>
            </a:r>
            <a:r>
              <a:rPr lang="zh-CN" altLang="en-US" sz="2000" dirty="0"/>
              <a:t>输出信号单步观察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通道功能由传输数据结果来指示，如立即数通道观察：</a:t>
            </a:r>
            <a:r>
              <a:rPr lang="en-US" altLang="zh-CN" sz="2000" dirty="0" smtClean="0"/>
              <a:t>14+$zero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#</a:t>
            </a:r>
            <a:r>
              <a:rPr lang="en-US" altLang="zh-CN" sz="2000" b="0" dirty="0" err="1">
                <a:solidFill>
                  <a:schemeClr val="tx1"/>
                </a:solidFill>
              </a:rPr>
              <a:t>baseAddr</a:t>
            </a:r>
            <a:r>
              <a:rPr lang="en-US" altLang="zh-CN" sz="2000" b="0" dirty="0">
                <a:solidFill>
                  <a:schemeClr val="tx1"/>
                </a:solidFill>
              </a:rPr>
              <a:t> 0000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start: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2000" b="0" dirty="0">
                <a:solidFill>
                  <a:schemeClr val="tx1"/>
                </a:solidFill>
              </a:rPr>
              <a:t>通道结果由后一条指令读操作数观察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>
                <a:solidFill>
                  <a:schemeClr val="tx1"/>
                </a:solidFill>
              </a:rPr>
              <a:t>lw</a:t>
            </a:r>
            <a:r>
              <a:rPr lang="en-US" altLang="zh-CN" sz="2000" b="0" dirty="0">
                <a:solidFill>
                  <a:schemeClr val="tx1"/>
                </a:solidFill>
              </a:rPr>
              <a:t>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r5</a:t>
            </a:r>
            <a:r>
              <a:rPr lang="en-US" altLang="zh-CN" sz="2000" b="0" dirty="0">
                <a:solidFill>
                  <a:schemeClr val="tx1"/>
                </a:solidFill>
              </a:rPr>
              <a:t>, 14($zero);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2000" b="0" dirty="0">
                <a:solidFill>
                  <a:schemeClr val="tx1"/>
                </a:solidFill>
              </a:rPr>
              <a:t>55555555</a:t>
            </a:r>
            <a:r>
              <a:rPr lang="zh-CN" altLang="en-US" sz="2000" b="0" dirty="0">
                <a:solidFill>
                  <a:schemeClr val="tx1"/>
                </a:solidFill>
              </a:rPr>
              <a:t>。存储器读通道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chemeClr val="tx1"/>
                </a:solidFill>
              </a:rPr>
              <a:t>start_A</a:t>
            </a:r>
            <a:r>
              <a:rPr lang="en-US" altLang="zh-CN" sz="2000" b="0" dirty="0">
                <a:solidFill>
                  <a:schemeClr val="tx1"/>
                </a:solidFill>
              </a:rPr>
              <a:t>: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add r1</a:t>
            </a:r>
            <a:r>
              <a:rPr lang="en-US" altLang="zh-CN" sz="2000" b="0" dirty="0">
                <a:solidFill>
                  <a:schemeClr val="tx1"/>
                </a:solidFill>
              </a:rPr>
              <a:t>, r5, $zero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; 		//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写通道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R5: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A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nor r2</a:t>
            </a:r>
            <a:r>
              <a:rPr lang="en-US" altLang="zh-CN" sz="2000" b="0" dirty="0">
                <a:solidFill>
                  <a:schemeClr val="tx1"/>
                </a:solidFill>
              </a:rPr>
              <a:t>, $zero, r1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; 		//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B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R2:ALU</a:t>
            </a:r>
            <a:r>
              <a:rPr lang="zh-CN" altLang="en-US" sz="1800" b="0" dirty="0">
                <a:solidFill>
                  <a:schemeClr val="tx1"/>
                </a:solidFill>
              </a:rPr>
              <a:t>输出通道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lw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r5</a:t>
            </a:r>
            <a:r>
              <a:rPr lang="en-US" altLang="zh-CN" sz="2000" b="0" dirty="0">
                <a:solidFill>
                  <a:schemeClr val="tx1"/>
                </a:solidFill>
              </a:rPr>
              <a:t>, 48($zero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);  //</a:t>
            </a:r>
            <a:r>
              <a:rPr lang="zh-CN" altLang="en-US" sz="18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1600" b="0" dirty="0">
                <a:solidFill>
                  <a:schemeClr val="tx1"/>
                </a:solidFill>
              </a:rPr>
              <a:t>AAAAAAAA</a:t>
            </a:r>
            <a:r>
              <a:rPr lang="zh-CN" altLang="en-US" sz="1800" b="0" dirty="0">
                <a:solidFill>
                  <a:schemeClr val="tx1"/>
                </a:solidFill>
              </a:rPr>
              <a:t>。立即数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:00000048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beq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r2</a:t>
            </a:r>
            <a:r>
              <a:rPr lang="en-US" altLang="zh-CN" sz="2000" b="0" dirty="0">
                <a:solidFill>
                  <a:schemeClr val="tx1"/>
                </a:solidFill>
              </a:rPr>
              <a:t>, r5 </a:t>
            </a:r>
            <a:r>
              <a:rPr lang="en-US" altLang="zh-CN" sz="2000" b="0" dirty="0" err="1">
                <a:solidFill>
                  <a:schemeClr val="tx1"/>
                </a:solidFill>
              </a:rPr>
              <a:t>start_A</a:t>
            </a:r>
            <a:r>
              <a:rPr lang="en-US" altLang="zh-CN" sz="2000" b="0" dirty="0">
                <a:solidFill>
                  <a:schemeClr val="tx1"/>
                </a:solidFill>
              </a:rPr>
              <a:t>;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循环测试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j      start</a:t>
            </a:r>
            <a:r>
              <a:rPr lang="en-US" altLang="zh-CN" sz="2000" b="0" dirty="0">
                <a:solidFill>
                  <a:schemeClr val="tx1"/>
                </a:solidFill>
              </a:rPr>
              <a:t>; 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循环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测试。立即</a:t>
            </a:r>
            <a:r>
              <a:rPr lang="zh-CN" altLang="en-US" sz="2000" b="0" dirty="0">
                <a:solidFill>
                  <a:schemeClr val="tx1"/>
                </a:solidFill>
              </a:rPr>
              <a:t>数通道：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00000014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</a:rPr>
              <a:t>测试的完备性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0" dirty="0" smtClean="0">
                <a:solidFill>
                  <a:schemeClr val="tx1"/>
                </a:solidFill>
              </a:rPr>
              <a:t>上述测试</a:t>
            </a:r>
            <a:r>
              <a:rPr lang="zh-CN" altLang="en-US" sz="2000" dirty="0"/>
              <a:t>正确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仅表明通道切换功能和总线传输部分正确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要测试其完全正确，必须遍历所有可能的情况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黑体" panose="02010609060101010101" pitchFamily="49" charset="-122"/>
              </a:rPr>
              <a:t>实验目的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</a:rPr>
              <a:t>1.	</a:t>
            </a:r>
            <a:r>
              <a:rPr lang="zh-CN" altLang="en-US" sz="2800" dirty="0">
                <a:latin typeface="+mn-ea"/>
                <a:ea typeface="+mn-ea"/>
              </a:rPr>
              <a:t>运用</a:t>
            </a:r>
            <a:r>
              <a:rPr lang="zh-CN" altLang="en-US" sz="2800" dirty="0" smtClean="0">
                <a:latin typeface="+mn-ea"/>
                <a:ea typeface="+mn-ea"/>
              </a:rPr>
              <a:t>寄存器传输控制技术</a:t>
            </a:r>
            <a:endParaRPr lang="en-US" altLang="zh-CN" sz="2800" dirty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2.	</a:t>
            </a:r>
            <a:r>
              <a:rPr lang="zh-CN" altLang="en-US" sz="2800" dirty="0" smtClean="0">
                <a:latin typeface="+mn-ea"/>
                <a:ea typeface="+mn-ea"/>
              </a:rPr>
              <a:t>掌握</a:t>
            </a:r>
            <a:r>
              <a:rPr lang="en-US" altLang="zh-CN" sz="2800" dirty="0">
                <a:latin typeface="+mn-ea"/>
                <a:ea typeface="+mn-ea"/>
              </a:rPr>
              <a:t>CPU</a:t>
            </a:r>
            <a:r>
              <a:rPr lang="zh-CN" altLang="en-US" sz="2800" dirty="0">
                <a:latin typeface="+mn-ea"/>
                <a:ea typeface="+mn-ea"/>
              </a:rPr>
              <a:t>的</a:t>
            </a:r>
            <a:r>
              <a:rPr lang="zh-CN" altLang="en-US" sz="2800" dirty="0" smtClean="0">
                <a:latin typeface="+mn-ea"/>
                <a:ea typeface="+mn-ea"/>
              </a:rPr>
              <a:t>核心：数据通路组成与原理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latin typeface="+mn-ea"/>
                <a:ea typeface="+mn-ea"/>
              </a:rPr>
              <a:t>设计数据通路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4. </a:t>
            </a:r>
            <a:r>
              <a:rPr lang="zh-CN" altLang="en-US" sz="2800" dirty="0" smtClean="0">
                <a:latin typeface="+mn-ea"/>
                <a:ea typeface="+mn-ea"/>
              </a:rPr>
              <a:t>学习测试方案的设计</a:t>
            </a:r>
            <a:endParaRPr lang="en-US" altLang="zh-CN" sz="2800" dirty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5. </a:t>
            </a:r>
            <a:r>
              <a:rPr lang="zh-CN" altLang="en-US" sz="2800" dirty="0" smtClean="0">
                <a:latin typeface="+mn-ea"/>
                <a:ea typeface="+mn-ea"/>
              </a:rPr>
              <a:t>学习测试程序的设计</a:t>
            </a:r>
            <a:endParaRPr lang="en-US" altLang="zh-CN" sz="2800" dirty="0" smtClean="0"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数据存储器模块测试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zh-CN" altLang="zh-CN" sz="2800" dirty="0">
                <a:solidFill>
                  <a:schemeClr val="tx1"/>
                </a:solidFill>
              </a:rPr>
              <a:t>存储器模块测试</a:t>
            </a:r>
            <a:r>
              <a:rPr lang="zh-CN" altLang="zh-CN" sz="2800" dirty="0" smtClean="0">
                <a:solidFill>
                  <a:schemeClr val="tx1"/>
                </a:solidFill>
              </a:rPr>
              <a:t>程序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7</a:t>
            </a:r>
            <a:r>
              <a:rPr lang="zh-CN" altLang="en-US" sz="2400" dirty="0" smtClean="0"/>
              <a:t>段码显示器的地址是</a:t>
            </a:r>
            <a:r>
              <a:rPr lang="en-US" altLang="zh-CN" sz="2400" dirty="0" smtClean="0"/>
              <a:t>E0000000/FFFFFFE0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LED</a:t>
            </a:r>
            <a:r>
              <a:rPr lang="zh-CN" altLang="en-US" sz="2400" dirty="0" smtClean="0"/>
              <a:t>显示地址是</a:t>
            </a:r>
            <a:r>
              <a:rPr lang="en-US" altLang="zh-CN" sz="2400" dirty="0" smtClean="0"/>
              <a:t>F0000000/FFFFFF00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请设计</a:t>
            </a:r>
            <a:r>
              <a:rPr lang="zh-CN" altLang="zh-CN" sz="2400" dirty="0" smtClean="0"/>
              <a:t>存储器模块测试程序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测试结果在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段显示器上指示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RAM</a:t>
            </a:r>
            <a:r>
              <a:rPr lang="zh-CN" altLang="en-US" sz="2800" dirty="0">
                <a:solidFill>
                  <a:schemeClr val="tx1"/>
                </a:solidFill>
              </a:rPr>
              <a:t>初始化数据</a:t>
            </a:r>
            <a:r>
              <a:rPr lang="zh-CN" altLang="en-US" sz="2800" dirty="0" smtClean="0">
                <a:solidFill>
                  <a:schemeClr val="tx1"/>
                </a:solidFill>
              </a:rPr>
              <a:t>同</a:t>
            </a:r>
            <a:r>
              <a:rPr lang="en-US" altLang="zh-CN" sz="2800" dirty="0" smtClean="0">
                <a:solidFill>
                  <a:schemeClr val="tx1"/>
                </a:solidFill>
              </a:rPr>
              <a:t>Exp03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 smtClean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F0000000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000002AB, 80000000, 0000003F, 00000001, FFF70000, 0000FFFF, 80000000, 00000000, 11111111, 22222222, 33333333, 44444444, 55555555, 66666666, 77777777, 88888888, 99999999,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aaaaaaaa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bbbbbbbb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cccccccc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dddddddd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eeeeeeee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FFFFFFFF, </a:t>
            </a:r>
            <a:r>
              <a:rPr lang="en-US" altLang="zh-CN" sz="2000" b="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557EF7E0, D7BDFBD9, D7DBFDB9, DFCFFCFB, DFCFBFFF, F7F3DFFF, FFFFDF3D, FFFF9DB9, FFFFBCFB, DFCFFCFB, DFCFBFFF, D7DB9FFF, D7DBFDB9, D7BDFBD9, FFFF07E0, 007E0FFF, 03bdf020, 03def820, 08002300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b="0" dirty="0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设计测试记录表格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 smtClean="0">
                <a:solidFill>
                  <a:schemeClr val="tx1"/>
                </a:solidFill>
              </a:rPr>
              <a:t>学会实验数据的统计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参考大学物理实验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本实验没有有效数精确计算，但有大量数据表格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en-US" altLang="zh-CN" sz="2800" b="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b="0" dirty="0">
                <a:solidFill>
                  <a:schemeClr val="tx1"/>
                </a:solidFill>
              </a:rPr>
              <a:t>和</a:t>
            </a:r>
            <a:r>
              <a:rPr lang="en-US" altLang="zh-CN" sz="2800" b="0" dirty="0" err="1">
                <a:solidFill>
                  <a:schemeClr val="tx1"/>
                </a:solidFill>
              </a:rPr>
              <a:t>Regs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测试结果记录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自行设计记录表格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r>
              <a:rPr lang="zh-CN" altLang="en-US" sz="2800" b="0" dirty="0">
                <a:solidFill>
                  <a:schemeClr val="tx1"/>
                </a:solidFill>
              </a:rPr>
              <a:t>通道测试结果记录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自行设计记录表格</a:t>
            </a:r>
            <a:endParaRPr lang="en-US" altLang="zh-CN" sz="2400" dirty="0"/>
          </a:p>
          <a:p>
            <a:r>
              <a:rPr lang="zh-CN" altLang="en-US" sz="2800" b="0" dirty="0">
                <a:solidFill>
                  <a:schemeClr val="tx1"/>
                </a:solidFill>
              </a:rPr>
              <a:t>数据存储模块测试记录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自行设计记录表格</a:t>
            </a:r>
            <a:endParaRPr lang="en-US" altLang="zh-CN" sz="2400" dirty="0"/>
          </a:p>
          <a:p>
            <a:pPr lvl="1"/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扩展下列指令，数据通路将作如何修改：</a:t>
            </a:r>
            <a:endParaRPr lang="zh-CN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srl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jalr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eret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addi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xori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J-Type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Jal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增加</a:t>
            </a:r>
            <a:r>
              <a:rPr lang="en-US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I-Type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算术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运算指令是否需要修改本章设计的数据通路？</a:t>
            </a:r>
            <a:endParaRPr lang="zh-CN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实验问题总结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620" y="1141095"/>
            <a:ext cx="8952865" cy="5095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300" dirty="0">
                <a:solidFill>
                  <a:schemeClr val="tx2"/>
                </a:solidFill>
              </a:rPr>
              <a:t>1.</a:t>
            </a:r>
            <a:r>
              <a:rPr sz="2300" dirty="0">
                <a:solidFill>
                  <a:schemeClr val="tx2"/>
                </a:solidFill>
              </a:rPr>
              <a:t>实验</a:t>
            </a:r>
            <a:r>
              <a:rPr lang="en-US" altLang="zh-CN" sz="2300" dirty="0">
                <a:solidFill>
                  <a:schemeClr val="tx2"/>
                </a:solidFill>
              </a:rPr>
              <a:t>3. </a:t>
            </a:r>
            <a:r>
              <a:rPr lang="en-US" sz="2300" kern="100">
                <a:solidFill>
                  <a:schemeClr val="tx2"/>
                </a:solidFill>
                <a:effectLst/>
                <a:sym typeface="+mn-ea"/>
              </a:rPr>
              <a:t>SW[4:3]=01,SW[1:0]=01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RAM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数字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:1111111-&gt;2222222-&gt;ffffffff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时有部分是乱码，部分七段显示：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55AA 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可以如下修改：</a:t>
            </a:r>
            <a:endParaRPr sz="2300" kern="100">
              <a:solidFill>
                <a:schemeClr val="tx2"/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RAM clk 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用 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Clk_CPU ,</a:t>
            </a:r>
            <a:r>
              <a:rPr sz="2300">
                <a:solidFill>
                  <a:schemeClr val="tx2"/>
                </a:solidFill>
                <a:sym typeface="+mn-ea"/>
              </a:rPr>
              <a:t>很多同学可以了。</a:t>
            </a:r>
            <a:endParaRPr lang="en-US" altLang="zh-CN" sz="23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sz="2300" dirty="0">
                <a:solidFill>
                  <a:schemeClr val="tx2"/>
                </a:solidFill>
              </a:rPr>
              <a:t>部分同学：</a:t>
            </a:r>
            <a:r>
              <a:rPr lang="en-US" altLang="zh-CN" sz="2300" dirty="0">
                <a:solidFill>
                  <a:schemeClr val="tx2"/>
                </a:solidFill>
              </a:rPr>
              <a:t>assign Clk_CPU=(SW2)? clkdiv[24] : clkdiv[2];  </a:t>
            </a:r>
            <a:r>
              <a:rPr sz="2300" dirty="0">
                <a:solidFill>
                  <a:schemeClr val="tx2"/>
                </a:solidFill>
              </a:rPr>
              <a:t>修改为  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clkdiv[0].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动态显示 0 -&gt; F 的功能却无法实现，看原理图又找不出错误，用了 Verilog 方式</a:t>
            </a:r>
            <a:r>
              <a:rPr sz="2300">
                <a:solidFill>
                  <a:schemeClr val="tx2"/>
                </a:solidFill>
                <a:sym typeface="+mn-ea"/>
              </a:rPr>
              <a:t>成功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实现，每个接口一一对应，非常容</a:t>
            </a:r>
            <a:r>
              <a:rPr sz="2300">
                <a:solidFill>
                  <a:schemeClr val="tx2"/>
                </a:solidFill>
                <a:sym typeface="+mn-ea"/>
              </a:rPr>
              <a:t>易找错误。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2.</a:t>
            </a:r>
            <a:r>
              <a:rPr sz="2300">
                <a:solidFill>
                  <a:schemeClr val="tx2"/>
                </a:solidFill>
                <a:sym typeface="+mn-ea"/>
              </a:rPr>
              <a:t>实验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4.ALU</a:t>
            </a:r>
            <a:r>
              <a:rPr sz="2300">
                <a:solidFill>
                  <a:schemeClr val="tx2"/>
                </a:solidFill>
                <a:sym typeface="+mn-ea"/>
              </a:rPr>
              <a:t>中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OR32的输出接口一直连接不出线路</a:t>
            </a:r>
            <a:r>
              <a:rPr sz="2300">
                <a:solidFill>
                  <a:schemeClr val="tx2"/>
                </a:solidFill>
                <a:sym typeface="+mn-ea"/>
              </a:rPr>
              <a:t>，需要重新生成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SYM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3.</a:t>
            </a:r>
            <a:r>
              <a:rPr sz="2300">
                <a:solidFill>
                  <a:schemeClr val="tx2"/>
                </a:solidFill>
                <a:sym typeface="+mn-ea"/>
              </a:rPr>
              <a:t>行列键盘按键不动：注意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BTN_X[4:0]</a:t>
            </a:r>
            <a:r>
              <a:rPr sz="2300">
                <a:solidFill>
                  <a:schemeClr val="tx2"/>
                </a:solidFill>
                <a:sym typeface="+mn-ea"/>
              </a:rPr>
              <a:t>是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output.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4.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: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55AA </a:t>
            </a:r>
            <a:r>
              <a:rPr sz="2300">
                <a:solidFill>
                  <a:schemeClr val="tx2"/>
                </a:solidFill>
                <a:sym typeface="+mn-ea"/>
              </a:rPr>
              <a:t>说明只有初始值，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SCPU</a:t>
            </a:r>
            <a:r>
              <a:rPr sz="2300">
                <a:solidFill>
                  <a:schemeClr val="tx2"/>
                </a:solidFill>
                <a:sym typeface="+mn-ea"/>
              </a:rPr>
              <a:t>没有正常开始工作。</a:t>
            </a:r>
            <a:endParaRPr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5.</a:t>
            </a:r>
            <a:r>
              <a:rPr sz="2300">
                <a:solidFill>
                  <a:schemeClr val="tx2"/>
                </a:solidFill>
                <a:sym typeface="+mn-ea"/>
              </a:rPr>
              <a:t>自编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P2S</a:t>
            </a:r>
            <a:r>
              <a:rPr sz="2300">
                <a:solidFill>
                  <a:schemeClr val="tx2"/>
                </a:solidFill>
                <a:sym typeface="+mn-ea"/>
              </a:rPr>
              <a:t>有问题时，显示会乱码。</a:t>
            </a:r>
            <a:endParaRPr sz="20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学长实验调试小结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165" y="1141095"/>
            <a:ext cx="8910320" cy="5095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6.</a:t>
            </a:r>
            <a:r>
              <a:rPr sz="2300">
                <a:solidFill>
                  <a:schemeClr val="tx2"/>
                </a:solidFill>
                <a:sym typeface="+mn-ea"/>
              </a:rPr>
              <a:t>调换法：Ａ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:</a:t>
            </a:r>
            <a:r>
              <a:rPr sz="2300">
                <a:solidFill>
                  <a:schemeClr val="tx2"/>
                </a:solidFill>
                <a:sym typeface="+mn-ea"/>
              </a:rPr>
              <a:t>找正确的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顶层文件替换</a:t>
            </a:r>
            <a:r>
              <a:rPr sz="2300">
                <a:solidFill>
                  <a:schemeClr val="tx2"/>
                </a:solidFill>
                <a:sym typeface="+mn-ea"/>
              </a:rPr>
              <a:t>自己的顶层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SCH</a:t>
            </a:r>
            <a:r>
              <a:rPr sz="2300">
                <a:solidFill>
                  <a:schemeClr val="tx2"/>
                </a:solidFill>
                <a:sym typeface="+mn-ea"/>
              </a:rPr>
              <a:t>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成功</a:t>
            </a:r>
            <a:r>
              <a:rPr sz="2300">
                <a:solidFill>
                  <a:schemeClr val="tx2"/>
                </a:solidFill>
                <a:sym typeface="+mn-ea"/>
              </a:rPr>
              <a:t>则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说明</a:t>
            </a:r>
            <a:r>
              <a:rPr sz="2300">
                <a:solidFill>
                  <a:schemeClr val="tx2"/>
                </a:solidFill>
                <a:sym typeface="+mn-ea"/>
              </a:rPr>
              <a:t>你的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顶层原理图有问题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B:替换所有的核进行尝试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endParaRPr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7.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用了 Verilog 语言描述</a:t>
            </a:r>
            <a:r>
              <a:rPr sz="2300">
                <a:solidFill>
                  <a:schemeClr val="tx2"/>
                </a:solidFill>
                <a:sym typeface="+mn-ea"/>
              </a:rPr>
              <a:t>来实现顶层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SCH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 Verilog 相比与原理图的优势，不仅能简明地表示复杂的原理图，而且便于维护，可以保证连线的准确性，出错了也能通过开发环境找到错处进行修正。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8.七段数码管显示“AA5555AA”且频闪，解决方案参差不齐，有的是将ALU重新用代码实现，有的是将datapath的顶层图重新绘制或者用代码实现。我是通过改变srl代码里面的逻辑解决了这个问题。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9.仿真测试，我在进行仿真测试的时候，发现bne和beq指令的运行有问题，原本是先进行减法运算判断zero是否置1，进一步判断是否跳转，但是在我的代码里竟然是先跳转到指定位置，然后再判断减法和zero的状态。后来经过调试，我解决了这个问题，虽然这其中我做了相当多的工作来调整他的时序问题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实验室规范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" y="964565"/>
            <a:ext cx="9124315" cy="5200650"/>
          </a:xfrm>
        </p:spPr>
        <p:txBody>
          <a:bodyPr/>
          <a:p>
            <a:r>
              <a:rPr lang="zh-CN" altLang="en-US" sz="2800"/>
              <a:t>实验结束时请</a:t>
            </a:r>
            <a:r>
              <a:rPr lang="zh-CN" altLang="en-US" sz="2800">
                <a:solidFill>
                  <a:srgbClr val="FF0000"/>
                </a:solidFill>
              </a:rPr>
              <a:t>关闭电脑主机</a:t>
            </a:r>
            <a:r>
              <a:rPr lang="zh-CN" altLang="en-US" sz="2800"/>
              <a:t>（显示器电源不用关闭）。</a:t>
            </a:r>
            <a:endParaRPr lang="zh-CN" altLang="en-US" sz="2800"/>
          </a:p>
          <a:p>
            <a:r>
              <a:rPr lang="zh-CN" altLang="en-US" sz="2800"/>
              <a:t>关闭</a:t>
            </a:r>
            <a:r>
              <a:rPr lang="en-US" altLang="zh-CN" sz="2800"/>
              <a:t>SWORD</a:t>
            </a:r>
            <a:r>
              <a:rPr lang="zh-CN" altLang="en-US" sz="2800"/>
              <a:t>实验台电脑，但不要合上实验台盖子，不要拔动实验台这一端的</a:t>
            </a:r>
            <a:r>
              <a:rPr lang="en-US" altLang="zh-CN" sz="2800"/>
              <a:t>USB</a:t>
            </a:r>
            <a:r>
              <a:rPr lang="zh-CN" altLang="en-US" sz="2800"/>
              <a:t>下载线。</a:t>
            </a:r>
            <a:endParaRPr lang="zh-CN" altLang="en-US" sz="2800"/>
          </a:p>
          <a:p>
            <a:r>
              <a:rPr lang="zh-CN" altLang="en-US" sz="2800"/>
              <a:t>请</a:t>
            </a:r>
            <a:r>
              <a:rPr lang="zh-CN" altLang="en-US" sz="2800" b="0">
                <a:solidFill>
                  <a:srgbClr val="FF0000"/>
                </a:solidFill>
              </a:rPr>
              <a:t>整理好椅子</a:t>
            </a:r>
            <a:r>
              <a:rPr lang="zh-CN" altLang="en-US" sz="2800"/>
              <a:t>，如下图所示：</a:t>
            </a:r>
            <a:endParaRPr lang="zh-CN" altLang="en-US"/>
          </a:p>
          <a:p>
            <a:r>
              <a:rPr lang="zh-CN" altLang="en-US" sz="2800"/>
              <a:t>每一张桌子上都有一个接线板提供电源，请不要打开电脑桌的后盖板取电。</a:t>
            </a:r>
            <a:r>
              <a:rPr lang="zh-CN" altLang="en-US" sz="2800">
                <a:solidFill>
                  <a:srgbClr val="FF0000"/>
                </a:solidFill>
              </a:rPr>
              <a:t>（部分</a:t>
            </a:r>
            <a:r>
              <a:rPr lang="en-US" altLang="zh-CN" sz="2800">
                <a:solidFill>
                  <a:srgbClr val="FF0000"/>
                </a:solidFill>
              </a:rPr>
              <a:t>WIN10</a:t>
            </a:r>
            <a:r>
              <a:rPr lang="zh-CN" altLang="en-US" sz="2800">
                <a:solidFill>
                  <a:srgbClr val="FF0000"/>
                </a:solidFill>
              </a:rPr>
              <a:t>密码：</a:t>
            </a:r>
            <a:r>
              <a:rPr lang="en-US" altLang="zh-CN" sz="2800">
                <a:solidFill>
                  <a:srgbClr val="FF0000"/>
                </a:solidFill>
              </a:rPr>
              <a:t>123456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5" name="图片 4" descr="椅子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" y="3989070"/>
            <a:ext cx="4193540" cy="2517140"/>
          </a:xfrm>
          <a:prstGeom prst="rect">
            <a:avLst/>
          </a:prstGeom>
        </p:spPr>
      </p:pic>
      <p:pic>
        <p:nvPicPr>
          <p:cNvPr id="6" name="图片 5" descr="微信图片接线板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465" y="3989070"/>
            <a:ext cx="4102735" cy="251714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anose="05000000000000000000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  <a:endParaRPr sz="2400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黑体" panose="02010609060101010101" pitchFamily="49" charset="-122"/>
              </a:rPr>
              <a:t>实验任务</a:t>
            </a:r>
            <a:endParaRPr sz="480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353425" cy="4824413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设计</a:t>
            </a:r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r>
              <a:rPr lang="en-US" altLang="zh-CN" i="0" baseline="30000" dirty="0" smtClean="0">
                <a:solidFill>
                  <a:schemeClr val="tx1"/>
                </a:solidFill>
                <a:latin typeface="+mj-lt"/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条指令的数据通路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用逻辑原理图设计实现数据通路</a:t>
            </a:r>
            <a:endParaRPr lang="en-US" altLang="zh-CN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ALU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Regs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Exp04</a:t>
            </a:r>
            <a:r>
              <a:rPr lang="zh-CN" altLang="en-US" dirty="0" smtClean="0"/>
              <a:t>设计的模块</a:t>
            </a:r>
            <a:endParaRPr lang="en-US" altLang="zh-CN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替换</a:t>
            </a:r>
            <a:r>
              <a:rPr lang="en-US" altLang="zh-CN" dirty="0" smtClean="0"/>
              <a:t>Exp04</a:t>
            </a:r>
            <a:r>
              <a:rPr lang="zh-CN" altLang="en-US" dirty="0" smtClean="0"/>
              <a:t>的数据通路核</a:t>
            </a:r>
            <a:endParaRPr lang="zh-CN" altLang="en-US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此实验在</a:t>
            </a:r>
            <a:r>
              <a:rPr lang="en-US" altLang="zh-CN" dirty="0" smtClean="0"/>
              <a:t>Exp04</a:t>
            </a:r>
            <a:r>
              <a:rPr lang="zh-CN" altLang="en-US" dirty="0" smtClean="0"/>
              <a:t>的基础上完成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设计数据通路测试方案：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部件测试：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Register Files</a:t>
            </a:r>
            <a:endParaRPr lang="en-US" altLang="zh-CN" sz="2400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通路测试：</a:t>
            </a:r>
            <a:r>
              <a:rPr lang="en-US" altLang="zh-CN" sz="2400" dirty="0" smtClean="0"/>
              <a:t>I-</a:t>
            </a:r>
            <a:r>
              <a:rPr lang="zh-CN" altLang="en-US" sz="2400" dirty="0" smtClean="0"/>
              <a:t>格式通路、</a:t>
            </a:r>
            <a:r>
              <a:rPr lang="en-US" altLang="zh-CN" sz="2400" dirty="0" smtClean="0"/>
              <a:t>R-</a:t>
            </a:r>
            <a:r>
              <a:rPr lang="zh-CN" altLang="en-US" sz="2400" dirty="0" smtClean="0"/>
              <a:t>格式通路</a:t>
            </a:r>
            <a:r>
              <a:rPr lang="en-US" altLang="zh-CN" sz="2400" dirty="0" smtClean="0"/>
              <a:t>	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chemeClr val="tx1"/>
                </a:solidFill>
              </a:rPr>
              <a:t>3.  </a:t>
            </a:r>
            <a:r>
              <a:rPr lang="zh-CN" altLang="en-US" dirty="0">
                <a:solidFill>
                  <a:schemeClr val="tx1"/>
                </a:solidFill>
              </a:rPr>
              <a:t>设计数据通路测试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CPU organization </a:t>
            </a:r>
            <a:endParaRPr lang="en-US" altLang="zh-CN" sz="3200" dirty="0" smtClean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/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/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4946481" y="2708957"/>
            <a:ext cx="2097307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单周期数据通路结构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1"/>
                </a:solidFill>
              </a:rPr>
              <a:t>找出九条指令的通路：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个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MUX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95" y="1628800"/>
            <a:ext cx="8818210" cy="4608512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1619672" y="1916832"/>
            <a:ext cx="5976664" cy="4032448"/>
          </a:xfrm>
          <a:prstGeom prst="roundRect">
            <a:avLst/>
          </a:prstGeom>
          <a:solidFill>
            <a:schemeClr val="tx2">
              <a:lumMod val="40000"/>
              <a:lumOff val="6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4d9c11a7-163e-4d01-89d5-ef42ec328aa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8429</Words>
  <Application>WPS 演示</Application>
  <PresentationFormat>全屏显示(4:3)</PresentationFormat>
  <Paragraphs>677</Paragraphs>
  <Slides>36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5" baseType="lpstr">
      <vt:lpstr>Arial</vt:lpstr>
      <vt:lpstr>宋体</vt:lpstr>
      <vt:lpstr>Wingdings</vt:lpstr>
      <vt:lpstr>Calibri</vt:lpstr>
      <vt:lpstr>Calibri</vt:lpstr>
      <vt:lpstr>微软雅黑</vt:lpstr>
      <vt:lpstr>黑体</vt:lpstr>
      <vt:lpstr>华文隶书</vt:lpstr>
      <vt:lpstr>Times New Roman</vt:lpstr>
      <vt:lpstr>华文行楷</vt:lpstr>
      <vt:lpstr>仿宋</vt:lpstr>
      <vt:lpstr>隶书</vt:lpstr>
      <vt:lpstr>Arial Unicode MS</vt:lpstr>
      <vt:lpstr>Tahoma</vt:lpstr>
      <vt:lpstr>Algerian</vt:lpstr>
      <vt:lpstr>楷体_GB2312</vt:lpstr>
      <vt:lpstr>新宋体</vt:lpstr>
      <vt:lpstr>Office 主题</vt:lpstr>
      <vt:lpstr>MS_ClipArt_Gallery.5</vt:lpstr>
      <vt:lpstr>Computer Organization &amp; Design 					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CPU organization </vt:lpstr>
      <vt:lpstr>单周期数据通路结构</vt:lpstr>
      <vt:lpstr>控制信号定义</vt:lpstr>
      <vt:lpstr>CPU部件之数据通路接口：Data_path</vt:lpstr>
      <vt:lpstr>数据通路接口信号标准- Data_path.v</vt:lpstr>
      <vt:lpstr>Course Outline</vt:lpstr>
      <vt:lpstr>PowerPoint 演示文稿</vt:lpstr>
      <vt:lpstr>设计工程：OExp05-Datapath</vt:lpstr>
      <vt:lpstr>设计要点</vt:lpstr>
      <vt:lpstr>设计要点</vt:lpstr>
      <vt:lpstr>PowerPoint 演示文稿</vt:lpstr>
      <vt:lpstr>调用Exp04的ALU模块</vt:lpstr>
      <vt:lpstr>PowerPoint 演示文稿</vt:lpstr>
      <vt:lpstr>PowerPoint 演示文稿</vt:lpstr>
      <vt:lpstr>数据通路参考逻辑结构图</vt:lpstr>
      <vt:lpstr>PowerPoint 演示文稿</vt:lpstr>
      <vt:lpstr>DataPath替换集成</vt:lpstr>
      <vt:lpstr>PowerPoint 演示文稿</vt:lpstr>
      <vt:lpstr>物理验证</vt:lpstr>
      <vt:lpstr>物理验证-DEMO接口功能</vt:lpstr>
      <vt:lpstr>测试程序参考：ALU和Regs</vt:lpstr>
      <vt:lpstr>测试程序参考</vt:lpstr>
      <vt:lpstr>数据存储器模块测试</vt:lpstr>
      <vt:lpstr>设计测试记录表格</vt:lpstr>
      <vt:lpstr>思考题</vt:lpstr>
      <vt:lpstr>实验问题总结</vt:lpstr>
      <vt:lpstr>学长实验调试小结</vt:lpstr>
      <vt:lpstr>实验室规范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生活如茶</cp:lastModifiedBy>
  <cp:revision>422</cp:revision>
  <dcterms:created xsi:type="dcterms:W3CDTF">2013-04-10T02:56:00Z</dcterms:created>
  <dcterms:modified xsi:type="dcterms:W3CDTF">2019-03-22T07:53:46Z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