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7" r:id="rId3"/>
    <p:sldId id="298" r:id="rId4"/>
    <p:sldId id="299" r:id="rId6"/>
    <p:sldId id="478" r:id="rId7"/>
    <p:sldId id="302" r:id="rId8"/>
    <p:sldId id="303" r:id="rId9"/>
    <p:sldId id="304" r:id="rId10"/>
    <p:sldId id="419" r:id="rId11"/>
    <p:sldId id="459" r:id="rId12"/>
    <p:sldId id="460" r:id="rId13"/>
    <p:sldId id="467" r:id="rId14"/>
    <p:sldId id="474" r:id="rId15"/>
    <p:sldId id="475" r:id="rId16"/>
    <p:sldId id="439" r:id="rId17"/>
    <p:sldId id="438" r:id="rId18"/>
    <p:sldId id="324" r:id="rId19"/>
    <p:sldId id="392" r:id="rId20"/>
    <p:sldId id="480" r:id="rId21"/>
    <p:sldId id="479" r:id="rId22"/>
    <p:sldId id="481" r:id="rId23"/>
    <p:sldId id="482" r:id="rId24"/>
    <p:sldId id="489" r:id="rId25"/>
    <p:sldId id="490" r:id="rId26"/>
    <p:sldId id="491" r:id="rId27"/>
    <p:sldId id="483" r:id="rId28"/>
    <p:sldId id="484" r:id="rId29"/>
    <p:sldId id="457" r:id="rId30"/>
    <p:sldId id="486" r:id="rId31"/>
    <p:sldId id="487" r:id="rId32"/>
    <p:sldId id="488" r:id="rId33"/>
    <p:sldId id="464" r:id="rId34"/>
    <p:sldId id="463" r:id="rId35"/>
    <p:sldId id="465" r:id="rId36"/>
    <p:sldId id="466" r:id="rId37"/>
    <p:sldId id="456" r:id="rId38"/>
    <p:sldId id="511" r:id="rId39"/>
    <p:sldId id="512" r:id="rId40"/>
    <p:sldId id="513" r:id="rId41"/>
    <p:sldId id="386" r:id="rId42"/>
  </p:sldIdLst>
  <p:sldSz cx="9144000" cy="6858000" type="screen4x3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505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14" autoAdjust="0"/>
  </p:normalViewPr>
  <p:slideViewPr>
    <p:cSldViewPr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6" Type="http://schemas.openxmlformats.org/officeDocument/2006/relationships/tags" Target="tags/tag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9D4C9EF7-4355-4A7B-8269-38CF3F846283}" type="presOf" srcId="{F4E49FB6-BAEC-4D61-AE0D-5FA9F57F40D1}" destId="{7D320737-378C-4B8C-AEBD-51068216900B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A97E8922-9C62-445F-A1A9-EA1D9A2787B4}" type="presOf" srcId="{AA26FAA2-A785-4E15-BA91-A671C9AEEFB8}" destId="{411AB55B-A6A8-48D0-B24D-1FE0443D1EDB}" srcOrd="0" destOrd="0" presId="urn:microsoft.com/office/officeart/2008/layout/VerticalCurvedList"/>
    <dgm:cxn modelId="{5905A71E-874D-46A3-84C3-DED846EC99CF}" type="presOf" srcId="{607E526C-60CD-4A98-A71B-78FCE2BC42A5}" destId="{596E06D9-740A-4EB7-99D6-26FD9CA88D40}" srcOrd="0" destOrd="0" presId="urn:microsoft.com/office/officeart/2008/layout/VerticalCurvedList"/>
    <dgm:cxn modelId="{793A239B-DA2D-4EAB-B286-2F8162C64546}" type="presOf" srcId="{7944E05A-E851-4FEB-8F65-54CF019D8607}" destId="{CC9EE4F8-9490-427F-B10E-0E9D697AC42E}" srcOrd="0" destOrd="0" presId="urn:microsoft.com/office/officeart/2008/layout/VerticalCurvedList"/>
    <dgm:cxn modelId="{355DEBAE-36E4-4315-8A48-3ADD906E145A}" type="presOf" srcId="{8A1426EB-7DE3-47DE-897B-C3F4E225F151}" destId="{D3F14193-5855-4C09-A68A-0623D31128DF}" srcOrd="0" destOrd="0" presId="urn:microsoft.com/office/officeart/2008/layout/VerticalCurvedList"/>
    <dgm:cxn modelId="{62B7FE53-7C64-4AA5-A3A1-6FD95F11D11D}" type="presOf" srcId="{89F17C84-8395-4E33-8F8A-878E46DB1974}" destId="{1B922EBE-B39C-4873-8CC5-9E93797307C1}" srcOrd="0" destOrd="0" presId="urn:microsoft.com/office/officeart/2008/layout/VerticalCurvedList"/>
    <dgm:cxn modelId="{250B4E8B-D7E2-4778-9E55-79F09A613E49}" type="presParOf" srcId="{1B922EBE-B39C-4873-8CC5-9E93797307C1}" destId="{7CDB5B95-D570-47D8-BCE0-E552F8830E24}" srcOrd="0" destOrd="0" presId="urn:microsoft.com/office/officeart/2008/layout/VerticalCurvedList"/>
    <dgm:cxn modelId="{0EFE6720-1F23-4056-AC7F-A9167586E0D3}" type="presParOf" srcId="{7CDB5B95-D570-47D8-BCE0-E552F8830E24}" destId="{8C163561-368A-464B-8AC3-290847416772}" srcOrd="0" destOrd="0" presId="urn:microsoft.com/office/officeart/2008/layout/VerticalCurvedList"/>
    <dgm:cxn modelId="{BC0BC858-5B88-480A-9E45-9B1B23E38EDA}" type="presParOf" srcId="{8C163561-368A-464B-8AC3-290847416772}" destId="{239A010D-535F-44FF-8274-A74669569E25}" srcOrd="0" destOrd="0" presId="urn:microsoft.com/office/officeart/2008/layout/VerticalCurvedList"/>
    <dgm:cxn modelId="{6B670207-4D82-4B1F-822B-EA12C756C71B}" type="presParOf" srcId="{8C163561-368A-464B-8AC3-290847416772}" destId="{7D320737-378C-4B8C-AEBD-51068216900B}" srcOrd="1" destOrd="0" presId="urn:microsoft.com/office/officeart/2008/layout/VerticalCurvedList"/>
    <dgm:cxn modelId="{FBFF0496-4A73-419D-826F-33055260395D}" type="presParOf" srcId="{8C163561-368A-464B-8AC3-290847416772}" destId="{C626C0FB-4623-4A86-B194-30FC7A43F690}" srcOrd="2" destOrd="0" presId="urn:microsoft.com/office/officeart/2008/layout/VerticalCurvedList"/>
    <dgm:cxn modelId="{4EC506AA-90BC-4C33-B32C-B7ED4FD65D8B}" type="presParOf" srcId="{8C163561-368A-464B-8AC3-290847416772}" destId="{0DB23378-0D9E-489E-B056-8FF32F56CCC3}" srcOrd="3" destOrd="0" presId="urn:microsoft.com/office/officeart/2008/layout/VerticalCurvedList"/>
    <dgm:cxn modelId="{C894FAFD-0B13-4B81-99C6-86CC4147DACA}" type="presParOf" srcId="{7CDB5B95-D570-47D8-BCE0-E552F8830E24}" destId="{411AB55B-A6A8-48D0-B24D-1FE0443D1EDB}" srcOrd="1" destOrd="0" presId="urn:microsoft.com/office/officeart/2008/layout/VerticalCurvedList"/>
    <dgm:cxn modelId="{871B6655-A282-4275-9998-F56137075424}" type="presParOf" srcId="{7CDB5B95-D570-47D8-BCE0-E552F8830E24}" destId="{62EFC6DF-9B9D-4498-9FCB-69AB4CF71398}" srcOrd="2" destOrd="0" presId="urn:microsoft.com/office/officeart/2008/layout/VerticalCurvedList"/>
    <dgm:cxn modelId="{26BE9F27-7F8D-4EFE-A44B-B599CA58748A}" type="presParOf" srcId="{62EFC6DF-9B9D-4498-9FCB-69AB4CF71398}" destId="{3A93CF4B-2409-4FAC-8ACE-009A6101783F}" srcOrd="0" destOrd="0" presId="urn:microsoft.com/office/officeart/2008/layout/VerticalCurvedList"/>
    <dgm:cxn modelId="{E716978B-25A5-4AB0-8755-14EAF6C5CAFD}" type="presParOf" srcId="{7CDB5B95-D570-47D8-BCE0-E552F8830E24}" destId="{D3F14193-5855-4C09-A68A-0623D31128DF}" srcOrd="3" destOrd="0" presId="urn:microsoft.com/office/officeart/2008/layout/VerticalCurvedList"/>
    <dgm:cxn modelId="{AE5DAE84-8481-4F39-9D12-12A85DAC8913}" type="presParOf" srcId="{7CDB5B95-D570-47D8-BCE0-E552F8830E24}" destId="{BD8A115F-6910-49FF-9795-3847D8CBD453}" srcOrd="4" destOrd="0" presId="urn:microsoft.com/office/officeart/2008/layout/VerticalCurvedList"/>
    <dgm:cxn modelId="{7D4CAF8F-C1F6-4548-B579-5E079477F92B}" type="presParOf" srcId="{BD8A115F-6910-49FF-9795-3847D8CBD453}" destId="{BAAE23CF-93E1-4283-B216-8A16E8BF43B5}" srcOrd="0" destOrd="0" presId="urn:microsoft.com/office/officeart/2008/layout/VerticalCurvedList"/>
    <dgm:cxn modelId="{F3FAA915-7A8C-4039-B570-61032421FF65}" type="presParOf" srcId="{7CDB5B95-D570-47D8-BCE0-E552F8830E24}" destId="{CC9EE4F8-9490-427F-B10E-0E9D697AC42E}" srcOrd="5" destOrd="0" presId="urn:microsoft.com/office/officeart/2008/layout/VerticalCurvedList"/>
    <dgm:cxn modelId="{8ED8079C-6902-4D40-8107-99CDB705E005}" type="presParOf" srcId="{7CDB5B95-D570-47D8-BCE0-E552F8830E24}" destId="{99854AA3-86D7-4DB5-AA36-6F45C724EA1C}" srcOrd="6" destOrd="0" presId="urn:microsoft.com/office/officeart/2008/layout/VerticalCurvedList"/>
    <dgm:cxn modelId="{9D629727-2D27-4F35-8C6C-519C08A273AF}" type="presParOf" srcId="{99854AA3-86D7-4DB5-AA36-6F45C724EA1C}" destId="{CC93471B-25DF-4061-9EB5-45EAA8B6183F}" srcOrd="0" destOrd="0" presId="urn:microsoft.com/office/officeart/2008/layout/VerticalCurvedList"/>
    <dgm:cxn modelId="{3D609AF9-DE2A-4D8D-9338-21ACD83D273B}" type="presParOf" srcId="{7CDB5B95-D570-47D8-BCE0-E552F8830E24}" destId="{596E06D9-740A-4EB7-99D6-26FD9CA88D40}" srcOrd="7" destOrd="0" presId="urn:microsoft.com/office/officeart/2008/layout/VerticalCurvedList"/>
    <dgm:cxn modelId="{F0D5D0EA-F918-4082-8C2B-9F953502F7BB}" type="presParOf" srcId="{7CDB5B95-D570-47D8-BCE0-E552F8830E24}" destId="{9031F968-0A05-4BA8-92EC-3061E9C2118F}" srcOrd="8" destOrd="0" presId="urn:microsoft.com/office/officeart/2008/layout/VerticalCurvedList"/>
    <dgm:cxn modelId="{3E25B472-1171-4B5D-B61A-9992CAAE9F5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77305979-CF70-4FC7-8E8B-07CD37DEEF06}" type="presOf" srcId="{89F17C84-8395-4E33-8F8A-878E46DB1974}" destId="{1B922EBE-B39C-4873-8CC5-9E93797307C1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5E6929BD-E578-432B-B896-3F016E132A11}" type="presOf" srcId="{7944E05A-E851-4FEB-8F65-54CF019D8607}" destId="{CC9EE4F8-9490-427F-B10E-0E9D697AC42E}" srcOrd="0" destOrd="0" presId="urn:microsoft.com/office/officeart/2008/layout/VerticalCurvedList"/>
    <dgm:cxn modelId="{DD15310A-6E70-44DA-8A92-88692AA6EC56}" type="presOf" srcId="{AA26FAA2-A785-4E15-BA91-A671C9AEEFB8}" destId="{411AB55B-A6A8-48D0-B24D-1FE0443D1EDB}" srcOrd="0" destOrd="0" presId="urn:microsoft.com/office/officeart/2008/layout/VerticalCurvedList"/>
    <dgm:cxn modelId="{07469062-2421-4B62-BC66-50D9B0F0DF55}" type="presOf" srcId="{607E526C-60CD-4A98-A71B-78FCE2BC42A5}" destId="{596E06D9-740A-4EB7-99D6-26FD9CA88D40}" srcOrd="0" destOrd="0" presId="urn:microsoft.com/office/officeart/2008/layout/VerticalCurvedList"/>
    <dgm:cxn modelId="{39502C82-CA47-4FC8-ADC9-197C85AF9070}" type="presOf" srcId="{F4E49FB6-BAEC-4D61-AE0D-5FA9F57F40D1}" destId="{7D320737-378C-4B8C-AEBD-51068216900B}" srcOrd="0" destOrd="0" presId="urn:microsoft.com/office/officeart/2008/layout/VerticalCurvedList"/>
    <dgm:cxn modelId="{02CD9ABF-064F-423E-BE25-C6C441E28894}" type="presOf" srcId="{8A1426EB-7DE3-47DE-897B-C3F4E225F151}" destId="{D3F14193-5855-4C09-A68A-0623D31128DF}" srcOrd="0" destOrd="0" presId="urn:microsoft.com/office/officeart/2008/layout/VerticalCurvedList"/>
    <dgm:cxn modelId="{5BDEFE97-62CF-4DBD-A643-0CF98E72F201}" type="presParOf" srcId="{1B922EBE-B39C-4873-8CC5-9E93797307C1}" destId="{7CDB5B95-D570-47D8-BCE0-E552F8830E24}" srcOrd="0" destOrd="0" presId="urn:microsoft.com/office/officeart/2008/layout/VerticalCurvedList"/>
    <dgm:cxn modelId="{2C962CD7-BAB4-4140-B9B1-16507F714158}" type="presParOf" srcId="{7CDB5B95-D570-47D8-BCE0-E552F8830E24}" destId="{8C163561-368A-464B-8AC3-290847416772}" srcOrd="0" destOrd="0" presId="urn:microsoft.com/office/officeart/2008/layout/VerticalCurvedList"/>
    <dgm:cxn modelId="{ECB1231A-8D22-4A79-A7F0-72EC463AFDCB}" type="presParOf" srcId="{8C163561-368A-464B-8AC3-290847416772}" destId="{239A010D-535F-44FF-8274-A74669569E25}" srcOrd="0" destOrd="0" presId="urn:microsoft.com/office/officeart/2008/layout/VerticalCurvedList"/>
    <dgm:cxn modelId="{478DFF55-12C8-41CF-B9F4-C3DB56CD5094}" type="presParOf" srcId="{8C163561-368A-464B-8AC3-290847416772}" destId="{7D320737-378C-4B8C-AEBD-51068216900B}" srcOrd="1" destOrd="0" presId="urn:microsoft.com/office/officeart/2008/layout/VerticalCurvedList"/>
    <dgm:cxn modelId="{8CEDBFFC-AB33-45EC-B54B-E106800FE2F5}" type="presParOf" srcId="{8C163561-368A-464B-8AC3-290847416772}" destId="{C626C0FB-4623-4A86-B194-30FC7A43F690}" srcOrd="2" destOrd="0" presId="urn:microsoft.com/office/officeart/2008/layout/VerticalCurvedList"/>
    <dgm:cxn modelId="{A3D74D25-8AFC-4913-99EC-43DBFFE44E77}" type="presParOf" srcId="{8C163561-368A-464B-8AC3-290847416772}" destId="{0DB23378-0D9E-489E-B056-8FF32F56CCC3}" srcOrd="3" destOrd="0" presId="urn:microsoft.com/office/officeart/2008/layout/VerticalCurvedList"/>
    <dgm:cxn modelId="{C1A2A6C5-A9DD-4A62-BA09-D50C9B0F3C3F}" type="presParOf" srcId="{7CDB5B95-D570-47D8-BCE0-E552F8830E24}" destId="{411AB55B-A6A8-48D0-B24D-1FE0443D1EDB}" srcOrd="1" destOrd="0" presId="urn:microsoft.com/office/officeart/2008/layout/VerticalCurvedList"/>
    <dgm:cxn modelId="{F54EBE5F-9985-4F94-A42B-C4F39DEB93AA}" type="presParOf" srcId="{7CDB5B95-D570-47D8-BCE0-E552F8830E24}" destId="{62EFC6DF-9B9D-4498-9FCB-69AB4CF71398}" srcOrd="2" destOrd="0" presId="urn:microsoft.com/office/officeart/2008/layout/VerticalCurvedList"/>
    <dgm:cxn modelId="{0643C90E-F990-4368-892D-83123374F14B}" type="presParOf" srcId="{62EFC6DF-9B9D-4498-9FCB-69AB4CF71398}" destId="{3A93CF4B-2409-4FAC-8ACE-009A6101783F}" srcOrd="0" destOrd="0" presId="urn:microsoft.com/office/officeart/2008/layout/VerticalCurvedList"/>
    <dgm:cxn modelId="{19302E6D-68FA-42B4-A8B2-B3DAEA78FBC8}" type="presParOf" srcId="{7CDB5B95-D570-47D8-BCE0-E552F8830E24}" destId="{D3F14193-5855-4C09-A68A-0623D31128DF}" srcOrd="3" destOrd="0" presId="urn:microsoft.com/office/officeart/2008/layout/VerticalCurvedList"/>
    <dgm:cxn modelId="{CFC38419-D2BD-4EBD-9572-D4B472A98AF8}" type="presParOf" srcId="{7CDB5B95-D570-47D8-BCE0-E552F8830E24}" destId="{BD8A115F-6910-49FF-9795-3847D8CBD453}" srcOrd="4" destOrd="0" presId="urn:microsoft.com/office/officeart/2008/layout/VerticalCurvedList"/>
    <dgm:cxn modelId="{929427E5-8D13-4ECC-9545-CC5628A219FD}" type="presParOf" srcId="{BD8A115F-6910-49FF-9795-3847D8CBD453}" destId="{BAAE23CF-93E1-4283-B216-8A16E8BF43B5}" srcOrd="0" destOrd="0" presId="urn:microsoft.com/office/officeart/2008/layout/VerticalCurvedList"/>
    <dgm:cxn modelId="{532737FF-8ADD-455B-B322-3D900C2E2209}" type="presParOf" srcId="{7CDB5B95-D570-47D8-BCE0-E552F8830E24}" destId="{CC9EE4F8-9490-427F-B10E-0E9D697AC42E}" srcOrd="5" destOrd="0" presId="urn:microsoft.com/office/officeart/2008/layout/VerticalCurvedList"/>
    <dgm:cxn modelId="{7934319F-AC44-4B07-9D6C-51545A8F0E6A}" type="presParOf" srcId="{7CDB5B95-D570-47D8-BCE0-E552F8830E24}" destId="{99854AA3-86D7-4DB5-AA36-6F45C724EA1C}" srcOrd="6" destOrd="0" presId="urn:microsoft.com/office/officeart/2008/layout/VerticalCurvedList"/>
    <dgm:cxn modelId="{5108B821-2E6D-4A2D-BDAD-8AFB9BBFB20B}" type="presParOf" srcId="{99854AA3-86D7-4DB5-AA36-6F45C724EA1C}" destId="{CC93471B-25DF-4061-9EB5-45EAA8B6183F}" srcOrd="0" destOrd="0" presId="urn:microsoft.com/office/officeart/2008/layout/VerticalCurvedList"/>
    <dgm:cxn modelId="{3F870D7C-1145-44C6-B0BF-E49A02F8FB3A}" type="presParOf" srcId="{7CDB5B95-D570-47D8-BCE0-E552F8830E24}" destId="{596E06D9-740A-4EB7-99D6-26FD9CA88D40}" srcOrd="7" destOrd="0" presId="urn:microsoft.com/office/officeart/2008/layout/VerticalCurvedList"/>
    <dgm:cxn modelId="{9B7A7F87-17D2-416F-9E63-72B06E91F75F}" type="presParOf" srcId="{7CDB5B95-D570-47D8-BCE0-E552F8830E24}" destId="{9031F968-0A05-4BA8-92EC-3061E9C2118F}" srcOrd="8" destOrd="0" presId="urn:microsoft.com/office/officeart/2008/layout/VerticalCurvedList"/>
    <dgm:cxn modelId="{350FF1C5-1341-44DF-9D7C-2BF8073DD2E8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13BA5FA-3A19-49BE-B5C4-974BE698E36B}" type="presOf" srcId="{7944E05A-E851-4FEB-8F65-54CF019D8607}" destId="{CC9EE4F8-9490-427F-B10E-0E9D697AC42E}" srcOrd="0" destOrd="0" presId="urn:microsoft.com/office/officeart/2008/layout/VerticalCurvedList"/>
    <dgm:cxn modelId="{D2AAEC78-5DDC-4E3F-B21D-A683BEEC7683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F584E4E-5E0C-4D57-9077-27B44A7FB48D}" type="presOf" srcId="{607E526C-60CD-4A98-A71B-78FCE2BC42A5}" destId="{596E06D9-740A-4EB7-99D6-26FD9CA88D40}" srcOrd="0" destOrd="0" presId="urn:microsoft.com/office/officeart/2008/layout/VerticalCurvedList"/>
    <dgm:cxn modelId="{014670C8-AAAB-4AD9-B88F-767F51843368}" type="presOf" srcId="{F4E49FB6-BAEC-4D61-AE0D-5FA9F57F40D1}" destId="{7D320737-378C-4B8C-AEBD-51068216900B}" srcOrd="0" destOrd="0" presId="urn:microsoft.com/office/officeart/2008/layout/VerticalCurvedList"/>
    <dgm:cxn modelId="{5D8B7922-55F6-4059-AD14-C5E7C966114C}" type="presOf" srcId="{8A1426EB-7DE3-47DE-897B-C3F4E225F151}" destId="{D3F14193-5855-4C09-A68A-0623D31128DF}" srcOrd="0" destOrd="0" presId="urn:microsoft.com/office/officeart/2008/layout/VerticalCurvedList"/>
    <dgm:cxn modelId="{B24F3506-BE68-4950-B0B0-599FA154997C}" type="presOf" srcId="{89F17C84-8395-4E33-8F8A-878E46DB1974}" destId="{1B922EBE-B39C-4873-8CC5-9E93797307C1}" srcOrd="0" destOrd="0" presId="urn:microsoft.com/office/officeart/2008/layout/VerticalCurvedList"/>
    <dgm:cxn modelId="{8AC6BD5C-D925-401C-BBA6-12826178B19F}" type="presParOf" srcId="{1B922EBE-B39C-4873-8CC5-9E93797307C1}" destId="{7CDB5B95-D570-47D8-BCE0-E552F8830E24}" srcOrd="0" destOrd="0" presId="urn:microsoft.com/office/officeart/2008/layout/VerticalCurvedList"/>
    <dgm:cxn modelId="{81564B2D-2795-457B-B3F2-E1F3F940BF12}" type="presParOf" srcId="{7CDB5B95-D570-47D8-BCE0-E552F8830E24}" destId="{8C163561-368A-464B-8AC3-290847416772}" srcOrd="0" destOrd="0" presId="urn:microsoft.com/office/officeart/2008/layout/VerticalCurvedList"/>
    <dgm:cxn modelId="{F5B898E2-DF6E-41CF-8BC3-3309F19BA696}" type="presParOf" srcId="{8C163561-368A-464B-8AC3-290847416772}" destId="{239A010D-535F-44FF-8274-A74669569E25}" srcOrd="0" destOrd="0" presId="urn:microsoft.com/office/officeart/2008/layout/VerticalCurvedList"/>
    <dgm:cxn modelId="{27A390D3-30F7-4D97-A19D-9CAA6EADA720}" type="presParOf" srcId="{8C163561-368A-464B-8AC3-290847416772}" destId="{7D320737-378C-4B8C-AEBD-51068216900B}" srcOrd="1" destOrd="0" presId="urn:microsoft.com/office/officeart/2008/layout/VerticalCurvedList"/>
    <dgm:cxn modelId="{03ABD6F9-3FB0-47C5-AE69-38E8AB9880C9}" type="presParOf" srcId="{8C163561-368A-464B-8AC3-290847416772}" destId="{C626C0FB-4623-4A86-B194-30FC7A43F690}" srcOrd="2" destOrd="0" presId="urn:microsoft.com/office/officeart/2008/layout/VerticalCurvedList"/>
    <dgm:cxn modelId="{26D63EA3-DA14-471A-923A-A54D7570C8B8}" type="presParOf" srcId="{8C163561-368A-464B-8AC3-290847416772}" destId="{0DB23378-0D9E-489E-B056-8FF32F56CCC3}" srcOrd="3" destOrd="0" presId="urn:microsoft.com/office/officeart/2008/layout/VerticalCurvedList"/>
    <dgm:cxn modelId="{C6A8EC15-1130-45A9-A4F1-DE7FD4E981D1}" type="presParOf" srcId="{7CDB5B95-D570-47D8-BCE0-E552F8830E24}" destId="{411AB55B-A6A8-48D0-B24D-1FE0443D1EDB}" srcOrd="1" destOrd="0" presId="urn:microsoft.com/office/officeart/2008/layout/VerticalCurvedList"/>
    <dgm:cxn modelId="{03BDD657-92ED-481E-B060-6274014D0F91}" type="presParOf" srcId="{7CDB5B95-D570-47D8-BCE0-E552F8830E24}" destId="{62EFC6DF-9B9D-4498-9FCB-69AB4CF71398}" srcOrd="2" destOrd="0" presId="urn:microsoft.com/office/officeart/2008/layout/VerticalCurvedList"/>
    <dgm:cxn modelId="{547D5CC1-0C29-4C2F-A6F9-5DAF0B567EF6}" type="presParOf" srcId="{62EFC6DF-9B9D-4498-9FCB-69AB4CF71398}" destId="{3A93CF4B-2409-4FAC-8ACE-009A6101783F}" srcOrd="0" destOrd="0" presId="urn:microsoft.com/office/officeart/2008/layout/VerticalCurvedList"/>
    <dgm:cxn modelId="{9E95E886-EFA1-4E2D-BD30-EB55546A7843}" type="presParOf" srcId="{7CDB5B95-D570-47D8-BCE0-E552F8830E24}" destId="{D3F14193-5855-4C09-A68A-0623D31128DF}" srcOrd="3" destOrd="0" presId="urn:microsoft.com/office/officeart/2008/layout/VerticalCurvedList"/>
    <dgm:cxn modelId="{E76932FD-83B7-4239-83B1-224569F92452}" type="presParOf" srcId="{7CDB5B95-D570-47D8-BCE0-E552F8830E24}" destId="{BD8A115F-6910-49FF-9795-3847D8CBD453}" srcOrd="4" destOrd="0" presId="urn:microsoft.com/office/officeart/2008/layout/VerticalCurvedList"/>
    <dgm:cxn modelId="{C2557B8F-2CFD-4FDC-A1E7-5F3D357BC1A4}" type="presParOf" srcId="{BD8A115F-6910-49FF-9795-3847D8CBD453}" destId="{BAAE23CF-93E1-4283-B216-8A16E8BF43B5}" srcOrd="0" destOrd="0" presId="urn:microsoft.com/office/officeart/2008/layout/VerticalCurvedList"/>
    <dgm:cxn modelId="{DA112FF2-3BAF-4F2B-A65C-41576757013F}" type="presParOf" srcId="{7CDB5B95-D570-47D8-BCE0-E552F8830E24}" destId="{CC9EE4F8-9490-427F-B10E-0E9D697AC42E}" srcOrd="5" destOrd="0" presId="urn:microsoft.com/office/officeart/2008/layout/VerticalCurvedList"/>
    <dgm:cxn modelId="{A90888F7-C3A5-4E74-B187-F9A681FCAC75}" type="presParOf" srcId="{7CDB5B95-D570-47D8-BCE0-E552F8830E24}" destId="{99854AA3-86D7-4DB5-AA36-6F45C724EA1C}" srcOrd="6" destOrd="0" presId="urn:microsoft.com/office/officeart/2008/layout/VerticalCurvedList"/>
    <dgm:cxn modelId="{07783666-53A6-4A1D-8646-897573F495C8}" type="presParOf" srcId="{99854AA3-86D7-4DB5-AA36-6F45C724EA1C}" destId="{CC93471B-25DF-4061-9EB5-45EAA8B6183F}" srcOrd="0" destOrd="0" presId="urn:microsoft.com/office/officeart/2008/layout/VerticalCurvedList"/>
    <dgm:cxn modelId="{9D4D60B0-A5E0-442B-A02C-3BDE0D607E03}" type="presParOf" srcId="{7CDB5B95-D570-47D8-BCE0-E552F8830E24}" destId="{596E06D9-740A-4EB7-99D6-26FD9CA88D40}" srcOrd="7" destOrd="0" presId="urn:microsoft.com/office/officeart/2008/layout/VerticalCurvedList"/>
    <dgm:cxn modelId="{5FF8D2EE-9A95-4F15-8E1F-1B23F255D10D}" type="presParOf" srcId="{7CDB5B95-D570-47D8-BCE0-E552F8830E24}" destId="{9031F968-0A05-4BA8-92EC-3061E9C2118F}" srcOrd="8" destOrd="0" presId="urn:microsoft.com/office/officeart/2008/layout/VerticalCurvedList"/>
    <dgm:cxn modelId="{E539F9F0-FBD1-43F0-946D-8544DC26C95B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45FFE480-273A-40CE-AB8A-74C68C92237C}" type="presOf" srcId="{8A1426EB-7DE3-47DE-897B-C3F4E225F151}" destId="{D3F14193-5855-4C09-A68A-0623D31128DF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2B7721D3-AB0D-4AE5-91C9-76103B95EDBD}" type="presOf" srcId="{7944E05A-E851-4FEB-8F65-54CF019D8607}" destId="{CC9EE4F8-9490-427F-B10E-0E9D697AC42E}" srcOrd="0" destOrd="0" presId="urn:microsoft.com/office/officeart/2008/layout/VerticalCurvedList"/>
    <dgm:cxn modelId="{D694660F-B970-4331-83AE-EB34AE8CA7FD}" type="presOf" srcId="{89F17C84-8395-4E33-8F8A-878E46DB1974}" destId="{1B922EBE-B39C-4873-8CC5-9E93797307C1}" srcOrd="0" destOrd="0" presId="urn:microsoft.com/office/officeart/2008/layout/VerticalCurvedList"/>
    <dgm:cxn modelId="{8E56B541-734D-4DBA-A503-219CA6A1CF02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C168F9EE-0413-40FE-B761-45BD54F6F70F}" type="presOf" srcId="{607E526C-60CD-4A98-A71B-78FCE2BC42A5}" destId="{596E06D9-740A-4EB7-99D6-26FD9CA88D40}" srcOrd="0" destOrd="0" presId="urn:microsoft.com/office/officeart/2008/layout/VerticalCurvedList"/>
    <dgm:cxn modelId="{6CF74388-E8A5-41D4-BB88-5DD1AAD75B91}" type="presOf" srcId="{F4E49FB6-BAEC-4D61-AE0D-5FA9F57F40D1}" destId="{7D320737-378C-4B8C-AEBD-51068216900B}" srcOrd="0" destOrd="0" presId="urn:microsoft.com/office/officeart/2008/layout/VerticalCurvedList"/>
    <dgm:cxn modelId="{AA03C1D8-AB73-482B-99CD-1DFB52D3BD90}" type="presParOf" srcId="{1B922EBE-B39C-4873-8CC5-9E93797307C1}" destId="{7CDB5B95-D570-47D8-BCE0-E552F8830E24}" srcOrd="0" destOrd="0" presId="urn:microsoft.com/office/officeart/2008/layout/VerticalCurvedList"/>
    <dgm:cxn modelId="{C8E6687E-0A9F-4760-B42B-F2F8F18E0DAC}" type="presParOf" srcId="{7CDB5B95-D570-47D8-BCE0-E552F8830E24}" destId="{8C163561-368A-464B-8AC3-290847416772}" srcOrd="0" destOrd="0" presId="urn:microsoft.com/office/officeart/2008/layout/VerticalCurvedList"/>
    <dgm:cxn modelId="{82433DD2-9E89-449E-96AF-DB4ADFA4F15D}" type="presParOf" srcId="{8C163561-368A-464B-8AC3-290847416772}" destId="{239A010D-535F-44FF-8274-A74669569E25}" srcOrd="0" destOrd="0" presId="urn:microsoft.com/office/officeart/2008/layout/VerticalCurvedList"/>
    <dgm:cxn modelId="{33D13ADD-4365-4CB3-83DB-433739E31970}" type="presParOf" srcId="{8C163561-368A-464B-8AC3-290847416772}" destId="{7D320737-378C-4B8C-AEBD-51068216900B}" srcOrd="1" destOrd="0" presId="urn:microsoft.com/office/officeart/2008/layout/VerticalCurvedList"/>
    <dgm:cxn modelId="{F2AA2EAE-2E4B-4580-978D-F948FC9D6557}" type="presParOf" srcId="{8C163561-368A-464B-8AC3-290847416772}" destId="{C626C0FB-4623-4A86-B194-30FC7A43F690}" srcOrd="2" destOrd="0" presId="urn:microsoft.com/office/officeart/2008/layout/VerticalCurvedList"/>
    <dgm:cxn modelId="{244D52CB-1EB7-4DE1-BF8F-EA247B85D64E}" type="presParOf" srcId="{8C163561-368A-464B-8AC3-290847416772}" destId="{0DB23378-0D9E-489E-B056-8FF32F56CCC3}" srcOrd="3" destOrd="0" presId="urn:microsoft.com/office/officeart/2008/layout/VerticalCurvedList"/>
    <dgm:cxn modelId="{56047DB5-4F99-4B5C-A90B-90FD7DE91E18}" type="presParOf" srcId="{7CDB5B95-D570-47D8-BCE0-E552F8830E24}" destId="{411AB55B-A6A8-48D0-B24D-1FE0443D1EDB}" srcOrd="1" destOrd="0" presId="urn:microsoft.com/office/officeart/2008/layout/VerticalCurvedList"/>
    <dgm:cxn modelId="{3597AD7F-498B-4B77-82CA-937E57D7FE97}" type="presParOf" srcId="{7CDB5B95-D570-47D8-BCE0-E552F8830E24}" destId="{62EFC6DF-9B9D-4498-9FCB-69AB4CF71398}" srcOrd="2" destOrd="0" presId="urn:microsoft.com/office/officeart/2008/layout/VerticalCurvedList"/>
    <dgm:cxn modelId="{AE53CBC0-10BB-4A45-94F8-624EA0A68BFE}" type="presParOf" srcId="{62EFC6DF-9B9D-4498-9FCB-69AB4CF71398}" destId="{3A93CF4B-2409-4FAC-8ACE-009A6101783F}" srcOrd="0" destOrd="0" presId="urn:microsoft.com/office/officeart/2008/layout/VerticalCurvedList"/>
    <dgm:cxn modelId="{C6933958-C6FA-4BB8-9648-8F3EB66E706B}" type="presParOf" srcId="{7CDB5B95-D570-47D8-BCE0-E552F8830E24}" destId="{D3F14193-5855-4C09-A68A-0623D31128DF}" srcOrd="3" destOrd="0" presId="urn:microsoft.com/office/officeart/2008/layout/VerticalCurvedList"/>
    <dgm:cxn modelId="{4B27F8D8-E982-48D2-A198-24EB5807C135}" type="presParOf" srcId="{7CDB5B95-D570-47D8-BCE0-E552F8830E24}" destId="{BD8A115F-6910-49FF-9795-3847D8CBD453}" srcOrd="4" destOrd="0" presId="urn:microsoft.com/office/officeart/2008/layout/VerticalCurvedList"/>
    <dgm:cxn modelId="{567575FD-108B-4137-8912-EAF611CB7F06}" type="presParOf" srcId="{BD8A115F-6910-49FF-9795-3847D8CBD453}" destId="{BAAE23CF-93E1-4283-B216-8A16E8BF43B5}" srcOrd="0" destOrd="0" presId="urn:microsoft.com/office/officeart/2008/layout/VerticalCurvedList"/>
    <dgm:cxn modelId="{93D99421-D05D-483F-91A2-20DC0A6D745B}" type="presParOf" srcId="{7CDB5B95-D570-47D8-BCE0-E552F8830E24}" destId="{CC9EE4F8-9490-427F-B10E-0E9D697AC42E}" srcOrd="5" destOrd="0" presId="urn:microsoft.com/office/officeart/2008/layout/VerticalCurvedList"/>
    <dgm:cxn modelId="{6FBD8682-5C51-4A50-919F-B0BE4C64354A}" type="presParOf" srcId="{7CDB5B95-D570-47D8-BCE0-E552F8830E24}" destId="{99854AA3-86D7-4DB5-AA36-6F45C724EA1C}" srcOrd="6" destOrd="0" presId="urn:microsoft.com/office/officeart/2008/layout/VerticalCurvedList"/>
    <dgm:cxn modelId="{205872E4-BA2E-4CD9-80E2-9B8A776037D8}" type="presParOf" srcId="{99854AA3-86D7-4DB5-AA36-6F45C724EA1C}" destId="{CC93471B-25DF-4061-9EB5-45EAA8B6183F}" srcOrd="0" destOrd="0" presId="urn:microsoft.com/office/officeart/2008/layout/VerticalCurvedList"/>
    <dgm:cxn modelId="{D196749B-885A-4B2C-880E-40B5BA9150DD}" type="presParOf" srcId="{7CDB5B95-D570-47D8-BCE0-E552F8830E24}" destId="{596E06D9-740A-4EB7-99D6-26FD9CA88D40}" srcOrd="7" destOrd="0" presId="urn:microsoft.com/office/officeart/2008/layout/VerticalCurvedList"/>
    <dgm:cxn modelId="{6641E720-BF92-4457-AD50-424134ED421B}" type="presParOf" srcId="{7CDB5B95-D570-47D8-BCE0-E552F8830E24}" destId="{9031F968-0A05-4BA8-92EC-3061E9C2118F}" srcOrd="8" destOrd="0" presId="urn:microsoft.com/office/officeart/2008/layout/VerticalCurvedList"/>
    <dgm:cxn modelId="{C47354EA-D0F8-45E3-826D-F3D67FBA298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实验任务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实验原理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实验任务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实验原理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889313-F0C3-4F3F-AC0D-6F9139511A9B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系统结构与系统软件实验室</a:t>
            </a:r>
            <a:endParaRPr lang="zh-CN" altLang="en-US" sz="2400" b="1" dirty="0">
              <a:solidFill>
                <a:srgbClr val="4F81B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系统结构与系统软件实验室</a:t>
            </a:r>
            <a:endParaRPr lang="zh-CN" altLang="en-US" sz="2000" b="1" smtClean="0">
              <a:solidFill>
                <a:srgbClr val="31859C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65113" y="1495425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&amp; Design</a:t>
            </a:r>
            <a:b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>课程设计</a:t>
            </a:r>
            <a:endParaRPr lang="zh-CN" altLang="en-US" sz="40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482441" y="2552065"/>
            <a:ext cx="8610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实验六</a:t>
            </a:r>
            <a:endParaRPr lang="en-US" altLang="zh-CN" sz="6000" b="1" dirty="0" smtClean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设计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控制器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4800" b="1" dirty="0" smtClean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8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" name="Clip" r:id="rId1" imgW="4006850" imgH="2857500" progId="MS_ClipArt_Gallery.5">
                  <p:embed/>
                </p:oleObj>
              </mc:Choice>
              <mc:Fallback>
                <p:oleObj name="Clip" r:id="rId1" imgW="4006850" imgH="2857500" progId="MS_ClipArt_Gallery.5">
                  <p:embed/>
                  <p:pic>
                    <p:nvPicPr>
                      <p:cNvPr id="0" name="图片 1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副标题 2"/>
          <p:cNvSpPr>
            <a:spLocks noGrp="1"/>
          </p:cNvSpPr>
          <p:nvPr/>
        </p:nvSpPr>
        <p:spPr>
          <a:xfrm>
            <a:off x="825500" y="4237355"/>
            <a:ext cx="7924800" cy="21545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000" b="1" dirty="0" smtClean="0">
              <a:solidFill>
                <a:srgbClr val="003399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redflag@zju.edu.cn</a:t>
            </a:r>
            <a:r>
              <a:rPr lang="zh-CN" altLang="en-US" sz="2000" b="1" dirty="0" smtClean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。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移动短号：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558983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http://10.78.18.200:8080/Platform/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ftp://10.214.26.108:10000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（施老师课件资源网站）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注册时邮箱格式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: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学号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@st.zju.edu.cn</a:t>
            </a:r>
            <a:endParaRPr lang="zh-CN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lvl="1"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2019-3-22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控制信号定义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57200" y="112474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>
                <a:solidFill>
                  <a:schemeClr val="tx1"/>
                </a:solidFill>
              </a:rPr>
              <a:t>通路与操作控制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23528" y="1628800"/>
          <a:ext cx="8462865" cy="4507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0808"/>
                <a:gridCol w="880110"/>
                <a:gridCol w="2493413"/>
                <a:gridCol w="1925698"/>
                <a:gridCol w="1782836"/>
              </a:tblGrid>
              <a:tr h="313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信号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源数目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功能定义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赋值</a:t>
                      </a:r>
                      <a:r>
                        <a:rPr lang="en-US" sz="1800" kern="100">
                          <a:effectLst/>
                        </a:rPr>
                        <a:t>0</a:t>
                      </a:r>
                      <a:r>
                        <a:rPr lang="zh-CN" sz="1800" kern="100">
                          <a:effectLst/>
                        </a:rPr>
                        <a:t>时动作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赋值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时动作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1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ALUSrc_B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端口</a:t>
                      </a:r>
                      <a:r>
                        <a:rPr lang="en-US" sz="1800" kern="100" dirty="0">
                          <a:effectLst/>
                        </a:rPr>
                        <a:t>B</a:t>
                      </a:r>
                      <a:r>
                        <a:rPr lang="zh-CN" sz="1800" kern="100" dirty="0">
                          <a:effectLst/>
                        </a:rPr>
                        <a:t>输入选择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选择寄存器</a:t>
                      </a:r>
                      <a:r>
                        <a:rPr lang="en-US" sz="1800" kern="100">
                          <a:effectLst/>
                        </a:rPr>
                        <a:t>B</a:t>
                      </a:r>
                      <a:r>
                        <a:rPr lang="zh-CN" sz="1800" kern="100">
                          <a:effectLst/>
                        </a:rPr>
                        <a:t>数据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选择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位立即数（符号扩展后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RegDst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寄存器写地址选择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选择指令</a:t>
                      </a:r>
                      <a:r>
                        <a:rPr lang="en-US" sz="1800" kern="100">
                          <a:effectLst/>
                        </a:rPr>
                        <a:t>rt</a:t>
                      </a:r>
                      <a:r>
                        <a:rPr lang="zh-CN" sz="1800" kern="100">
                          <a:effectLst/>
                        </a:rPr>
                        <a:t>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选择指令</a:t>
                      </a:r>
                      <a:r>
                        <a:rPr lang="en-US" sz="1800" kern="100" dirty="0" err="1">
                          <a:effectLst/>
                        </a:rPr>
                        <a:t>rs</a:t>
                      </a:r>
                      <a:r>
                        <a:rPr lang="zh-CN" sz="1800" kern="100" dirty="0">
                          <a:effectLst/>
                        </a:rPr>
                        <a:t>域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MemtoReg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寄存器写入数据选择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选择存储器数据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输出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2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Branch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Beq</a:t>
                      </a:r>
                      <a:r>
                        <a:rPr lang="zh-CN" sz="1800" kern="100" dirty="0">
                          <a:effectLst/>
                        </a:rPr>
                        <a:t>指令目标地址选择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</a:t>
                      </a:r>
                      <a:r>
                        <a:rPr lang="en-US" sz="1800" kern="100">
                          <a:effectLst/>
                        </a:rPr>
                        <a:t>PC+4</a:t>
                      </a:r>
                      <a:r>
                        <a:rPr lang="zh-CN" sz="1800" kern="100">
                          <a:effectLst/>
                        </a:rPr>
                        <a:t>地址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选择转移地址（</a:t>
                      </a:r>
                      <a:r>
                        <a:rPr lang="en-US" sz="1800" kern="100" dirty="0">
                          <a:effectLst/>
                        </a:rPr>
                        <a:t>Zero=1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6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Jump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</a:t>
                      </a:r>
                      <a:r>
                        <a:rPr lang="zh-CN" sz="1800" kern="100" dirty="0">
                          <a:effectLst/>
                        </a:rPr>
                        <a:t>指令目标地址选择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</a:t>
                      </a:r>
                      <a:r>
                        <a:rPr lang="en-US" sz="1800" kern="100" dirty="0">
                          <a:effectLst/>
                        </a:rPr>
                        <a:t>J</a:t>
                      </a:r>
                      <a:r>
                        <a:rPr lang="zh-CN" sz="1800" kern="100" dirty="0">
                          <a:effectLst/>
                        </a:rPr>
                        <a:t>目标地址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由</a:t>
                      </a:r>
                      <a:r>
                        <a:rPr lang="en-US" sz="1800" kern="100">
                          <a:effectLst/>
                        </a:rPr>
                        <a:t>Branch</a:t>
                      </a:r>
                      <a:r>
                        <a:rPr lang="zh-CN" sz="1800" kern="100">
                          <a:effectLst/>
                        </a:rPr>
                        <a:t>决定输出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寄存器写控制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禁止寄存器写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使能寄存器写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存储器写控制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禁止存储器写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使能存储器写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MemRead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存储器读控制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禁止存储器读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使能存储器读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6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ALU_Control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000-</a:t>
                      </a:r>
                      <a:endParaRPr lang="en-US" sz="1800" b="1" kern="100" dirty="0" smtClean="0">
                        <a:effectLst/>
                      </a:endParaRP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effectLst/>
                        </a:rPr>
                        <a:t>    </a:t>
                      </a:r>
                      <a:r>
                        <a:rPr lang="en-US" sz="1800" b="1" kern="100" dirty="0" smtClean="0">
                          <a:effectLst/>
                        </a:rPr>
                        <a:t>   111</a:t>
                      </a:r>
                      <a:endParaRPr lang="zh-CN" sz="18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r>
                        <a:rPr lang="zh-CN" sz="1800" kern="100" dirty="0">
                          <a:effectLst/>
                        </a:rPr>
                        <a:t>位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操作控制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参考</a:t>
                      </a:r>
                      <a:r>
                        <a:rPr lang="zh-CN" sz="1800" kern="100" dirty="0" smtClean="0">
                          <a:effectLst/>
                        </a:rPr>
                        <a:t>表</a:t>
                      </a:r>
                      <a:r>
                        <a:rPr lang="en-US" altLang="zh-CN" sz="1800" kern="100" dirty="0" smtClean="0">
                          <a:effectLst/>
                        </a:rPr>
                        <a:t>Exp04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Exp04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主控制器信号</a:t>
            </a:r>
            <a:r>
              <a:rPr lang="zh-CN" altLang="en-US" dirty="0"/>
              <a:t>真值表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57200" y="112474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>
                <a:solidFill>
                  <a:schemeClr val="tx1"/>
                </a:solidFill>
              </a:rPr>
              <a:t>分析填写控制器输出信号真值表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0832" y="1700808"/>
          <a:ext cx="8784975" cy="4176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/>
                <a:gridCol w="759290"/>
                <a:gridCol w="782162"/>
                <a:gridCol w="783268"/>
                <a:gridCol w="783268"/>
                <a:gridCol w="783268"/>
                <a:gridCol w="782162"/>
                <a:gridCol w="940142"/>
                <a:gridCol w="783268"/>
                <a:gridCol w="678319"/>
                <a:gridCol w="629708"/>
              </a:tblGrid>
              <a:tr h="72750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kern="12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Dst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Src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toReg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Write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Read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Write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Branch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Jump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-25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op1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-25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op0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R-</a:t>
                      </a:r>
                      <a:r>
                        <a:rPr 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LW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???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SW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???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beq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???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J-</a:t>
                      </a:r>
                      <a:r>
                        <a:rPr 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???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97260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/>
              <a:t>ALU</a:t>
            </a:r>
            <a:r>
              <a:rPr lang="zh-CN" altLang="en-US" dirty="0" smtClean="0"/>
              <a:t>操作译码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	      </a:t>
            </a:r>
            <a:r>
              <a:rPr lang="en-US" altLang="zh-CN" dirty="0" smtClean="0">
                <a:solidFill>
                  <a:srgbClr val="FF0000"/>
                </a:solidFill>
              </a:rPr>
              <a:t>Second level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70992"/>
            <a:ext cx="8229600" cy="485800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参考实验四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5" name="Group 207"/>
          <p:cNvGraphicFramePr>
            <a:graphicFrameLocks noGrp="1"/>
          </p:cNvGraphicFramePr>
          <p:nvPr/>
        </p:nvGraphicFramePr>
        <p:xfrm>
          <a:off x="230832" y="1628800"/>
          <a:ext cx="8778875" cy="4526192"/>
        </p:xfrm>
        <a:graphic>
          <a:graphicData uri="http://schemas.openxmlformats.org/drawingml/2006/table">
            <a:tbl>
              <a:tblPr/>
              <a:tblGrid>
                <a:gridCol w="1368425"/>
                <a:gridCol w="971550"/>
                <a:gridCol w="1739900"/>
                <a:gridCol w="1446212"/>
                <a:gridCol w="1739900"/>
                <a:gridCol w="1512888"/>
              </a:tblGrid>
              <a:tr h="710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Instruction opcode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ALUop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Instruction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operation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Funct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field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Desired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ALU action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ALU_Control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</a:tr>
              <a:tr h="435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LW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Load word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xxxxxx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Load word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SW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Store word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xxxxxx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Store word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Beq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 equal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xxxxxx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 equal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R-type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0000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R-type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subtract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0010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subtract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R-type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0100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R-type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0101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R-type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Set on less than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1010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Set on less than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R-type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NOR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0111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NOR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圆角矩形 3"/>
          <p:cNvSpPr/>
          <p:nvPr/>
        </p:nvSpPr>
        <p:spPr>
          <a:xfrm>
            <a:off x="4509136" y="3645024"/>
            <a:ext cx="373760" cy="2448272"/>
          </a:xfrm>
          <a:prstGeom prst="roundRect">
            <a:avLst/>
          </a:prstGeom>
          <a:solidFill>
            <a:schemeClr val="accent1">
              <a:lumMod val="40000"/>
              <a:lumOff val="60000"/>
              <a:alpha val="93000"/>
            </a:schemeClr>
          </a:solidFill>
          <a:ln>
            <a:solidFill>
              <a:srgbClr val="FF5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096296" y="3645024"/>
            <a:ext cx="144016" cy="2448272"/>
          </a:xfrm>
          <a:prstGeom prst="roundRect">
            <a:avLst/>
          </a:prstGeom>
          <a:solidFill>
            <a:schemeClr val="accent1">
              <a:lumMod val="40000"/>
              <a:lumOff val="60000"/>
              <a:alpha val="93000"/>
            </a:schemeClr>
          </a:solidFill>
          <a:ln>
            <a:solidFill>
              <a:srgbClr val="FF5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57413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ALU</a:t>
            </a:r>
            <a:r>
              <a:rPr lang="zh-CN" altLang="en-US" dirty="0"/>
              <a:t>操作</a:t>
            </a:r>
            <a:r>
              <a:rPr lang="zh-CN" altLang="en-US" dirty="0" smtClean="0"/>
              <a:t>译码化简</a:t>
            </a:r>
            <a:endParaRPr lang="zh-CN" alt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577178" y="2510872"/>
          <a:ext cx="4109219" cy="105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公式" r:id="rId1" imgW="60350400" imgH="16154400" progId="Equation.3">
                  <p:embed/>
                </p:oleObj>
              </mc:Choice>
              <mc:Fallback>
                <p:oleObj name="公式" r:id="rId1" imgW="60350400" imgH="16154400" progId="Equation.3">
                  <p:embed/>
                  <p:pic>
                    <p:nvPicPr>
                      <p:cNvPr id="0" name="图片 2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178" y="2510872"/>
                        <a:ext cx="4109219" cy="105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roup 485"/>
          <p:cNvGraphicFramePr>
            <a:graphicFrameLocks noGrp="1"/>
          </p:cNvGraphicFramePr>
          <p:nvPr/>
        </p:nvGraphicFramePr>
        <p:xfrm>
          <a:off x="1055743" y="4214917"/>
          <a:ext cx="1370012" cy="1584960"/>
        </p:xfrm>
        <a:graphic>
          <a:graphicData uri="http://schemas.openxmlformats.org/drawingml/2006/table">
            <a:tbl>
              <a:tblPr/>
              <a:tblGrid>
                <a:gridCol w="354012"/>
                <a:gridCol w="312738"/>
                <a:gridCol w="301625"/>
                <a:gridCol w="401637"/>
              </a:tblGrid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1705030" y="4143479"/>
            <a:ext cx="792163" cy="172720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Text Box 393"/>
          <p:cNvSpPr txBox="1">
            <a:spLocks noChangeArrowheads="1"/>
          </p:cNvSpPr>
          <p:nvPr/>
        </p:nvSpPr>
        <p:spPr bwMode="auto">
          <a:xfrm>
            <a:off x="265168" y="3778354"/>
            <a:ext cx="1800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       F</a:t>
            </a:r>
            <a:r>
              <a:rPr lang="en-US" altLang="zh-CN" b="0" baseline="-25000">
                <a:solidFill>
                  <a:srgbClr val="000000"/>
                </a:solidFill>
              </a:rPr>
              <a:t>1</a:t>
            </a: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0</a:t>
            </a:r>
            <a:endParaRPr lang="en-US" altLang="zh-CN" b="0" baseline="-250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3</a:t>
            </a: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2</a:t>
            </a:r>
            <a:endParaRPr lang="en-US" altLang="zh-CN" b="0" baseline="-25000">
              <a:solidFill>
                <a:srgbClr val="000000"/>
              </a:solidFill>
            </a:endParaRPr>
          </a:p>
        </p:txBody>
      </p:sp>
      <p:sp>
        <p:nvSpPr>
          <p:cNvPr id="11" name="Line 394"/>
          <p:cNvSpPr>
            <a:spLocks noChangeShapeType="1"/>
          </p:cNvSpPr>
          <p:nvPr/>
        </p:nvSpPr>
        <p:spPr bwMode="auto">
          <a:xfrm>
            <a:off x="696968" y="3999017"/>
            <a:ext cx="287337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395"/>
          <p:cNvSpPr txBox="1">
            <a:spLocks noChangeArrowheads="1"/>
          </p:cNvSpPr>
          <p:nvPr/>
        </p:nvSpPr>
        <p:spPr bwMode="auto">
          <a:xfrm>
            <a:off x="2569363" y="3945041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?</a:t>
            </a:r>
            <a:endParaRPr lang="en-US" altLang="zh-CN" baseline="-25000" dirty="0">
              <a:solidFill>
                <a:srgbClr val="000000"/>
              </a:solidFill>
            </a:endParaRPr>
          </a:p>
        </p:txBody>
      </p:sp>
      <p:sp>
        <p:nvSpPr>
          <p:cNvPr id="13" name="Line 396"/>
          <p:cNvSpPr>
            <a:spLocks noChangeShapeType="1"/>
          </p:cNvSpPr>
          <p:nvPr/>
        </p:nvSpPr>
        <p:spPr bwMode="auto">
          <a:xfrm flipV="1">
            <a:off x="2569387" y="4333245"/>
            <a:ext cx="215900" cy="431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" name="Group 484"/>
          <p:cNvGraphicFramePr>
            <a:graphicFrameLocks noGrp="1"/>
          </p:cNvGraphicFramePr>
          <p:nvPr/>
        </p:nvGraphicFramePr>
        <p:xfrm>
          <a:off x="4086845" y="4249986"/>
          <a:ext cx="1370012" cy="1584960"/>
        </p:xfrm>
        <a:graphic>
          <a:graphicData uri="http://schemas.openxmlformats.org/drawingml/2006/table">
            <a:tbl>
              <a:tblPr/>
              <a:tblGrid>
                <a:gridCol w="354012"/>
                <a:gridCol w="311150"/>
                <a:gridCol w="301625"/>
                <a:gridCol w="403225"/>
              </a:tblGrid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Oval 426"/>
          <p:cNvSpPr>
            <a:spLocks noChangeArrowheads="1"/>
          </p:cNvSpPr>
          <p:nvPr/>
        </p:nvSpPr>
        <p:spPr bwMode="auto">
          <a:xfrm>
            <a:off x="3943970" y="4610349"/>
            <a:ext cx="1655762" cy="792162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Text Box 427"/>
          <p:cNvSpPr txBox="1">
            <a:spLocks noChangeArrowheads="1"/>
          </p:cNvSpPr>
          <p:nvPr/>
        </p:nvSpPr>
        <p:spPr bwMode="auto">
          <a:xfrm>
            <a:off x="3296270" y="3813424"/>
            <a:ext cx="1800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       F</a:t>
            </a:r>
            <a:r>
              <a:rPr lang="en-US" altLang="zh-CN" b="0" baseline="-25000">
                <a:solidFill>
                  <a:srgbClr val="000000"/>
                </a:solidFill>
              </a:rPr>
              <a:t>1</a:t>
            </a: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0</a:t>
            </a:r>
            <a:endParaRPr lang="en-US" altLang="zh-CN" b="0" baseline="-250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3</a:t>
            </a: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2</a:t>
            </a:r>
            <a:endParaRPr lang="en-US" altLang="zh-CN" b="0" baseline="-25000">
              <a:solidFill>
                <a:srgbClr val="000000"/>
              </a:solidFill>
            </a:endParaRPr>
          </a:p>
        </p:txBody>
      </p:sp>
      <p:sp>
        <p:nvSpPr>
          <p:cNvPr id="17" name="Line 428"/>
          <p:cNvSpPr>
            <a:spLocks noChangeShapeType="1"/>
          </p:cNvSpPr>
          <p:nvPr/>
        </p:nvSpPr>
        <p:spPr bwMode="auto">
          <a:xfrm>
            <a:off x="3728070" y="4034086"/>
            <a:ext cx="287337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429"/>
          <p:cNvSpPr txBox="1">
            <a:spLocks noChangeArrowheads="1"/>
          </p:cNvSpPr>
          <p:nvPr/>
        </p:nvSpPr>
        <p:spPr bwMode="auto">
          <a:xfrm>
            <a:off x="5634938" y="4088423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?</a:t>
            </a:r>
            <a:endParaRPr lang="en-US" altLang="zh-CN" baseline="-25000" dirty="0">
              <a:solidFill>
                <a:srgbClr val="000000"/>
              </a:solidFill>
            </a:endParaRPr>
          </a:p>
        </p:txBody>
      </p:sp>
      <p:sp>
        <p:nvSpPr>
          <p:cNvPr id="19" name="Line 430"/>
          <p:cNvSpPr>
            <a:spLocks noChangeShapeType="1"/>
          </p:cNvSpPr>
          <p:nvPr/>
        </p:nvSpPr>
        <p:spPr bwMode="auto">
          <a:xfrm flipV="1">
            <a:off x="5528219" y="4485298"/>
            <a:ext cx="249593" cy="30047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Group 483"/>
          <p:cNvGraphicFramePr>
            <a:graphicFrameLocks noGrp="1"/>
          </p:cNvGraphicFramePr>
          <p:nvPr/>
        </p:nvGraphicFramePr>
        <p:xfrm>
          <a:off x="7022539" y="4389714"/>
          <a:ext cx="1370013" cy="1584960"/>
        </p:xfrm>
        <a:graphic>
          <a:graphicData uri="http://schemas.openxmlformats.org/drawingml/2006/table">
            <a:tbl>
              <a:tblPr/>
              <a:tblGrid>
                <a:gridCol w="354013"/>
                <a:gridCol w="311150"/>
                <a:gridCol w="301625"/>
                <a:gridCol w="403225"/>
              </a:tblGrid>
              <a:tr h="34200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00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00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00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Oval 471"/>
          <p:cNvSpPr>
            <a:spLocks noChangeArrowheads="1"/>
          </p:cNvSpPr>
          <p:nvPr/>
        </p:nvSpPr>
        <p:spPr bwMode="auto">
          <a:xfrm>
            <a:off x="7384489" y="4389714"/>
            <a:ext cx="359569" cy="1557337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Text Box 472"/>
          <p:cNvSpPr txBox="1">
            <a:spLocks noChangeArrowheads="1"/>
          </p:cNvSpPr>
          <p:nvPr/>
        </p:nvSpPr>
        <p:spPr bwMode="auto">
          <a:xfrm>
            <a:off x="6231964" y="3953151"/>
            <a:ext cx="1800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00000"/>
                </a:solidFill>
              </a:rPr>
              <a:t>       F</a:t>
            </a:r>
            <a:r>
              <a:rPr lang="en-US" altLang="zh-CN" b="0" baseline="-25000" dirty="0">
                <a:solidFill>
                  <a:srgbClr val="000000"/>
                </a:solidFill>
              </a:rPr>
              <a:t>1</a:t>
            </a:r>
            <a:r>
              <a:rPr lang="en-US" altLang="zh-CN" b="0" dirty="0">
                <a:solidFill>
                  <a:srgbClr val="000000"/>
                </a:solidFill>
              </a:rPr>
              <a:t>F</a:t>
            </a:r>
            <a:r>
              <a:rPr lang="en-US" altLang="zh-CN" b="0" baseline="-25000" dirty="0">
                <a:solidFill>
                  <a:srgbClr val="000000"/>
                </a:solidFill>
              </a:rPr>
              <a:t>0</a:t>
            </a:r>
            <a:endParaRPr lang="en-US" altLang="zh-CN" b="0" baseline="-250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00000"/>
                </a:solidFill>
              </a:rPr>
              <a:t>F</a:t>
            </a:r>
            <a:r>
              <a:rPr lang="en-US" altLang="zh-CN" b="0" baseline="-25000" dirty="0">
                <a:solidFill>
                  <a:srgbClr val="000000"/>
                </a:solidFill>
              </a:rPr>
              <a:t>3</a:t>
            </a:r>
            <a:r>
              <a:rPr lang="en-US" altLang="zh-CN" b="0" dirty="0">
                <a:solidFill>
                  <a:srgbClr val="000000"/>
                </a:solidFill>
              </a:rPr>
              <a:t>F</a:t>
            </a:r>
            <a:r>
              <a:rPr lang="en-US" altLang="zh-CN" b="0" baseline="-25000" dirty="0">
                <a:solidFill>
                  <a:srgbClr val="000000"/>
                </a:solidFill>
              </a:rPr>
              <a:t>2</a:t>
            </a:r>
            <a:endParaRPr lang="en-US" altLang="zh-CN" b="0" baseline="-25000" dirty="0">
              <a:solidFill>
                <a:srgbClr val="000000"/>
              </a:solidFill>
            </a:endParaRPr>
          </a:p>
        </p:txBody>
      </p:sp>
      <p:sp>
        <p:nvSpPr>
          <p:cNvPr id="24" name="Line 473"/>
          <p:cNvSpPr>
            <a:spLocks noChangeShapeType="1"/>
          </p:cNvSpPr>
          <p:nvPr/>
        </p:nvSpPr>
        <p:spPr bwMode="auto">
          <a:xfrm>
            <a:off x="6663764" y="4173814"/>
            <a:ext cx="287338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474"/>
          <p:cNvSpPr txBox="1">
            <a:spLocks noChangeArrowheads="1"/>
          </p:cNvSpPr>
          <p:nvPr/>
        </p:nvSpPr>
        <p:spPr bwMode="auto">
          <a:xfrm>
            <a:off x="7889314" y="3814807"/>
            <a:ext cx="698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?</a:t>
            </a:r>
            <a:endParaRPr lang="en-US" altLang="zh-CN" baseline="-25000" dirty="0">
              <a:solidFill>
                <a:srgbClr val="000000"/>
              </a:solidFill>
            </a:endParaRPr>
          </a:p>
        </p:txBody>
      </p:sp>
      <p:sp>
        <p:nvSpPr>
          <p:cNvPr id="26" name="Line 475"/>
          <p:cNvSpPr>
            <a:spLocks noChangeShapeType="1"/>
          </p:cNvSpPr>
          <p:nvPr/>
        </p:nvSpPr>
        <p:spPr bwMode="auto">
          <a:xfrm flipV="1">
            <a:off x="7816289" y="4102376"/>
            <a:ext cx="215900" cy="431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477"/>
          <p:cNvSpPr>
            <a:spLocks noChangeArrowheads="1"/>
          </p:cNvSpPr>
          <p:nvPr/>
        </p:nvSpPr>
        <p:spPr bwMode="auto">
          <a:xfrm>
            <a:off x="6736789" y="5110439"/>
            <a:ext cx="1943100" cy="836612"/>
          </a:xfrm>
          <a:prstGeom prst="ellipse">
            <a:avLst/>
          </a:prstGeom>
          <a:noFill/>
          <a:ln w="12700">
            <a:solidFill>
              <a:srgbClr val="3366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Text Box 478"/>
          <p:cNvSpPr txBox="1">
            <a:spLocks noChangeArrowheads="1"/>
          </p:cNvSpPr>
          <p:nvPr/>
        </p:nvSpPr>
        <p:spPr bwMode="auto">
          <a:xfrm>
            <a:off x="8426243" y="4444224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?</a:t>
            </a:r>
            <a:endParaRPr lang="en-US" altLang="zh-CN" baseline="-25000" dirty="0">
              <a:solidFill>
                <a:srgbClr val="000000"/>
              </a:solidFill>
            </a:endParaRPr>
          </a:p>
        </p:txBody>
      </p:sp>
      <p:sp>
        <p:nvSpPr>
          <p:cNvPr id="29" name="Line 479"/>
          <p:cNvSpPr>
            <a:spLocks noChangeShapeType="1"/>
          </p:cNvSpPr>
          <p:nvPr/>
        </p:nvSpPr>
        <p:spPr bwMode="auto">
          <a:xfrm flipV="1">
            <a:off x="8537014" y="4823101"/>
            <a:ext cx="142875" cy="431800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420121" y="2407410"/>
            <a:ext cx="4680271" cy="1165606"/>
          </a:xfrm>
          <a:prstGeom prst="roundRect">
            <a:avLst/>
          </a:prstGeom>
          <a:solidFill>
            <a:schemeClr val="accent1">
              <a:alpha val="9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???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339028" y="1051135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对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Funct</a:t>
            </a:r>
            <a:r>
              <a:rPr lang="zh-CN" altLang="en-US" sz="2800" dirty="0" smtClean="0">
                <a:solidFill>
                  <a:schemeClr val="tx1"/>
                </a:solidFill>
              </a:rPr>
              <a:t>变量化简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err="1" smtClean="0">
                <a:solidFill>
                  <a:schemeClr val="tx1"/>
                </a:solidFill>
              </a:rPr>
              <a:t>ALUop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</a:rPr>
              <a:t>单独考虑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化简后合并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39952" y="5877272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反函数简单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085584" cy="95436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部件之数据通路接口：</a:t>
            </a:r>
            <a:r>
              <a:rPr lang="en-US" altLang="zh-CN" dirty="0" err="1">
                <a:solidFill>
                  <a:srgbClr val="FF0000"/>
                </a:solidFill>
              </a:rPr>
              <a:t>SCPU_ctrl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err="1" smtClean="0">
                <a:solidFill>
                  <a:schemeClr val="tx1"/>
                </a:solidFill>
              </a:rPr>
              <a:t>SCPU_ctrl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CPU</a:t>
            </a:r>
            <a:r>
              <a:rPr lang="zh-CN" altLang="en-US" sz="2400" dirty="0">
                <a:solidFill>
                  <a:prstClr val="black"/>
                </a:solidFill>
              </a:rPr>
              <a:t>主要部件之一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寄存器传输</a:t>
            </a:r>
            <a:r>
              <a:rPr lang="zh-CN" altLang="en-US" sz="2400" dirty="0" smtClean="0">
                <a:solidFill>
                  <a:prstClr val="black"/>
                </a:solidFill>
              </a:rPr>
              <a:t>控制</a:t>
            </a:r>
            <a:r>
              <a:rPr lang="zh-CN" altLang="en-US" sz="2400" dirty="0">
                <a:solidFill>
                  <a:prstClr val="black"/>
                </a:solidFill>
              </a:rPr>
              <a:t>者</a:t>
            </a:r>
            <a:r>
              <a:rPr lang="zh-CN" altLang="en-US" sz="2400" dirty="0" smtClean="0">
                <a:solidFill>
                  <a:prstClr val="black"/>
                </a:solidFill>
              </a:rPr>
              <a:t>：编码转换成命令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基本功</a:t>
            </a:r>
            <a:r>
              <a:rPr lang="zh-CN" altLang="en-US" sz="2800" dirty="0">
                <a:solidFill>
                  <a:schemeClr val="tx1"/>
                </a:solidFill>
              </a:rPr>
              <a:t>能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微控制控制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数据传输通道控制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时序控制：单周期时序在那里？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接口要求</a:t>
            </a:r>
            <a:r>
              <a:rPr lang="en-US" altLang="zh-CN" sz="2800" dirty="0" smtClean="0">
                <a:solidFill>
                  <a:schemeClr val="tx1"/>
                </a:solidFill>
              </a:rPr>
              <a:t>-</a:t>
            </a:r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SCPU_ctrl</a:t>
            </a:r>
            <a:endParaRPr lang="en-US" altLang="zh-CN" sz="28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控制器接口信号如右图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模块</a:t>
            </a:r>
            <a:r>
              <a:rPr lang="zh-CN" altLang="en-US" sz="2400" dirty="0">
                <a:solidFill>
                  <a:prstClr val="black"/>
                </a:solidFill>
              </a:rPr>
              <a:t>符号文档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>
                <a:solidFill>
                  <a:prstClr val="black"/>
                </a:solidFill>
              </a:rPr>
              <a:t>SCPU_ctrl.sym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772" y="2564904"/>
            <a:ext cx="25527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通路接口</a:t>
            </a:r>
            <a:r>
              <a:rPr lang="zh-CN" altLang="en-US" dirty="0" smtClean="0"/>
              <a:t>信号标准</a:t>
            </a:r>
            <a:r>
              <a:rPr lang="en-US" altLang="zh-CN" dirty="0" smtClean="0"/>
              <a:t>- </a:t>
            </a:r>
            <a:r>
              <a:rPr lang="en-US" altLang="zh-CN" dirty="0" err="1">
                <a:solidFill>
                  <a:srgbClr val="FF0000"/>
                </a:solidFill>
              </a:rPr>
              <a:t>SCPU_ctrl.v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484783"/>
            <a:ext cx="7488832" cy="458304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module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SCPU_ctrl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( </a:t>
            </a:r>
            <a:r>
              <a:rPr lang="en-US" altLang="zh-CN" sz="1800" dirty="0" smtClean="0">
                <a:solidFill>
                  <a:srgbClr val="3333FF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[5:0]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OPcode</a:t>
            </a:r>
            <a:r>
              <a:rPr lang="en-US" altLang="zh-CN" sz="2000" b="0" dirty="0">
                <a:solidFill>
                  <a:schemeClr val="tx1"/>
                </a:solidFill>
              </a:rPr>
              <a:t>,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000" b="0" dirty="0" err="1">
                <a:solidFill>
                  <a:schemeClr val="tx1"/>
                </a:solidFill>
              </a:rPr>
              <a:t>OPcode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[5:0]Fun</a:t>
            </a:r>
            <a:r>
              <a:rPr lang="en-US" altLang="zh-CN" sz="2000" b="0" dirty="0">
                <a:solidFill>
                  <a:schemeClr val="tx1"/>
                </a:solidFill>
              </a:rPr>
              <a:t>,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000" b="0" dirty="0">
                <a:solidFill>
                  <a:schemeClr val="tx1"/>
                </a:solidFill>
              </a:rPr>
              <a:t>Function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2000" b="0" dirty="0">
                <a:solidFill>
                  <a:schemeClr val="tx1"/>
                </a:solidFill>
              </a:rPr>
              <a:t>,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000" b="0" dirty="0">
                <a:solidFill>
                  <a:schemeClr val="tx1"/>
                </a:solidFill>
              </a:rPr>
              <a:t>CPU Wait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RegDst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ALUSrc_B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Jump,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Branch,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mem_w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[2:0]</a:t>
            </a:r>
            <a:r>
              <a:rPr lang="en-US" altLang="zh-CN" sz="20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CPU_MIO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); </a:t>
            </a: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3333FF"/>
                </a:solidFill>
              </a:rPr>
              <a:t>endmodule</a:t>
            </a:r>
            <a:endParaRPr lang="zh-CN" altLang="en-US" sz="18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36912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之控制器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控制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实验五设计的数据通路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工程：</a:t>
            </a:r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OExp06-OwnSCPU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之</a:t>
            </a:r>
            <a:r>
              <a:rPr lang="zh-CN" altLang="en-US" sz="2800" dirty="0" smtClean="0">
                <a:solidFill>
                  <a:schemeClr val="tx1"/>
                </a:solidFill>
              </a:rPr>
              <a:t>控制器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根据理论课分析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讨论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设计实验五数据通路的的控制器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原理图或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描述均可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必须用函数表达式结构描述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仿真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测试控制器模块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集成替换验证通过的数据通路模块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替换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实验五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(Exp05)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SCPU_ctrl.ngc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顶层模块延用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Exp05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模块名：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Top_OExp06_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OwnSCPU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.sch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控制器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设计测试程序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(MIPS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汇编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译码测试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格式、访存指令、分支指令，转移指令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运算控制测试：</a:t>
            </a:r>
            <a:r>
              <a:rPr lang="en-US" altLang="zh-CN" sz="2400" dirty="0"/>
              <a:t>Function</a:t>
            </a:r>
            <a:r>
              <a:rPr lang="zh-CN" altLang="en-US" sz="2400" dirty="0"/>
              <a:t>译码测试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设计主控制器模块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写出控制器的函数表达式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结构描述实现电路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</a:rPr>
              <a:t>ALU</a:t>
            </a:r>
            <a:r>
              <a:rPr lang="zh-CN" altLang="en-US" sz="2800" dirty="0" smtClean="0">
                <a:solidFill>
                  <a:schemeClr val="tx1"/>
                </a:solidFill>
              </a:rPr>
              <a:t>操作译码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写出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操作译码函数表达式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结构描述实现电路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使用</a:t>
            </a:r>
            <a:r>
              <a:rPr lang="en-US" altLang="zh-CN" sz="2400" dirty="0" smtClean="0"/>
              <a:t>DEMO</a:t>
            </a:r>
            <a:r>
              <a:rPr lang="zh-CN" altLang="en-US" sz="2400" dirty="0" smtClean="0"/>
              <a:t>作功能初步调试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ALU</a:t>
            </a:r>
            <a:r>
              <a:rPr lang="zh-CN" altLang="en-US" sz="2000" dirty="0" smtClean="0"/>
              <a:t>必须运算包含“</a:t>
            </a:r>
            <a:r>
              <a:rPr lang="en-US" altLang="zh-CN" sz="2000" dirty="0" smtClean="0"/>
              <a:t>nor</a:t>
            </a:r>
            <a:r>
              <a:rPr lang="zh-CN" altLang="en-US" sz="2000" dirty="0" smtClean="0"/>
              <a:t>”操作</a:t>
            </a:r>
            <a:endParaRPr lang="en-US" altLang="zh-CN" sz="2000" dirty="0" smtClean="0"/>
          </a:p>
          <a:p>
            <a:pPr lvl="2"/>
            <a:r>
              <a:rPr lang="zh-CN" altLang="en-US" sz="2000" dirty="0" smtClean="0">
                <a:solidFill>
                  <a:schemeClr val="tx1"/>
                </a:solidFill>
              </a:rPr>
              <a:t>否则需要修改或重新设计调试程序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仿真二个控制器电路模块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可以单独或合并仿真，但最后要合并为一个控制模块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指令译码</a:t>
            </a:r>
            <a:r>
              <a:rPr lang="en-US" altLang="zh-CN" dirty="0" smtClean="0"/>
              <a:t>-</a:t>
            </a:r>
            <a:r>
              <a:rPr lang="zh-CN" altLang="en-US" dirty="0" smtClean="0"/>
              <a:t>主控制器逻辑电路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224" y="1242463"/>
            <a:ext cx="8107216" cy="501367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主控制器</a:t>
            </a:r>
            <a:r>
              <a:rPr lang="en-US" altLang="zh-CN" dirty="0" smtClean="0"/>
              <a:t>HDL</a:t>
            </a:r>
            <a:r>
              <a:rPr lang="zh-CN" altLang="en-US" dirty="0" smtClean="0"/>
              <a:t>描述结构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568952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指令译码器参考描述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`define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{RegDst,ALUSrc_B,MemtoReg,RegWrite,MemRead,MemWrite,Branch,Jump,ALUop}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assign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mem_w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=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MemWrite</a:t>
            </a:r>
            <a:r>
              <a:rPr lang="en-US" altLang="zh-CN" sz="1800" b="0" dirty="0">
                <a:solidFill>
                  <a:schemeClr val="tx1"/>
                </a:solidFill>
              </a:rPr>
              <a:t>&amp;&amp;(~</a:t>
            </a:r>
            <a:r>
              <a:rPr lang="en-US" altLang="zh-CN" sz="1800" b="0" dirty="0" err="1">
                <a:solidFill>
                  <a:schemeClr val="tx1"/>
                </a:solidFill>
              </a:rPr>
              <a:t>MemRead</a:t>
            </a:r>
            <a:r>
              <a:rPr lang="en-US" altLang="zh-CN" sz="1800" b="0" dirty="0">
                <a:solidFill>
                  <a:schemeClr val="tx1"/>
                </a:solidFill>
              </a:rPr>
              <a:t>);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always </a:t>
            </a:r>
            <a:r>
              <a:rPr lang="en-US" altLang="zh-CN" sz="1800" b="0" dirty="0">
                <a:solidFill>
                  <a:schemeClr val="tx1"/>
                </a:solidFill>
              </a:rPr>
              <a:t>@* </a:t>
            </a:r>
            <a:r>
              <a:rPr lang="en-US" altLang="zh-CN" sz="1800" dirty="0">
                <a:solidFill>
                  <a:srgbClr val="3333FF"/>
                </a:solidFill>
              </a:rPr>
              <a:t>begin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OPcode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6‘b000000</a:t>
            </a:r>
            <a:r>
              <a:rPr lang="en-US" altLang="zh-CN" sz="1800" b="0" dirty="0">
                <a:solidFill>
                  <a:schemeClr val="tx1"/>
                </a:solidFill>
              </a:rPr>
              <a:t>: 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end	//</a:t>
            </a:r>
            <a:r>
              <a:rPr lang="en-US" altLang="zh-CN" sz="1800" b="0" dirty="0">
                <a:solidFill>
                  <a:schemeClr val="tx1"/>
                </a:solidFill>
              </a:rPr>
              <a:t>ALU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6'b100011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begin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 end	//</a:t>
            </a:r>
            <a:r>
              <a:rPr lang="en-US" altLang="zh-CN" sz="1800" b="0" dirty="0">
                <a:solidFill>
                  <a:schemeClr val="tx1"/>
                </a:solidFill>
              </a:rPr>
              <a:t>load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6'b101011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 end	//</a:t>
            </a:r>
            <a:r>
              <a:rPr lang="en-US" altLang="zh-CN" sz="1800" b="0" dirty="0">
                <a:solidFill>
                  <a:schemeClr val="tx1"/>
                </a:solidFill>
              </a:rPr>
              <a:t>store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6'b000100</a:t>
            </a:r>
            <a:r>
              <a:rPr lang="en-US" altLang="zh-CN" sz="1800" b="0" dirty="0">
                <a:solidFill>
                  <a:schemeClr val="tx1"/>
                </a:solidFill>
              </a:rPr>
              <a:t>: 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 </a:t>
            </a:r>
            <a:r>
              <a:rPr lang="en-US" altLang="zh-CN" sz="1800" dirty="0" smtClean="0">
                <a:solidFill>
                  <a:srgbClr val="FF0000"/>
                </a:solidFill>
              </a:rPr>
              <a:t>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end	//</a:t>
            </a:r>
            <a:r>
              <a:rPr lang="en-US" altLang="zh-CN" sz="1800" b="0" dirty="0" err="1">
                <a:solidFill>
                  <a:schemeClr val="tx1"/>
                </a:solidFill>
              </a:rPr>
              <a:t>beq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6'b000010: </a:t>
            </a:r>
            <a:r>
              <a:rPr lang="en-US" altLang="zh-CN" sz="1800" b="0" dirty="0">
                <a:solidFill>
                  <a:schemeClr val="tx1"/>
                </a:solidFill>
              </a:rPr>
              <a:t>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</a:t>
            </a: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end 	//</a:t>
            </a:r>
            <a:r>
              <a:rPr lang="en-US" altLang="zh-CN" sz="1800" b="0" dirty="0">
                <a:solidFill>
                  <a:schemeClr val="tx1"/>
                </a:solidFill>
              </a:rPr>
              <a:t>jump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6'h24</a:t>
            </a:r>
            <a:r>
              <a:rPr lang="en-US" altLang="zh-CN" sz="1800" b="0" dirty="0">
                <a:solidFill>
                  <a:schemeClr val="tx1"/>
                </a:solidFill>
              </a:rPr>
              <a:t>: 	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begin 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end	//</a:t>
            </a:r>
            <a:r>
              <a:rPr lang="en-US" altLang="zh-CN" sz="1800" b="0" dirty="0" err="1">
                <a:solidFill>
                  <a:schemeClr val="tx1"/>
                </a:solidFill>
              </a:rPr>
              <a:t>slti</a:t>
            </a:r>
            <a:r>
              <a:rPr lang="zh-CN" altLang="en-US" sz="1800" b="0" dirty="0">
                <a:solidFill>
                  <a:schemeClr val="tx1"/>
                </a:solidFill>
              </a:rPr>
              <a:t>，</a:t>
            </a:r>
            <a:r>
              <a:rPr lang="zh-CN" altLang="en-US" sz="1400" b="0" dirty="0">
                <a:solidFill>
                  <a:schemeClr val="tx1"/>
                </a:solidFill>
              </a:rPr>
              <a:t>增加</a:t>
            </a:r>
            <a:r>
              <a:rPr lang="en-US" altLang="zh-CN" sz="1400" b="0" dirty="0" err="1">
                <a:solidFill>
                  <a:schemeClr val="tx1"/>
                </a:solidFill>
              </a:rPr>
              <a:t>ALUop</a:t>
            </a:r>
            <a:r>
              <a:rPr lang="zh-CN" altLang="en-US" sz="1400" b="0" dirty="0" smtClean="0">
                <a:solidFill>
                  <a:schemeClr val="tx1"/>
                </a:solidFill>
              </a:rPr>
              <a:t>编码</a:t>
            </a:r>
            <a:endParaRPr lang="en-US" altLang="zh-CN" sz="14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	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			</a:t>
            </a:r>
            <a:r>
              <a:rPr lang="en-US" altLang="zh-CN" sz="2400" dirty="0" smtClean="0">
                <a:solidFill>
                  <a:schemeClr val="tx1"/>
                </a:solidFill>
              </a:rPr>
              <a:t>……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3333FF"/>
                </a:solidFill>
              </a:rPr>
              <a:t>default</a:t>
            </a:r>
            <a:r>
              <a:rPr lang="en-US" altLang="zh-CN" sz="1800" b="0" dirty="0">
                <a:solidFill>
                  <a:schemeClr val="tx1"/>
                </a:solidFill>
              </a:rPr>
              <a:t>: 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begin 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  end 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end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控制器仿真激励代码参考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70992"/>
            <a:ext cx="8229600" cy="4968552"/>
          </a:xfrm>
        </p:spPr>
        <p:txBody>
          <a:bodyPr/>
          <a:lstStyle/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initial begin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// Initialize Inputs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MIO_ready</a:t>
            </a: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#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40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;	</a:t>
            </a:r>
            <a:endParaRPr lang="en-US" altLang="zh-CN" sz="1800" b="0" i="1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1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// Wait 40 ns for global reset to finish</a:t>
            </a:r>
            <a:r>
              <a:rPr lang="zh-CN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。以上是测试模板代码。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// Add stimulus </a:t>
            </a:r>
            <a:r>
              <a:rPr lang="en-US" altLang="zh-CN" sz="1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here</a:t>
            </a:r>
            <a:endParaRPr lang="en-US" altLang="zh-CN" sz="1800" b="0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//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检查输出信号和关键信号输出是否满足</a:t>
            </a:r>
            <a:r>
              <a:rPr lang="zh-CN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真值表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0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; </a:t>
            </a:r>
            <a:r>
              <a:rPr lang="en-US" altLang="zh-CN" sz="16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//</a:t>
            </a:r>
            <a:r>
              <a:rPr lang="en-US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ALU</a:t>
            </a:r>
            <a:r>
              <a:rPr lang="zh-CN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指令，检查</a:t>
            </a:r>
            <a:r>
              <a:rPr lang="en-US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6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ALUop</a:t>
            </a:r>
            <a:r>
              <a:rPr lang="en-US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=2'b10; </a:t>
            </a:r>
            <a:r>
              <a:rPr lang="en-US" altLang="zh-CN" sz="16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RegDst</a:t>
            </a:r>
            <a:r>
              <a:rPr lang="en-US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=1; </a:t>
            </a:r>
            <a:r>
              <a:rPr lang="en-US" altLang="zh-CN" sz="16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RegWrite</a:t>
            </a:r>
            <a:r>
              <a:rPr lang="en-US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</a:t>
            </a:r>
            <a:endParaRPr lang="zh-CN" altLang="zh-CN" sz="16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6'b100000;	//add,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=3'b010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6'b100010;	//sub,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=3'b110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6'b100100;	//and,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=3'b000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6'b100101;	//or,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=3'b001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6'b101010;	//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slt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=3'b111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6'b100111;	//nor,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=3'b100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控制器仿真激励代码参考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70992"/>
            <a:ext cx="8229600" cy="4968552"/>
          </a:xfrm>
        </p:spPr>
        <p:txBody>
          <a:bodyPr/>
          <a:lstStyle/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#20;</a:t>
            </a:r>
            <a:endParaRPr lang="zh-CN" altLang="zh-CN" sz="1800" b="0" kern="1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6'b000010;	//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srl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=3'b101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6'b010110;	//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xor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=3'b011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6'b111111;	//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间隔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#1;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6'b100011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;//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load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指令，检查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ALUop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=2'b00,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RegDst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=0,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		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//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ALUSrc_B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MemtoReg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RegWrite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6'b101011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;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//store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指令，检查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ALUop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=2'b00,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mem_w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ALUSrc_B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6'b000100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;//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beq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指令，检查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ALUop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=2'b01, Branch=1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6'b000010;	//jump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指令，检查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Jump=1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6'h24; 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//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slti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指令，检查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ALUop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=2'b11,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RegDst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=0, </a:t>
            </a:r>
            <a:endParaRPr lang="en-US" altLang="zh-CN" sz="1800" b="0" i="1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20;	            //</a:t>
            </a:r>
            <a:r>
              <a:rPr lang="en-US" altLang="zh-CN" sz="1800" b="0" i="1" kern="1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ALUSrc_B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=1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RegWrite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6'h3f;		//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间隔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6'b000000;		//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间隔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end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控制器模块时序仿真结果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437604" y="1268760"/>
            <a:ext cx="8246368" cy="2448272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7068" y="3777223"/>
            <a:ext cx="8136904" cy="239989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操作</a:t>
            </a:r>
            <a:r>
              <a:rPr lang="zh-CN" altLang="en-US" dirty="0" smtClean="0"/>
              <a:t>译码器逻辑电路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2492896"/>
            <a:ext cx="7620286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操作译码器</a:t>
            </a:r>
            <a:r>
              <a:rPr lang="en-US" altLang="zh-CN" dirty="0" smtClean="0"/>
              <a:t>HDL</a:t>
            </a:r>
            <a:r>
              <a:rPr lang="zh-CN" altLang="en-US" dirty="0" smtClean="0"/>
              <a:t>描述结构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2383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ALU</a:t>
            </a:r>
            <a:r>
              <a:rPr lang="zh-CN" altLang="en-US" sz="2800" dirty="0" smtClean="0">
                <a:solidFill>
                  <a:schemeClr val="tx1"/>
                </a:solidFill>
              </a:rPr>
              <a:t>控制器</a:t>
            </a:r>
            <a:r>
              <a:rPr lang="zh-CN" altLang="en-US" sz="2800" dirty="0">
                <a:solidFill>
                  <a:schemeClr val="tx1"/>
                </a:solidFill>
              </a:rPr>
              <a:t>参考</a:t>
            </a:r>
            <a:r>
              <a:rPr lang="zh-CN" altLang="en-US" sz="2800" dirty="0" smtClean="0">
                <a:solidFill>
                  <a:schemeClr val="tx1"/>
                </a:solidFill>
              </a:rPr>
              <a:t>描述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000" dirty="0">
                <a:solidFill>
                  <a:schemeClr val="tx1"/>
                </a:solidFill>
              </a:rPr>
              <a:t>	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always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@* </a:t>
            </a:r>
            <a:r>
              <a:rPr lang="en-US" altLang="zh-CN" sz="1800" dirty="0">
                <a:solidFill>
                  <a:srgbClr val="3333FF"/>
                </a:solidFill>
              </a:rPr>
              <a:t>begin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ALUop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2'b00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ALU_Control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= ? ;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//</a:t>
            </a:r>
            <a:r>
              <a:rPr lang="en-US" altLang="zh-CN" sz="1800" b="0" dirty="0">
                <a:solidFill>
                  <a:schemeClr val="tx1"/>
                </a:solidFill>
              </a:rPr>
              <a:t>add</a:t>
            </a:r>
            <a:r>
              <a:rPr lang="zh-CN" altLang="en-US" sz="1800" b="0" dirty="0">
                <a:solidFill>
                  <a:schemeClr val="tx1"/>
                </a:solidFill>
              </a:rPr>
              <a:t>计算地址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2'b01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>
                <a:solidFill>
                  <a:schemeClr val="tx1"/>
                </a:solidFill>
              </a:rPr>
              <a:t>sub</a:t>
            </a:r>
            <a:r>
              <a:rPr lang="zh-CN" altLang="en-US" sz="1800" b="0" dirty="0">
                <a:solidFill>
                  <a:schemeClr val="tx1"/>
                </a:solidFill>
              </a:rPr>
              <a:t>比较条件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2'b10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(Fun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6'b100000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3'b010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	//</a:t>
            </a:r>
            <a:r>
              <a:rPr lang="en-US" altLang="zh-CN" sz="1800" b="0" dirty="0">
                <a:solidFill>
                  <a:schemeClr val="tx1"/>
                </a:solidFill>
              </a:rPr>
              <a:t>add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6'b100010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//sub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6'b100100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//and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6'b100101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//or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6'b101010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</a:t>
            </a:r>
            <a:r>
              <a:rPr lang="en-US" altLang="zh-CN" sz="1800" b="0" dirty="0" err="1">
                <a:solidFill>
                  <a:schemeClr val="tx1"/>
                </a:solidFill>
              </a:rPr>
              <a:t>slt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6'b100111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//nor:~(A | B)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6'b000010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</a:t>
            </a:r>
            <a:r>
              <a:rPr lang="en-US" altLang="zh-CN" sz="1800" b="0" dirty="0" err="1">
                <a:solidFill>
                  <a:schemeClr val="tx1"/>
                </a:solidFill>
              </a:rPr>
              <a:t>srl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6'b010110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xor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</a:t>
            </a:r>
            <a:r>
              <a:rPr lang="en-US" altLang="zh-CN" sz="1800" dirty="0" smtClean="0">
                <a:solidFill>
                  <a:schemeClr val="tx1"/>
                </a:solidFill>
              </a:rPr>
              <a:t>……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3333FF"/>
                </a:solidFill>
              </a:rPr>
              <a:t>default</a:t>
            </a:r>
            <a:r>
              <a:rPr lang="en-US" altLang="zh-CN" sz="1800" b="0" dirty="0">
                <a:solidFill>
                  <a:schemeClr val="tx1"/>
                </a:solidFill>
              </a:rPr>
              <a:t>:  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=3'bx;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2'b11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 err="1">
                <a:solidFill>
                  <a:schemeClr val="tx1"/>
                </a:solidFill>
              </a:rPr>
              <a:t>slti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zh-CN" altLang="en-US" sz="18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控制器集成替换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266168"/>
            <a:ext cx="5853336" cy="353098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集成替换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仿真正确后替换</a:t>
            </a:r>
            <a:r>
              <a:rPr lang="en-US" altLang="zh-CN" sz="2000" dirty="0" smtClean="0"/>
              <a:t>Exp05</a:t>
            </a:r>
            <a:r>
              <a:rPr lang="zh-CN" altLang="en-US" sz="2000" dirty="0" smtClean="0"/>
              <a:t>的控制器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核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工程中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的控制器核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cs typeface="Times New Roman" panose="02020603050405020304" pitchFamily="18" charset="0"/>
              </a:rPr>
              <a:t>Exp0</a:t>
            </a:r>
            <a:r>
              <a:rPr lang="en-US" altLang="zh-CN" sz="2200" dirty="0" smtClean="0">
                <a:cs typeface="Times New Roman" panose="02020603050405020304" pitchFamily="18" charset="0"/>
              </a:rPr>
              <a:t>5</a:t>
            </a:r>
            <a:r>
              <a:rPr lang="zh-CN" altLang="en-US" sz="2200" dirty="0" smtClean="0">
                <a:cs typeface="Times New Roman" panose="02020603050405020304" pitchFamily="18" charset="0"/>
              </a:rPr>
              <a:t>工程</a:t>
            </a:r>
            <a:r>
              <a:rPr lang="zh-CN" altLang="en-US" sz="2200" dirty="0">
                <a:cs typeface="Times New Roman" panose="02020603050405020304" pitchFamily="18" charset="0"/>
              </a:rPr>
              <a:t>中</a:t>
            </a:r>
            <a:r>
              <a:rPr lang="zh-CN" altLang="en-US" sz="2200" dirty="0" smtClean="0">
                <a:cs typeface="Times New Roman" panose="02020603050405020304" pitchFamily="18" charset="0"/>
              </a:rPr>
              <a:t>移控制器核</a:t>
            </a:r>
            <a:r>
              <a:rPr lang="zh-CN" altLang="en-US" sz="2200" dirty="0">
                <a:cs typeface="Times New Roman" panose="02020603050405020304" pitchFamily="18" charset="0"/>
              </a:rPr>
              <a:t>关联</a:t>
            </a:r>
            <a:endParaRPr lang="en-US" altLang="zh-CN" sz="2200" dirty="0">
              <a:cs typeface="Times New Roman" panose="02020603050405020304" pitchFamily="18" charset="0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删除工程中控制器核文件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>
                <a:cs typeface="Times New Roman" panose="02020603050405020304" pitchFamily="18" charset="0"/>
              </a:rPr>
              <a:t>SCPU_ctrl.ngc</a:t>
            </a:r>
            <a:r>
              <a:rPr lang="zh-CN" altLang="zh-CN" sz="1800" dirty="0" smtClean="0">
                <a:cs typeface="Times New Roman" panose="02020603050405020304" pitchFamily="18" charset="0"/>
              </a:rPr>
              <a:t>文件</a:t>
            </a:r>
            <a:endParaRPr lang="en-US" altLang="zh-CN" sz="1800" dirty="0" smtClean="0">
              <a:cs typeface="Times New Roman" panose="02020603050405020304" pitchFamily="18" charset="0"/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cs typeface="Times New Roman" panose="02020603050405020304" pitchFamily="18" charset="0"/>
              </a:rPr>
              <a:t>在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Project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菜单中运行</a:t>
            </a:r>
            <a:r>
              <a:rPr lang="zh-CN" altLang="en-US" sz="2000" dirty="0">
                <a:cs typeface="Times New Roman" panose="02020603050405020304" pitchFamily="18" charset="0"/>
              </a:rPr>
              <a:t>：</a:t>
            </a:r>
            <a:br>
              <a:rPr lang="en-US" altLang="zh-CN" sz="2000" dirty="0" smtClean="0">
                <a:cs typeface="Times New Roman" panose="02020603050405020304" pitchFamily="18" charset="0"/>
              </a:rPr>
            </a:br>
            <a:r>
              <a:rPr lang="en-US" altLang="zh-CN" sz="1800" b="1" dirty="0" smtClean="0">
                <a:cs typeface="Times New Roman" panose="02020603050405020304" pitchFamily="18" charset="0"/>
              </a:rPr>
              <a:t>Cleanup Project Files …</a:t>
            </a:r>
            <a:endParaRPr lang="en-US" altLang="zh-CN" sz="1800" b="1" dirty="0" smtClean="0">
              <a:cs typeface="Times New Roman" panose="02020603050405020304" pitchFamily="18" charset="0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建议</a:t>
            </a: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Exp0</a:t>
            </a:r>
            <a:r>
              <a:rPr lang="en-US" altLang="zh-CN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资源重建工程</a:t>
            </a:r>
            <a:endParaRPr lang="en-US" altLang="zh-CN" sz="2400" dirty="0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cs typeface="Times New Roman" panose="02020603050405020304" pitchFamily="18" charset="0"/>
              </a:rPr>
              <a:t>除</a:t>
            </a:r>
            <a:r>
              <a:rPr lang="en-US" altLang="zh-CN" sz="2000" dirty="0" err="1">
                <a:cs typeface="Times New Roman" panose="02020603050405020304" pitchFamily="18" charset="0"/>
              </a:rPr>
              <a:t>SCPU_ctrl.ngc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核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0072" y="1080136"/>
            <a:ext cx="3600400" cy="5029566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5508104" y="5512784"/>
            <a:ext cx="3312368" cy="43649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1001698" y="5644100"/>
            <a:ext cx="2880320" cy="612648"/>
          </a:xfrm>
          <a:prstGeom prst="wedgeRoundRectCallout">
            <a:avLst>
              <a:gd name="adj1" fmla="val 107863"/>
              <a:gd name="adj2" fmla="val -51394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Exp05</a:t>
            </a:r>
            <a:r>
              <a:rPr lang="zh-CN" altLang="en-US" sz="2400" dirty="0" smtClean="0">
                <a:solidFill>
                  <a:schemeClr val="tx1"/>
                </a:solidFill>
              </a:rPr>
              <a:t>需要清理的核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0124" y="1244752"/>
            <a:ext cx="3182622" cy="48943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集成</a:t>
            </a: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替换</a:t>
            </a:r>
            <a:r>
              <a:rPr lang="en-US" altLang="zh-CN" sz="28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SCPU_ctrl</a:t>
            </a: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核</a:t>
            </a: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后的</a:t>
            </a:r>
            <a:b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模块层次结构</a:t>
            </a:r>
            <a:endParaRPr lang="en-US" altLang="zh-CN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480124" y="1209451"/>
            <a:ext cx="3412356" cy="4929673"/>
          </a:xfrm>
          <a:prstGeom prst="roundRect">
            <a:avLst>
              <a:gd name="adj" fmla="val 9515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1016724" y="2586395"/>
            <a:ext cx="2907204" cy="612648"/>
          </a:xfrm>
          <a:prstGeom prst="wedgeRoundRectCallout">
            <a:avLst>
              <a:gd name="adj1" fmla="val 122440"/>
              <a:gd name="adj2" fmla="val -220280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Exp06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</a:t>
            </a:r>
            <a:r>
              <a:rPr lang="zh-CN" altLang="en-US" sz="2000" dirty="0" smtClean="0">
                <a:solidFill>
                  <a:schemeClr val="tx1"/>
                </a:solidFill>
              </a:rPr>
              <a:t>数据通路替换后的模块调用关系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55576" y="5106397"/>
            <a:ext cx="2671846" cy="612648"/>
          </a:xfrm>
          <a:prstGeom prst="wedgeRoundRectCallout">
            <a:avLst>
              <a:gd name="adj1" fmla="val 138592"/>
              <a:gd name="adj2" fmla="val 61782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替换后的控制器模块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使用</a:t>
            </a:r>
            <a:r>
              <a:rPr lang="en-US" altLang="zh-CN" sz="2800" dirty="0">
                <a:solidFill>
                  <a:schemeClr val="tx1"/>
                </a:solidFill>
              </a:rPr>
              <a:t>DEMO</a:t>
            </a:r>
            <a:r>
              <a:rPr lang="zh-CN" altLang="en-US" sz="2800" dirty="0">
                <a:solidFill>
                  <a:schemeClr val="tx1"/>
                </a:solidFill>
              </a:rPr>
              <a:t>程序</a:t>
            </a:r>
            <a:r>
              <a:rPr lang="zh-CN" altLang="en-US" sz="2800" dirty="0" smtClean="0">
                <a:solidFill>
                  <a:schemeClr val="tx1"/>
                </a:solidFill>
              </a:rPr>
              <a:t>目测</a:t>
            </a:r>
            <a:r>
              <a:rPr lang="zh-CN" altLang="en-US" sz="2800" dirty="0" smtClean="0">
                <a:solidFill>
                  <a:schemeClr val="tx1"/>
                </a:solidFill>
              </a:rPr>
              <a:t>控制器</a:t>
            </a:r>
            <a:r>
              <a:rPr lang="zh-CN" altLang="en-US" sz="2800" dirty="0" smtClean="0">
                <a:solidFill>
                  <a:schemeClr val="tx1"/>
                </a:solidFill>
              </a:rPr>
              <a:t>功能</a:t>
            </a:r>
            <a:r>
              <a:rPr lang="en-US" altLang="zh-CN" sz="2800" dirty="0" smtClean="0">
                <a:solidFill>
                  <a:schemeClr val="tx1"/>
                </a:solidFill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</a:rPr>
              <a:t>同实验五</a:t>
            </a:r>
            <a:r>
              <a:rPr lang="en-US" altLang="zh-CN" sz="2800" dirty="0" smtClean="0">
                <a:solidFill>
                  <a:schemeClr val="tx1"/>
                </a:solidFill>
              </a:rPr>
              <a:t>)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DEMO</a:t>
            </a:r>
            <a:r>
              <a:rPr lang="zh-CN" altLang="en-US" sz="2400" dirty="0" smtClean="0"/>
              <a:t>接口功能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SW[7:5</a:t>
            </a:r>
            <a:r>
              <a:rPr lang="en-US" altLang="zh-CN" sz="2000" dirty="0" smtClean="0"/>
              <a:t>]=000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SW[2]=0(</a:t>
            </a:r>
            <a:r>
              <a:rPr lang="zh-CN" altLang="en-US" sz="2000" dirty="0" smtClean="0"/>
              <a:t>全速运行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SW[0]=0</a:t>
            </a:r>
            <a:r>
              <a:rPr lang="zh-CN" altLang="en-US" sz="1800" dirty="0" smtClean="0"/>
              <a:t>，点阵</a:t>
            </a:r>
            <a:r>
              <a:rPr lang="zh-CN" altLang="en-US" sz="1800" dirty="0"/>
              <a:t>显示程序：跑马灯</a:t>
            </a:r>
            <a:endParaRPr lang="zh-CN" altLang="en-US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SW[0]=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，点阵</a:t>
            </a:r>
            <a:r>
              <a:rPr lang="zh-CN" altLang="en-US" sz="1800" dirty="0"/>
              <a:t>显示程序：矩形变幻</a:t>
            </a:r>
            <a:endParaRPr lang="zh-CN" altLang="en-US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SW[4:3]=01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</a:t>
            </a:r>
            <a:r>
              <a:rPr lang="en-US" altLang="zh-CN" sz="1800" dirty="0" smtClean="0"/>
              <a:t>]=1</a:t>
            </a:r>
            <a:r>
              <a:rPr lang="zh-CN" altLang="en-US" sz="1800" dirty="0" smtClean="0"/>
              <a:t>，内存</a:t>
            </a:r>
            <a:r>
              <a:rPr lang="zh-CN" altLang="en-US" sz="1800" dirty="0"/>
              <a:t>数据显示程序：</a:t>
            </a:r>
            <a:r>
              <a:rPr lang="en-US" altLang="zh-CN" sz="1800" dirty="0"/>
              <a:t>0</a:t>
            </a:r>
            <a:r>
              <a:rPr lang="zh-CN" altLang="en-US" sz="1800" dirty="0"/>
              <a:t>～</a:t>
            </a:r>
            <a:r>
              <a:rPr lang="en-US" altLang="zh-CN" sz="1800" dirty="0"/>
              <a:t>F</a:t>
            </a:r>
            <a:endParaRPr lang="en-US" altLang="zh-CN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SW[4:3]=10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</a:t>
            </a:r>
            <a:r>
              <a:rPr lang="en-US" altLang="zh-CN" sz="1800" dirty="0" smtClean="0"/>
              <a:t>]=1</a:t>
            </a:r>
            <a:r>
              <a:rPr lang="zh-CN" altLang="en-US" sz="1800" dirty="0" smtClean="0"/>
              <a:t>，当前寄存器</a:t>
            </a:r>
            <a:r>
              <a:rPr lang="en-US" altLang="zh-CN" sz="1800" dirty="0" smtClean="0"/>
              <a:t>R9+1</a:t>
            </a:r>
            <a:r>
              <a:rPr lang="zh-CN" altLang="en-US" sz="1800" dirty="0"/>
              <a:t>显示</a:t>
            </a:r>
            <a:endParaRPr lang="zh-CN" altLang="en-US" sz="1800" dirty="0"/>
          </a:p>
          <a:p>
            <a:pPr lvl="2">
              <a:spcBef>
                <a:spcPts val="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用汇编语言设计测试程序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</a:t>
            </a:r>
            <a:r>
              <a:rPr lang="en-US" altLang="zh-CN" sz="2400" dirty="0"/>
              <a:t>ALU</a:t>
            </a:r>
            <a:r>
              <a:rPr lang="zh-CN" altLang="en-US" sz="2400" dirty="0"/>
              <a:t>指令</a:t>
            </a:r>
            <a:r>
              <a:rPr lang="en-US" altLang="zh-CN" sz="2400" dirty="0"/>
              <a:t>(R-</a:t>
            </a:r>
            <a:r>
              <a:rPr lang="zh-CN" altLang="en-US" sz="2400" dirty="0"/>
              <a:t>格式译码、</a:t>
            </a:r>
            <a:r>
              <a:rPr lang="en-US" altLang="zh-CN" sz="2400" dirty="0"/>
              <a:t> Function</a:t>
            </a:r>
            <a:r>
              <a:rPr lang="zh-CN" altLang="en-US" sz="2400" dirty="0"/>
              <a:t>译码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</a:t>
            </a:r>
            <a:r>
              <a:rPr lang="en-US" altLang="zh-CN" sz="2400" dirty="0"/>
              <a:t>LW/SW</a:t>
            </a:r>
            <a:r>
              <a:rPr lang="zh-CN" altLang="en-US" sz="2400" dirty="0"/>
              <a:t>指令</a:t>
            </a:r>
            <a:r>
              <a:rPr lang="en-US" altLang="zh-CN" sz="2400" dirty="0"/>
              <a:t>(I-</a:t>
            </a:r>
            <a:r>
              <a:rPr lang="zh-CN" altLang="en-US" sz="2400" dirty="0"/>
              <a:t>格式译码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测试分支指令</a:t>
            </a:r>
            <a:r>
              <a:rPr lang="en-US" altLang="zh-CN" sz="2400" dirty="0"/>
              <a:t>(I-</a:t>
            </a:r>
            <a:r>
              <a:rPr lang="zh-CN" altLang="en-US" sz="2400" dirty="0"/>
              <a:t>格式译码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测试转移指令</a:t>
            </a:r>
            <a:r>
              <a:rPr lang="en-US" altLang="zh-CN" sz="2400" dirty="0"/>
              <a:t>(J-</a:t>
            </a:r>
            <a:r>
              <a:rPr lang="zh-CN" altLang="en-US" sz="2400" dirty="0"/>
              <a:t>格式译码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z="4800" dirty="0" smtClean="0">
                <a:ea typeface="黑体" panose="02010609060101010101" pitchFamily="49" charset="-122"/>
              </a:rPr>
              <a:t>实验目的</a:t>
            </a:r>
            <a:endParaRPr sz="4800" dirty="0" smtClean="0">
              <a:ea typeface="黑体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87375" y="1336675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1.	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运用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寄存器传输控制技术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2.	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掌握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核心：指令执行过程与控制流关系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设计控制器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学习测试方案的设计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5.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学习测试程序的设计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5273" y="188640"/>
            <a:ext cx="8540750" cy="803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物理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4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接口功能</a:t>
            </a:r>
            <a:endParaRPr lang="zh-CN" altLang="en-US" sz="4800" dirty="0" smtClean="0"/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556792"/>
            <a:ext cx="6906825" cy="4896544"/>
          </a:xfrm>
        </p:spPr>
        <p:txBody>
          <a:bodyPr/>
          <a:lstStyle/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/>
            <a:endParaRPr lang="zh-CN" alt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80808"/>
                </a:solidFill>
              </a:rPr>
              <a:t>	</a:t>
            </a:r>
            <a:endParaRPr lang="zh-CN" altLang="en-US" sz="2400" dirty="0" smtClean="0">
              <a:solidFill>
                <a:srgbClr val="08080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584" y="3861048"/>
            <a:ext cx="3024336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prstDash val="dash"/>
          </a:ln>
        </p:spPr>
        <p:txBody>
          <a:bodyPr wrap="square" lIns="72000" rIns="0">
            <a:spAutoFit/>
          </a:bodyPr>
          <a:lstStyle/>
          <a:p>
            <a:r>
              <a:rPr lang="en-US" altLang="zh-CN" sz="1600" dirty="0" smtClean="0"/>
              <a:t>SW[7:5]=</a:t>
            </a:r>
            <a:r>
              <a:rPr lang="zh-CN" altLang="en-US" sz="1600" dirty="0" smtClean="0"/>
              <a:t>显示通道选择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]=000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程序运行输出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字地址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010</a:t>
            </a:r>
            <a:r>
              <a:rPr lang="zh-CN" altLang="en-US" sz="1600" dirty="0" smtClean="0"/>
              <a:t>：测试指令字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011</a:t>
            </a:r>
            <a:r>
              <a:rPr lang="zh-CN" altLang="en-US" sz="1600" dirty="0" smtClean="0"/>
              <a:t>：测试计数器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</a:t>
            </a:r>
            <a:r>
              <a:rPr lang="en-US" altLang="zh-CN" sz="1600" dirty="0"/>
              <a:t>0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RAM</a:t>
            </a:r>
            <a:r>
              <a:rPr lang="zh-CN" altLang="en-US" sz="1600" dirty="0" smtClean="0"/>
              <a:t>地址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数据输出</a:t>
            </a:r>
            <a:endParaRPr lang="en-US" altLang="zh-CN" sz="1600" dirty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]=110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数据输入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5508104" y="3740780"/>
            <a:ext cx="2023439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SW[0]=</a:t>
            </a:r>
            <a:r>
              <a:rPr lang="zh-CN" altLang="en-US" sz="1600" dirty="0" smtClean="0"/>
              <a:t>文本图形选择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148064" y="4149080"/>
            <a:ext cx="2026645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SW[1]=</a:t>
            </a:r>
            <a:r>
              <a:rPr lang="zh-CN" altLang="en-US" sz="1600" dirty="0" smtClean="0"/>
              <a:t>高低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位选择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4848274" y="4581128"/>
            <a:ext cx="2369688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SW[2]=CPU</a:t>
            </a:r>
            <a:r>
              <a:rPr lang="zh-CN" altLang="en-US" sz="1600" dirty="0" smtClean="0"/>
              <a:t>单步时钟选择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4202179" y="4994736"/>
            <a:ext cx="4211409" cy="1323439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DEMO</a:t>
            </a:r>
            <a:r>
              <a:rPr lang="zh-CN" altLang="en-US" sz="1600" dirty="0" smtClean="0"/>
              <a:t>功能，测试程序可以替换成自己的功能</a:t>
            </a:r>
            <a:endParaRPr lang="en-US" altLang="zh-CN" sz="1600" dirty="0" smtClean="0"/>
          </a:p>
          <a:p>
            <a:r>
              <a:rPr lang="en-US" altLang="zh-CN" sz="1600" dirty="0" smtClean="0"/>
              <a:t>SW[4:3]=00</a:t>
            </a:r>
            <a:r>
              <a:rPr lang="zh-CN" altLang="en-US" sz="1600" dirty="0" smtClean="0"/>
              <a:t>，点阵显示程序：跑马灯</a:t>
            </a:r>
            <a:endParaRPr lang="en-US" altLang="zh-CN" sz="1600" dirty="0" smtClean="0"/>
          </a:p>
          <a:p>
            <a:r>
              <a:rPr lang="en-US" altLang="zh-CN" sz="1600" dirty="0"/>
              <a:t>SW[4:3]=00</a:t>
            </a:r>
            <a:r>
              <a:rPr lang="zh-CN" altLang="en-US" sz="1600" dirty="0"/>
              <a:t>，点阵</a:t>
            </a:r>
            <a:r>
              <a:rPr lang="zh-CN" altLang="en-US" sz="1600" dirty="0" smtClean="0"/>
              <a:t>显示程序：矩形变幻</a:t>
            </a:r>
            <a:endParaRPr lang="en-US" altLang="zh-CN" sz="1600" dirty="0" smtClean="0"/>
          </a:p>
          <a:p>
            <a:r>
              <a:rPr lang="en-US" altLang="zh-CN" sz="1600" dirty="0"/>
              <a:t>SW[4:3]=</a:t>
            </a:r>
            <a:r>
              <a:rPr lang="en-US" altLang="zh-CN" sz="1600" dirty="0" smtClean="0"/>
              <a:t>01</a:t>
            </a:r>
            <a:r>
              <a:rPr lang="zh-CN" altLang="en-US" sz="1600" dirty="0" smtClean="0"/>
              <a:t>，内存数据显示程序：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～</a:t>
            </a:r>
            <a:r>
              <a:rPr lang="en-US" altLang="zh-CN" sz="1600" dirty="0" smtClean="0"/>
              <a:t>F</a:t>
            </a:r>
            <a:endParaRPr lang="en-US" altLang="zh-CN" sz="1600" dirty="0" smtClean="0"/>
          </a:p>
          <a:p>
            <a:r>
              <a:rPr lang="en-US" altLang="zh-CN" sz="1600" dirty="0"/>
              <a:t>SW[4:3</a:t>
            </a:r>
            <a:r>
              <a:rPr lang="en-US" altLang="zh-CN" sz="1600" dirty="0" smtClean="0"/>
              <a:t>]=10</a:t>
            </a:r>
            <a:r>
              <a:rPr lang="zh-CN" altLang="en-US" sz="1600" dirty="0" smtClean="0"/>
              <a:t>，当前寄存器</a:t>
            </a:r>
            <a:r>
              <a:rPr lang="en-US" altLang="zh-CN" sz="1600" dirty="0" smtClean="0"/>
              <a:t>+1</a:t>
            </a:r>
            <a:r>
              <a:rPr lang="zh-CN" altLang="en-US" sz="1600" dirty="0" smtClean="0"/>
              <a:t>显示</a:t>
            </a:r>
            <a:endParaRPr lang="zh-CN" altLang="en-US" sz="1600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3599893" y="3673909"/>
            <a:ext cx="7620" cy="328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580112" y="3645024"/>
            <a:ext cx="0" cy="239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260330" y="3706872"/>
            <a:ext cx="0" cy="442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32040" y="3695788"/>
            <a:ext cx="1" cy="957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276380" y="3684936"/>
            <a:ext cx="7588" cy="1222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55921" y="1250845"/>
            <a:ext cx="8192543" cy="2393748"/>
            <a:chOff x="555921" y="1250845"/>
            <a:chExt cx="8192543" cy="2393748"/>
          </a:xfrm>
        </p:grpSpPr>
        <p:grpSp>
          <p:nvGrpSpPr>
            <p:cNvPr id="53" name="组合 52"/>
            <p:cNvGrpSpPr/>
            <p:nvPr/>
          </p:nvGrpSpPr>
          <p:grpSpPr>
            <a:xfrm>
              <a:off x="555921" y="1250845"/>
              <a:ext cx="8192543" cy="2393748"/>
              <a:chOff x="563893" y="1313124"/>
              <a:chExt cx="8192543" cy="239374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63893" y="1313124"/>
                <a:ext cx="8192543" cy="2306502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611955" y="3569745"/>
                <a:ext cx="5095241" cy="1371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W15      SW14    SW13    SW12    SW11  SW10 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SW9   SW8   SW7  SW6   SW5   SW4   SW3   SW2  SW1   SW0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28887" y="2876352"/>
                <a:ext cx="5095241" cy="1468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LED15    LED14   LED13   LED12   LED11  LED10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LED9  LED8  LED7  LED6   LED5 LED4  LED3  LED2  LED1   LED0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178633" y="3059809"/>
                <a:ext cx="88931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5419164" y="305981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5097264" y="306896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772784" y="3059809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4117595" y="3059809"/>
                <a:ext cx="608227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7934151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7452320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6952037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6470206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934151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7452320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6952037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470206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7926966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7445135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6944852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463021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7938831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7457000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6956717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6474886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7965993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7484162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6983879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502048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8415982" y="180491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MCU3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8417570" y="2244443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PRGO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415982" y="2676268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RSTN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8431498" y="3116437"/>
                <a:ext cx="244957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5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MCU1~2</a:t>
                </a:r>
                <a:endParaRPr lang="zh-CN" altLang="en-US" sz="5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8431696" y="354986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400" b="1" i="1" dirty="0" err="1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Ardunio</a:t>
                </a:r>
                <a:endParaRPr lang="zh-CN" altLang="en-US" sz="4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5148064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457200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392392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>
                <a:off x="3275856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259367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1963683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135987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698085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6526955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0</a:t>
              </a:r>
              <a:endParaRPr lang="zh-CN" altLang="en-US" sz="1000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020272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1</a:t>
              </a:r>
              <a:endParaRPr lang="zh-CN" altLang="en-US" sz="1000" dirty="0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11863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2</a:t>
              </a:r>
              <a:endParaRPr lang="zh-CN" altLang="en-US" sz="1000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993694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3</a:t>
              </a:r>
              <a:endParaRPr lang="zh-CN" altLang="en-US" sz="1000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6526955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4</a:t>
              </a:r>
              <a:endParaRPr lang="zh-CN" altLang="en-US" sz="1000" dirty="0"/>
            </a:p>
          </p:txBody>
        </p:sp>
        <p:sp>
          <p:nvSpPr>
            <p:cNvPr id="94" name="椭圆 93"/>
            <p:cNvSpPr/>
            <p:nvPr/>
          </p:nvSpPr>
          <p:spPr>
            <a:xfrm>
              <a:off x="7020272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5</a:t>
              </a:r>
              <a:endParaRPr lang="zh-CN" altLang="en-US" sz="1000" dirty="0"/>
            </a:p>
          </p:txBody>
        </p:sp>
        <p:sp>
          <p:nvSpPr>
            <p:cNvPr id="95" name="椭圆 94"/>
            <p:cNvSpPr/>
            <p:nvPr/>
          </p:nvSpPr>
          <p:spPr>
            <a:xfrm>
              <a:off x="7511863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sp>
          <p:nvSpPr>
            <p:cNvPr id="96" name="椭圆 95"/>
            <p:cNvSpPr/>
            <p:nvPr/>
          </p:nvSpPr>
          <p:spPr>
            <a:xfrm>
              <a:off x="7993694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7</a:t>
              </a:r>
              <a:endParaRPr lang="zh-CN" altLang="en-US" sz="1000" dirty="0"/>
            </a:p>
          </p:txBody>
        </p:sp>
        <p:sp>
          <p:nvSpPr>
            <p:cNvPr id="97" name="椭圆 96"/>
            <p:cNvSpPr/>
            <p:nvPr/>
          </p:nvSpPr>
          <p:spPr>
            <a:xfrm>
              <a:off x="6526955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8</a:t>
              </a:r>
              <a:endParaRPr lang="zh-CN" altLang="en-US" sz="1000" dirty="0"/>
            </a:p>
          </p:txBody>
        </p:sp>
        <p:sp>
          <p:nvSpPr>
            <p:cNvPr id="98" name="椭圆 97"/>
            <p:cNvSpPr/>
            <p:nvPr/>
          </p:nvSpPr>
          <p:spPr>
            <a:xfrm>
              <a:off x="7020272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9</a:t>
              </a:r>
              <a:endParaRPr lang="zh-CN" altLang="en-US" sz="1000" dirty="0"/>
            </a:p>
          </p:txBody>
        </p:sp>
        <p:sp>
          <p:nvSpPr>
            <p:cNvPr id="99" name="椭圆 98"/>
            <p:cNvSpPr/>
            <p:nvPr/>
          </p:nvSpPr>
          <p:spPr>
            <a:xfrm>
              <a:off x="7511863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</a:t>
              </a:r>
              <a:endParaRPr lang="zh-CN" altLang="en-US" sz="1000" dirty="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993694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B</a:t>
              </a:r>
              <a:endParaRPr lang="zh-CN" altLang="en-US" sz="1000" dirty="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526955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C</a:t>
              </a:r>
              <a:endParaRPr lang="zh-CN" altLang="en-US" sz="1000" dirty="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7020272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D</a:t>
              </a:r>
              <a:endParaRPr lang="zh-CN" altLang="en-US" sz="1000" dirty="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7511863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E</a:t>
              </a:r>
              <a:endParaRPr lang="zh-CN" altLang="en-US" sz="1000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7993694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</a:t>
              </a:r>
              <a:endParaRPr lang="zh-CN" altLang="en-US" sz="1000" dirty="0"/>
            </a:p>
          </p:txBody>
        </p:sp>
      </p:grpSp>
      <p:sp>
        <p:nvSpPr>
          <p:cNvPr id="106" name="矩形 105"/>
          <p:cNvSpPr/>
          <p:nvPr/>
        </p:nvSpPr>
        <p:spPr>
          <a:xfrm>
            <a:off x="7788663" y="4193574"/>
            <a:ext cx="1005596" cy="277127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600" dirty="0" smtClean="0"/>
              <a:t>没有使用</a:t>
            </a:r>
            <a:endParaRPr lang="zh-CN" altLang="en-US" sz="1200" dirty="0"/>
          </a:p>
        </p:txBody>
      </p:sp>
      <p:cxnSp>
        <p:nvCxnSpPr>
          <p:cNvPr id="107" name="直接箭头连接符 106"/>
          <p:cNvCxnSpPr>
            <a:stCxn id="106" idx="0"/>
          </p:cNvCxnSpPr>
          <p:nvPr/>
        </p:nvCxnSpPr>
        <p:spPr>
          <a:xfrm flipV="1">
            <a:off x="8291461" y="3557070"/>
            <a:ext cx="22503" cy="636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测试程序</a:t>
            </a:r>
            <a:r>
              <a:rPr lang="zh-CN" altLang="en-US" dirty="0" smtClean="0"/>
              <a:t>参考：</a:t>
            </a:r>
            <a:r>
              <a:rPr lang="en-US" altLang="zh-CN" dirty="0" smtClean="0"/>
              <a:t>ALU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984" y="1226468"/>
            <a:ext cx="8229600" cy="1914500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ALU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指令测试</a:t>
            </a:r>
            <a:r>
              <a:rPr lang="zh-CN" altLang="en-US" sz="2800" b="0" dirty="0">
                <a:solidFill>
                  <a:schemeClr val="tx1"/>
                </a:solidFill>
              </a:rPr>
              <a:t>程序替换</a:t>
            </a:r>
            <a:r>
              <a:rPr lang="en-US" altLang="zh-CN" sz="2800" b="0" dirty="0">
                <a:solidFill>
                  <a:schemeClr val="tx1"/>
                </a:solidFill>
              </a:rPr>
              <a:t>DEMO</a:t>
            </a:r>
            <a:r>
              <a:rPr lang="zh-CN" altLang="en-US" sz="2800" b="0" dirty="0">
                <a:solidFill>
                  <a:schemeClr val="tx1"/>
                </a:solidFill>
              </a:rPr>
              <a:t>程序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ALU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Regs</a:t>
            </a:r>
            <a:r>
              <a:rPr lang="zh-CN" altLang="en-US" sz="2000" dirty="0" smtClean="0"/>
              <a:t>测试</a:t>
            </a:r>
            <a:r>
              <a:rPr lang="zh-CN" altLang="en-US" sz="2000" dirty="0"/>
              <a:t>参考</a:t>
            </a:r>
            <a:r>
              <a:rPr lang="zh-CN" altLang="en-US" sz="2000" dirty="0" smtClean="0"/>
              <a:t>设计，测试结果通过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输出信号单步观察</a:t>
            </a:r>
            <a:endParaRPr lang="en-US" altLang="zh-CN" sz="20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SW[7:5]=100,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Addr_out</a:t>
            </a:r>
            <a:r>
              <a:rPr lang="en-US" altLang="zh-CN" sz="2000" dirty="0" smtClean="0"/>
              <a:t> = ALU</a:t>
            </a:r>
            <a:r>
              <a:rPr lang="zh-CN" altLang="en-US" sz="2000" dirty="0" smtClean="0"/>
              <a:t>输出</a:t>
            </a:r>
            <a:endParaRPr lang="en-US" altLang="zh-CN" sz="20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SW[7:5]=101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Data_out</a:t>
            </a:r>
            <a:r>
              <a:rPr lang="en-US" altLang="zh-CN" sz="2000" dirty="0" smtClean="0"/>
              <a:t>= </a:t>
            </a:r>
            <a:r>
              <a:rPr lang="zh-CN" altLang="en-US" sz="2000" dirty="0" smtClean="0"/>
              <a:t>寄存器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输出</a:t>
            </a:r>
            <a:endParaRPr lang="en-US" altLang="zh-CN" sz="2000" dirty="0"/>
          </a:p>
          <a:p>
            <a:pPr>
              <a:lnSpc>
                <a:spcPts val="2400"/>
              </a:lnSpc>
            </a:pP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403648" y="2636912"/>
            <a:ext cx="5904656" cy="347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#baseAddr 0000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loop:	nor r1,r0,r0;      	//r1=FFFFFFFF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slt   r2,r0,r1;       	//r2=00000001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add r3,r2,r2;     	//r3=00000002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add r4,r3,r3;    	//r4=00000004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add r5,r4,r2;     	//r5=00000005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add r6,r5,r5;     	//r6=0000000A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nor r7,r5,r5;     	//r7=FFFFFFFA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sub r8,r7,r5;     	//r8=FFFFFFF5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and r9,r8,r5;    	//r9=00000005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and r10,r8,r6;           //r10=00000000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or    r11,r5,r6;           //r11=0000000F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or    r12,r11,r7;        //r12=0000000A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slt    r13,r5,r7;          //r13=00000000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lang="en-US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……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j loop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;		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dirty="0" smtClean="0"/>
              <a:t>	</a:t>
            </a:r>
            <a:endParaRPr lang="pt-BR" sz="1800" b="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测试程序参考：</a:t>
            </a:r>
            <a:r>
              <a:rPr lang="en-US" altLang="zh-CN" dirty="0"/>
              <a:t> </a:t>
            </a:r>
            <a:r>
              <a:rPr lang="en-US" altLang="zh-CN" dirty="0" smtClean="0"/>
              <a:t>LW/SW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99344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0" dirty="0" smtClean="0">
                <a:solidFill>
                  <a:schemeClr val="tx1"/>
                </a:solidFill>
              </a:rPr>
              <a:t>设计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LW/SW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程序</a:t>
            </a:r>
            <a:r>
              <a:rPr lang="zh-CN" altLang="en-US" sz="2400" b="0" dirty="0">
                <a:solidFill>
                  <a:schemeClr val="tx1"/>
                </a:solidFill>
              </a:rPr>
              <a:t>替换</a:t>
            </a:r>
            <a:r>
              <a:rPr lang="en-US" altLang="zh-CN" sz="2400" b="0" dirty="0">
                <a:solidFill>
                  <a:schemeClr val="tx1"/>
                </a:solidFill>
              </a:rPr>
              <a:t>DEMO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程序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参考</a:t>
            </a:r>
            <a:r>
              <a:rPr lang="en-US" altLang="zh-CN" sz="2000" dirty="0" smtClean="0"/>
              <a:t>Lab5</a:t>
            </a:r>
            <a:r>
              <a:rPr lang="zh-CN" altLang="en-US" sz="2000" dirty="0" smtClean="0"/>
              <a:t>通道</a:t>
            </a:r>
            <a:r>
              <a:rPr lang="zh-CN" altLang="en-US" sz="2000" dirty="0"/>
              <a:t>测试设计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。</a:t>
            </a:r>
            <a:r>
              <a:rPr lang="zh-CN" altLang="en-US" sz="2000" dirty="0"/>
              <a:t>测试结果通过</a:t>
            </a:r>
            <a:r>
              <a:rPr lang="en-US" altLang="zh-CN" sz="2000" dirty="0"/>
              <a:t>CPU</a:t>
            </a:r>
            <a:r>
              <a:rPr lang="zh-CN" altLang="en-US" sz="2000" dirty="0"/>
              <a:t>输出信号单步观察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存储器地址通过</a:t>
            </a:r>
            <a:r>
              <a:rPr lang="en-US" altLang="zh-CN" sz="2000" dirty="0" err="1" smtClean="0"/>
              <a:t>Addr_out</a:t>
            </a:r>
            <a:r>
              <a:rPr lang="zh-CN" altLang="en-US" sz="2000" dirty="0" smtClean="0"/>
              <a:t>通道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观察：</a:t>
            </a:r>
            <a:r>
              <a:rPr lang="en-US" altLang="zh-CN" sz="2000" dirty="0" smtClean="0"/>
              <a:t>14+$zero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800" b="0" dirty="0" err="1">
                <a:solidFill>
                  <a:schemeClr val="tx1"/>
                </a:solidFill>
              </a:rPr>
              <a:t>baseAddr</a:t>
            </a:r>
            <a:r>
              <a:rPr lang="en-US" altLang="zh-CN" sz="1800" b="0" dirty="0">
                <a:solidFill>
                  <a:schemeClr val="tx1"/>
                </a:solidFill>
              </a:rPr>
              <a:t> 0000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start: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1800" b="0" dirty="0">
                <a:solidFill>
                  <a:schemeClr val="tx1"/>
                </a:solidFill>
              </a:rPr>
              <a:t>通道结果由后一条指令读操作数观察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err="1">
                <a:solidFill>
                  <a:schemeClr val="tx1"/>
                </a:solidFill>
              </a:rPr>
              <a:t>lw</a:t>
            </a:r>
            <a:r>
              <a:rPr lang="en-US" altLang="zh-CN" sz="1800" b="0" dirty="0">
                <a:solidFill>
                  <a:schemeClr val="tx1"/>
                </a:solidFill>
              </a:rPr>
              <a:t>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r5</a:t>
            </a:r>
            <a:r>
              <a:rPr lang="en-US" altLang="zh-CN" sz="1800" b="0" dirty="0">
                <a:solidFill>
                  <a:schemeClr val="tx1"/>
                </a:solidFill>
              </a:rPr>
              <a:t>, 14($zero);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1800" b="0" dirty="0">
                <a:solidFill>
                  <a:schemeClr val="tx1"/>
                </a:solidFill>
              </a:rPr>
              <a:t>取测试常数</a:t>
            </a:r>
            <a:r>
              <a:rPr lang="en-US" altLang="zh-CN" sz="1800" b="0" dirty="0">
                <a:solidFill>
                  <a:schemeClr val="tx1"/>
                </a:solidFill>
              </a:rPr>
              <a:t>55555555</a:t>
            </a:r>
            <a:r>
              <a:rPr lang="zh-CN" altLang="en-US" sz="1800" b="0" dirty="0">
                <a:solidFill>
                  <a:schemeClr val="tx1"/>
                </a:solidFill>
              </a:rPr>
              <a:t>。存储器读通道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 err="1">
                <a:solidFill>
                  <a:schemeClr val="tx1"/>
                </a:solidFill>
              </a:rPr>
              <a:t>start_A</a:t>
            </a:r>
            <a:r>
              <a:rPr lang="en-US" altLang="zh-CN" sz="1800" b="0" dirty="0">
                <a:solidFill>
                  <a:schemeClr val="tx1"/>
                </a:solidFill>
              </a:rPr>
              <a:t>: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add r1</a:t>
            </a:r>
            <a:r>
              <a:rPr lang="en-US" altLang="zh-CN" sz="1800" b="0" dirty="0">
                <a:solidFill>
                  <a:schemeClr val="tx1"/>
                </a:solidFill>
              </a:rPr>
              <a:t>, r5, $zero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		//r1: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写通道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R5: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读通道</a:t>
            </a:r>
            <a:r>
              <a:rPr lang="en-US" altLang="zh-CN" sz="1800" b="0" dirty="0">
                <a:solidFill>
                  <a:schemeClr val="tx1"/>
                </a:solidFill>
              </a:rPr>
              <a:t>A</a:t>
            </a:r>
            <a:r>
              <a:rPr lang="zh-CN" altLang="en-US" sz="1800" b="0" dirty="0">
                <a:solidFill>
                  <a:schemeClr val="tx1"/>
                </a:solidFill>
              </a:rPr>
              <a:t>输出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nor r2</a:t>
            </a:r>
            <a:r>
              <a:rPr lang="en-US" altLang="zh-CN" sz="1800" b="0" dirty="0">
                <a:solidFill>
                  <a:schemeClr val="tx1"/>
                </a:solidFill>
              </a:rPr>
              <a:t>, $zero, r1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		//r1: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读通道</a:t>
            </a:r>
            <a:r>
              <a:rPr lang="en-US" altLang="zh-CN" sz="1800" b="0" dirty="0">
                <a:solidFill>
                  <a:schemeClr val="tx1"/>
                </a:solidFill>
              </a:rPr>
              <a:t>B</a:t>
            </a:r>
            <a:r>
              <a:rPr lang="zh-CN" altLang="en-US" sz="1800" b="0" dirty="0">
                <a:solidFill>
                  <a:schemeClr val="tx1"/>
                </a:solidFill>
              </a:rPr>
              <a:t>输出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R2:ALU</a:t>
            </a:r>
            <a:r>
              <a:rPr lang="zh-CN" altLang="en-US" sz="1800" b="0" dirty="0">
                <a:solidFill>
                  <a:schemeClr val="tx1"/>
                </a:solidFill>
              </a:rPr>
              <a:t>输出通道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lw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r5</a:t>
            </a:r>
            <a:r>
              <a:rPr lang="en-US" altLang="zh-CN" sz="1800" b="0" dirty="0">
                <a:solidFill>
                  <a:schemeClr val="tx1"/>
                </a:solidFill>
              </a:rPr>
              <a:t>, 48($zero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);  	//</a:t>
            </a:r>
            <a:r>
              <a:rPr lang="zh-CN" altLang="en-US" sz="1800" b="0" dirty="0">
                <a:solidFill>
                  <a:schemeClr val="tx1"/>
                </a:solidFill>
              </a:rPr>
              <a:t>取测试常数</a:t>
            </a:r>
            <a:r>
              <a:rPr lang="en-US" altLang="zh-CN" sz="1800" b="0" dirty="0">
                <a:solidFill>
                  <a:schemeClr val="tx1"/>
                </a:solidFill>
              </a:rPr>
              <a:t>AAAAAAAA</a:t>
            </a:r>
            <a:r>
              <a:rPr lang="zh-CN" altLang="en-US" sz="1800" b="0" dirty="0">
                <a:solidFill>
                  <a:schemeClr val="tx1"/>
                </a:solidFill>
              </a:rPr>
              <a:t>。立即数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通道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:00000048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beq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r2</a:t>
            </a:r>
            <a:r>
              <a:rPr lang="en-US" altLang="zh-CN" sz="1800" b="0" dirty="0">
                <a:solidFill>
                  <a:schemeClr val="tx1"/>
                </a:solidFill>
              </a:rPr>
              <a:t>, r5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test_sw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1800" b="0" dirty="0">
                <a:solidFill>
                  <a:schemeClr val="tx1"/>
                </a:solidFill>
              </a:rPr>
              <a:t>循环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测试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>
                <a:solidFill>
                  <a:schemeClr val="tx1"/>
                </a:solidFill>
              </a:rPr>
              <a:t>j      start; 		//</a:t>
            </a:r>
            <a:r>
              <a:rPr lang="zh-CN" altLang="en-US" sz="1800" b="0" dirty="0">
                <a:solidFill>
                  <a:schemeClr val="tx1"/>
                </a:solidFill>
              </a:rPr>
              <a:t>循环测试。立即数通道：</a:t>
            </a:r>
            <a:r>
              <a:rPr lang="en-US" altLang="zh-CN" sz="1800" b="0" dirty="0">
                <a:solidFill>
                  <a:schemeClr val="tx1"/>
                </a:solidFill>
              </a:rPr>
              <a:t>00000014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test_sw</a:t>
            </a:r>
            <a:r>
              <a:rPr lang="en-US" altLang="zh-CN" sz="1800" dirty="0" smtClean="0">
                <a:solidFill>
                  <a:srgbClr val="FF0000"/>
                </a:solidFill>
              </a:rPr>
              <a:t>: </a:t>
            </a:r>
            <a:r>
              <a:rPr lang="en-US" altLang="zh-CN" sz="1800" dirty="0">
                <a:solidFill>
                  <a:srgbClr val="FF0000"/>
                </a:solidFill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</a:rPr>
              <a:t>……			//</a:t>
            </a:r>
            <a:r>
              <a:rPr lang="zh-CN" altLang="en-US" sz="1800" dirty="0" smtClean="0">
                <a:solidFill>
                  <a:srgbClr val="FF0000"/>
                </a:solidFill>
              </a:rPr>
              <a:t>增加写</a:t>
            </a:r>
            <a:r>
              <a:rPr lang="en-US" altLang="zh-CN" sz="1800" dirty="0" smtClean="0">
                <a:solidFill>
                  <a:srgbClr val="FF0000"/>
                </a:solidFill>
              </a:rPr>
              <a:t>SW</a:t>
            </a:r>
            <a:r>
              <a:rPr lang="zh-CN" altLang="en-US" sz="1800" dirty="0" smtClean="0">
                <a:solidFill>
                  <a:srgbClr val="FF0000"/>
                </a:solidFill>
              </a:rPr>
              <a:t>测试，如</a:t>
            </a:r>
            <a:r>
              <a:rPr lang="en-US" altLang="zh-CN" sz="1800" dirty="0" smtClean="0">
                <a:solidFill>
                  <a:srgbClr val="FF0000"/>
                </a:solidFill>
              </a:rPr>
              <a:t>14</a:t>
            </a:r>
            <a:r>
              <a:rPr lang="zh-CN" altLang="en-US" sz="1800" dirty="0" smtClean="0">
                <a:solidFill>
                  <a:srgbClr val="FF0000"/>
                </a:solidFill>
              </a:rPr>
              <a:t>和</a:t>
            </a:r>
            <a:r>
              <a:rPr lang="en-US" altLang="zh-CN" sz="1800" dirty="0" smtClean="0">
                <a:solidFill>
                  <a:srgbClr val="FF0000"/>
                </a:solidFill>
              </a:rPr>
              <a:t>48</a:t>
            </a:r>
            <a:r>
              <a:rPr lang="zh-CN" altLang="en-US" sz="1800" dirty="0" smtClean="0">
                <a:solidFill>
                  <a:srgbClr val="FF0000"/>
                </a:solidFill>
              </a:rPr>
              <a:t>单元交换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j      start; 		//</a:t>
            </a:r>
            <a:r>
              <a:rPr lang="zh-CN" altLang="en-US" sz="1800" b="0" dirty="0">
                <a:solidFill>
                  <a:schemeClr val="tx1"/>
                </a:solidFill>
              </a:rPr>
              <a:t>循环测试。立即数通道：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00000014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400" b="0" dirty="0" smtClean="0">
                <a:solidFill>
                  <a:schemeClr val="tx1"/>
                </a:solidFill>
              </a:rPr>
              <a:t>测试的完备性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b="0" dirty="0" smtClean="0">
                <a:solidFill>
                  <a:schemeClr val="tx1"/>
                </a:solidFill>
              </a:rPr>
              <a:t>上述测试</a:t>
            </a:r>
            <a:r>
              <a:rPr lang="zh-CN" altLang="en-US" sz="2000" dirty="0"/>
              <a:t>正确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仅表明</a:t>
            </a:r>
            <a:r>
              <a:rPr lang="zh-CN" altLang="en-US" sz="2000" dirty="0" smtClean="0"/>
              <a:t>地址计算、存储单元和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总线传输</a:t>
            </a:r>
            <a:r>
              <a:rPr lang="zh-CN" altLang="en-US" sz="2000" dirty="0"/>
              <a:t>部分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正确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要测试其完全正确，必须遍历所有可能的情况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</a:t>
            </a:r>
            <a:r>
              <a:rPr lang="en-US" altLang="zh-CN" dirty="0" smtClean="0"/>
              <a:t>LW/SW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利用七段显示设备可以设计动态测试</a:t>
            </a:r>
            <a:r>
              <a:rPr lang="zh-CN" altLang="zh-CN" sz="2800" dirty="0" smtClean="0">
                <a:solidFill>
                  <a:schemeClr val="tx1"/>
                </a:solidFill>
              </a:rPr>
              <a:t>程序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7</a:t>
            </a:r>
            <a:r>
              <a:rPr lang="zh-CN" altLang="en-US" sz="2200" dirty="0" smtClean="0"/>
              <a:t>段码显示器的地址是</a:t>
            </a:r>
            <a:r>
              <a:rPr lang="en-US" altLang="zh-CN" sz="2200" dirty="0" smtClean="0"/>
              <a:t>E0000000/FFFFFFE0</a:t>
            </a:r>
            <a:endParaRPr lang="en-US" altLang="zh-CN" sz="2200" dirty="0" smtClean="0"/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LED</a:t>
            </a:r>
            <a:r>
              <a:rPr lang="zh-CN" altLang="en-US" sz="2200" dirty="0" smtClean="0"/>
              <a:t>显示地址是</a:t>
            </a:r>
            <a:r>
              <a:rPr lang="en-US" altLang="zh-CN" sz="2200" dirty="0" smtClean="0"/>
              <a:t>F0000000/FFFFFF00</a:t>
            </a:r>
            <a:endParaRPr lang="en-US" altLang="zh-CN" sz="2200" dirty="0" smtClean="0"/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SW</a:t>
            </a:r>
            <a:r>
              <a:rPr lang="zh-CN" altLang="en-US" sz="2200" dirty="0" smtClean="0"/>
              <a:t>指令输出测试结果：</a:t>
            </a:r>
            <a:r>
              <a:rPr lang="en-US" altLang="zh-CN" sz="2200" dirty="0" err="1" smtClean="0"/>
              <a:t>sw</a:t>
            </a:r>
            <a:r>
              <a:rPr lang="en-US" altLang="zh-CN" sz="2200" dirty="0" smtClean="0"/>
              <a:t> </a:t>
            </a:r>
            <a:endParaRPr lang="en-US" altLang="zh-CN" sz="2200" dirty="0" smtClean="0"/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请设计</a:t>
            </a:r>
            <a:r>
              <a:rPr lang="zh-CN" altLang="zh-CN" sz="2200" dirty="0" smtClean="0"/>
              <a:t>存储器模块测试程序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测试结果在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段显示器上指示</a:t>
            </a:r>
            <a:endParaRPr lang="en-US" altLang="zh-CN" sz="2000" dirty="0" smtClean="0"/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RAM</a:t>
            </a:r>
            <a:r>
              <a:rPr lang="zh-CN" altLang="en-US" sz="2800" dirty="0" smtClean="0">
                <a:solidFill>
                  <a:schemeClr val="tx1"/>
                </a:solidFill>
              </a:rPr>
              <a:t>初始化数据同</a:t>
            </a:r>
            <a:r>
              <a:rPr lang="en-US" altLang="zh-CN" sz="2800" dirty="0" smtClean="0">
                <a:solidFill>
                  <a:schemeClr val="tx1"/>
                </a:solidFill>
              </a:rPr>
              <a:t>Lab5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 smtClean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F0000000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000002AB, 80000000, 0000003F, 00000001, FFF70000, 0000FFFF, 80000000, 00000000, 11111111, 22222222, 33333333, 44444444, 55555555, 66666666, 77777777, 88888888, 99999999,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aaaaaaaa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bbbbbbbb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cccccccc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dddddddd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eeeeeeee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FFFFFFFF, </a:t>
            </a:r>
            <a:r>
              <a:rPr lang="en-US" altLang="zh-CN" sz="2000" b="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557EF7E0, D7BDFBD9, D7DBFDB9, DFCFFCFB, DFCFBFFF, F7F3DFFF, FFFFDF3D, FFFF9DB9, FFFFBCFB, DFCFFCFB, DFCFBFFF, D7DB9FFF, D7DBFDB9, D7BDFBD9, FFFF07E0, 007E0FFF, 03bdf020, 03def820, 08002300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000" b="0" dirty="0">
              <a:solidFill>
                <a:srgbClr val="FF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设计测试记录表格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</a:rPr>
              <a:t>ALU</a:t>
            </a:r>
            <a:r>
              <a:rPr lang="zh-CN" altLang="en-US" sz="2800" dirty="0">
                <a:solidFill>
                  <a:schemeClr val="tx1"/>
                </a:solidFill>
              </a:rPr>
              <a:t>指令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测试结果记录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自行设计记录表格</a:t>
            </a:r>
            <a:endParaRPr lang="en-US" altLang="zh-CN" sz="2400" b="0" dirty="0" smtClean="0"/>
          </a:p>
          <a:p>
            <a:r>
              <a:rPr lang="en-US" altLang="zh-CN" sz="2800" dirty="0">
                <a:solidFill>
                  <a:schemeClr val="tx1"/>
                </a:solidFill>
              </a:rPr>
              <a:t>LW/SW</a:t>
            </a:r>
            <a:r>
              <a:rPr lang="zh-CN" altLang="en-US" sz="2800" dirty="0">
                <a:solidFill>
                  <a:schemeClr val="tx1"/>
                </a:solidFill>
              </a:rPr>
              <a:t>指令测试结果记录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自行设计记录</a:t>
            </a:r>
            <a:r>
              <a:rPr lang="zh-CN" altLang="en-US" sz="2400" dirty="0"/>
              <a:t>表格</a:t>
            </a:r>
            <a:endParaRPr lang="en-US" altLang="zh-CN" sz="2400" dirty="0"/>
          </a:p>
          <a:p>
            <a:r>
              <a:rPr lang="zh-CN" altLang="en-US" sz="2800" dirty="0">
                <a:solidFill>
                  <a:schemeClr val="tx1"/>
                </a:solidFill>
              </a:rPr>
              <a:t>动态存储模块</a:t>
            </a:r>
            <a:r>
              <a:rPr lang="zh-CN" altLang="en-US" sz="2800" dirty="0">
                <a:solidFill>
                  <a:schemeClr val="tx1"/>
                </a:solidFill>
              </a:rPr>
              <a:t>测试记录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自行设计记录</a:t>
            </a:r>
            <a:r>
              <a:rPr lang="zh-CN" altLang="en-US" sz="2400" dirty="0"/>
              <a:t>表格</a:t>
            </a:r>
            <a:endParaRPr lang="en-US" altLang="zh-CN" sz="2400" dirty="0"/>
          </a:p>
          <a:p>
            <a:pPr lvl="1"/>
            <a:endParaRPr lang="en-US" altLang="zh-CN" b="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zh-CN" altLang="en-US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单周期控制器时序体现在那里？</a:t>
            </a:r>
            <a:endParaRPr lang="en-US" altLang="zh-CN" sz="2800" b="0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设计</a:t>
            </a:r>
            <a:r>
              <a:rPr lang="en-US" altLang="zh-CN" sz="28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bne</a:t>
            </a: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指令需要增加控制信号吗？</a:t>
            </a:r>
            <a:endParaRPr lang="en-US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扩展</a:t>
            </a: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下列指令</a:t>
            </a: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，</a:t>
            </a: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控制器</a:t>
            </a: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将</a:t>
            </a: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作如何修改</a:t>
            </a: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endParaRPr lang="en-US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srl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*,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jr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jalr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eret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*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addi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andi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ori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xori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lui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bne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slti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J-Type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Jal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just">
              <a:spcAft>
                <a:spcPts val="0"/>
              </a:spcAft>
            </a:pPr>
            <a:r>
              <a:rPr lang="zh-CN" altLang="en-US" sz="24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此时用二级译码有优势吗？</a:t>
            </a:r>
            <a:endParaRPr lang="en-US" altLang="zh-CN" sz="2400" b="0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动态存储模块测试七段显示会出现什么问题？</a:t>
            </a:r>
            <a:endParaRPr lang="zh-CN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实验问题总结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620" y="1141095"/>
            <a:ext cx="8952865" cy="5095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300" dirty="0">
                <a:solidFill>
                  <a:schemeClr val="tx2"/>
                </a:solidFill>
              </a:rPr>
              <a:t>1.</a:t>
            </a:r>
            <a:r>
              <a:rPr sz="2300" dirty="0">
                <a:solidFill>
                  <a:schemeClr val="tx2"/>
                </a:solidFill>
              </a:rPr>
              <a:t>实验</a:t>
            </a:r>
            <a:r>
              <a:rPr lang="en-US" altLang="zh-CN" sz="2300" dirty="0">
                <a:solidFill>
                  <a:schemeClr val="tx2"/>
                </a:solidFill>
              </a:rPr>
              <a:t>3. </a:t>
            </a:r>
            <a:r>
              <a:rPr lang="en-US" sz="2300" kern="100">
                <a:solidFill>
                  <a:schemeClr val="tx2"/>
                </a:solidFill>
                <a:effectLst/>
                <a:sym typeface="+mn-ea"/>
              </a:rPr>
              <a:t>SW[4:3]=01,SW[1:0]=01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显示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7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段码显示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RAM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数字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:1111111-&gt;2222222-&gt;ffffffff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时有部分是乱码，部分七段显示：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55AA 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可以如下修改：</a:t>
            </a:r>
            <a:endParaRPr sz="2300" kern="100">
              <a:solidFill>
                <a:schemeClr val="tx2"/>
              </a:solidFill>
              <a:effectLst/>
              <a:sym typeface="+mn-ea"/>
            </a:endParaRPr>
          </a:p>
          <a:p>
            <a:pPr marL="0" indent="0">
              <a:buNone/>
            </a:pP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RAM clk 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用 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Clk_CPU ,</a:t>
            </a:r>
            <a:r>
              <a:rPr sz="2300">
                <a:solidFill>
                  <a:schemeClr val="tx2"/>
                </a:solidFill>
                <a:sym typeface="+mn-ea"/>
              </a:rPr>
              <a:t>很多同学可以了。</a:t>
            </a:r>
            <a:endParaRPr lang="en-US" altLang="zh-CN" sz="23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sz="2300" dirty="0">
                <a:solidFill>
                  <a:schemeClr val="tx2"/>
                </a:solidFill>
              </a:rPr>
              <a:t>部分同学：</a:t>
            </a:r>
            <a:r>
              <a:rPr lang="en-US" altLang="zh-CN" sz="2300" dirty="0">
                <a:solidFill>
                  <a:schemeClr val="tx2"/>
                </a:solidFill>
              </a:rPr>
              <a:t>assign Clk_CPU=(SW2)? clkdiv[24] : clkdiv[2];  </a:t>
            </a:r>
            <a:r>
              <a:rPr sz="2300" dirty="0">
                <a:solidFill>
                  <a:schemeClr val="tx2"/>
                </a:solidFill>
              </a:rPr>
              <a:t>修改为  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clkdiv[0].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动态显示 0 -&gt; F 的功能却无法实现，看原理图又找不出错误，用了 Verilog 方式</a:t>
            </a:r>
            <a:r>
              <a:rPr sz="2300">
                <a:solidFill>
                  <a:schemeClr val="tx2"/>
                </a:solidFill>
                <a:sym typeface="+mn-ea"/>
              </a:rPr>
              <a:t>成功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实现，每个接口一一对应，非常容</a:t>
            </a:r>
            <a:r>
              <a:rPr sz="2300">
                <a:solidFill>
                  <a:schemeClr val="tx2"/>
                </a:solidFill>
                <a:sym typeface="+mn-ea"/>
              </a:rPr>
              <a:t>易找错误。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2.</a:t>
            </a:r>
            <a:r>
              <a:rPr sz="2300">
                <a:solidFill>
                  <a:schemeClr val="tx2"/>
                </a:solidFill>
                <a:sym typeface="+mn-ea"/>
              </a:rPr>
              <a:t>实验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4.ALU</a:t>
            </a:r>
            <a:r>
              <a:rPr sz="2300">
                <a:solidFill>
                  <a:schemeClr val="tx2"/>
                </a:solidFill>
                <a:sym typeface="+mn-ea"/>
              </a:rPr>
              <a:t>中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OR32的输出接口一直连接不出线路</a:t>
            </a:r>
            <a:r>
              <a:rPr sz="2300">
                <a:solidFill>
                  <a:schemeClr val="tx2"/>
                </a:solidFill>
                <a:sym typeface="+mn-ea"/>
              </a:rPr>
              <a:t>，需要重新生成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SYM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3.</a:t>
            </a:r>
            <a:r>
              <a:rPr sz="2300">
                <a:solidFill>
                  <a:schemeClr val="tx2"/>
                </a:solidFill>
                <a:sym typeface="+mn-ea"/>
              </a:rPr>
              <a:t>行列键盘按键不动：注意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BTN_X[4:0]</a:t>
            </a:r>
            <a:r>
              <a:rPr sz="2300">
                <a:solidFill>
                  <a:schemeClr val="tx2"/>
                </a:solidFill>
                <a:sym typeface="+mn-ea"/>
              </a:rPr>
              <a:t>是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output.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4.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7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段码显示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: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55AA </a:t>
            </a:r>
            <a:r>
              <a:rPr sz="2300">
                <a:solidFill>
                  <a:schemeClr val="tx2"/>
                </a:solidFill>
                <a:sym typeface="+mn-ea"/>
              </a:rPr>
              <a:t>说明只有初始值，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SCPU</a:t>
            </a:r>
            <a:r>
              <a:rPr sz="2300">
                <a:solidFill>
                  <a:schemeClr val="tx2"/>
                </a:solidFill>
                <a:sym typeface="+mn-ea"/>
              </a:rPr>
              <a:t>没有正常开始工作。</a:t>
            </a:r>
            <a:endParaRPr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5.</a:t>
            </a:r>
            <a:r>
              <a:rPr sz="2300">
                <a:solidFill>
                  <a:schemeClr val="tx2"/>
                </a:solidFill>
                <a:sym typeface="+mn-ea"/>
              </a:rPr>
              <a:t>自编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P2S</a:t>
            </a:r>
            <a:r>
              <a:rPr sz="2300">
                <a:solidFill>
                  <a:schemeClr val="tx2"/>
                </a:solidFill>
                <a:sym typeface="+mn-ea"/>
              </a:rPr>
              <a:t>有问题时，显示会乱码。</a:t>
            </a:r>
            <a:endParaRPr sz="20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学长实验调试小结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165" y="1141095"/>
            <a:ext cx="8910320" cy="5095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6.</a:t>
            </a:r>
            <a:r>
              <a:rPr sz="2300">
                <a:solidFill>
                  <a:schemeClr val="tx2"/>
                </a:solidFill>
                <a:sym typeface="+mn-ea"/>
              </a:rPr>
              <a:t>调换法：Ａ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:</a:t>
            </a:r>
            <a:r>
              <a:rPr sz="2300">
                <a:solidFill>
                  <a:schemeClr val="tx2"/>
                </a:solidFill>
                <a:sym typeface="+mn-ea"/>
              </a:rPr>
              <a:t>找正确的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顶层文件替换</a:t>
            </a:r>
            <a:r>
              <a:rPr sz="2300">
                <a:solidFill>
                  <a:schemeClr val="tx2"/>
                </a:solidFill>
                <a:sym typeface="+mn-ea"/>
              </a:rPr>
              <a:t>自己的顶层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SCH</a:t>
            </a:r>
            <a:r>
              <a:rPr sz="2300">
                <a:solidFill>
                  <a:schemeClr val="tx2"/>
                </a:solidFill>
                <a:sym typeface="+mn-ea"/>
              </a:rPr>
              <a:t>，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成功</a:t>
            </a:r>
            <a:r>
              <a:rPr sz="2300">
                <a:solidFill>
                  <a:schemeClr val="tx2"/>
                </a:solidFill>
                <a:sym typeface="+mn-ea"/>
              </a:rPr>
              <a:t>则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说明</a:t>
            </a:r>
            <a:r>
              <a:rPr sz="2300">
                <a:solidFill>
                  <a:schemeClr val="tx2"/>
                </a:solidFill>
                <a:sym typeface="+mn-ea"/>
              </a:rPr>
              <a:t>你的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顶层原理图有问题</a:t>
            </a:r>
            <a:r>
              <a:rPr sz="2300">
                <a:solidFill>
                  <a:schemeClr val="tx2"/>
                </a:solidFill>
                <a:sym typeface="+mn-ea"/>
              </a:rPr>
              <a:t>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B:替换所有的核进行尝试</a:t>
            </a:r>
            <a:r>
              <a:rPr sz="2300">
                <a:solidFill>
                  <a:schemeClr val="tx2"/>
                </a:solidFill>
                <a:sym typeface="+mn-ea"/>
              </a:rPr>
              <a:t>。</a:t>
            </a:r>
            <a:endParaRPr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7.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用了 Verilog 语言描述</a:t>
            </a:r>
            <a:r>
              <a:rPr sz="2300">
                <a:solidFill>
                  <a:schemeClr val="tx2"/>
                </a:solidFill>
                <a:sym typeface="+mn-ea"/>
              </a:rPr>
              <a:t>来实现顶层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SCH</a:t>
            </a:r>
            <a:r>
              <a:rPr sz="2300">
                <a:solidFill>
                  <a:schemeClr val="tx2"/>
                </a:solidFill>
                <a:sym typeface="+mn-ea"/>
              </a:rPr>
              <a:t>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 Verilog 相比与原理图的优势，不仅能简明地表示复杂的原理图，而且便于维护，可以保证连线的准确性，出错了也能通过开发环境找到错处进行修正。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8.七段数码管显示“AA5555AA”且频闪，解决方案参差不齐，有的是将ALU重新用代码实现，有的是将datapath的顶层图重新绘制或者用代码实现。我是通过改变srl代码里面的逻辑解决了这个问题。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9.仿真测试，我在进行仿真测试的时候，发现bne和beq指令的运行有问题，原本是先进行减法运算判断zero是否置1，进一步判断是否跳转，但是在我的代码里竟然是先跳转到指定位置，然后再判断减法和zero的状态。后来经过调试，我解决了这个问题，虽然这其中我做了相当多的工作来调整他的时序问题.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实验室规范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" y="964565"/>
            <a:ext cx="9124315" cy="5200650"/>
          </a:xfrm>
        </p:spPr>
        <p:txBody>
          <a:bodyPr/>
          <a:p>
            <a:r>
              <a:rPr lang="zh-CN" altLang="en-US" sz="2800"/>
              <a:t>实验结束时请</a:t>
            </a:r>
            <a:r>
              <a:rPr lang="zh-CN" altLang="en-US" sz="2800">
                <a:solidFill>
                  <a:srgbClr val="FF0000"/>
                </a:solidFill>
              </a:rPr>
              <a:t>关闭电脑主机</a:t>
            </a:r>
            <a:r>
              <a:rPr lang="zh-CN" altLang="en-US" sz="2800"/>
              <a:t>（显示器电源不用关闭）。</a:t>
            </a:r>
            <a:endParaRPr lang="zh-CN" altLang="en-US" sz="2800"/>
          </a:p>
          <a:p>
            <a:r>
              <a:rPr lang="zh-CN" altLang="en-US" sz="2800"/>
              <a:t>关闭</a:t>
            </a:r>
            <a:r>
              <a:rPr lang="en-US" altLang="zh-CN" sz="2800"/>
              <a:t>SWORD</a:t>
            </a:r>
            <a:r>
              <a:rPr lang="zh-CN" altLang="en-US" sz="2800"/>
              <a:t>实验台电脑，但不要合上实验台盖子，不要拔动实验台这一端的</a:t>
            </a:r>
            <a:r>
              <a:rPr lang="en-US" altLang="zh-CN" sz="2800"/>
              <a:t>USB</a:t>
            </a:r>
            <a:r>
              <a:rPr lang="zh-CN" altLang="en-US" sz="2800"/>
              <a:t>下载线。</a:t>
            </a:r>
            <a:endParaRPr lang="zh-CN" altLang="en-US" sz="2800"/>
          </a:p>
          <a:p>
            <a:r>
              <a:rPr lang="zh-CN" altLang="en-US" sz="2800"/>
              <a:t>请</a:t>
            </a:r>
            <a:r>
              <a:rPr lang="zh-CN" altLang="en-US" sz="2800" b="0">
                <a:solidFill>
                  <a:srgbClr val="FF0000"/>
                </a:solidFill>
              </a:rPr>
              <a:t>整理好椅子</a:t>
            </a:r>
            <a:r>
              <a:rPr lang="zh-CN" altLang="en-US" sz="2800"/>
              <a:t>，如下图所示：</a:t>
            </a:r>
            <a:endParaRPr lang="zh-CN" altLang="en-US"/>
          </a:p>
          <a:p>
            <a:r>
              <a:rPr lang="zh-CN" altLang="en-US" sz="2800"/>
              <a:t>每一张桌子上都有一个接线板提供电源，请不要打开电脑桌的后盖板取电。</a:t>
            </a:r>
            <a:r>
              <a:rPr lang="zh-CN" altLang="en-US" sz="2800">
                <a:solidFill>
                  <a:srgbClr val="FF0000"/>
                </a:solidFill>
              </a:rPr>
              <a:t>（部分</a:t>
            </a:r>
            <a:r>
              <a:rPr lang="en-US" altLang="zh-CN" sz="2800">
                <a:solidFill>
                  <a:srgbClr val="FF0000"/>
                </a:solidFill>
              </a:rPr>
              <a:t>WIN10</a:t>
            </a:r>
            <a:r>
              <a:rPr lang="zh-CN" altLang="en-US" sz="2800">
                <a:solidFill>
                  <a:srgbClr val="FF0000"/>
                </a:solidFill>
              </a:rPr>
              <a:t>密码：</a:t>
            </a:r>
            <a:r>
              <a:rPr lang="en-US" altLang="zh-CN" sz="2800">
                <a:solidFill>
                  <a:srgbClr val="FF0000"/>
                </a:solidFill>
              </a:rPr>
              <a:t>123456</a:t>
            </a:r>
            <a:r>
              <a:rPr lang="zh-CN" altLang="en-US" sz="2800">
                <a:solidFill>
                  <a:srgbClr val="FF0000"/>
                </a:solidFill>
              </a:rPr>
              <a:t>）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5" name="图片 4" descr="椅子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" y="3989070"/>
            <a:ext cx="4193540" cy="2517140"/>
          </a:xfrm>
          <a:prstGeom prst="rect">
            <a:avLst/>
          </a:prstGeom>
        </p:spPr>
      </p:pic>
      <p:pic>
        <p:nvPicPr>
          <p:cNvPr id="6" name="图片 5" descr="微信图片接线板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465" y="3989070"/>
            <a:ext cx="4102735" cy="251714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anose="05000000000000000000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mtClean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  <a:endParaRPr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实验设备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1. </a:t>
            </a:r>
            <a:r>
              <a:rPr sz="2400" dirty="0" smtClean="0"/>
              <a:t>计算机</a:t>
            </a:r>
            <a:r>
              <a:rPr sz="2400" dirty="0"/>
              <a:t>（</a:t>
            </a:r>
            <a:r>
              <a:rPr lang="en-US" altLang="zh-CN" sz="2400" dirty="0"/>
              <a:t>Intel Core </a:t>
            </a:r>
            <a:r>
              <a:rPr lang="en-US" altLang="zh-CN" sz="2400" dirty="0" smtClean="0"/>
              <a:t>i5</a:t>
            </a:r>
            <a:r>
              <a:rPr sz="2400" dirty="0" smtClean="0"/>
              <a:t>以上，</a:t>
            </a:r>
            <a:r>
              <a:rPr lang="en-US" altLang="zh-CN" sz="2400" dirty="0" smtClean="0"/>
              <a:t>4GB</a:t>
            </a:r>
            <a:r>
              <a:rPr sz="2400" dirty="0"/>
              <a:t>内存以上）系统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2. Spartan-3 </a:t>
            </a:r>
            <a:r>
              <a:rPr lang="en-US" altLang="zh-CN" sz="2400" dirty="0"/>
              <a:t>Starter Kit </a:t>
            </a:r>
            <a:r>
              <a:rPr lang="en-US" altLang="zh-CN" sz="2400" dirty="0" smtClean="0"/>
              <a:t>Board/Sword</a:t>
            </a:r>
            <a:r>
              <a:rPr sz="2400" dirty="0" smtClean="0"/>
              <a:t>开发板</a:t>
            </a:r>
            <a:r>
              <a:rPr sz="2400" dirty="0"/>
              <a:t>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3. Xilinx ISE14.4</a:t>
            </a:r>
            <a:r>
              <a:rPr sz="2400" dirty="0" smtClean="0"/>
              <a:t>及以上开发工具</a:t>
            </a:r>
            <a:endParaRPr sz="2400" dirty="0"/>
          </a:p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材料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sz="2400" dirty="0"/>
              <a:t>无</a:t>
            </a:r>
            <a:endParaRPr sz="2400" dirty="0"/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altLang="zh-CN" sz="4800" smtClean="0">
                <a:ea typeface="黑体" panose="02010609060101010101" pitchFamily="49" charset="-122"/>
              </a:rPr>
              <a:t>实验任务</a:t>
            </a:r>
            <a:endParaRPr sz="4800" smtClean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196975"/>
            <a:ext cx="8353425" cy="4824413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1. </a:t>
            </a: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</a:rPr>
              <a:t>9</a:t>
            </a:r>
            <a:r>
              <a:rPr lang="en-US" altLang="zh-CN" sz="2800" i="0" baseline="30000" dirty="0" smtClean="0">
                <a:solidFill>
                  <a:schemeClr val="tx1"/>
                </a:solidFill>
                <a:latin typeface="+mj-lt"/>
              </a:rPr>
              <a:t>+</a:t>
            </a:r>
            <a:r>
              <a:rPr lang="zh-CN" altLang="en-US" sz="2800" dirty="0" smtClean="0">
                <a:solidFill>
                  <a:schemeClr val="tx1"/>
                </a:solidFill>
              </a:rPr>
              <a:t>条指令的控制器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用硬件描述语言设计实现控制器</a:t>
            </a:r>
            <a:endParaRPr lang="en-US" altLang="zh-CN" sz="24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/>
              <a:t>根据</a:t>
            </a:r>
            <a:r>
              <a:rPr lang="en-US" altLang="zh-CN" sz="2200" dirty="0" smtClean="0"/>
              <a:t>Exp0</a:t>
            </a:r>
            <a:r>
              <a:rPr lang="en-US" altLang="zh-CN" sz="2200" dirty="0" smtClean="0"/>
              <a:t>5</a:t>
            </a:r>
            <a:r>
              <a:rPr lang="zh-CN" altLang="en-US" sz="2200" dirty="0" smtClean="0"/>
              <a:t>数据通路及指令编码完成控制信号真值表</a:t>
            </a:r>
            <a:endParaRPr lang="en-US" altLang="zh-CN" sz="2200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替换</a:t>
            </a:r>
            <a:r>
              <a:rPr lang="en-US" altLang="zh-CN" sz="2400" dirty="0" smtClean="0"/>
              <a:t>Exp05</a:t>
            </a:r>
            <a:r>
              <a:rPr lang="zh-CN" altLang="en-US" sz="2400" dirty="0"/>
              <a:t>的控制器核</a:t>
            </a:r>
            <a:endParaRPr lang="zh-CN" altLang="en-US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此实验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Exp05</a:t>
            </a:r>
            <a:r>
              <a:rPr lang="zh-CN" altLang="en-US" sz="2400" dirty="0"/>
              <a:t>的基础上完成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</a:rPr>
              <a:t>设计控制器测试方案：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/>
              <a:t>OP</a:t>
            </a:r>
            <a:r>
              <a:rPr lang="zh-CN" altLang="en-US" sz="2400" dirty="0"/>
              <a:t>译码测试：</a:t>
            </a:r>
            <a:r>
              <a:rPr lang="en-US" altLang="zh-CN" sz="2400" dirty="0"/>
              <a:t>R</a:t>
            </a:r>
            <a:r>
              <a:rPr lang="en-US" altLang="zh-CN" sz="2400" dirty="0"/>
              <a:t>-</a:t>
            </a:r>
            <a:r>
              <a:rPr lang="zh-CN" altLang="en-US" sz="2400" dirty="0"/>
              <a:t>格式、访存指令、分支指令，转移指令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运算控制测试：</a:t>
            </a:r>
            <a:r>
              <a:rPr lang="en-US" altLang="zh-CN" sz="2400" dirty="0"/>
              <a:t>Function</a:t>
            </a:r>
            <a:r>
              <a:rPr lang="zh-CN" altLang="en-US" sz="2400" dirty="0"/>
              <a:t>译码测试</a:t>
            </a:r>
            <a:r>
              <a:rPr lang="en-US" altLang="zh-CN" sz="2400" dirty="0"/>
              <a:t>	</a:t>
            </a:r>
            <a:endParaRPr lang="zh-CN" altLang="en-US" sz="2400" dirty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3.  </a:t>
            </a:r>
            <a:r>
              <a:rPr lang="zh-CN" altLang="en-US" sz="2800" dirty="0">
                <a:solidFill>
                  <a:schemeClr val="tx1"/>
                </a:solidFill>
              </a:rPr>
              <a:t>设计控制器测试程序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300"/>
                </a:solidFill>
                <a:ea typeface="黑体" panose="02010609060101010101" pitchFamily="49" charset="-122"/>
              </a:rPr>
              <a:t>CPU organization </a:t>
            </a:r>
            <a:endParaRPr lang="en-US" altLang="zh-CN" sz="3200" dirty="0" smtClean="0">
              <a:solidFill>
                <a:srgbClr val="FF3300"/>
              </a:solidFill>
              <a:ea typeface="黑体" panose="02010609060101010101" pitchFamily="49" charset="-122"/>
            </a:endParaRP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--Hardware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-Software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/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/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Data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  <p:sp>
        <p:nvSpPr>
          <p:cNvPr id="2" name="椭圆 1"/>
          <p:cNvSpPr/>
          <p:nvPr/>
        </p:nvSpPr>
        <p:spPr>
          <a:xfrm>
            <a:off x="1524934" y="2661060"/>
            <a:ext cx="2097307" cy="22322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控制对象：数据通路结构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r>
              <a:rPr lang="zh-CN" altLang="en-US" sz="2800" b="0" dirty="0" smtClean="0">
                <a:solidFill>
                  <a:schemeClr val="tx1"/>
                </a:solidFill>
              </a:rPr>
              <a:t>写出九条指令控制信号真值表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832" y="3533936"/>
            <a:ext cx="8733655" cy="3207432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1691680" y="3677952"/>
            <a:ext cx="5904656" cy="2865648"/>
          </a:xfrm>
          <a:prstGeom prst="roundRect">
            <a:avLst/>
          </a:prstGeom>
          <a:solidFill>
            <a:schemeClr val="tx2">
              <a:lumMod val="40000"/>
              <a:lumOff val="6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42815" y="1772816"/>
            <a:ext cx="572269" cy="1799101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控制器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547664" y="2675670"/>
            <a:ext cx="771103" cy="1833078"/>
          </a:xfrm>
          <a:custGeom>
            <a:avLst/>
            <a:gdLst>
              <a:gd name="connsiteX0" fmla="*/ 790575 w 1028700"/>
              <a:gd name="connsiteY0" fmla="*/ 1619250 h 1628775"/>
              <a:gd name="connsiteX1" fmla="*/ 1028700 w 1028700"/>
              <a:gd name="connsiteY1" fmla="*/ 1628775 h 1628775"/>
              <a:gd name="connsiteX2" fmla="*/ 638175 w 1028700"/>
              <a:gd name="connsiteY2" fmla="*/ 1476375 h 1628775"/>
              <a:gd name="connsiteX3" fmla="*/ 0 w 1028700"/>
              <a:gd name="connsiteY3" fmla="*/ 1476375 h 1628775"/>
              <a:gd name="connsiteX4" fmla="*/ 9525 w 1028700"/>
              <a:gd name="connsiteY4" fmla="*/ 0 h 1628775"/>
              <a:gd name="connsiteX5" fmla="*/ 571500 w 1028700"/>
              <a:gd name="connsiteY5" fmla="*/ 0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8700" h="1628775">
                <a:moveTo>
                  <a:pt x="790575" y="1619250"/>
                </a:moveTo>
                <a:lnTo>
                  <a:pt x="1028700" y="1628775"/>
                </a:lnTo>
                <a:lnTo>
                  <a:pt x="638175" y="1476375"/>
                </a:lnTo>
                <a:lnTo>
                  <a:pt x="0" y="1476375"/>
                </a:lnTo>
                <a:lnTo>
                  <a:pt x="9525" y="0"/>
                </a:lnTo>
                <a:lnTo>
                  <a:pt x="57150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08285" y="2365345"/>
            <a:ext cx="1670708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Instruction[31:26]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542015" y="1719352"/>
            <a:ext cx="1088467" cy="1552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ALU OP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940152" y="1556792"/>
            <a:ext cx="1042506" cy="55913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600"/>
              </a:lnSpc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ALU Control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320515" y="1871004"/>
            <a:ext cx="1572657" cy="1694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600" b="0" dirty="0" err="1" smtClean="0">
                <a:solidFill>
                  <a:schemeClr val="tx1"/>
                </a:solidFill>
              </a:rPr>
              <a:t>Instroction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[5:0]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6444208" y="2115927"/>
            <a:ext cx="13865" cy="1455991"/>
          </a:xfrm>
          <a:prstGeom prst="straightConnector1">
            <a:avLst/>
          </a:prstGeom>
          <a:ln w="28575">
            <a:solidFill>
              <a:srgbClr val="00009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任意多边形 22"/>
          <p:cNvSpPr/>
          <p:nvPr/>
        </p:nvSpPr>
        <p:spPr>
          <a:xfrm>
            <a:off x="2552700" y="2375683"/>
            <a:ext cx="5657850" cy="1132197"/>
          </a:xfrm>
          <a:custGeom>
            <a:avLst/>
            <a:gdLst>
              <a:gd name="connsiteX0" fmla="*/ 0 w 5657850"/>
              <a:gd name="connsiteY0" fmla="*/ 0 h 942975"/>
              <a:gd name="connsiteX1" fmla="*/ 5657850 w 5657850"/>
              <a:gd name="connsiteY1" fmla="*/ 28575 h 942975"/>
              <a:gd name="connsiteX2" fmla="*/ 5657850 w 5657850"/>
              <a:gd name="connsiteY2" fmla="*/ 94297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7850" h="942975">
                <a:moveTo>
                  <a:pt x="0" y="0"/>
                </a:moveTo>
                <a:lnTo>
                  <a:pt x="5657850" y="28575"/>
                </a:lnTo>
                <a:lnTo>
                  <a:pt x="5657850" y="942975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2542015" y="1988840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b="0" dirty="0" err="1" smtClean="0">
                <a:solidFill>
                  <a:schemeClr val="tx1"/>
                </a:solidFill>
              </a:rPr>
              <a:t>MemRead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2562225" y="2141983"/>
            <a:ext cx="6438900" cy="4319391"/>
          </a:xfrm>
          <a:custGeom>
            <a:avLst/>
            <a:gdLst>
              <a:gd name="connsiteX0" fmla="*/ 0 w 6438900"/>
              <a:gd name="connsiteY0" fmla="*/ 0 h 3667125"/>
              <a:gd name="connsiteX1" fmla="*/ 0 w 6438900"/>
              <a:gd name="connsiteY1" fmla="*/ 0 h 3667125"/>
              <a:gd name="connsiteX2" fmla="*/ 6438900 w 6438900"/>
              <a:gd name="connsiteY2" fmla="*/ 28575 h 3667125"/>
              <a:gd name="connsiteX3" fmla="*/ 6438900 w 6438900"/>
              <a:gd name="connsiteY3" fmla="*/ 3295650 h 3667125"/>
              <a:gd name="connsiteX4" fmla="*/ 6438900 w 6438900"/>
              <a:gd name="connsiteY4" fmla="*/ 3657600 h 3667125"/>
              <a:gd name="connsiteX5" fmla="*/ 5657850 w 6438900"/>
              <a:gd name="connsiteY5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38900" h="3667125">
                <a:moveTo>
                  <a:pt x="0" y="0"/>
                </a:moveTo>
                <a:lnTo>
                  <a:pt x="0" y="0"/>
                </a:lnTo>
                <a:lnTo>
                  <a:pt x="6438900" y="28575"/>
                </a:lnTo>
                <a:lnTo>
                  <a:pt x="6438900" y="3295650"/>
                </a:lnTo>
                <a:lnTo>
                  <a:pt x="6438900" y="3657600"/>
                </a:lnTo>
                <a:lnTo>
                  <a:pt x="5657850" y="3667125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2542015" y="2204864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b="0" dirty="0" err="1" smtClean="0">
                <a:solidFill>
                  <a:schemeClr val="tx1"/>
                </a:solidFill>
              </a:rPr>
              <a:t>MemWrite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2505651" y="2545036"/>
            <a:ext cx="5234701" cy="2249202"/>
          </a:xfrm>
          <a:custGeom>
            <a:avLst/>
            <a:gdLst>
              <a:gd name="connsiteX0" fmla="*/ 0 w 5657850"/>
              <a:gd name="connsiteY0" fmla="*/ 0 h 942975"/>
              <a:gd name="connsiteX1" fmla="*/ 5657850 w 5657850"/>
              <a:gd name="connsiteY1" fmla="*/ 28575 h 942975"/>
              <a:gd name="connsiteX2" fmla="*/ 5657850 w 5657850"/>
              <a:gd name="connsiteY2" fmla="*/ 94297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7850" h="942975">
                <a:moveTo>
                  <a:pt x="0" y="0"/>
                </a:moveTo>
                <a:lnTo>
                  <a:pt x="5657850" y="28575"/>
                </a:lnTo>
                <a:lnTo>
                  <a:pt x="5657850" y="942975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2542015" y="2396508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Branch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542015" y="2571439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Jump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2603500" y="2719967"/>
            <a:ext cx="4597400" cy="810881"/>
          </a:xfrm>
          <a:custGeom>
            <a:avLst/>
            <a:gdLst>
              <a:gd name="connsiteX0" fmla="*/ 0 w 4597400"/>
              <a:gd name="connsiteY0" fmla="*/ 0 h 254000"/>
              <a:gd name="connsiteX1" fmla="*/ 4597400 w 4597400"/>
              <a:gd name="connsiteY1" fmla="*/ 12700 h 254000"/>
              <a:gd name="connsiteX2" fmla="*/ 4597400 w 4597400"/>
              <a:gd name="connsiteY2" fmla="*/ 254000 h 254000"/>
              <a:gd name="connsiteX3" fmla="*/ 4597400 w 4597400"/>
              <a:gd name="connsiteY3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7400" h="254000">
                <a:moveTo>
                  <a:pt x="0" y="0"/>
                </a:moveTo>
                <a:lnTo>
                  <a:pt x="4597400" y="12700"/>
                </a:lnTo>
                <a:lnTo>
                  <a:pt x="4597400" y="254000"/>
                </a:lnTo>
                <a:lnTo>
                  <a:pt x="4597400" y="25400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2565400" y="2906337"/>
            <a:ext cx="4152900" cy="3570912"/>
          </a:xfrm>
          <a:custGeom>
            <a:avLst/>
            <a:gdLst>
              <a:gd name="connsiteX0" fmla="*/ 0 w 4152900"/>
              <a:gd name="connsiteY0" fmla="*/ 0 h 3187700"/>
              <a:gd name="connsiteX1" fmla="*/ 4140200 w 4152900"/>
              <a:gd name="connsiteY1" fmla="*/ 25400 h 3187700"/>
              <a:gd name="connsiteX2" fmla="*/ 4152900 w 4152900"/>
              <a:gd name="connsiteY2" fmla="*/ 3187700 h 3187700"/>
              <a:gd name="connsiteX3" fmla="*/ 3987800 w 4152900"/>
              <a:gd name="connsiteY3" fmla="*/ 3187700 h 318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2900" h="3187700">
                <a:moveTo>
                  <a:pt x="0" y="0"/>
                </a:moveTo>
                <a:lnTo>
                  <a:pt x="4140200" y="25400"/>
                </a:lnTo>
                <a:cubicBezTo>
                  <a:pt x="4144433" y="1079500"/>
                  <a:pt x="4148667" y="2133600"/>
                  <a:pt x="4152900" y="3187700"/>
                </a:cubicBezTo>
                <a:lnTo>
                  <a:pt x="3987800" y="318770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2542015" y="2761036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 err="1" smtClean="0">
                <a:solidFill>
                  <a:schemeClr val="tx1"/>
                </a:solidFill>
              </a:rPr>
              <a:t>MemtoReg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2578100" y="3283841"/>
            <a:ext cx="1587500" cy="232349"/>
          </a:xfrm>
          <a:custGeom>
            <a:avLst/>
            <a:gdLst>
              <a:gd name="connsiteX0" fmla="*/ 0 w 1587500"/>
              <a:gd name="connsiteY0" fmla="*/ 0 h 266700"/>
              <a:gd name="connsiteX1" fmla="*/ 1587500 w 1587500"/>
              <a:gd name="connsiteY1" fmla="*/ 12700 h 266700"/>
              <a:gd name="connsiteX2" fmla="*/ 1574800 w 1587500"/>
              <a:gd name="connsiteY2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7500" h="266700">
                <a:moveTo>
                  <a:pt x="0" y="0"/>
                </a:moveTo>
                <a:lnTo>
                  <a:pt x="1587500" y="12700"/>
                </a:lnTo>
                <a:lnTo>
                  <a:pt x="1574800" y="26670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2400300" y="1948072"/>
            <a:ext cx="3556000" cy="3856076"/>
          </a:xfrm>
          <a:custGeom>
            <a:avLst/>
            <a:gdLst>
              <a:gd name="connsiteX0" fmla="*/ 0 w 3556000"/>
              <a:gd name="connsiteY0" fmla="*/ 3644900 h 3644900"/>
              <a:gd name="connsiteX1" fmla="*/ 25400 w 3556000"/>
              <a:gd name="connsiteY1" fmla="*/ 1638300 h 3644900"/>
              <a:gd name="connsiteX2" fmla="*/ 3352800 w 3556000"/>
              <a:gd name="connsiteY2" fmla="*/ 1625600 h 3644900"/>
              <a:gd name="connsiteX3" fmla="*/ 3365500 w 3556000"/>
              <a:gd name="connsiteY3" fmla="*/ 0 h 3644900"/>
              <a:gd name="connsiteX4" fmla="*/ 3556000 w 3556000"/>
              <a:gd name="connsiteY4" fmla="*/ 0 h 364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000" h="3644900">
                <a:moveTo>
                  <a:pt x="0" y="3644900"/>
                </a:moveTo>
                <a:lnTo>
                  <a:pt x="25400" y="1638300"/>
                </a:lnTo>
                <a:lnTo>
                  <a:pt x="3352800" y="1625600"/>
                </a:lnTo>
                <a:cubicBezTo>
                  <a:pt x="3357033" y="1083733"/>
                  <a:pt x="3361267" y="541867"/>
                  <a:pt x="3365500" y="0"/>
                </a:cubicBezTo>
                <a:lnTo>
                  <a:pt x="3556000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2565400" y="3121990"/>
            <a:ext cx="3022600" cy="3232325"/>
          </a:xfrm>
          <a:custGeom>
            <a:avLst/>
            <a:gdLst>
              <a:gd name="connsiteX0" fmla="*/ 0 w 3022600"/>
              <a:gd name="connsiteY0" fmla="*/ 0 h 3124200"/>
              <a:gd name="connsiteX1" fmla="*/ 2616200 w 3022600"/>
              <a:gd name="connsiteY1" fmla="*/ 12700 h 3124200"/>
              <a:gd name="connsiteX2" fmla="*/ 2628900 w 3022600"/>
              <a:gd name="connsiteY2" fmla="*/ 3124200 h 3124200"/>
              <a:gd name="connsiteX3" fmla="*/ 3022600 w 3022600"/>
              <a:gd name="connsiteY3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600" h="3124200">
                <a:moveTo>
                  <a:pt x="0" y="0"/>
                </a:moveTo>
                <a:lnTo>
                  <a:pt x="2616200" y="12700"/>
                </a:lnTo>
                <a:cubicBezTo>
                  <a:pt x="2620433" y="1049867"/>
                  <a:pt x="2624667" y="2087033"/>
                  <a:pt x="2628900" y="3124200"/>
                </a:cubicBezTo>
                <a:lnTo>
                  <a:pt x="3022600" y="312420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2542015" y="2964316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 err="1" smtClean="0">
                <a:solidFill>
                  <a:schemeClr val="tx1"/>
                </a:solidFill>
              </a:rPr>
              <a:t>ALUScr_B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542015" y="3153554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 err="1" smtClean="0">
                <a:solidFill>
                  <a:schemeClr val="tx1"/>
                </a:solidFill>
              </a:rPr>
              <a:t>RegWrite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2578100" y="3473438"/>
            <a:ext cx="609600" cy="2652278"/>
          </a:xfrm>
          <a:custGeom>
            <a:avLst/>
            <a:gdLst>
              <a:gd name="connsiteX0" fmla="*/ 0 w 609600"/>
              <a:gd name="connsiteY0" fmla="*/ 0 h 2527300"/>
              <a:gd name="connsiteX1" fmla="*/ 609600 w 609600"/>
              <a:gd name="connsiteY1" fmla="*/ 12700 h 2527300"/>
              <a:gd name="connsiteX2" fmla="*/ 596900 w 609600"/>
              <a:gd name="connsiteY2" fmla="*/ 2514600 h 2527300"/>
              <a:gd name="connsiteX3" fmla="*/ 444500 w 609600"/>
              <a:gd name="connsiteY3" fmla="*/ 2527300 h 252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2527300">
                <a:moveTo>
                  <a:pt x="0" y="0"/>
                </a:moveTo>
                <a:lnTo>
                  <a:pt x="609600" y="12700"/>
                </a:lnTo>
                <a:cubicBezTo>
                  <a:pt x="605367" y="846667"/>
                  <a:pt x="601133" y="1680633"/>
                  <a:pt x="596900" y="2514600"/>
                </a:cubicBezTo>
                <a:lnTo>
                  <a:pt x="444500" y="252730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2542015" y="3331436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 err="1" smtClean="0">
                <a:solidFill>
                  <a:schemeClr val="tx1"/>
                </a:solidFill>
              </a:rPr>
              <a:t>RegDst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2578100" y="1718816"/>
            <a:ext cx="3340100" cy="203200"/>
          </a:xfrm>
          <a:custGeom>
            <a:avLst/>
            <a:gdLst>
              <a:gd name="connsiteX0" fmla="*/ 0 w 3340100"/>
              <a:gd name="connsiteY0" fmla="*/ 203200 h 203200"/>
              <a:gd name="connsiteX1" fmla="*/ 1828800 w 3340100"/>
              <a:gd name="connsiteY1" fmla="*/ 203200 h 203200"/>
              <a:gd name="connsiteX2" fmla="*/ 2159000 w 3340100"/>
              <a:gd name="connsiteY2" fmla="*/ 0 h 203200"/>
              <a:gd name="connsiteX3" fmla="*/ 3340100 w 3340100"/>
              <a:gd name="connsiteY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100" h="203200">
                <a:moveTo>
                  <a:pt x="0" y="203200"/>
                </a:moveTo>
                <a:lnTo>
                  <a:pt x="1828800" y="203200"/>
                </a:lnTo>
                <a:lnTo>
                  <a:pt x="2159000" y="0"/>
                </a:lnTo>
                <a:lnTo>
                  <a:pt x="334010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b7df9379-0675-4929-b881-87e6069076ae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9421</Words>
  <Application>WPS 演示</Application>
  <PresentationFormat>全屏显示(4:3)</PresentationFormat>
  <Paragraphs>1066</Paragraphs>
  <Slides>39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8" baseType="lpstr">
      <vt:lpstr>Arial</vt:lpstr>
      <vt:lpstr>宋体</vt:lpstr>
      <vt:lpstr>Wingdings</vt:lpstr>
      <vt:lpstr>Calibri</vt:lpstr>
      <vt:lpstr>Calibri</vt:lpstr>
      <vt:lpstr>微软雅黑</vt:lpstr>
      <vt:lpstr>黑体</vt:lpstr>
      <vt:lpstr>华文隶书</vt:lpstr>
      <vt:lpstr>Times New Roman</vt:lpstr>
      <vt:lpstr>华文行楷</vt:lpstr>
      <vt:lpstr>仿宋</vt:lpstr>
      <vt:lpstr>隶书</vt:lpstr>
      <vt:lpstr>Arial Unicode MS</vt:lpstr>
      <vt:lpstr>Algerian</vt:lpstr>
      <vt:lpstr>楷体_GB2312</vt:lpstr>
      <vt:lpstr>新宋体</vt:lpstr>
      <vt:lpstr>Office 主题</vt:lpstr>
      <vt:lpstr>MS_ClipArt_Gallery.5</vt:lpstr>
      <vt:lpstr>Equation.3</vt:lpstr>
      <vt:lpstr>Computer Organization &amp; Design 					   实验与课程设计</vt:lpstr>
      <vt:lpstr>Course Outline</vt:lpstr>
      <vt:lpstr>实验目的</vt:lpstr>
      <vt:lpstr>实验环境</vt:lpstr>
      <vt:lpstr>Course Outline</vt:lpstr>
      <vt:lpstr>实验任务</vt:lpstr>
      <vt:lpstr>Course Outline</vt:lpstr>
      <vt:lpstr>CPU organization </vt:lpstr>
      <vt:lpstr>控制对象：数据通路结构</vt:lpstr>
      <vt:lpstr>控制信号定义</vt:lpstr>
      <vt:lpstr>主控制器信号真值表</vt:lpstr>
      <vt:lpstr>ALU操作译码 					      Second level</vt:lpstr>
      <vt:lpstr>ALU操作译码化简</vt:lpstr>
      <vt:lpstr>CPU部件之数据通路接口：SCPU_ctrl</vt:lpstr>
      <vt:lpstr>数据通路接口信号标准- SCPU_ctrl.v</vt:lpstr>
      <vt:lpstr>Course Outline</vt:lpstr>
      <vt:lpstr>PowerPoint 演示文稿</vt:lpstr>
      <vt:lpstr>设计工程：OExp06-OwnSCPU</vt:lpstr>
      <vt:lpstr>设计要点</vt:lpstr>
      <vt:lpstr>指令译码-主控制器逻辑电路</vt:lpstr>
      <vt:lpstr>主控制器HDL描述结构</vt:lpstr>
      <vt:lpstr>控制器仿真激励代码参考</vt:lpstr>
      <vt:lpstr>控制器仿真激励代码参考</vt:lpstr>
      <vt:lpstr>控制器模块时序仿真结果</vt:lpstr>
      <vt:lpstr>ALU操作译码器逻辑电路</vt:lpstr>
      <vt:lpstr>ALU操作译码器HDL描述结构</vt:lpstr>
      <vt:lpstr>控制器集成替换</vt:lpstr>
      <vt:lpstr>PowerPoint 演示文稿</vt:lpstr>
      <vt:lpstr>物理验证</vt:lpstr>
      <vt:lpstr>物理验证-DEMO接口功能</vt:lpstr>
      <vt:lpstr>测试程序参考：ALU指令</vt:lpstr>
      <vt:lpstr>测试程序参考： LW/SW</vt:lpstr>
      <vt:lpstr>动态LW/SW测试</vt:lpstr>
      <vt:lpstr>设计测试记录表格</vt:lpstr>
      <vt:lpstr>思考题</vt:lpstr>
      <vt:lpstr>实验问题总结</vt:lpstr>
      <vt:lpstr>学长实验调试小结</vt:lpstr>
      <vt:lpstr>实验室规范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生活如茶</cp:lastModifiedBy>
  <cp:revision>449</cp:revision>
  <dcterms:created xsi:type="dcterms:W3CDTF">2013-04-10T02:56:00Z</dcterms:created>
  <dcterms:modified xsi:type="dcterms:W3CDTF">2019-03-22T08:09:26Z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