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59" r:id="rId7"/>
    <p:sldId id="302" r:id="rId8"/>
    <p:sldId id="303" r:id="rId9"/>
    <p:sldId id="304" r:id="rId10"/>
    <p:sldId id="305" r:id="rId11"/>
    <p:sldId id="419" r:id="rId12"/>
    <p:sldId id="439" r:id="rId13"/>
    <p:sldId id="438" r:id="rId14"/>
    <p:sldId id="440" r:id="rId15"/>
    <p:sldId id="441" r:id="rId16"/>
    <p:sldId id="420" r:id="rId17"/>
    <p:sldId id="424" r:id="rId18"/>
    <p:sldId id="428" r:id="rId19"/>
    <p:sldId id="324" r:id="rId20"/>
    <p:sldId id="460" r:id="rId21"/>
    <p:sldId id="392" r:id="rId22"/>
    <p:sldId id="457" r:id="rId23"/>
    <p:sldId id="442" r:id="rId24"/>
    <p:sldId id="431" r:id="rId25"/>
    <p:sldId id="458" r:id="rId26"/>
    <p:sldId id="445" r:id="rId27"/>
    <p:sldId id="450" r:id="rId28"/>
    <p:sldId id="455" r:id="rId29"/>
    <p:sldId id="451" r:id="rId30"/>
    <p:sldId id="449" r:id="rId31"/>
    <p:sldId id="447" r:id="rId32"/>
    <p:sldId id="452" r:id="rId33"/>
    <p:sldId id="453" r:id="rId34"/>
    <p:sldId id="432" r:id="rId35"/>
    <p:sldId id="462" r:id="rId36"/>
    <p:sldId id="456" r:id="rId37"/>
    <p:sldId id="491" r:id="rId38"/>
    <p:sldId id="492" r:id="rId39"/>
    <p:sldId id="386" r:id="rId40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427038" y="118618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3420" y="4382135"/>
            <a:ext cx="7924800" cy="1932940"/>
          </a:xfrm>
        </p:spPr>
        <p:txBody>
          <a:bodyPr rtlCol="0">
            <a:noAutofit/>
          </a:bodyPr>
          <a:lstStyle/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0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2019-3-13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50327" y="2107665"/>
            <a:ext cx="8610600" cy="247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</a:t>
            </a:r>
            <a:r>
              <a:rPr lang="zh-CN" altLang="en-US" sz="6000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四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集成替换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核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-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核设计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CPU/IP2CPU</a:t>
            </a:r>
            <a:endParaRPr lang="en-US" altLang="zh-CN" b="1" dirty="0" smtClean="0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逻辑实验模块优化三</a:t>
            </a:r>
            <a:endParaRPr lang="zh-CN" altLang="en-US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83218" y="69215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218" y="69215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部件之</a:t>
            </a:r>
            <a:r>
              <a:rPr lang="en-US" altLang="zh-CN" dirty="0" smtClean="0"/>
              <a:t>1-</a:t>
            </a:r>
            <a:r>
              <a:rPr lang="zh-CN" altLang="en-US" dirty="0" smtClean="0"/>
              <a:t>数据通路</a:t>
            </a:r>
            <a:r>
              <a:rPr lang="zh-CN" altLang="en-US" dirty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Data_path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CPU</a:t>
            </a:r>
            <a:r>
              <a:rPr lang="zh-CN" altLang="en-US" sz="2400" dirty="0"/>
              <a:t>主要部件之一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寄存器传输控制对象：通用数据通路</a:t>
            </a:r>
            <a:endParaRPr lang="en-US" altLang="zh-CN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基本功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具有通用计算功能的算术逻辑部件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具有通用目的寄存器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具有通用计数所需的尽可能的路径</a:t>
            </a:r>
            <a:endParaRPr lang="en-US" altLang="zh-CN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软核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Data_path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核调用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en-US" altLang="zh-CN" sz="2400" dirty="0" err="1">
                <a:solidFill>
                  <a:prstClr val="black"/>
                </a:solidFill>
              </a:rPr>
              <a:t>Data_path.ngc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空文档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Data_path.v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Data_path.sym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1557523"/>
            <a:ext cx="2667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数据通路空</a:t>
            </a:r>
            <a:r>
              <a:rPr lang="zh-CN" altLang="en-US" dirty="0"/>
              <a:t>模块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7"/>
            <a:ext cx="7488832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Data_path</a:t>
            </a:r>
            <a:r>
              <a:rPr lang="en-US" altLang="zh-CN" sz="2000" dirty="0"/>
              <a:t>( 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寄存器时钟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寄存器复位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指令数据域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Jump,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Branch,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PC_out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);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33CC"/>
                </a:solidFill>
              </a:rPr>
              <a:t>endmodule</a:t>
            </a:r>
            <a:endParaRPr lang="zh-CN" altLang="en-US" sz="20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00" y="2886022"/>
            <a:ext cx="2633739" cy="33512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部件</a:t>
            </a:r>
            <a:r>
              <a:rPr lang="zh-CN" altLang="en-US" dirty="0" smtClean="0"/>
              <a:t>之</a:t>
            </a:r>
            <a:r>
              <a:rPr lang="en-US" altLang="zh-CN" dirty="0" smtClean="0"/>
              <a:t>2-</a:t>
            </a:r>
            <a:r>
              <a:rPr lang="zh-CN" altLang="en-US" dirty="0" smtClean="0"/>
              <a:t>控制器：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SCPU_ctrl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</a:t>
            </a:r>
            <a:r>
              <a:rPr lang="zh-CN" altLang="en-US" sz="2400" dirty="0" smtClean="0">
                <a:solidFill>
                  <a:prstClr val="black"/>
                </a:solidFill>
              </a:rPr>
              <a:t>控制技术中的运算和通路控制器：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指令译码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产生操作控制信号：</a:t>
            </a:r>
            <a:r>
              <a:rPr lang="en-US" altLang="zh-CN" sz="2400" dirty="0" smtClean="0">
                <a:solidFill>
                  <a:prstClr val="black"/>
                </a:solidFill>
              </a:rPr>
              <a:t>ALU</a:t>
            </a:r>
            <a:r>
              <a:rPr lang="zh-CN" altLang="en-US" sz="2400" dirty="0" smtClean="0">
                <a:solidFill>
                  <a:prstClr val="black"/>
                </a:solidFill>
              </a:rPr>
              <a:t>运算控制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产生指令所需的路径选择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软核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核调用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en-US" altLang="zh-CN" sz="2400" dirty="0" err="1">
                <a:solidFill>
                  <a:prstClr val="black"/>
                </a:solidFill>
              </a:rPr>
              <a:t>SCPU_ctrl.ngc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空文档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SCPU_ctrl.v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SCPU_ctrl.sym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控制器接口文档</a:t>
            </a:r>
            <a:r>
              <a:rPr lang="en-US" altLang="zh-CN" dirty="0" smtClean="0"/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r>
              <a:rPr lang="en-US" altLang="zh-CN" dirty="0" err="1" smtClean="0">
                <a:solidFill>
                  <a:srgbClr val="FF0000"/>
                </a:solidFill>
              </a:rPr>
              <a:t>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33CC"/>
                </a:solidFill>
              </a:rPr>
              <a:t>module </a:t>
            </a:r>
            <a:r>
              <a:rPr lang="en-US" altLang="zh-CN" sz="22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SCPU_ctrl</a:t>
            </a:r>
            <a:r>
              <a:rPr lang="en-US" altLang="zh-CN" sz="2200" b="0" dirty="0">
                <a:solidFill>
                  <a:schemeClr val="tx1"/>
                </a:solidFill>
              </a:rPr>
              <a:t>( 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>
                <a:solidFill>
                  <a:schemeClr val="tx1"/>
                </a:solidFill>
              </a:rPr>
              <a:t>[5:0]</a:t>
            </a:r>
            <a:r>
              <a:rPr lang="en-US" altLang="zh-CN" sz="2200" b="0" dirty="0" err="1">
                <a:solidFill>
                  <a:schemeClr val="tx1"/>
                </a:solidFill>
              </a:rPr>
              <a:t>OPcode</a:t>
            </a:r>
            <a:r>
              <a:rPr lang="en-US" altLang="zh-CN" sz="2200" b="0" dirty="0">
                <a:solidFill>
                  <a:schemeClr val="tx1"/>
                </a:solidFill>
              </a:rPr>
              <a:t>,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200" b="0" dirty="0" err="1">
                <a:solidFill>
                  <a:schemeClr val="tx1"/>
                </a:solidFill>
              </a:rPr>
              <a:t>OPcode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2200" b="0" dirty="0">
                <a:solidFill>
                  <a:schemeClr val="tx1"/>
                </a:solidFill>
              </a:rPr>
              <a:t>,	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//Function</a:t>
            </a:r>
            <a:r>
              <a:rPr lang="en-US" altLang="zh-CN" sz="2200" b="0" dirty="0">
                <a:solidFill>
                  <a:schemeClr val="tx1"/>
                </a:solidFill>
              </a:rPr>
              <a:t>	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2200" b="0" dirty="0">
                <a:solidFill>
                  <a:schemeClr val="tx1"/>
                </a:solidFill>
              </a:rPr>
              <a:t>,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200" b="0" dirty="0">
                <a:solidFill>
                  <a:schemeClr val="tx1"/>
                </a:solidFill>
              </a:rPr>
              <a:t>CPU Wait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			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Jump,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Branch,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mem_w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[2:0]</a:t>
            </a:r>
            <a:r>
              <a:rPr lang="en-US" altLang="zh-CN" sz="22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CPU_MIO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);</a:t>
            </a:r>
            <a:r>
              <a:rPr lang="en-US" altLang="zh-CN" sz="2200" b="0" dirty="0">
                <a:solidFill>
                  <a:schemeClr val="tx1"/>
                </a:solidFill>
              </a:rPr>
              <a:t>					  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33CC"/>
                </a:solidFill>
              </a:rPr>
              <a:t>endmodule</a:t>
            </a:r>
            <a:endParaRPr lang="en-US" altLang="zh-CN" sz="22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数据通路的功能部件之一：</a:t>
            </a:r>
            <a:r>
              <a:rPr lang="en-US" altLang="zh-CN" dirty="0" smtClean="0">
                <a:solidFill>
                  <a:srgbClr val="FF0000"/>
                </a:solidFill>
              </a:rPr>
              <a:t>ALU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个基本运算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整理逻辑实验八的</a:t>
            </a:r>
            <a:r>
              <a:rPr lang="en-US" altLang="zh-CN" sz="2400" dirty="0" smtClean="0">
                <a:solidFill>
                  <a:prstClr val="black"/>
                </a:solidFill>
              </a:rPr>
              <a:t>ALU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</a:rPr>
              <a:t>逻辑图</a:t>
            </a:r>
            <a:r>
              <a:rPr lang="zh-CN" altLang="en-US" sz="2400" dirty="0" smtClean="0">
                <a:solidFill>
                  <a:prstClr val="black"/>
                </a:solidFill>
              </a:rPr>
              <a:t>输入并仿真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31"/>
          <p:cNvGrpSpPr/>
          <p:nvPr/>
        </p:nvGrpSpPr>
        <p:grpSpPr>
          <a:xfrm>
            <a:off x="5652120" y="4077072"/>
            <a:ext cx="3070713" cy="2520280"/>
            <a:chOff x="4788025" y="836712"/>
            <a:chExt cx="3070713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796136" y="1196752"/>
              <a:ext cx="936104" cy="2160240"/>
              <a:chOff x="5292080" y="2492896"/>
              <a:chExt cx="936104" cy="2160240"/>
            </a:xfrm>
          </p:grpSpPr>
          <p:grpSp>
            <p:nvGrpSpPr>
              <p:cNvPr id="19" name="组合 21"/>
              <p:cNvGrpSpPr/>
              <p:nvPr/>
            </p:nvGrpSpPr>
            <p:grpSpPr>
              <a:xfrm>
                <a:off x="5292080" y="2492896"/>
                <a:ext cx="468052" cy="2160240"/>
                <a:chOff x="5292080" y="2492896"/>
                <a:chExt cx="432048" cy="1152128"/>
              </a:xfrm>
            </p:grpSpPr>
            <p:grpSp>
              <p:nvGrpSpPr>
                <p:cNvPr id="23" name="组合 17"/>
                <p:cNvGrpSpPr/>
                <p:nvPr/>
              </p:nvGrpSpPr>
              <p:grpSpPr>
                <a:xfrm>
                  <a:off x="5292080" y="2492896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18"/>
                <p:cNvGrpSpPr/>
                <p:nvPr/>
              </p:nvGrpSpPr>
              <p:grpSpPr>
                <a:xfrm rot="10800000" flipH="1">
                  <a:off x="5292080" y="3068960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" name="直接连接符 19"/>
              <p:cNvCxnSpPr/>
              <p:nvPr/>
            </p:nvCxnSpPr>
            <p:spPr bwMode="auto">
              <a:xfrm>
                <a:off x="5292080" y="2492896"/>
                <a:ext cx="936104" cy="5040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6228184" y="2972949"/>
                <a:ext cx="0" cy="11041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5292080" y="4077072"/>
                <a:ext cx="936104" cy="57606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 bwMode="auto">
            <a:xfrm>
              <a:off x="6732240" y="191683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6732240" y="220486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6732240" y="2492896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6707908" y="1628801"/>
              <a:ext cx="7592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Zero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88535" y="1930846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Result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3939" y="2211219"/>
              <a:ext cx="10647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Overflow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44628" y="1311151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A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5220072" y="155679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220072" y="292494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4788025" y="270892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B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6284787" y="836712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316328" y="860678"/>
              <a:ext cx="1542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</a:rPr>
                <a:t>Alu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Operation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95113" y="3219640"/>
          <a:ext cx="4521378" cy="2567622"/>
        </p:xfrm>
        <a:graphic>
          <a:graphicData uri="http://schemas.openxmlformats.org/drawingml/2006/table">
            <a:tbl>
              <a:tblPr/>
              <a:tblGrid>
                <a:gridCol w="1885012"/>
                <a:gridCol w="1931107"/>
                <a:gridCol w="705259"/>
              </a:tblGrid>
              <a:tr h="332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ALU Control Lines</a:t>
                      </a:r>
                      <a:endParaRPr lang="zh-CN" sz="1600" b="0" kern="100" dirty="0"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Function</a:t>
                      </a:r>
                      <a:endParaRPr lang="zh-CN" sz="1600" b="0" kern="100" dirty="0"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note</a:t>
                      </a:r>
                      <a:endParaRPr lang="zh-CN" sz="1600" b="0" kern="100" dirty="0"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000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And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001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Or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Add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Sub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111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Set on less than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100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nor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101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srl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011</a:t>
                      </a:r>
                      <a:endParaRPr lang="zh-CN" sz="1600" b="1" kern="10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xor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3298" y="1088559"/>
            <a:ext cx="4481916" cy="298851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245268"/>
            <a:ext cx="8540750" cy="7191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硬件描述参考代码</a:t>
            </a:r>
            <a:endParaRPr lang="en-US" altLang="zh-CN" dirty="0" smtClean="0"/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213841"/>
            <a:ext cx="8540750" cy="487945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0033CC"/>
                </a:solidFill>
              </a:rPr>
              <a:t>module</a:t>
            </a:r>
            <a:r>
              <a:rPr lang="en-US" altLang="zh-CN" sz="1600" b="1" dirty="0" smtClean="0"/>
              <a:t>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33CC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A, B,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  </a:t>
            </a:r>
            <a:r>
              <a:rPr lang="en-US" altLang="zh-CN" sz="1600" dirty="0" smtClean="0">
                <a:solidFill>
                  <a:srgbClr val="0033CC"/>
                </a:solidFill>
              </a:rPr>
              <a:t>input[2:0]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</a:rPr>
              <a:t>	</a:t>
            </a:r>
            <a:r>
              <a:rPr lang="en-US" altLang="zh-CN" sz="1600" dirty="0" smtClean="0">
                <a:solidFill>
                  <a:srgbClr val="0033CC"/>
                </a:solidFill>
              </a:rPr>
              <a:t>	  output[31:0]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res,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33CC"/>
                </a:solidFill>
              </a:rPr>
              <a:t>		  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zero, overflow</a:t>
            </a:r>
            <a:r>
              <a:rPr lang="en-US" altLang="zh-CN" sz="1600" b="1" dirty="0" smtClean="0"/>
              <a:t>);</a:t>
            </a:r>
            <a:endParaRPr lang="en-US" altLang="zh-CN" sz="16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33CC"/>
                </a:solidFill>
              </a:rPr>
              <a:t> wire </a:t>
            </a:r>
            <a:r>
              <a:rPr lang="en-US" altLang="zh-CN" sz="1400" b="1" dirty="0" smtClean="0"/>
              <a:t>[31:0] </a:t>
            </a:r>
            <a:r>
              <a:rPr lang="en-US" altLang="zh-CN" sz="1400" b="1" dirty="0" err="1" smtClean="0"/>
              <a:t>res_and,res_or,res_add,res_sub,res_nor,res_slt</a:t>
            </a:r>
            <a:r>
              <a:rPr lang="en-US" altLang="zh-CN" sz="1400" b="1" dirty="0" smtClean="0"/>
              <a:t>;</a:t>
            </a:r>
            <a:endParaRPr lang="en-US" altLang="zh-CN" sz="14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1" dirty="0" smtClean="0"/>
              <a:t> </a:t>
            </a:r>
            <a:r>
              <a:rPr lang="en-US" altLang="zh-CN" sz="1600" dirty="0" err="1" smtClean="0">
                <a:solidFill>
                  <a:srgbClr val="0033CC"/>
                </a:solidFill>
              </a:rPr>
              <a:t>reg</a:t>
            </a:r>
            <a:r>
              <a:rPr lang="en-US" altLang="zh-CN" sz="1600" dirty="0" smtClean="0">
                <a:solidFill>
                  <a:srgbClr val="0033CC"/>
                </a:solidFill>
              </a:rPr>
              <a:t> </a:t>
            </a:r>
            <a:r>
              <a:rPr lang="en-US" altLang="zh-CN" sz="1400" b="1" dirty="0" smtClean="0"/>
              <a:t>[31:0] res;</a:t>
            </a:r>
            <a:endParaRPr lang="en-US" altLang="zh-CN" sz="14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1" dirty="0" smtClean="0"/>
              <a:t>    </a:t>
            </a:r>
            <a:r>
              <a:rPr lang="en-US" altLang="zh-CN" sz="1600" dirty="0">
                <a:solidFill>
                  <a:srgbClr val="0033CC"/>
                </a:solidFill>
              </a:rPr>
              <a:t>parameter</a:t>
            </a:r>
            <a:r>
              <a:rPr lang="en-US" altLang="zh-CN" sz="1400" b="1" dirty="0" smtClean="0"/>
              <a:t> one = 32'h00000001, zero_0 = 32'h00000000;</a:t>
            </a:r>
            <a:endParaRPr lang="en-US" altLang="zh-CN" sz="14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  </a:t>
            </a:r>
            <a:r>
              <a:rPr lang="en-US" altLang="zh-CN" sz="1600" dirty="0" smtClean="0">
                <a:solidFill>
                  <a:srgbClr val="0033CC"/>
                </a:solidFill>
              </a:rPr>
              <a:t>assign </a:t>
            </a:r>
            <a:r>
              <a:rPr lang="en-US" altLang="zh-CN" sz="1500" b="1" dirty="0" err="1" smtClean="0"/>
              <a:t>res_and</a:t>
            </a:r>
            <a:r>
              <a:rPr lang="en-US" altLang="zh-CN" sz="1500" b="1" dirty="0" smtClean="0"/>
              <a:t> = A&amp;B;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</a:t>
            </a:r>
            <a:r>
              <a:rPr lang="en-US" altLang="zh-CN" sz="1600" dirty="0">
                <a:solidFill>
                  <a:srgbClr val="0033CC"/>
                </a:solidFill>
              </a:rPr>
              <a:t> assign </a:t>
            </a:r>
            <a:r>
              <a:rPr lang="en-US" altLang="zh-CN" sz="1500" b="1" dirty="0" err="1" smtClean="0"/>
              <a:t>res_or</a:t>
            </a:r>
            <a:r>
              <a:rPr lang="en-US" altLang="zh-CN" sz="1500" b="1" dirty="0" smtClean="0"/>
              <a:t> = A|B;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res_add</a:t>
            </a:r>
            <a:r>
              <a:rPr lang="en-US" altLang="zh-CN" sz="1500" b="1" dirty="0" smtClean="0"/>
              <a:t> = A+B;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res_sub</a:t>
            </a:r>
            <a:r>
              <a:rPr lang="en-US" altLang="zh-CN" sz="1500" b="1" dirty="0" smtClean="0"/>
              <a:t> = A-B;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res_slt</a:t>
            </a:r>
            <a:r>
              <a:rPr lang="en-US" altLang="zh-CN" sz="1500" b="1" dirty="0" smtClean="0"/>
              <a:t> =(A &lt; B) ? one : zero_0;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always</a:t>
            </a:r>
            <a:r>
              <a:rPr lang="en-US" altLang="zh-CN" sz="1500" b="1" dirty="0" smtClean="0"/>
              <a:t> @ (A </a:t>
            </a:r>
            <a:r>
              <a:rPr lang="en-US" altLang="zh-CN" sz="1600" dirty="0">
                <a:solidFill>
                  <a:srgbClr val="0033CC"/>
                </a:solidFill>
              </a:rPr>
              <a:t>or </a:t>
            </a:r>
            <a:r>
              <a:rPr lang="en-US" altLang="zh-CN" sz="1500" b="1" dirty="0" smtClean="0"/>
              <a:t>B </a:t>
            </a:r>
            <a:r>
              <a:rPr lang="en-US" altLang="zh-CN" sz="1600" dirty="0">
                <a:solidFill>
                  <a:srgbClr val="0033CC"/>
                </a:solidFill>
              </a:rPr>
              <a:t>or </a:t>
            </a:r>
            <a:r>
              <a:rPr lang="en-US" altLang="zh-CN" sz="1500" b="1" dirty="0" err="1" smtClean="0"/>
              <a:t>ALU_operation</a:t>
            </a:r>
            <a:r>
              <a:rPr lang="en-US" altLang="zh-CN" sz="1500" b="1" dirty="0" smtClean="0"/>
              <a:t>)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        	</a:t>
            </a:r>
            <a:r>
              <a:rPr lang="en-US" altLang="zh-CN" sz="1600" dirty="0">
                <a:solidFill>
                  <a:srgbClr val="0033CC"/>
                </a:solidFill>
              </a:rPr>
              <a:t>case 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ALU_operation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3'b000: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res_and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3'b001: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res_or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3'b010: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res_add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3'b110: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res_sub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	      	3'b100: res=~(A | B);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	      	3'b111: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res_slt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     	</a:t>
            </a:r>
            <a:r>
              <a:rPr lang="en-US" altLang="zh-CN" sz="1600" dirty="0">
                <a:solidFill>
                  <a:srgbClr val="0033CC"/>
                </a:solidFill>
              </a:rPr>
              <a:t>default</a:t>
            </a:r>
            <a:r>
              <a:rPr lang="en-US" altLang="zh-CN" sz="1500" b="1" dirty="0" smtClean="0"/>
              <a:t>: 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res=32'hx;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        	</a:t>
            </a:r>
            <a:r>
              <a:rPr lang="en-US" altLang="zh-CN" sz="1600" dirty="0" err="1">
                <a:solidFill>
                  <a:srgbClr val="0033CC"/>
                </a:solidFill>
              </a:rPr>
              <a:t>endcase</a:t>
            </a:r>
            <a:endParaRPr lang="en-US" altLang="zh-CN" sz="1600" dirty="0">
              <a:solidFill>
                <a:srgbClr val="0033CC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zero = (res==0)? 1: 0;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33CC"/>
                </a:solidFill>
              </a:rPr>
              <a:t>endmodule</a:t>
            </a:r>
            <a:endParaRPr lang="en-US" altLang="zh-CN" sz="1600" dirty="0">
              <a:solidFill>
                <a:srgbClr val="0033CC"/>
              </a:solidFill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102100" y="1268413"/>
            <a:ext cx="5041900" cy="9429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How do you write </a:t>
            </a:r>
            <a:br>
              <a:rPr lang="en-US" altLang="zh-CN">
                <a:solidFill>
                  <a:srgbClr val="FF3300"/>
                </a:solidFill>
              </a:rPr>
            </a:br>
            <a:r>
              <a:rPr lang="en-US" altLang="zh-CN">
                <a:solidFill>
                  <a:srgbClr val="FF3300"/>
                </a:solidFill>
              </a:rPr>
              <a:t>with overflow code ? 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4930775" y="3645024"/>
            <a:ext cx="4213225" cy="2503487"/>
          </a:xfrm>
          <a:prstGeom prst="rect">
            <a:avLst/>
          </a:prstGeom>
          <a:solidFill>
            <a:srgbClr val="F3E5EE"/>
          </a:solidFill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always </a:t>
            </a:r>
            <a:r>
              <a:rPr lang="en-US" altLang="zh-CN" sz="1600" dirty="0">
                <a:solidFill>
                  <a:srgbClr val="000000"/>
                </a:solidFill>
              </a:rPr>
              <a:t>@ </a:t>
            </a:r>
            <a:r>
              <a:rPr lang="en-US" altLang="zh-CN" sz="1600" dirty="0" smtClean="0">
                <a:solidFill>
                  <a:srgbClr val="000000"/>
                </a:solidFill>
              </a:rPr>
              <a:t>(*)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</a:t>
            </a: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</a:rPr>
              <a:t>ALU_operation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		3'b000: res=A&amp;B;	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		 3'b001: res=A|B;	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		 3'b010: res=A+B;	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		3'b110: res=A-B;	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     	 3'b100: res=~(A | B);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3'b111: res=(A &lt; B) ? one : zero_0;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  </a:t>
            </a: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default: </a:t>
            </a:r>
            <a:r>
              <a:rPr lang="en-US" altLang="zh-CN" sz="1600" dirty="0">
                <a:solidFill>
                  <a:srgbClr val="000000"/>
                </a:solidFill>
              </a:rPr>
              <a:t>res=32'hx;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en-US" altLang="zh-CN" sz="1600" b="1" dirty="0" err="1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endcase</a:t>
            </a:r>
            <a:endParaRPr lang="en-US" altLang="zh-CN" sz="1600" b="1" dirty="0">
              <a:solidFill>
                <a:srgbClr val="0033CC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3675857" y="2974078"/>
            <a:ext cx="5364162" cy="36676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pPr algn="r"/>
            <a:r>
              <a:rPr lang="en-US" altLang="zh-CN" dirty="0">
                <a:solidFill>
                  <a:srgbClr val="FF3300"/>
                </a:solidFill>
              </a:rPr>
              <a:t> What is the difference The codes in the Synthesize?</a:t>
            </a:r>
            <a:endParaRPr lang="en-US" altLang="zh-CN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400" dirty="0"/>
              <a:t>数字系统的</a:t>
            </a:r>
            <a:r>
              <a:rPr lang="zh-CN" altLang="en-US" sz="3400" dirty="0" smtClean="0"/>
              <a:t>功能部件之一：</a:t>
            </a:r>
            <a:r>
              <a:rPr lang="en-US" altLang="zh-CN" sz="3400" dirty="0" smtClean="0">
                <a:solidFill>
                  <a:srgbClr val="FF0000"/>
                </a:solidFill>
              </a:rPr>
              <a:t>Register files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96752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 smtClean="0">
                <a:solidFill>
                  <a:schemeClr val="tx1"/>
                </a:solidFill>
              </a:rPr>
              <a:t>32×32bit</a:t>
            </a:r>
            <a:r>
              <a:rPr lang="zh-CN" altLang="en-US" sz="2800" dirty="0">
                <a:solidFill>
                  <a:schemeClr val="tx1"/>
                </a:solidFill>
              </a:rPr>
              <a:t>寄存器组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优化逻辑实验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Regs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行为描述并仿真结果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0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sz="2000" dirty="0" smtClean="0"/>
          </a:p>
          <a:p>
            <a:pPr lvl="0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端口要求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二</a:t>
            </a:r>
            <a:r>
              <a:rPr lang="zh-CN" altLang="en-US" sz="2400" dirty="0">
                <a:solidFill>
                  <a:prstClr val="black"/>
                </a:solidFill>
              </a:rPr>
              <a:t>个读端口：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R_addr_A</a:t>
            </a:r>
            <a:endParaRPr lang="en-US" altLang="zh-CN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R_addr_B</a:t>
            </a:r>
            <a:endParaRPr lang="en-US" altLang="zh-CN" dirty="0">
              <a:solidFill>
                <a:prstClr val="black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一个写端口，带写信号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Wt_addr</a:t>
            </a:r>
            <a:endParaRPr lang="en-US" altLang="zh-CN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L_S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9071" y="2636912"/>
            <a:ext cx="500062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OExp04-IP2CPU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分解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为二个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工基础上用二个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核构建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Exp03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Top_OExp04_IP2CPU.sch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逻辑实验输出模块优化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模块优化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模块优化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优化目标：满足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处理器的要求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42088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核设计</a:t>
            </a: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endParaRPr lang="en-US" altLang="zh-CN" sz="60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用二个第三方</a:t>
            </a: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核集成</a:t>
            </a: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清理</a:t>
            </a:r>
            <a:r>
              <a:rPr lang="en-US" altLang="zh-CN" dirty="0" smtClean="0"/>
              <a:t>Exp03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266168"/>
            <a:ext cx="5853336" cy="353098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工程中的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</a:t>
            </a:r>
            <a:endParaRPr lang="en-US" altLang="zh-CN" sz="28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cs typeface="Times New Roman" panose="02020603050405020304" pitchFamily="18" charset="0"/>
              </a:rPr>
              <a:t>Exp03</a:t>
            </a:r>
            <a:r>
              <a:rPr lang="zh-CN" altLang="en-US" sz="2400" dirty="0">
                <a:cs typeface="Times New Roman" panose="02020603050405020304" pitchFamily="18" charset="0"/>
              </a:rPr>
              <a:t>工程中移除</a:t>
            </a:r>
            <a:r>
              <a:rPr lang="en-US" altLang="zh-CN" sz="2400" dirty="0"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cs typeface="Times New Roman" panose="02020603050405020304" pitchFamily="18" charset="0"/>
              </a:rPr>
              <a:t>核关联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删除工程中</a:t>
            </a:r>
            <a:r>
              <a:rPr lang="en-US" altLang="zh-CN" sz="2800" dirty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核</a:t>
            </a:r>
            <a:r>
              <a:rPr lang="zh-CN" altLang="en-US" sz="2800" dirty="0" smtClean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文件</a:t>
            </a:r>
            <a:endParaRPr lang="en-US" altLang="zh-CN" sz="2800" dirty="0" smtClean="0">
              <a:solidFill>
                <a:schemeClr val="tx1"/>
              </a:solidFill>
              <a:latin typeface="28"/>
              <a:ea typeface="黑体" panose="02010609060101010101" pitchFamily="49" charset="-122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zh-CN" sz="2400" dirty="0">
                <a:cs typeface="Times New Roman" panose="02020603050405020304" pitchFamily="18" charset="0"/>
              </a:rPr>
              <a:t>SCPU.ngc 和 SCPU.v 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文件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br>
              <a:rPr lang="en-US" altLang="zh-CN" sz="2400" dirty="0" smtClean="0">
                <a:cs typeface="Times New Roman" panose="02020603050405020304" pitchFamily="18" charset="0"/>
              </a:rPr>
            </a:br>
            <a:r>
              <a:rPr lang="en-US" altLang="zh-CN" sz="2200" b="1" dirty="0" smtClean="0">
                <a:cs typeface="Times New Roman" panose="02020603050405020304" pitchFamily="18" charset="0"/>
              </a:rPr>
              <a:t>Cleanup Project Files …</a:t>
            </a:r>
            <a:endParaRPr lang="en-US" altLang="zh-CN" sz="2200" b="1" dirty="0" smtClean="0">
              <a:cs typeface="Times New Roman" panose="02020603050405020304" pitchFamily="18" charset="0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建议用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Exp03</a:t>
            </a: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8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cs typeface="Times New Roman" panose="02020603050405020304" pitchFamily="18" charset="0"/>
              </a:rPr>
              <a:t>除</a:t>
            </a:r>
            <a:r>
              <a:rPr lang="en-US" altLang="zh-CN" sz="2400" dirty="0"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cs typeface="Times New Roman" panose="02020603050405020304" pitchFamily="18" charset="0"/>
              </a:rPr>
              <a:t>命名：</a:t>
            </a:r>
            <a:r>
              <a:rPr lang="en-US" altLang="zh-CN" sz="2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OExp04-IP2CPU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064" y="1027548"/>
            <a:ext cx="3523173" cy="52292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652120" y="5644100"/>
            <a:ext cx="3312368" cy="4491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79612" y="5562374"/>
            <a:ext cx="2880320" cy="612648"/>
          </a:xfrm>
          <a:prstGeom prst="wedgeRoundRectCallout">
            <a:avLst>
              <a:gd name="adj1" fmla="val 107210"/>
              <a:gd name="adj2" fmla="val -2058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Exp03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420888"/>
            <a:ext cx="8686800" cy="1224136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二个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Symbol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文件到当前工程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增加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SCPU_ctrl.sym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Data_path.sym</a:t>
            </a: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二个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ngc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文档到当前工程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err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SCPU_ctrl.ngc</a:t>
            </a:r>
            <a:r>
              <a:rPr lang="zh-CN" altLang="en-US" sz="28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Data_path.ngc</a:t>
            </a:r>
            <a:endParaRPr lang="en-US" altLang="zh-CN" sz="28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接口文件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SCPU_ctrl.v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Data_path.v</a:t>
            </a: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endParaRPr lang="en-US" altLang="zh-CN" sz="2800" dirty="0">
              <a:solidFill>
                <a:srgbClr val="00009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用逻辑原理图输入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3000"/>
            <a:ext cx="8064896" cy="5094312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2256" y="940858"/>
            <a:ext cx="3268844" cy="5299854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187624" y="4653136"/>
            <a:ext cx="2736304" cy="612648"/>
          </a:xfrm>
          <a:prstGeom prst="wedgeRoundRectCallout">
            <a:avLst>
              <a:gd name="adj1" fmla="val 122129"/>
              <a:gd name="adj2" fmla="val 95447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Exp04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设计后的模块调用关系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68968" y="5157192"/>
            <a:ext cx="3312368" cy="9361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636912"/>
            <a:ext cx="8686800" cy="1440160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5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逻辑原理图输入设计</a:t>
            </a:r>
            <a:r>
              <a:rPr lang="en-US" altLang="zh-CN" sz="5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endParaRPr lang="en-US" altLang="zh-CN" sz="54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此部件是逻辑实验的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进一步改造供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Exp05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endParaRPr lang="en-US" altLang="zh-CN" sz="24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为了减少相互影响请单独建立工程</a:t>
            </a:r>
            <a:endParaRPr lang="en-US" altLang="zh-CN" sz="24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逻辑原理图输入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23488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信号扩展模块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12" y="1156922"/>
            <a:ext cx="7848872" cy="519222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3995936" y="1916832"/>
            <a:ext cx="3096344" cy="122413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164288" y="1988840"/>
            <a:ext cx="504056" cy="3888432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36651" y="1395898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注意：加减器做减法时用补码是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±31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为了和无符号加法兼容需要扩展符号位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6" idx="0"/>
          </p:cNvCxnSpPr>
          <p:nvPr/>
        </p:nvCxnSpPr>
        <p:spPr>
          <a:xfrm flipV="1">
            <a:off x="921872" y="2750008"/>
            <a:ext cx="362470" cy="1419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82464" y="1700808"/>
            <a:ext cx="2049376" cy="2684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82464" y="2348880"/>
            <a:ext cx="2074488" cy="2036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54472" y="4413286"/>
            <a:ext cx="1790245" cy="24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539624" y="4429818"/>
            <a:ext cx="5220142" cy="111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29232" y="4169312"/>
            <a:ext cx="1185280" cy="487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定制符号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非标准件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29397" y="4710795"/>
            <a:ext cx="1790245" cy="64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548302" y="4040731"/>
            <a:ext cx="1484221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101698" y="3602965"/>
            <a:ext cx="364282" cy="521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564904"/>
            <a:ext cx="8812435" cy="1224136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拷贝下列模块符号到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工程目录：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Exp01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提供）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and32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ADC32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xor32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nor32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srl32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SignalExt_32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mux8to1_32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or_bit_32</a:t>
            </a:r>
            <a:endParaRPr lang="zh-CN" altLang="en-US" sz="28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测试</a:t>
            </a:r>
            <a:r>
              <a:rPr lang="zh-CN" altLang="en-US" dirty="0" smtClean="0"/>
              <a:t>激励</a:t>
            </a:r>
            <a:r>
              <a:rPr lang="zh-CN" altLang="en-US" dirty="0"/>
              <a:t>参考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256" y="1196752"/>
            <a:ext cx="4546848" cy="4968552"/>
          </a:xfrm>
        </p:spPr>
        <p:txBody>
          <a:bodyPr/>
          <a:lstStyle/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A=32'hA5A5A5A5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B=32'h5A5A5A5A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=3'b101;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=3'b010;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=3'b001;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A=32'h01234567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B=32'h76543210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endParaRPr lang="zh-CN" altLang="en-US" sz="1600" b="0" dirty="0">
              <a:solidFill>
                <a:schemeClr val="tx1"/>
              </a:solidFill>
            </a:endParaRPr>
          </a:p>
          <a:p>
            <a:endParaRPr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623" y="3253754"/>
            <a:ext cx="3384376" cy="26677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19050" y="5921490"/>
            <a:ext cx="19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模块调用结构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109465"/>
            <a:ext cx="1239140" cy="16644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69818" y="27688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仿真通过后封装逻辑符号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ALU_Simulation</a:t>
            </a:r>
            <a:r>
              <a:rPr lang="zh-CN" altLang="en-US" dirty="0" smtClean="0"/>
              <a:t>结果参考</a:t>
            </a:r>
            <a:endParaRPr lang="zh-CN" altLang="en-US" dirty="0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" name="图片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8435280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RTL-Schematic</a:t>
            </a:r>
            <a:endParaRPr lang="zh-CN" altLang="en-US" dirty="0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4" y="1298352"/>
            <a:ext cx="8222456" cy="495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复习寄存器传输控制技术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的核心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组成：数据通路与控制器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设计数据通路的功能部件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进一步了解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计算机系统的基本结构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熟练</a:t>
            </a:r>
            <a:r>
              <a:rPr lang="zh-CN" altLang="en-US" sz="2800" dirty="0" smtClean="0">
                <a:solidFill>
                  <a:schemeClr val="tx1"/>
                </a:solidFill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核的使用</a:t>
            </a:r>
            <a:r>
              <a:rPr lang="zh-CN" altLang="en-US" sz="2800" dirty="0" smtClean="0">
                <a:solidFill>
                  <a:schemeClr val="tx1"/>
                </a:solidFill>
              </a:rPr>
              <a:t>方法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9976"/>
            <a:ext cx="8254752" cy="1080120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行为描述设计</a:t>
            </a:r>
            <a:r>
              <a:rPr lang="en-US" altLang="zh-CN" sz="4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Register files</a:t>
            </a:r>
            <a:endParaRPr lang="en-US" altLang="zh-CN" sz="4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此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部件是逻辑实验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Exp10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的优化供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Exp05</a:t>
            </a:r>
            <a:r>
              <a:rPr lang="zh-CN" altLang="en-US" sz="24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endParaRPr lang="en-US" altLang="zh-CN" sz="24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可与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共享工程</a:t>
            </a:r>
            <a:endParaRPr lang="en-US" altLang="zh-CN" sz="24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8496" y="4149080"/>
            <a:ext cx="77768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逻辑</a:t>
            </a:r>
            <a:r>
              <a:rPr lang="en-US" altLang="zh-CN" sz="2800" dirty="0" smtClean="0"/>
              <a:t>Exp10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Regs</a:t>
            </a:r>
            <a:r>
              <a:rPr lang="zh-CN" altLang="en-US" sz="2800" dirty="0" smtClean="0"/>
              <a:t>特点：</a:t>
            </a:r>
            <a:endParaRPr lang="en-US" altLang="zh-CN" sz="2800" dirty="0" smtClean="0"/>
          </a:p>
          <a:p>
            <a:pPr algn="r"/>
            <a:r>
              <a:rPr lang="zh-CN" altLang="en-US" sz="2200" dirty="0" smtClean="0"/>
              <a:t>采用逻辑门实例描述实现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触发器</a:t>
            </a:r>
            <a:endParaRPr lang="en-US" altLang="zh-CN" sz="2200" dirty="0" smtClean="0"/>
          </a:p>
          <a:p>
            <a:pPr algn="r"/>
            <a:r>
              <a:rPr lang="zh-CN" altLang="en-US" sz="2200" dirty="0" smtClean="0"/>
              <a:t>采用多层调用</a:t>
            </a:r>
            <a:r>
              <a:rPr lang="en-US" altLang="zh-CN" sz="2200" dirty="0" smtClean="0"/>
              <a:t>MB_DFF</a:t>
            </a:r>
            <a:r>
              <a:rPr lang="zh-CN" altLang="en-US" sz="2200" dirty="0" smtClean="0"/>
              <a:t>触发器模块实现寄存器</a:t>
            </a:r>
            <a:endParaRPr lang="en-US" altLang="zh-CN" sz="2200" dirty="0" smtClean="0"/>
          </a:p>
          <a:p>
            <a:pPr algn="r"/>
            <a:r>
              <a:rPr lang="zh-CN" altLang="en-US" sz="2200" dirty="0" smtClean="0"/>
              <a:t>采用结构描述实现</a:t>
            </a:r>
            <a:r>
              <a:rPr lang="en-US" altLang="zh-CN" sz="2200" dirty="0" smtClean="0"/>
              <a:t>Register Files</a:t>
            </a:r>
            <a:endParaRPr lang="en-US" altLang="zh-CN" sz="22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47" y="353437"/>
            <a:ext cx="5229441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非常</a:t>
            </a:r>
            <a:r>
              <a:rPr kumimoji="1" lang="zh-CN" altLang="en-US" sz="360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精练的参考代码</a:t>
            </a:r>
            <a:endParaRPr lang="en-US" altLang="zh-CN" sz="2400" b="1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Module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regs</a:t>
            </a:r>
            <a:r>
              <a:rPr lang="en-US" altLang="zh-CN" dirty="0" smtClean="0"/>
              <a:t>(input </a:t>
            </a:r>
            <a:r>
              <a:rPr lang="en-US" altLang="zh-CN" dirty="0" err="1" smtClean="0"/>
              <a:t>clk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,  </a:t>
            </a:r>
            <a:r>
              <a:rPr lang="en-US" altLang="zh-CN" dirty="0"/>
              <a:t>L_S,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smtClean="0"/>
              <a:t>		</a:t>
            </a:r>
            <a:r>
              <a:rPr lang="en-US" altLang="zh-CN" dirty="0"/>
              <a:t>   </a:t>
            </a:r>
            <a:r>
              <a:rPr lang="en-US" altLang="zh-CN" dirty="0" smtClean="0"/>
              <a:t>     input </a:t>
            </a:r>
            <a:r>
              <a:rPr lang="en-US" altLang="zh-CN" dirty="0"/>
              <a:t>[4:0]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R_addr_A</a:t>
            </a:r>
            <a:r>
              <a:rPr lang="en-US" altLang="zh-CN" dirty="0"/>
              <a:t>, </a:t>
            </a:r>
            <a:r>
              <a:rPr lang="en-US" altLang="zh-CN" dirty="0" err="1" smtClean="0"/>
              <a:t>R_addr_B</a:t>
            </a:r>
            <a:r>
              <a:rPr lang="en-US" altLang="zh-CN" dirty="0"/>
              <a:t>, </a:t>
            </a:r>
            <a:r>
              <a:rPr lang="en-US" altLang="zh-CN" dirty="0" err="1" smtClean="0"/>
              <a:t>Wt_addr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input </a:t>
            </a:r>
            <a:r>
              <a:rPr lang="en-US" altLang="zh-CN" dirty="0"/>
              <a:t>[31:0]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wt_data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output </a:t>
            </a:r>
            <a:r>
              <a:rPr lang="en-US" altLang="zh-CN" dirty="0"/>
              <a:t>[31:0]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rdata_A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rdata_B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);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/>
              <a:t>[31:0] register [1:31]; 		</a:t>
            </a:r>
            <a:r>
              <a:rPr lang="en-US" altLang="zh-CN" dirty="0" smtClean="0"/>
              <a:t>// </a:t>
            </a:r>
            <a:r>
              <a:rPr lang="en-US" altLang="zh-CN" dirty="0"/>
              <a:t>r1 - r31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integer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rdata_A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Rs_addr_A</a:t>
            </a:r>
            <a:r>
              <a:rPr lang="en-US" altLang="zh-CN" dirty="0" smtClean="0"/>
              <a:t> == </a:t>
            </a:r>
            <a:r>
              <a:rPr lang="en-US" altLang="zh-CN" dirty="0"/>
              <a:t>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reg_Rd_addr_A</a:t>
            </a:r>
            <a:r>
              <a:rPr lang="en-US" altLang="zh-CN" dirty="0" smtClean="0"/>
              <a:t>];	    	// </a:t>
            </a:r>
            <a:r>
              <a:rPr lang="en-US" altLang="zh-CN" dirty="0"/>
              <a:t>read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rdata_B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Rt_addr_B</a:t>
            </a:r>
            <a:r>
              <a:rPr lang="en-US" altLang="zh-CN" dirty="0" smtClean="0"/>
              <a:t> </a:t>
            </a:r>
            <a:r>
              <a:rPr lang="en-US" altLang="zh-CN" dirty="0"/>
              <a:t>== 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reg_Rt_addr_B</a:t>
            </a:r>
            <a:r>
              <a:rPr lang="en-US" altLang="zh-CN" dirty="0"/>
              <a:t>];   </a:t>
            </a:r>
            <a:r>
              <a:rPr lang="en-US" altLang="zh-CN" dirty="0" smtClean="0"/>
              <a:t>	// read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rst</a:t>
            </a:r>
            <a:r>
              <a:rPr lang="en-US" altLang="zh-CN" dirty="0"/>
              <a:t>) 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 </a:t>
            </a:r>
            <a:r>
              <a:rPr lang="en-US" altLang="zh-CN" dirty="0" smtClean="0"/>
              <a:t>    begin   if </a:t>
            </a:r>
            <a:r>
              <a:rPr lang="en-US" altLang="zh-CN" dirty="0"/>
              <a:t>(</a:t>
            </a:r>
            <a:r>
              <a:rPr lang="en-US" altLang="zh-CN" dirty="0" err="1"/>
              <a:t>rst</a:t>
            </a:r>
            <a:r>
              <a:rPr lang="en-US" altLang="zh-CN" dirty="0"/>
              <a:t>==1) </a:t>
            </a:r>
            <a:r>
              <a:rPr lang="en-US" altLang="zh-CN" dirty="0" smtClean="0"/>
              <a:t>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&lt;32; </a:t>
            </a:r>
            <a:r>
              <a:rPr lang="en-US" altLang="zh-CN" dirty="0" err="1"/>
              <a:t>i</a:t>
            </a:r>
            <a:r>
              <a:rPr lang="en-US" altLang="zh-CN" dirty="0"/>
              <a:t>=i+1)  register[</a:t>
            </a:r>
            <a:r>
              <a:rPr lang="en-US" altLang="zh-CN" dirty="0" err="1"/>
              <a:t>i</a:t>
            </a:r>
            <a:r>
              <a:rPr lang="en-US" altLang="zh-CN" dirty="0"/>
              <a:t>] &lt;= 0</a:t>
            </a:r>
            <a:r>
              <a:rPr lang="en-US" altLang="zh-CN" dirty="0" smtClean="0"/>
              <a:t>;</a:t>
            </a:r>
            <a:r>
              <a:rPr lang="en-US" altLang="zh-CN" dirty="0"/>
              <a:t> 		</a:t>
            </a:r>
            <a:r>
              <a:rPr lang="en-US" altLang="zh-CN" dirty="0" smtClean="0"/>
              <a:t>// </a:t>
            </a:r>
            <a:r>
              <a:rPr lang="en-US" altLang="zh-CN" dirty="0"/>
              <a:t>reset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 else if ((</a:t>
            </a:r>
            <a:r>
              <a:rPr lang="en-US" altLang="zh-CN" dirty="0" err="1" smtClean="0"/>
              <a:t>Rd_addr</a:t>
            </a:r>
            <a:r>
              <a:rPr lang="en-US" altLang="zh-CN" dirty="0" smtClean="0"/>
              <a:t> </a:t>
            </a:r>
            <a:r>
              <a:rPr lang="en-US" altLang="zh-CN" dirty="0"/>
              <a:t>!= 0) &amp;&amp; (we == 1))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	  register[</a:t>
            </a:r>
            <a:r>
              <a:rPr lang="en-US" altLang="zh-CN" dirty="0" err="1" smtClean="0"/>
              <a:t>Wt_addr</a:t>
            </a:r>
            <a:r>
              <a:rPr lang="en-US" altLang="zh-CN" dirty="0"/>
              <a:t>] &lt;= </a:t>
            </a:r>
            <a:r>
              <a:rPr lang="en-US" altLang="zh-CN" dirty="0" err="1"/>
              <a:t>wdata</a:t>
            </a:r>
            <a:r>
              <a:rPr lang="en-US" altLang="zh-CN" dirty="0" smtClean="0"/>
              <a:t>;      			// write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   end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 err="1">
                <a:solidFill>
                  <a:srgbClr val="FF0000"/>
                </a:solidFill>
              </a:rPr>
              <a:t>endmodule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8805" name="Rectangle 4"/>
          <p:cNvSpPr>
            <a:spLocks noChangeArrowheads="1"/>
          </p:cNvSpPr>
          <p:nvPr/>
        </p:nvSpPr>
        <p:spPr bwMode="auto">
          <a:xfrm>
            <a:off x="6520780" y="5661248"/>
            <a:ext cx="2303364" cy="287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代码来自李亚民教授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0256" y="678166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此代码留有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，请同学自行编写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1002323"/>
            <a:ext cx="1692271" cy="20931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53200" y="304862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仿真通过后封装逻辑符号</a:t>
            </a:r>
            <a:endParaRPr lang="zh-CN" altLang="en-US" sz="1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隶书" panose="02010509060101010101" pitchFamily="49" charset="-122"/>
                <a:cs typeface="Times New Roman" panose="02020603050405020304" pitchFamily="18" charset="0"/>
              </a:rPr>
              <a:t>regfile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556792"/>
            <a:ext cx="8540750" cy="419417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459944"/>
            <a:ext cx="8280920" cy="2693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851522"/>
            <a:ext cx="8280920" cy="2601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052736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zh-CN" alt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物理验证同实验三</a:t>
            </a:r>
            <a:endParaRPr lang="en-US" altLang="zh-CN" sz="2800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4149080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4028812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437112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869160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5282768"/>
            <a:ext cx="3621632" cy="1077218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961941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933056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994904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983820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972968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538877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481606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845102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如何结</a:t>
            </a:r>
            <a:r>
              <a:rPr lang="en-US" altLang="zh-CN" dirty="0" smtClean="0">
                <a:solidFill>
                  <a:schemeClr val="tx1"/>
                </a:solidFill>
              </a:rPr>
              <a:t>ALU</a:t>
            </a:r>
            <a:r>
              <a:rPr lang="zh-CN" altLang="en-US" dirty="0" smtClean="0">
                <a:solidFill>
                  <a:schemeClr val="tx1"/>
                </a:solidFill>
              </a:rPr>
              <a:t>增加溢出功能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提示：分析运算结果的符号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分析逻辑</a:t>
            </a:r>
            <a:r>
              <a:rPr lang="en-US" altLang="zh-CN" dirty="0" smtClean="0">
                <a:solidFill>
                  <a:schemeClr val="tx1"/>
                </a:solidFill>
              </a:rPr>
              <a:t>Exp10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Register </a:t>
            </a:r>
            <a:r>
              <a:rPr lang="en-US" altLang="zh-CN" dirty="0" smtClean="0">
                <a:solidFill>
                  <a:schemeClr val="tx1"/>
                </a:solidFill>
              </a:rPr>
              <a:t>Files</a:t>
            </a:r>
            <a:r>
              <a:rPr lang="zh-CN" altLang="en-US" dirty="0">
                <a:solidFill>
                  <a:schemeClr val="tx1"/>
                </a:solidFill>
              </a:rPr>
              <a:t>设计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本实验你做了那些优化？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</a:t>
            </a:r>
            <a:r>
              <a:rPr lang="en-US" altLang="zh-CN" dirty="0" smtClean="0"/>
              <a:t>Exp10</a:t>
            </a:r>
            <a:r>
              <a:rPr lang="zh-CN" altLang="en-US" dirty="0" smtClean="0"/>
              <a:t>的</a:t>
            </a:r>
            <a:r>
              <a:rPr lang="en-US" altLang="zh-CN" dirty="0"/>
              <a:t>Register </a:t>
            </a:r>
            <a:r>
              <a:rPr lang="en-US" altLang="zh-CN" dirty="0" smtClean="0"/>
              <a:t>Files</a:t>
            </a:r>
            <a:r>
              <a:rPr lang="zh-CN" altLang="en-US" dirty="0" smtClean="0"/>
              <a:t>直接使用，你认为会存在那些问题？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1141095"/>
            <a:ext cx="8910320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1.</a:t>
            </a:r>
            <a:r>
              <a:rPr sz="2400" dirty="0">
                <a:solidFill>
                  <a:schemeClr val="tx2"/>
                </a:solidFill>
              </a:rPr>
              <a:t>实验</a:t>
            </a:r>
            <a:r>
              <a:rPr lang="en-US" altLang="zh-CN" sz="2400" dirty="0">
                <a:solidFill>
                  <a:schemeClr val="tx2"/>
                </a:solidFill>
              </a:rPr>
              <a:t>3. </a:t>
            </a:r>
            <a:r>
              <a:rPr lang="en-US" sz="2400" kern="100">
                <a:solidFill>
                  <a:schemeClr val="tx2"/>
                </a:solidFill>
                <a:effectLst/>
                <a:sym typeface="+mn-ea"/>
              </a:rPr>
              <a:t>SW[4:3]=01,SW[1:0]=01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显示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RAM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数字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:1111111-&gt;2222222-&gt;ffffffff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时有部分是乱码，部分七段显示：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55AA 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可以如下修改：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assign Clk_CPU=(SW2)? clkdiv[24] : clkdiv[2];  </a:t>
            </a:r>
            <a:r>
              <a:rPr sz="2400" dirty="0">
                <a:solidFill>
                  <a:schemeClr val="tx2"/>
                </a:solidFill>
              </a:rPr>
              <a:t>修改为 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clkdiv[0]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sym typeface="+mn-ea"/>
              </a:rPr>
              <a:t>2.</a:t>
            </a:r>
            <a:r>
              <a:rPr sz="2400">
                <a:solidFill>
                  <a:schemeClr val="tx2"/>
                </a:solidFill>
                <a:sym typeface="+mn-ea"/>
              </a:rPr>
              <a:t>行列键盘按键不动：注意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BTN_X[4:0]</a:t>
            </a:r>
            <a:r>
              <a:rPr sz="2400">
                <a:solidFill>
                  <a:schemeClr val="tx2"/>
                </a:solidFill>
                <a:sym typeface="+mn-ea"/>
              </a:rPr>
              <a:t>是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output.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sym typeface="+mn-ea"/>
              </a:rPr>
              <a:t>3.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: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55AA </a:t>
            </a:r>
            <a:r>
              <a:rPr sz="2400">
                <a:solidFill>
                  <a:schemeClr val="tx2"/>
                </a:solidFill>
                <a:sym typeface="+mn-ea"/>
              </a:rPr>
              <a:t>说明只有初始值，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SCPU</a:t>
            </a:r>
            <a:r>
              <a:rPr sz="2400">
                <a:solidFill>
                  <a:schemeClr val="tx2"/>
                </a:solidFill>
                <a:sym typeface="+mn-ea"/>
              </a:rPr>
              <a:t>没有正常开始工作。</a:t>
            </a:r>
            <a:endParaRPr sz="24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sym typeface="+mn-ea"/>
              </a:rPr>
              <a:t>4.</a:t>
            </a:r>
            <a:r>
              <a:rPr sz="2400">
                <a:solidFill>
                  <a:schemeClr val="tx2"/>
                </a:solidFill>
                <a:sym typeface="+mn-ea"/>
              </a:rPr>
              <a:t>自编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P2S</a:t>
            </a:r>
            <a:r>
              <a:rPr sz="2400">
                <a:solidFill>
                  <a:schemeClr val="tx2"/>
                </a:solidFill>
                <a:sym typeface="+mn-ea"/>
              </a:rPr>
              <a:t>有问题时，显示会乱码。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</a:t>
            </a:r>
            <a:r>
              <a:rPr lang="zh-CN" altLang="en-US" sz="2800">
                <a:solidFill>
                  <a:srgbClr val="FF0000"/>
                </a:solidFill>
              </a:rPr>
              <a:t>关闭电脑主机</a:t>
            </a:r>
            <a:r>
              <a:rPr lang="zh-CN" altLang="en-US" sz="2800"/>
              <a:t>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</a:t>
            </a:r>
            <a:r>
              <a:rPr lang="zh-CN" altLang="en-US" sz="2800" b="0">
                <a:solidFill>
                  <a:srgbClr val="FF0000"/>
                </a:solidFill>
              </a:rPr>
              <a:t>整理好椅子</a:t>
            </a:r>
            <a:r>
              <a:rPr lang="zh-CN" altLang="en-US" sz="2800"/>
              <a:t>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</a:t>
            </a:r>
            <a:r>
              <a:rPr lang="zh-CN" altLang="en-US" dirty="0">
                <a:solidFill>
                  <a:schemeClr val="tx1"/>
                </a:solidFill>
              </a:rPr>
              <a:t>集成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并替换实验三的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/>
              <a:t>选用教材提供的</a:t>
            </a:r>
            <a:r>
              <a:rPr lang="en-US" altLang="zh-CN" dirty="0"/>
              <a:t>IP</a:t>
            </a:r>
            <a:r>
              <a:rPr lang="zh-CN" altLang="en-US" dirty="0"/>
              <a:t>核集成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此实验在</a:t>
            </a:r>
            <a:r>
              <a:rPr lang="en-US" altLang="zh-CN" dirty="0" smtClean="0"/>
              <a:t>Exp03</a:t>
            </a:r>
            <a:r>
              <a:rPr lang="zh-CN" altLang="en-US" dirty="0" smtClean="0"/>
              <a:t>的基础上完成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设计数据通路部件并作时序仿真：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ALU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Register Files	</a:t>
            </a: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4.  </a:t>
            </a:r>
            <a:r>
              <a:rPr lang="zh-CN" altLang="en-US" dirty="0" smtClean="0">
                <a:solidFill>
                  <a:schemeClr val="tx1"/>
                </a:solidFill>
              </a:rPr>
              <a:t>熟练掌握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核的使用方法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</a:t>
            </a:r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26" y="1052736"/>
            <a:ext cx="8229600" cy="4968552"/>
          </a:xfrm>
        </p:spPr>
        <p:txBody>
          <a:bodyPr/>
          <a:lstStyle/>
          <a:p>
            <a:r>
              <a:rPr lang="en-US" altLang="zh-CN" dirty="0" smtClean="0"/>
              <a:t>Decomposability </a:t>
            </a:r>
            <a:r>
              <a:rPr lang="en-US" altLang="zh-CN" dirty="0"/>
              <a:t>of computer systems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 rot="16200000">
            <a:off x="-1009921" y="3033821"/>
            <a:ext cx="28438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 smtClean="0"/>
              <a:t>Computer System</a:t>
            </a:r>
            <a:endParaRPr lang="zh-CN" alt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30793" y="281746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CPU</a:t>
            </a:r>
            <a:endParaRPr lang="en-US" altLang="zh-CN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64769" y="4042857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Memory </a:t>
            </a:r>
            <a:endParaRPr lang="en-US" altLang="zh-CN" sz="24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42033" y="5276056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I/O interface</a:t>
            </a:r>
            <a:endParaRPr lang="en-US" altLang="zh-CN" sz="24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10421" y="2131660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Control unit  </a:t>
            </a:r>
            <a:endParaRPr lang="en-US" altLang="zh-CN" sz="24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710421" y="3146100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/>
              <a:t>Datapath</a:t>
            </a:r>
            <a:r>
              <a:rPr lang="en-US" altLang="zh-CN" sz="2400" dirty="0"/>
              <a:t>  </a:t>
            </a:r>
            <a:endParaRPr lang="en-US" altLang="zh-CN" sz="24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25216" y="2452099"/>
            <a:ext cx="2160588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/>
              <a:t>Path: </a:t>
            </a:r>
            <a:r>
              <a:rPr kumimoji="0" lang="en-US" altLang="zh-CN" sz="2400" b="0" dirty="0"/>
              <a:t>multiplexors</a:t>
            </a:r>
            <a:endParaRPr lang="en-US" altLang="zh-CN" sz="2400" dirty="0"/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/>
              <a:t>ALU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 smtClean="0"/>
              <a:t>Registers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……</a:t>
            </a:r>
            <a:endParaRPr lang="en-US" altLang="zh-CN" sz="2400" dirty="0"/>
          </a:p>
        </p:txBody>
      </p:sp>
      <p:sp>
        <p:nvSpPr>
          <p:cNvPr id="11" name="AutoShape 11"/>
          <p:cNvSpPr/>
          <p:nvPr/>
        </p:nvSpPr>
        <p:spPr bwMode="auto">
          <a:xfrm>
            <a:off x="2481670" y="2995315"/>
            <a:ext cx="288925" cy="2520950"/>
          </a:xfrm>
          <a:prstGeom prst="leftBrace">
            <a:avLst>
              <a:gd name="adj1" fmla="val 72711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AutoShape 12"/>
          <p:cNvSpPr/>
          <p:nvPr/>
        </p:nvSpPr>
        <p:spPr bwMode="auto">
          <a:xfrm>
            <a:off x="3574163" y="2339855"/>
            <a:ext cx="178677" cy="1089145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AutoShape 13"/>
          <p:cNvSpPr/>
          <p:nvPr/>
        </p:nvSpPr>
        <p:spPr bwMode="auto">
          <a:xfrm>
            <a:off x="5293159" y="2579335"/>
            <a:ext cx="196599" cy="1666930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AutoShape 12"/>
          <p:cNvSpPr/>
          <p:nvPr/>
        </p:nvSpPr>
        <p:spPr bwMode="auto">
          <a:xfrm>
            <a:off x="4716016" y="4581128"/>
            <a:ext cx="213580" cy="1622762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AutoShape 11"/>
          <p:cNvSpPr/>
          <p:nvPr/>
        </p:nvSpPr>
        <p:spPr bwMode="auto">
          <a:xfrm>
            <a:off x="699230" y="2060278"/>
            <a:ext cx="269647" cy="2185987"/>
          </a:xfrm>
          <a:prstGeom prst="leftBrace">
            <a:avLst>
              <a:gd name="adj1" fmla="val 72711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68877" y="4017665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Hardware</a:t>
            </a:r>
            <a:endParaRPr kumimoji="1"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5291" y="1836119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Software</a:t>
            </a:r>
            <a:endParaRPr kumimoji="1"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939313" y="4509120"/>
            <a:ext cx="2305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CN" sz="2400" dirty="0" smtClean="0"/>
              <a:t>: PS2</a:t>
            </a:r>
            <a:endParaRPr lang="en-US" altLang="zh-CN" sz="2400" dirty="0" smtClean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863882" y="5263748"/>
            <a:ext cx="3386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/>
              <a:t>Bidirectional: Storage</a:t>
            </a:r>
            <a:endParaRPr lang="en-US" altLang="zh-CN" sz="2400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13776" y="5908015"/>
            <a:ext cx="2305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/>
              <a:t>Output: VGA</a:t>
            </a:r>
            <a:endParaRPr lang="en-US" altLang="zh-CN" sz="24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803579" y="4500057"/>
            <a:ext cx="2079007" cy="46166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SW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BTN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875017" y="5908014"/>
            <a:ext cx="2007569" cy="46166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7-Seg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LED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764769" y="1842749"/>
            <a:ext cx="5695663" cy="240351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Digital circuits vs CPU organization </a:t>
            </a:r>
            <a:endParaRPr lang="en-US" altLang="zh-CN" sz="3200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DOC_GUID" val="{f9d7ec07-356b-41f0-994b-eec024c2386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6632</Words>
  <Application>WPS 演示</Application>
  <PresentationFormat>全屏显示(4:3)</PresentationFormat>
  <Paragraphs>612</Paragraphs>
  <Slides>37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仿宋</vt:lpstr>
      <vt:lpstr>隶书</vt:lpstr>
      <vt:lpstr>Arial Unicode MS</vt:lpstr>
      <vt:lpstr>Arial</vt:lpstr>
      <vt:lpstr>Times New Roman</vt:lpstr>
      <vt:lpstr>28</vt:lpstr>
      <vt:lpstr>AMGDT</vt:lpstr>
      <vt:lpstr>Tahoma</vt:lpstr>
      <vt:lpstr>Algerian</vt:lpstr>
      <vt:lpstr>楷体_GB2312</vt:lpstr>
      <vt:lpstr>新宋体</vt:lpstr>
      <vt:lpstr>Office 主题</vt:lpstr>
      <vt:lpstr>MS_ClipArt_Gallery.5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Computer Organization</vt:lpstr>
      <vt:lpstr>Digital circuits vs CPU organization </vt:lpstr>
      <vt:lpstr>CPU部件之1-数据通路：Data_path</vt:lpstr>
      <vt:lpstr>数据通路空模块- Data_path.v</vt:lpstr>
      <vt:lpstr>CPU部件之2-控制器：SCPU_ctrl</vt:lpstr>
      <vt:lpstr>控制器接口文档- SCPU_ctrl.v</vt:lpstr>
      <vt:lpstr>数据通路的功能部件之一：ALU</vt:lpstr>
      <vt:lpstr>硬件描述参考代码</vt:lpstr>
      <vt:lpstr>数字系统的功能部件之一：Register files</vt:lpstr>
      <vt:lpstr>Course Outline</vt:lpstr>
      <vt:lpstr>设计工程：OExp04-IP2CPU</vt:lpstr>
      <vt:lpstr>设计要点</vt:lpstr>
      <vt:lpstr>清理Exp03工程</vt:lpstr>
      <vt:lpstr>PowerPoint 演示文稿</vt:lpstr>
      <vt:lpstr>用逻辑原理图输入CPU设计</vt:lpstr>
      <vt:lpstr>PowerPoint 演示文稿</vt:lpstr>
      <vt:lpstr>PowerPoint 演示文稿</vt:lpstr>
      <vt:lpstr>逻辑原理图输入</vt:lpstr>
      <vt:lpstr>PowerPoint 演示文稿</vt:lpstr>
      <vt:lpstr>ALU测试激励参考代码</vt:lpstr>
      <vt:lpstr>ALU_Simulation结果参考</vt:lpstr>
      <vt:lpstr>RTL-Schematic</vt:lpstr>
      <vt:lpstr>PowerPoint 演示文稿</vt:lpstr>
      <vt:lpstr>PowerPoint 演示文稿</vt:lpstr>
      <vt:lpstr>regfile仿真结果</vt:lpstr>
      <vt:lpstr>物理验证-DEMO接口功能</vt:lpstr>
      <vt:lpstr>思考题</vt:lpstr>
      <vt:lpstr>思考题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生活如茶</cp:lastModifiedBy>
  <cp:revision>359</cp:revision>
  <dcterms:created xsi:type="dcterms:W3CDTF">2013-04-10T02:56:00Z</dcterms:created>
  <dcterms:modified xsi:type="dcterms:W3CDTF">2019-03-13T13:51:44Z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