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73" r:id="rId7"/>
    <p:sldId id="302" r:id="rId8"/>
    <p:sldId id="303" r:id="rId9"/>
    <p:sldId id="304" r:id="rId10"/>
    <p:sldId id="419" r:id="rId11"/>
    <p:sldId id="460" r:id="rId12"/>
    <p:sldId id="467" r:id="rId13"/>
    <p:sldId id="439" r:id="rId14"/>
    <p:sldId id="438" r:id="rId15"/>
    <p:sldId id="324" r:id="rId16"/>
    <p:sldId id="392" r:id="rId17"/>
    <p:sldId id="475" r:id="rId18"/>
    <p:sldId id="477" r:id="rId19"/>
    <p:sldId id="478" r:id="rId20"/>
    <p:sldId id="476" r:id="rId21"/>
    <p:sldId id="461" r:id="rId22"/>
    <p:sldId id="479" r:id="rId23"/>
    <p:sldId id="462" r:id="rId24"/>
    <p:sldId id="466" r:id="rId25"/>
    <p:sldId id="456" r:id="rId26"/>
    <p:sldId id="498" r:id="rId27"/>
    <p:sldId id="497" r:id="rId28"/>
    <p:sldId id="494" r:id="rId29"/>
    <p:sldId id="495" r:id="rId30"/>
    <p:sldId id="496" r:id="rId31"/>
    <p:sldId id="386" r:id="rId32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module 	    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Data_path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 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寄存器时钟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寄存器复位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input[25:0]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指令数据域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RegDst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ALUSrc_B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Jump,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Branch,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RegWrite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 input[31:0]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input[2:0]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			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PC_out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);			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err="1" smtClean="0">
                <a:solidFill>
                  <a:schemeClr val="tx1"/>
                </a:solidFill>
              </a:rPr>
              <a:t>endmodule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39065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482441" y="267335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实验七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指令集扩展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副标题 2"/>
          <p:cNvSpPr>
            <a:spLocks noGrp="1"/>
          </p:cNvSpPr>
          <p:nvPr/>
        </p:nvSpPr>
        <p:spPr>
          <a:xfrm>
            <a:off x="716915" y="4237355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2019-3-22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控制信号真值表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832" y="1700809"/>
          <a:ext cx="8784975" cy="404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268"/>
                <a:gridCol w="782162"/>
                <a:gridCol w="940142"/>
                <a:gridCol w="783268"/>
                <a:gridCol w="678319"/>
                <a:gridCol w="629708"/>
              </a:tblGrid>
              <a:tr h="7024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根据数据通路重新设计控制器输出信号真值表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3212976"/>
            <a:ext cx="4896544" cy="19442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重新设计真值表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需要增加控制信号吗？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</a:t>
            </a:r>
            <a:r>
              <a:rPr lang="en-US" altLang="zh-CN" sz="2800" dirty="0" smtClean="0">
                <a:solidFill>
                  <a:srgbClr val="FF0000"/>
                </a:solidFill>
              </a:rPr>
              <a:t>ALU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OP</a:t>
            </a:r>
            <a:r>
              <a:rPr lang="zh-CN" altLang="en-US" sz="2800" dirty="0" smtClean="0">
                <a:solidFill>
                  <a:srgbClr val="FF0000"/>
                </a:solidFill>
              </a:rPr>
              <a:t>吗？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6956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重新设计数据通路与控制器接口：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7806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重新设计接口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扩展后增加了控制信号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数据通路参考接口如右图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模块符号文档：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Dataa_path_more.sym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</a:t>
            </a:r>
            <a:r>
              <a:rPr lang="zh-CN" altLang="en-US" sz="2400" dirty="0">
                <a:solidFill>
                  <a:prstClr val="black"/>
                </a:solidFill>
              </a:rPr>
              <a:t>参考</a:t>
            </a:r>
            <a:r>
              <a:rPr lang="zh-CN" altLang="en-US" sz="2400" dirty="0" smtClean="0">
                <a:solidFill>
                  <a:prstClr val="black"/>
                </a:solidFill>
              </a:rPr>
              <a:t>接口信号如</a:t>
            </a:r>
            <a:r>
              <a:rPr lang="zh-CN" altLang="en-US" sz="2400" dirty="0">
                <a:solidFill>
                  <a:prstClr val="black"/>
                </a:solidFill>
              </a:rPr>
              <a:t>下</a:t>
            </a:r>
            <a:r>
              <a:rPr lang="zh-CN" altLang="en-US" sz="2400" dirty="0" smtClean="0">
                <a:solidFill>
                  <a:prstClr val="black"/>
                </a:solidFill>
              </a:rPr>
              <a:t>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</a:t>
            </a:r>
            <a:r>
              <a:rPr lang="zh-CN" altLang="en-US" sz="2000" dirty="0">
                <a:solidFill>
                  <a:prstClr val="black"/>
                </a:solidFill>
              </a:rPr>
              <a:t>符号文档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SCPU_ctrl_more.sym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3309189"/>
            <a:ext cx="1741280" cy="2928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44" y="1772816"/>
            <a:ext cx="19812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数据通路功能控制器接口信号标准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84158"/>
            <a:ext cx="7488832" cy="52971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SCPU_ctrl_more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[5:0]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//Function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Wait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[2:0]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CPU_MIO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 </a:t>
            </a: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Data_path_more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,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</a:rPr>
              <a:t>寄存器时钟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			//</a:t>
            </a:r>
            <a:r>
              <a:rPr lang="zh-CN" altLang="en-US" sz="1800" b="0" dirty="0">
                <a:solidFill>
                  <a:schemeClr val="tx1"/>
                </a:solidFill>
              </a:rPr>
              <a:t>寄存器复位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[25:0]</a:t>
            </a:r>
            <a:r>
              <a:rPr lang="en-US" altLang="zh-CN" sz="1800" b="0" dirty="0" err="1">
                <a:solidFill>
                  <a:schemeClr val="tx1"/>
                </a:solidFill>
              </a:rPr>
              <a:t>inst_field</a:t>
            </a:r>
            <a:r>
              <a:rPr lang="en-US" altLang="zh-CN" sz="1800" b="0" dirty="0">
                <a:solidFill>
                  <a:schemeClr val="tx1"/>
                </a:solidFill>
              </a:rPr>
              <a:t>,	//</a:t>
            </a:r>
            <a:r>
              <a:rPr lang="zh-CN" altLang="en-US" sz="1800" b="0" dirty="0">
                <a:solidFill>
                  <a:schemeClr val="tx1"/>
                </a:solidFill>
              </a:rPr>
              <a:t>指令数据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域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……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Data_out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PC_out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);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zh-CN" altLang="en-US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1520" y="1124744"/>
            <a:ext cx="7679196" cy="2592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6027" y="3802206"/>
            <a:ext cx="7679196" cy="2507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</a:t>
            </a: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扩展实验六设计的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6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OExp07-ExtSCPU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228600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扩展不少于下列指令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SCPU_ctrl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需要修改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测试扩展后的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设计指令扩展后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在实验五的原理图上扩展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根据新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结构设计控制器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结构化描述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调用模块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根据新的控制器和数据通路接口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仿真新设计的模块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独立仿真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及子模块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仿真正确后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、数据通路和控制器模块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lnSpc>
                <a:spcPts val="28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扩展指令后的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/>
              <a:t>参考模块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164114"/>
            <a:ext cx="7734560" cy="50252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参考设计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5024"/>
            <a:ext cx="7920880" cy="518368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控制器描述参考结构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`</a:t>
            </a:r>
            <a:r>
              <a:rPr lang="en-US" altLang="zh-CN" sz="1800" dirty="0">
                <a:solidFill>
                  <a:srgbClr val="0033CC"/>
                </a:solidFill>
              </a:rPr>
              <a:t>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RegDst,ALUSrc_B,MemtoReg,RegWrite,MemRead,MemWrite,Branch,Jump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ALU_Control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b="0" dirty="0">
                <a:solidFill>
                  <a:schemeClr val="tx1"/>
                </a:solidFill>
              </a:rPr>
              <a:t>…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…………}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a</a:t>
            </a:r>
            <a:r>
              <a:rPr lang="en-US" altLang="zh-CN" sz="1800" dirty="0">
                <a:solidFill>
                  <a:srgbClr val="0033CC"/>
                </a:solidFill>
              </a:rPr>
              <a:t>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@* </a:t>
            </a:r>
            <a:r>
              <a:rPr lang="en-US" altLang="zh-CN" sz="1800" dirty="0">
                <a:solidFill>
                  <a:srgbClr val="0033CC"/>
                </a:solidFill>
              </a:rPr>
              <a:t>begin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		//ALU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	//add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6'b100010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   </a:t>
            </a:r>
            <a:r>
              <a:rPr lang="en-US" altLang="zh-CN" sz="1800" dirty="0" smtClean="0">
                <a:solidFill>
                  <a:srgbClr val="0033CC"/>
                </a:solidFill>
              </a:rPr>
              <a:t>default: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6'b100011: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//load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0033CC"/>
                </a:solidFill>
              </a:rPr>
              <a:t>endcase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end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实验七的顶层模块结构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1104112"/>
            <a:ext cx="8229600" cy="510112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47664" y="3140968"/>
            <a:ext cx="1512168" cy="1512168"/>
          </a:xfrm>
          <a:prstGeom prst="roundRect">
            <a:avLst/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832" y="26893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逻辑符号不同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210427" y="2978663"/>
            <a:ext cx="792088" cy="489258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调试与测试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调试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 smtClean="0"/>
              <a:t>SCPU_ctrl_more</a:t>
            </a:r>
            <a:r>
              <a:rPr lang="zh-CN" altLang="en-US" sz="2400" dirty="0" smtClean="0"/>
              <a:t>模块仿真</a:t>
            </a:r>
            <a:endParaRPr lang="en-US" altLang="zh-CN" sz="24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/>
              <a:t>设计测试激励代码仿真测试</a:t>
            </a:r>
            <a:r>
              <a:rPr lang="en-US" altLang="zh-CN" sz="2200" dirty="0" smtClean="0"/>
              <a:t>*</a:t>
            </a:r>
            <a:endParaRPr lang="en-US" altLang="zh-CN" sz="22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/>
              <a:t>Data_path_more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/>
              <a:t>设计测试激励代码仿真测试</a:t>
            </a:r>
            <a:r>
              <a:rPr lang="en-US" altLang="zh-CN" sz="2200" dirty="0"/>
              <a:t>*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仿真正确后逐个</a:t>
            </a:r>
            <a:r>
              <a:rPr lang="zh-CN" altLang="en-US" sz="2400" dirty="0"/>
              <a:t>替换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的相应模块</a:t>
            </a:r>
            <a:endParaRPr lang="en-US" altLang="zh-CN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zh-CN" sz="2400" dirty="0" smtClean="0"/>
              <a:t>程序目测</a:t>
            </a:r>
            <a:r>
              <a:rPr lang="zh-CN" altLang="en-US" sz="2400" dirty="0" smtClean="0"/>
              <a:t>控制器正常运行</a:t>
            </a:r>
            <a:endParaRPr lang="en-US" altLang="zh-CN" sz="20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smtClean="0"/>
              <a:t>DEMO</a:t>
            </a:r>
            <a:r>
              <a:rPr lang="zh-CN" altLang="en-US" sz="2000" dirty="0" smtClean="0"/>
              <a:t>程序与前面实验不一样</a:t>
            </a:r>
            <a:endParaRPr lang="en-US" altLang="zh-CN" sz="20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/>
              <a:t>也可自行设计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5536" y="4437112"/>
            <a:ext cx="8195733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memory_initialization_radix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=16;</a:t>
            </a:r>
            <a:endParaRPr lang="en-US" altLang="zh-CN" sz="1400" b="0" dirty="0" smtClean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memory_initialization_vector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  <a:endParaRPr lang="en-US" altLang="zh-CN" sz="1400" b="0" dirty="0" smtClean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08000008, 00000020, 00000020, 00000020, 00000020, 00000020, 00000020, 00000020, 3c03f000, 3c04e000, 3c088000, 2014003f, 3c06f800, 00000827, 0001102a, 202affff, ac660004, 8c650000, 00a52820, 00a52820, ac650000, 21290001, ac890000, 8c0d0014, 8c650000, 00a52820, 00a52820, ac650000, 8c650000, 00a85824, 21ad0001, 15a00001, 0c000037, 8c650000, 20120008, 0252b020, 02569020, 00b25824, 11600005, 11720009, 20120008, 1172000a, ac890000, 08000018, 15410002, 00005027, 014a5020, ac8a0000, 08000018, 8e290060, ac890000, 08000018, 8e290020, ac890000, 08000018, 8c0d0014, 014a5020, 354a0001, 22310004, 02348824, 01224820, 15210001, 21290005, 8c650000, 00a55820, 016b5820, ac6b0000, ac660004, 03e00008;</a:t>
            </a:r>
            <a:endParaRPr lang="en-US" sz="1400" b="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指令扩展时控制器用二级译码设计存在什么问题？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时需要增加新的数据通道吗？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SCPU</a:t>
            </a:r>
            <a:r>
              <a:rPr lang="zh-CN" altLang="en-US"/>
              <a:t>控制器逻辑结构图参考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67360" y="1589405"/>
          <a:ext cx="82296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391775" imgH="5372100" progId="Paint.Picture">
                  <p:embed/>
                </p:oleObj>
              </mc:Choice>
              <mc:Fallback>
                <p:oleObj name="" r:id="rId1" imgW="10391775" imgH="5372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360" y="1589405"/>
                        <a:ext cx="8229600" cy="425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0" dirty="0" smtClean="0">
                <a:solidFill>
                  <a:schemeClr val="tx1"/>
                </a:solidFill>
                <a:sym typeface="+mn-ea"/>
              </a:rPr>
              <a:t>SCPU</a:t>
            </a:r>
            <a:r>
              <a:rPr lang="zh-CN" altLang="en-US" b="0" dirty="0" smtClean="0">
                <a:solidFill>
                  <a:schemeClr val="tx1"/>
                </a:solidFill>
                <a:sym typeface="+mn-ea"/>
              </a:rPr>
              <a:t>控制器输出信号真值表参考</a:t>
            </a:r>
            <a:endParaRPr lang="en-US" altLang="zh-CN" b="0" dirty="0" smtClean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98500" y="1071245"/>
          <a:ext cx="6905625" cy="573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48500" imgH="5848350" progId="Paint.Picture">
                  <p:embed/>
                </p:oleObj>
              </mc:Choice>
              <mc:Fallback>
                <p:oleObj name="" r:id="rId1" imgW="7048500" imgH="5848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0" y="1071245"/>
                        <a:ext cx="6905625" cy="573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设计数据通路和控制器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设计测试程序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扩展实验六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重新设计数据通路和控制器</a:t>
            </a:r>
            <a:endParaRPr lang="en-US" altLang="zh-CN" sz="24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兼容</a:t>
            </a:r>
            <a:r>
              <a:rPr lang="en-US" altLang="zh-CN" sz="2200" dirty="0" smtClean="0"/>
              <a:t>Exp05</a:t>
            </a:r>
            <a:r>
              <a:rPr lang="zh-CN" altLang="en-US" sz="2200" dirty="0" smtClean="0"/>
              <a:t>的数据通路和控制器</a:t>
            </a:r>
            <a:endParaRPr lang="en-US" altLang="zh-CN" sz="22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替换</a:t>
            </a:r>
            <a:r>
              <a:rPr lang="en-US" altLang="zh-CN" sz="2200" dirty="0" smtClean="0"/>
              <a:t>Exp05</a:t>
            </a:r>
            <a:r>
              <a:rPr lang="zh-CN" altLang="en-US" sz="2200" dirty="0"/>
              <a:t>的数据通路控制器</a:t>
            </a:r>
            <a:r>
              <a:rPr lang="zh-CN" altLang="en-US" sz="2200" dirty="0" smtClean="0"/>
              <a:t>核</a:t>
            </a:r>
            <a:endParaRPr lang="en-US" altLang="zh-CN" sz="2200" dirty="0" smtClean="0"/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 smtClean="0"/>
              <a:t>扩展不少于下列</a:t>
            </a:r>
            <a:r>
              <a:rPr lang="zh-CN" altLang="en-US" sz="2400" dirty="0"/>
              <a:t>指令</a:t>
            </a:r>
            <a:endParaRPr lang="en-US" altLang="zh-CN" sz="2400" dirty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此实验在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</a:t>
            </a:r>
            <a:r>
              <a:rPr lang="zh-CN" altLang="en-US" sz="2800" dirty="0" smtClean="0">
                <a:solidFill>
                  <a:schemeClr val="tx1"/>
                </a:solidFill>
              </a:rPr>
              <a:t>方案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兼容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Exp06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需要增加那些通路与操作控制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ab09cdb-2799-43b3-96c6-0588318e4be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5263</Words>
  <Application>WPS 演示</Application>
  <PresentationFormat>全屏显示(4:3)</PresentationFormat>
  <Paragraphs>508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SimSun-ExtB</vt:lpstr>
      <vt:lpstr>Algerian</vt:lpstr>
      <vt:lpstr>楷体_GB2312</vt:lpstr>
      <vt:lpstr>新宋体</vt:lpstr>
      <vt:lpstr>Office 主题</vt:lpstr>
      <vt:lpstr>MS_ClipArt_Gallery.5</vt:lpstr>
      <vt:lpstr>Paint.Picture</vt:lpstr>
      <vt:lpstr>Paint.Picture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控制信号定义</vt:lpstr>
      <vt:lpstr>控制信号真值表</vt:lpstr>
      <vt:lpstr>重新设计数据通路与控制器接口：</vt:lpstr>
      <vt:lpstr>数据通路功能控制器接口信号标准</vt:lpstr>
      <vt:lpstr>Course Outline</vt:lpstr>
      <vt:lpstr>PowerPoint 演示文稿</vt:lpstr>
      <vt:lpstr>设计工程：OExp07-ExtSCPU</vt:lpstr>
      <vt:lpstr>设计要点</vt:lpstr>
      <vt:lpstr>扩展指令后的CPU参考模块</vt:lpstr>
      <vt:lpstr>Datapath参考设计</vt:lpstr>
      <vt:lpstr>控制器描述参考结构</vt:lpstr>
      <vt:lpstr>实验七的顶层模块结构</vt:lpstr>
      <vt:lpstr>CPU调试与测试</vt:lpstr>
      <vt:lpstr>设计测试记录表格</vt:lpstr>
      <vt:lpstr>思考题</vt:lpstr>
      <vt:lpstr>PowerPoint 演示文稿</vt:lpstr>
      <vt:lpstr>PowerPoint 演示文稿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生活如茶</cp:lastModifiedBy>
  <cp:revision>449</cp:revision>
  <dcterms:created xsi:type="dcterms:W3CDTF">2013-04-10T02:56:00Z</dcterms:created>
  <dcterms:modified xsi:type="dcterms:W3CDTF">2019-03-22T08:08:47Z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