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97" r:id="rId2"/>
    <p:sldId id="298" r:id="rId3"/>
    <p:sldId id="299" r:id="rId4"/>
    <p:sldId id="483" r:id="rId5"/>
    <p:sldId id="302" r:id="rId6"/>
    <p:sldId id="303" r:id="rId7"/>
    <p:sldId id="304" r:id="rId8"/>
    <p:sldId id="419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4" r:id="rId17"/>
    <p:sldId id="324" r:id="rId18"/>
    <p:sldId id="480" r:id="rId19"/>
    <p:sldId id="481" r:id="rId20"/>
    <p:sldId id="482" r:id="rId21"/>
    <p:sldId id="485" r:id="rId22"/>
    <p:sldId id="486" r:id="rId23"/>
    <p:sldId id="456" r:id="rId24"/>
    <p:sldId id="38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68" d="100"/>
          <a:sy n="68" d="100"/>
        </p:scale>
        <p:origin x="5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实验八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</a:t>
            </a:r>
            <a:r>
              <a:rPr lang="zh-CN" altLang="en-US" dirty="0" smtClean="0"/>
              <a:t>传输指令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控制寄存器访问指令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sz="2400" kern="100" dirty="0"/>
              <a:t>读</a:t>
            </a:r>
            <a:r>
              <a:rPr lang="en-US" altLang="zh-CN" sz="2400" kern="100" dirty="0" smtClean="0"/>
              <a:t>CP0</a:t>
            </a:r>
            <a:r>
              <a:rPr lang="zh-CN" altLang="en-US" sz="2400" kern="100" dirty="0" smtClean="0"/>
              <a:t>指令</a:t>
            </a:r>
            <a:r>
              <a:rPr lang="en-US" altLang="zh-CN" sz="2400" kern="100" dirty="0" err="1" smtClean="0"/>
              <a:t>mfco</a:t>
            </a:r>
            <a:endParaRPr lang="en-US" altLang="zh-CN" sz="2400" dirty="0" smtClean="0"/>
          </a:p>
          <a:p>
            <a:pPr lvl="2"/>
            <a:r>
              <a:rPr lang="en-US" altLang="zh-CN" kern="100" dirty="0" smtClean="0">
                <a:cs typeface="Times New Roman" panose="02020603050405020304" pitchFamily="18" charset="0"/>
              </a:rPr>
              <a:t>mfc0 </a:t>
            </a:r>
            <a:r>
              <a:rPr lang="en-US" altLang="zh-CN" kern="100" dirty="0" err="1" smtClean="0">
                <a:cs typeface="Times New Roman" panose="02020603050405020304" pitchFamily="18" charset="0"/>
              </a:rPr>
              <a:t>rt,rd</a:t>
            </a:r>
            <a:r>
              <a:rPr lang="zh-CN" altLang="en-US" kern="100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GPR[</a:t>
            </a:r>
            <a:r>
              <a:rPr lang="en-US" altLang="zh-CN" dirty="0" err="1"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cs typeface="Times New Roman" panose="02020603050405020304" pitchFamily="18" charset="0"/>
              </a:rPr>
              <a:t>] &lt;= CP0[</a:t>
            </a:r>
            <a:r>
              <a:rPr lang="en-US" altLang="zh-CN" dirty="0" err="1">
                <a:cs typeface="Times New Roman" panose="02020603050405020304" pitchFamily="18" charset="0"/>
              </a:rPr>
              <a:t>rd</a:t>
            </a:r>
            <a:r>
              <a:rPr lang="en-US" altLang="zh-CN" dirty="0" smtClean="0">
                <a:cs typeface="Times New Roman" panose="02020603050405020304" pitchFamily="18" charset="0"/>
              </a:rPr>
              <a:t>]</a:t>
            </a:r>
          </a:p>
          <a:p>
            <a:pPr lvl="2"/>
            <a:endParaRPr lang="en-US" altLang="zh-CN" kern="100" dirty="0">
              <a:cs typeface="Times New Roman" panose="02020603050405020304" pitchFamily="18" charset="0"/>
            </a:endParaRPr>
          </a:p>
          <a:p>
            <a:pPr lvl="2"/>
            <a:endParaRPr lang="en-US" altLang="zh-CN" kern="1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400" kern="100" dirty="0" smtClean="0"/>
              <a:t>写</a:t>
            </a:r>
            <a:r>
              <a:rPr lang="en-US" altLang="zh-CN" sz="2400" kern="100" dirty="0" smtClean="0"/>
              <a:t>CP0mtco</a:t>
            </a:r>
            <a:r>
              <a:rPr lang="zh-CN" altLang="en-US" kern="100" dirty="0"/>
              <a:t>指令</a:t>
            </a:r>
            <a:endParaRPr lang="en-US" altLang="zh-CN" sz="2400" kern="100" dirty="0" smtClean="0"/>
          </a:p>
          <a:p>
            <a:pPr lvl="3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mtc0 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rd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rt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GPR[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rd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solidFill>
                  <a:prstClr val="black"/>
                </a:solidFill>
                <a:cs typeface="Times New Roman" panose="02020603050405020304" pitchFamily="18" charset="0"/>
              </a:rPr>
              <a:t>&lt;= 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CP0[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rt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/>
            <a:endParaRPr lang="zh-CN" altLang="zh-CN" sz="2400" kern="100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131"/>
              </p:ext>
            </p:extLst>
          </p:nvPr>
        </p:nvGraphicFramePr>
        <p:xfrm>
          <a:off x="1919766" y="2759328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1316842"/>
                <a:gridCol w="1012760"/>
                <a:gridCol w="1116548"/>
                <a:gridCol w="1588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个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1673"/>
              </p:ext>
            </p:extLst>
          </p:nvPr>
        </p:nvGraphicFramePr>
        <p:xfrm>
          <a:off x="1937181" y="4581128"/>
          <a:ext cx="6163211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7918"/>
                <a:gridCol w="1319412"/>
                <a:gridCol w="1014736"/>
                <a:gridCol w="1118727"/>
                <a:gridCol w="1562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位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2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中断相关指令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96855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zh-CN" sz="2800" dirty="0">
                <a:solidFill>
                  <a:schemeClr val="tx1"/>
                </a:solidFill>
              </a:rPr>
              <a:t>异常</a:t>
            </a:r>
            <a:r>
              <a:rPr lang="zh-CN" altLang="zh-CN" sz="2800" dirty="0" smtClean="0">
                <a:solidFill>
                  <a:schemeClr val="tx1"/>
                </a:solidFill>
              </a:rPr>
              <a:t>返回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eret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PC </a:t>
            </a:r>
            <a:r>
              <a:rPr lang="en-US" altLang="zh-CN" sz="2000" dirty="0"/>
              <a:t>&lt;= EPC</a:t>
            </a:r>
            <a:r>
              <a:rPr lang="zh-CN" altLang="zh-CN" sz="2000" dirty="0"/>
              <a:t>；</a:t>
            </a:r>
            <a:r>
              <a:rPr lang="en-US" altLang="zh-CN" sz="2000" dirty="0" smtClean="0"/>
              <a:t>(CP0</a:t>
            </a:r>
            <a:r>
              <a:rPr lang="zh-CN" altLang="zh-CN" sz="2000" dirty="0"/>
              <a:t>的</a:t>
            </a:r>
            <a:r>
              <a:rPr lang="en-US" altLang="zh-CN" sz="2000" dirty="0"/>
              <a:t>Cause</a:t>
            </a:r>
            <a:r>
              <a:rPr lang="zh-CN" altLang="zh-CN" sz="2000" dirty="0"/>
              <a:t>和</a:t>
            </a:r>
            <a:r>
              <a:rPr lang="en-US" altLang="zh-CN" sz="2000" dirty="0"/>
              <a:t>Status</a:t>
            </a:r>
            <a:r>
              <a:rPr lang="zh-CN" altLang="zh-CN" sz="2000" dirty="0"/>
              <a:t>寄存器有变化</a:t>
            </a:r>
            <a:r>
              <a:rPr lang="en-US" altLang="zh-CN" sz="2000" dirty="0" smtClean="0"/>
              <a:t>)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endParaRPr lang="en-US" altLang="zh-CN" dirty="0"/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系统调用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/>
              <a:t>	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 EPC </a:t>
            </a:r>
            <a:r>
              <a:rPr lang="en-US" altLang="zh-CN" sz="2000" dirty="0"/>
              <a:t>= PC+4;  PC &lt;= </a:t>
            </a:r>
            <a:r>
              <a:rPr lang="zh-CN" altLang="en-US" sz="2000" dirty="0"/>
              <a:t>异常处理地址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Cause</a:t>
            </a:r>
            <a:r>
              <a:rPr lang="zh-CN" altLang="en-US" sz="2000" dirty="0"/>
              <a:t>和</a:t>
            </a:r>
            <a:r>
              <a:rPr lang="en-US" altLang="zh-CN" sz="2000" dirty="0"/>
              <a:t>Status</a:t>
            </a:r>
            <a:r>
              <a:rPr lang="zh-CN" altLang="en-US" sz="2000" dirty="0"/>
              <a:t>寄存器</a:t>
            </a:r>
            <a:r>
              <a:rPr lang="zh-CN" altLang="en-US" sz="2000" dirty="0" smtClean="0"/>
              <a:t>有变化</a:t>
            </a:r>
            <a:endParaRPr lang="en-US" altLang="zh-CN" sz="2000" dirty="0" smtClean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 smtClean="0"/>
              <a:t>参数：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$v0=</a:t>
            </a:r>
            <a:r>
              <a:rPr lang="zh-CN" altLang="en-US" sz="2000" dirty="0" smtClean="0"/>
              <a:t>系统调用号：</a:t>
            </a:r>
            <a:r>
              <a:rPr lang="en-US" altLang="zh-CN" sz="2000" dirty="0" smtClean="0"/>
              <a:t>Fig B-9-1</a:t>
            </a:r>
          </a:p>
          <a:p>
            <a:pPr lvl="2">
              <a:lnSpc>
                <a:spcPts val="1600"/>
              </a:lnSpc>
              <a:spcBef>
                <a:spcPts val="0"/>
              </a:spcBef>
            </a:pPr>
            <a:r>
              <a:rPr lang="en-US" altLang="zh-CN" sz="2000" dirty="0" smtClean="0"/>
              <a:t>$a0~$a3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$f12</a:t>
            </a:r>
            <a:r>
              <a:rPr lang="zh-CN" altLang="en-US" sz="2000" dirty="0" smtClean="0"/>
              <a:t>，返回在</a:t>
            </a:r>
            <a:r>
              <a:rPr lang="en-US" altLang="zh-CN" sz="2000" dirty="0" smtClean="0"/>
              <a:t>$v0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50282"/>
              </p:ext>
            </p:extLst>
          </p:nvPr>
        </p:nvGraphicFramePr>
        <p:xfrm>
          <a:off x="1898062" y="2276872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294478"/>
                <a:gridCol w="3672408"/>
                <a:gridCol w="1068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smtClean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19bit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000 0000 0000 0000 0000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011000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31599"/>
              </p:ext>
            </p:extLst>
          </p:nvPr>
        </p:nvGraphicFramePr>
        <p:xfrm>
          <a:off x="1492031" y="5301208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294478"/>
                <a:gridCol w="3672408"/>
                <a:gridCol w="1068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20bit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0000 0000 0000 0000 0000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0011000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7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状态寄存器：</a:t>
            </a:r>
            <a:r>
              <a:rPr lang="en-US" altLang="zh-CN" dirty="0">
                <a:solidFill>
                  <a:srgbClr val="FF0000"/>
                </a:solidFill>
              </a:rPr>
              <a:t>Status(SR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24642"/>
              </p:ext>
            </p:extLst>
          </p:nvPr>
        </p:nvGraphicFramePr>
        <p:xfrm>
          <a:off x="395536" y="1340768"/>
          <a:ext cx="8496231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1296231"/>
                <a:gridCol w="576000"/>
                <a:gridCol w="576000"/>
                <a:gridCol w="540000"/>
                <a:gridCol w="360000"/>
              </a:tblGrid>
              <a:tr h="43536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dist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15             8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4-3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3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KSU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ERL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IM7-IM0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特权级别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错误级别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异常级别</a:t>
                      </a: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异常允许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3356992"/>
            <a:ext cx="843528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</a:rPr>
              <a:t>IE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	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IE=1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全局中断使能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EXL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异常设置，强制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进入内核模式并关闭中断，优先级高于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ERL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：数据错误设置，</a:t>
            </a:r>
            <a:r>
              <a:rPr lang="zh-CN" altLang="en-US" sz="2000" b="0" dirty="0">
                <a:solidFill>
                  <a:schemeClr val="tx1"/>
                </a:solidFill>
              </a:rPr>
              <a:t>进入内核模式并关闭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中断，优先级高于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IM7-0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</a:rPr>
              <a:t>个中断屏蔽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位，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6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个外中断，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个软中断。没有优先级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KSU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内核态、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01=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监管模式、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10=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用户态。优先级低于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EXL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</a:rPr>
              <a:t>ERL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19074"/>
              </p:ext>
            </p:extLst>
          </p:nvPr>
        </p:nvGraphicFramePr>
        <p:xfrm>
          <a:off x="825119" y="2636912"/>
          <a:ext cx="72728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00"/>
                <a:gridCol w="1692128"/>
                <a:gridCol w="432048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ExcCode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异常产生原因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外中断（硬件）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AdEL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地址错误异常（</a:t>
                      </a:r>
                      <a:r>
                        <a:rPr lang="en-US" altLang="zh-CN" dirty="0" smtClean="0"/>
                        <a:t>L/S)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AdES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地址错误异常（存储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IBE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取指令的总线错误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DBE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L/S</a:t>
                      </a:r>
                      <a:r>
                        <a:rPr lang="zh-CN" altLang="en-US" dirty="0" smtClean="0"/>
                        <a:t>的总线错误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Sys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系统调用异常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Bp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断点异常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RI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非法指令异常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CpU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没有实现的协处理器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算术上溢异常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陷阱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</a:t>
                      </a:r>
                      <a:endParaRPr lang="zh-CN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604974"/>
              </p:ext>
            </p:extLst>
          </p:nvPr>
        </p:nvGraphicFramePr>
        <p:xfrm>
          <a:off x="395536" y="1070992"/>
          <a:ext cx="7993754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215035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1070719"/>
                <a:gridCol w="252000"/>
                <a:gridCol w="252000"/>
                <a:gridCol w="252000"/>
                <a:gridCol w="252000"/>
                <a:gridCol w="252000"/>
                <a:gridCol w="360000"/>
              </a:tblGrid>
              <a:tr h="435361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dist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15             8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3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分支延时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保留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中断挂起位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IP0~IP7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异常编码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ExcCode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6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中断响应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初始化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：关中断 </a:t>
            </a:r>
            <a:r>
              <a:rPr lang="en-US" altLang="zh-CN" sz="2400" dirty="0" smtClean="0"/>
              <a:t>IE=0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KSU ERL EXL=00 0 0</a:t>
            </a:r>
          </a:p>
          <a:p>
            <a:pPr lvl="1"/>
            <a:r>
              <a:rPr lang="zh-CN" altLang="en-US" sz="2400" dirty="0" smtClean="0"/>
              <a:t>系统初始化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：开中断</a:t>
            </a:r>
            <a:r>
              <a:rPr lang="en-US" altLang="zh-CN" sz="2400" dirty="0" smtClean="0"/>
              <a:t> IE=1</a:t>
            </a:r>
            <a:r>
              <a:rPr lang="zh-CN" altLang="en-US" sz="2400" dirty="0" smtClean="0"/>
              <a:t>，设置</a:t>
            </a:r>
            <a:r>
              <a:rPr lang="en-US" altLang="zh-CN" sz="2400" dirty="0" smtClean="0"/>
              <a:t>IM7-0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中断响应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硬件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保存断点：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PC+4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硬件修改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←向量 、硬件关中断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中断服务：</a:t>
            </a:r>
            <a:r>
              <a:rPr lang="zh-CN" altLang="en-US" sz="2400" dirty="0"/>
              <a:t>保护寄存器</a:t>
            </a:r>
            <a:r>
              <a:rPr lang="zh-CN" altLang="en-US" sz="2400" dirty="0" smtClean="0"/>
              <a:t>、开中断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、服务、恢复寄存器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开中断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zh-CN" altLang="en-US" sz="2400" dirty="0" smtClean="0"/>
              <a:t>返回：</a:t>
            </a:r>
            <a:r>
              <a:rPr lang="en-US" altLang="zh-CN" sz="2400" dirty="0" err="1" smtClean="0"/>
              <a:t>eret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（硬件修改</a:t>
            </a:r>
            <a:r>
              <a:rPr lang="en-US" altLang="zh-CN" sz="2400" dirty="0" smtClean="0"/>
              <a:t>Cause</a:t>
            </a:r>
            <a:r>
              <a:rPr lang="zh-CN" altLang="zh-CN" sz="2400" dirty="0"/>
              <a:t>和</a:t>
            </a:r>
            <a:r>
              <a:rPr lang="en-US" altLang="zh-CN" sz="2400" dirty="0"/>
              <a:t>Status</a:t>
            </a:r>
            <a:r>
              <a:rPr lang="zh-CN" altLang="zh-CN" sz="2400" dirty="0" smtClean="0"/>
              <a:t>寄存器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76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中断数据通路和控制器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需要增加</a:t>
            </a:r>
            <a:r>
              <a:rPr lang="en-US" altLang="zh-CN" sz="2400" dirty="0" smtClean="0"/>
              <a:t>CP0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Cause</a:t>
            </a:r>
            <a:r>
              <a:rPr lang="zh-CN" altLang="en-US" sz="2400" dirty="0"/>
              <a:t>和</a:t>
            </a:r>
            <a:r>
              <a:rPr lang="en-US" altLang="zh-CN" sz="2400" dirty="0"/>
              <a:t>Status</a:t>
            </a:r>
            <a:r>
              <a:rPr lang="zh-CN" altLang="en-US" sz="2400" dirty="0" smtClean="0"/>
              <a:t>寄存器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必须</a:t>
            </a:r>
            <a:r>
              <a:rPr lang="zh-CN" altLang="en-US" sz="2400" dirty="0" smtClean="0"/>
              <a:t>增加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寄存器及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PC+4</a:t>
            </a:r>
            <a:r>
              <a:rPr lang="zh-CN" altLang="en-US" sz="2400" dirty="0" smtClean="0"/>
              <a:t>通路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增加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mfc0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mtc0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 smtClean="0">
                <a:cs typeface="Times New Roman" panose="02020603050405020304" pitchFamily="18" charset="0"/>
              </a:rPr>
              <a:t>eret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指令通道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r>
              <a:rPr lang="zh-CN" altLang="en-US" sz="280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endParaRPr lang="en-US" altLang="zh-CN" sz="280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增加中断检测电路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增加异常检测电路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中断响应控制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 smtClean="0">
                <a:cs typeface="Times New Roman" panose="02020603050405020304" pitchFamily="18" charset="0"/>
              </a:rPr>
              <a:t>CP0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传输控制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26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典型处理器中断结构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88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Intel x86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中断向量：</a:t>
            </a:r>
            <a:r>
              <a:rPr lang="en-US" altLang="zh-CN" sz="2400" dirty="0" smtClean="0"/>
              <a:t>000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3FF</a:t>
            </a:r>
            <a:r>
              <a:rPr lang="zh-CN" altLang="en-US" sz="2400" dirty="0" smtClean="0"/>
              <a:t>，占</a:t>
            </a:r>
            <a:r>
              <a:rPr lang="zh-CN" altLang="en-US" sz="2400" dirty="0"/>
              <a:t>内存最底</a:t>
            </a:r>
            <a:r>
              <a:rPr lang="en-US" altLang="zh-CN" sz="2400" dirty="0"/>
              <a:t>1KB</a:t>
            </a:r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每个向量由</a:t>
            </a:r>
            <a:r>
              <a:rPr lang="zh-CN" altLang="en-US" sz="2000" dirty="0"/>
              <a:t>二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</a:rPr>
              <a:t>位中断地址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共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个中断向量，向量编号</a:t>
            </a:r>
            <a:r>
              <a:rPr lang="en-US" altLang="zh-CN" sz="2000" dirty="0" smtClean="0"/>
              <a:t>n=0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255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分硬中断和软中断，响应过程类同，触发方式不同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硬中断响应由控制芯片</a:t>
            </a:r>
            <a:r>
              <a:rPr lang="en-US" altLang="zh-CN" sz="2000" dirty="0" smtClean="0">
                <a:solidFill>
                  <a:schemeClr val="tx1"/>
                </a:solidFill>
              </a:rPr>
              <a:t>8259</a:t>
            </a:r>
            <a:r>
              <a:rPr lang="zh-CN" altLang="en-US" sz="2000" dirty="0" smtClean="0">
                <a:solidFill>
                  <a:schemeClr val="tx1"/>
                </a:solidFill>
              </a:rPr>
              <a:t>产生中断号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接口原理课深入学习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ARM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固定向量方式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嵌入式课程深入学习</a:t>
            </a:r>
            <a:r>
              <a:rPr lang="en-US" altLang="zh-CN" sz="2400" dirty="0" smtClean="0"/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698162"/>
              </p:ext>
            </p:extLst>
          </p:nvPr>
        </p:nvGraphicFramePr>
        <p:xfrm>
          <a:off x="611560" y="3970744"/>
          <a:ext cx="8229600" cy="22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异常类型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低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复  位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00000000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FFFF0000</a:t>
                      </a:r>
                      <a:endParaRPr lang="zh-CN" altLang="en-US" sz="1600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未定义指令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00000004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软中断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预取指令终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数据终止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(IRQ)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00000018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快速中断请求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(FIQ)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8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zh-CN" altLang="en-US" dirty="0" smtClean="0"/>
              <a:t>中断</a:t>
            </a:r>
            <a:r>
              <a:rPr lang="zh-CN" altLang="en-US" dirty="0" smtClean="0"/>
              <a:t>设计：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7726"/>
            <a:ext cx="8229600" cy="52936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ARM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中断向量表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简化</a:t>
            </a:r>
            <a:r>
              <a:rPr lang="zh-CN" altLang="en-US" sz="2800" dirty="0">
                <a:solidFill>
                  <a:schemeClr val="tx1"/>
                </a:solidFill>
              </a:rPr>
              <a:t>中断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采用</a:t>
            </a:r>
            <a:r>
              <a:rPr lang="en-US" altLang="zh-CN" sz="2200" dirty="0" smtClean="0">
                <a:solidFill>
                  <a:schemeClr val="tx1"/>
                </a:solidFill>
              </a:rPr>
              <a:t>ARM</a:t>
            </a:r>
            <a:r>
              <a:rPr lang="zh-CN" altLang="en-US" sz="2200" dirty="0" smtClean="0">
                <a:solidFill>
                  <a:schemeClr val="tx1"/>
                </a:solidFill>
              </a:rPr>
              <a:t>中断</a:t>
            </a:r>
            <a:r>
              <a:rPr lang="zh-CN" altLang="en-US" sz="2200" dirty="0" smtClean="0">
                <a:solidFill>
                  <a:schemeClr val="tx1"/>
                </a:solidFill>
              </a:rPr>
              <a:t>向量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不兼容</a:t>
            </a:r>
            <a:r>
              <a:rPr lang="en-US" altLang="zh-CN" sz="2200" dirty="0" smtClean="0">
                <a:solidFill>
                  <a:schemeClr val="tx1"/>
                </a:solidFill>
              </a:rPr>
              <a:t>MIPS)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000" dirty="0"/>
              <a:t>实现非法指令异常和</a:t>
            </a:r>
            <a:r>
              <a:rPr lang="zh-CN" altLang="en-US" sz="2000" dirty="0" smtClean="0"/>
              <a:t>外中断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000" dirty="0" smtClean="0"/>
              <a:t>设计</a:t>
            </a:r>
            <a:r>
              <a:rPr lang="en-US" altLang="zh-CN" sz="2000" dirty="0" smtClean="0"/>
              <a:t>EPC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半兼容</a:t>
            </a:r>
            <a:r>
              <a:rPr lang="en-US" altLang="zh-CN" sz="2200" dirty="0" smtClean="0"/>
              <a:t>MIPS</a:t>
            </a:r>
            <a:r>
              <a:rPr lang="zh-CN" altLang="en-US" sz="2200" dirty="0" smtClean="0"/>
              <a:t>*</a:t>
            </a:r>
            <a:endParaRPr lang="en-US" altLang="zh-CN" sz="22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/>
              <a:t>Cause</a:t>
            </a:r>
            <a:r>
              <a:rPr lang="zh-CN" altLang="zh-CN" sz="2000" dirty="0"/>
              <a:t>和</a:t>
            </a:r>
            <a:r>
              <a:rPr lang="en-US" altLang="zh-CN" sz="2000" dirty="0"/>
              <a:t>Status</a:t>
            </a:r>
            <a:r>
              <a:rPr lang="zh-CN" altLang="zh-CN" sz="2000" dirty="0" smtClean="0"/>
              <a:t>寄存器</a:t>
            </a:r>
            <a:endParaRPr lang="en-US" altLang="zh-CN" sz="20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1800" kern="100" dirty="0" smtClean="0">
                <a:cs typeface="Times New Roman" panose="02020603050405020304" pitchFamily="18" charset="0"/>
              </a:rPr>
              <a:t>设计</a:t>
            </a:r>
            <a:r>
              <a:rPr lang="en-US" altLang="zh-CN" sz="1800" kern="100" dirty="0" smtClean="0">
                <a:cs typeface="Times New Roman" panose="02020603050405020304" pitchFamily="18" charset="0"/>
              </a:rPr>
              <a:t>mfc0</a:t>
            </a:r>
            <a:r>
              <a:rPr lang="zh-CN" altLang="en-US" sz="1800" kern="1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smtClean="0">
                <a:cs typeface="Times New Roman" panose="02020603050405020304" pitchFamily="18" charset="0"/>
              </a:rPr>
              <a:t>mtc0</a:t>
            </a:r>
            <a:r>
              <a:rPr lang="zh-CN" altLang="en-US" sz="1800" kern="100" dirty="0" smtClean="0">
                <a:cs typeface="Times New Roman" panose="02020603050405020304" pitchFamily="18" charset="0"/>
              </a:rPr>
              <a:t>指令</a:t>
            </a:r>
            <a:endParaRPr lang="en-US" altLang="zh-CN" sz="1800" kern="100" dirty="0" smtClean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21718"/>
              </p:ext>
            </p:extLst>
          </p:nvPr>
        </p:nvGraphicFramePr>
        <p:xfrm>
          <a:off x="621905" y="1608192"/>
          <a:ext cx="817181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972310"/>
                <a:gridCol w="2402523"/>
                <a:gridCol w="2402523"/>
              </a:tblGrid>
              <a:tr h="242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向量地址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异常名称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</a:t>
                      </a:r>
                      <a:r>
                        <a:rPr lang="zh-CN" altLang="en-US" sz="17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本实验定义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0x0000000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复位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超级用户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Svc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内核模式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0x0000004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未定义指令终止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未定义指令终止</a:t>
                      </a:r>
                      <a:r>
                        <a:rPr lang="en-US" altLang="zh-CN" sz="1700">
                          <a:ln>
                            <a:noFill/>
                          </a:ln>
                          <a:effectLst/>
                        </a:rPr>
                        <a:t>Und</a:t>
                      </a:r>
                      <a:endParaRPr lang="zh-CN" alt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RI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内核模式</a:t>
                      </a:r>
                      <a:endParaRPr lang="en-US" altLang="zh-CN" sz="17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0x0000008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软中断（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SWI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超级用户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Svc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Sys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系统调用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0x000000c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Prefetch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 abort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指令预取终止</a:t>
                      </a:r>
                      <a:r>
                        <a:rPr lang="en-US" altLang="zh-CN" sz="1700" dirty="0" err="1">
                          <a:ln>
                            <a:noFill/>
                          </a:ln>
                          <a:effectLst/>
                        </a:rPr>
                        <a:t>Abt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自定义</a:t>
                      </a:r>
                      <a:endParaRPr lang="en-US" altLang="zh-CN" sz="170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0x0000010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Data abort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数据访问终止</a:t>
                      </a:r>
                      <a:r>
                        <a:rPr lang="en-US" altLang="zh-CN" sz="1700" dirty="0" err="1">
                          <a:ln>
                            <a:noFill/>
                          </a:ln>
                          <a:effectLst/>
                        </a:rPr>
                        <a:t>Abt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ln>
                            <a:noFill/>
                          </a:ln>
                          <a:effectLst/>
                        </a:rPr>
                        <a:t>Ov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0x0000014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自定义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0x0000018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IRQ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外部中断模式</a:t>
                      </a:r>
                      <a:r>
                        <a:rPr lang="en-US" altLang="zh-CN" sz="1700" dirty="0">
                          <a:ln>
                            <a:noFill/>
                          </a:ln>
                          <a:effectLst/>
                        </a:rPr>
                        <a:t>IRQ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外中断（硬件）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0x000001C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FIQ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快速中断模式</a:t>
                      </a:r>
                      <a:r>
                        <a:rPr lang="en-US" altLang="zh-CN" sz="1700" dirty="0">
                          <a:ln>
                            <a:noFill/>
                          </a:ln>
                          <a:effectLst/>
                        </a:rPr>
                        <a:t>FIQ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自定义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47618"/>
            <a:ext cx="2079143" cy="23536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设计方案参考</a:t>
            </a:r>
            <a:r>
              <a:rPr lang="zh-CN" altLang="en-US" dirty="0"/>
              <a:t>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复位时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IE=0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EPC=PC=ox00000000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IE=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中断使能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重要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(ARM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转向中断地址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相当于硬件触发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宽度根据扩展的外中断数量设定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Wt_Data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是电平信号，不要重复响应</a:t>
            </a:r>
            <a:endParaRPr lang="en-US" altLang="zh-CN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171693"/>
            <a:ext cx="2450792" cy="21724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380312" y="4874472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MIPS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中断模块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15200" y="2133960"/>
            <a:ext cx="1073223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中断模块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设计方案参考：控制器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控制器修改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仅增加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中断请求信号触发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转向，在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模块中修改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可独立模块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指令译码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Wt_Write</a:t>
            </a:r>
            <a:r>
              <a:rPr lang="zh-CN" altLang="en-US" sz="2000" dirty="0" smtClean="0"/>
              <a:t>通道选择控制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中断调试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首先时序仿真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物理验证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BTN[0]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触发调试：静态或低速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用计数器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counter1_OUT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调试：动态或高速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动态时注意死锁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5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增加简单中断后的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6" y="1299356"/>
            <a:ext cx="8240848" cy="504769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835696" y="1556792"/>
            <a:ext cx="1152128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318142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增加中断后的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注意修改模块逻辑符号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SCPU_INT.sym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SCPU_ctrl_INT.sym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Data_path_INT.sym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80439"/>
            <a:ext cx="6953526" cy="399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356992"/>
            <a:ext cx="1471150" cy="2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endParaRPr lang="zh-CN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学习如何提高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使用效率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中断工作原理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设计中断测试程序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333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dirty="0" smtClean="0">
                <a:ea typeface="黑体" panose="02010609060101010101" pitchFamily="49" charset="-122"/>
              </a:rPr>
              <a:t>实验任务</a:t>
            </a:r>
            <a:r>
              <a:rPr lang="zh-CN" altLang="en-US" sz="4800" dirty="0" smtClean="0">
                <a:ea typeface="黑体" panose="02010609060101010101" pitchFamily="49" charset="-122"/>
              </a:rPr>
              <a:t>：选修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扩展实验七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修改</a:t>
            </a:r>
            <a:r>
              <a:rPr lang="zh-CN" altLang="en-US" sz="2400" dirty="0" smtClean="0"/>
              <a:t>设计数据通路和控制器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兼容</a:t>
            </a:r>
            <a:r>
              <a:rPr lang="en-US" altLang="zh-CN" sz="2200" dirty="0" smtClean="0"/>
              <a:t>Exp07</a:t>
            </a:r>
            <a:r>
              <a:rPr lang="zh-CN" altLang="en-US" sz="2200" dirty="0" smtClean="0"/>
              <a:t>数据</a:t>
            </a:r>
            <a:r>
              <a:rPr lang="zh-CN" altLang="en-US" sz="2200" dirty="0" smtClean="0"/>
              <a:t>通路增加中断通路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/>
              <a:t>增加中断控制</a:t>
            </a:r>
            <a:endParaRPr lang="en-US" altLang="zh-CN" sz="2200" dirty="0" smtClean="0"/>
          </a:p>
          <a:p>
            <a:pPr lvl="3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1800" dirty="0" smtClean="0"/>
              <a:t>修改或替换</a:t>
            </a:r>
            <a:r>
              <a:rPr lang="en-US" altLang="zh-CN" sz="1800" dirty="0" smtClean="0"/>
              <a:t>Exp07</a:t>
            </a:r>
            <a:r>
              <a:rPr lang="zh-CN" altLang="en-US" sz="1800" dirty="0" smtClean="0"/>
              <a:t>的数据通路及控制器</a:t>
            </a:r>
            <a:endParaRPr lang="en-US" altLang="zh-CN" sz="1800" dirty="0" smtClean="0"/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 smtClean="0"/>
              <a:t>扩展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中断功能</a:t>
            </a:r>
            <a:endParaRPr lang="en-US" altLang="zh-CN" sz="2400" dirty="0"/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非法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指令中断；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算术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溢出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中断；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外部中断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Lab7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中断测试方案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中断</a:t>
            </a:r>
            <a:r>
              <a:rPr lang="zh-CN" altLang="en-US" sz="2800" dirty="0">
                <a:solidFill>
                  <a:schemeClr val="tx1"/>
                </a:solidFill>
              </a:rPr>
              <a:t>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中断结构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协处理器</a:t>
            </a:r>
            <a:r>
              <a:rPr lang="en-US" altLang="zh-CN" sz="2800" dirty="0" smtClean="0">
                <a:solidFill>
                  <a:schemeClr val="tx1"/>
                </a:solidFill>
              </a:rPr>
              <a:t>CP0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用来辅助的部件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/>
              <a:t>处理</a:t>
            </a:r>
            <a:r>
              <a:rPr lang="zh-CN" altLang="en-US" sz="2200" dirty="0" smtClean="0"/>
              <a:t>异常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存储器管理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系统配置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其他片上功能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常用</a:t>
            </a:r>
            <a:r>
              <a:rPr lang="en-US" altLang="zh-CN" sz="2800" dirty="0" smtClean="0">
                <a:solidFill>
                  <a:schemeClr val="tx1"/>
                </a:solidFill>
              </a:rPr>
              <a:t>CP0</a:t>
            </a:r>
            <a:r>
              <a:rPr lang="zh-CN" altLang="en-US" sz="2800" dirty="0" smtClean="0">
                <a:solidFill>
                  <a:schemeClr val="tx1"/>
                </a:solidFill>
              </a:rPr>
              <a:t>寄存器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14673"/>
              </p:ext>
            </p:extLst>
          </p:nvPr>
        </p:nvGraphicFramePr>
        <p:xfrm>
          <a:off x="1106048" y="3861048"/>
          <a:ext cx="7426392" cy="22322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4941"/>
                <a:gridCol w="1172699"/>
                <a:gridCol w="5078752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寄存器</a:t>
                      </a:r>
                      <a:endParaRPr lang="zh-CN" altLang="en-US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编号</a:t>
                      </a:r>
                      <a:endParaRPr lang="zh-CN" altLang="en-US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作用</a:t>
                      </a:r>
                      <a:endParaRPr lang="zh-CN" altLang="en-US" b="1" dirty="0"/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BadVAddr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最近内存访问异常的地址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高精度内部计时计数器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Compare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定时常数匹配比较寄存器</a:t>
                      </a:r>
                      <a:endParaRPr lang="zh-CN" altLang="en-US" dirty="0"/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Status(SR)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状态寄存器、特权、中断屏蔽及使能等，可位控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Cause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中断异常类型及中断持起位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EPC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中断返回地址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配置寄存器，依赖于具体系统</a:t>
                      </a:r>
                      <a:endParaRPr lang="zh-CN" altLang="en-US" dirty="0"/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2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1112</Words>
  <Application>Microsoft Office PowerPoint</Application>
  <PresentationFormat>全屏显示(4:3)</PresentationFormat>
  <Paragraphs>390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实验任务：选修</vt:lpstr>
      <vt:lpstr>Course Outline</vt:lpstr>
      <vt:lpstr>CPU organization </vt:lpstr>
      <vt:lpstr>MIPS中断结构</vt:lpstr>
      <vt:lpstr>CPO传输指令</vt:lpstr>
      <vt:lpstr>中断相关指令</vt:lpstr>
      <vt:lpstr>状态寄存器：Status(SR)</vt:lpstr>
      <vt:lpstr>Cause寄存器</vt:lpstr>
      <vt:lpstr>MIPS中断响应</vt:lpstr>
      <vt:lpstr>中断数据通路和控制器</vt:lpstr>
      <vt:lpstr>典型处理器中断结构</vt:lpstr>
      <vt:lpstr>Course Outline</vt:lpstr>
      <vt:lpstr>简化中断设计：ARM模式</vt:lpstr>
      <vt:lpstr>设计方案参考：DataPath</vt:lpstr>
      <vt:lpstr>设计方案参考：控制器</vt:lpstr>
      <vt:lpstr>增加简单中断后的DataPath</vt:lpstr>
      <vt:lpstr>增加中断后的CPU模块</vt:lpstr>
      <vt:lpstr>思考题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509</cp:revision>
  <dcterms:created xsi:type="dcterms:W3CDTF">2013-04-10T02:56:54Z</dcterms:created>
  <dcterms:modified xsi:type="dcterms:W3CDTF">2016-01-11T16:21:33Z</dcterms:modified>
</cp:coreProperties>
</file>