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7" r:id="rId3"/>
    <p:sldId id="298" r:id="rId4"/>
    <p:sldId id="299" r:id="rId6"/>
    <p:sldId id="482" r:id="rId7"/>
    <p:sldId id="302" r:id="rId8"/>
    <p:sldId id="303" r:id="rId9"/>
    <p:sldId id="304" r:id="rId10"/>
    <p:sldId id="419" r:id="rId11"/>
    <p:sldId id="509" r:id="rId12"/>
    <p:sldId id="421" r:id="rId13"/>
    <p:sldId id="422" r:id="rId14"/>
    <p:sldId id="423" r:id="rId15"/>
    <p:sldId id="424" r:id="rId16"/>
    <p:sldId id="524" r:id="rId17"/>
    <p:sldId id="521" r:id="rId18"/>
    <p:sldId id="526" r:id="rId19"/>
    <p:sldId id="523" r:id="rId20"/>
    <p:sldId id="425" r:id="rId21"/>
    <p:sldId id="426" r:id="rId22"/>
    <p:sldId id="427" r:id="rId23"/>
    <p:sldId id="429" r:id="rId24"/>
    <p:sldId id="483" r:id="rId25"/>
    <p:sldId id="484" r:id="rId26"/>
    <p:sldId id="485" r:id="rId27"/>
    <p:sldId id="486" r:id="rId28"/>
    <p:sldId id="487" r:id="rId29"/>
    <p:sldId id="435" r:id="rId30"/>
    <p:sldId id="489" r:id="rId31"/>
    <p:sldId id="490" r:id="rId32"/>
    <p:sldId id="491" r:id="rId33"/>
    <p:sldId id="492" r:id="rId34"/>
    <p:sldId id="493" r:id="rId35"/>
    <p:sldId id="494" r:id="rId36"/>
    <p:sldId id="495" r:id="rId37"/>
    <p:sldId id="496" r:id="rId38"/>
    <p:sldId id="498" r:id="rId39"/>
    <p:sldId id="499" r:id="rId40"/>
    <p:sldId id="500" r:id="rId41"/>
    <p:sldId id="501" r:id="rId42"/>
    <p:sldId id="502" r:id="rId43"/>
    <p:sldId id="448" r:id="rId44"/>
    <p:sldId id="503" r:id="rId45"/>
    <p:sldId id="449" r:id="rId46"/>
    <p:sldId id="450" r:id="rId47"/>
    <p:sldId id="451" r:id="rId48"/>
    <p:sldId id="452" r:id="rId49"/>
    <p:sldId id="518" r:id="rId50"/>
    <p:sldId id="527" r:id="rId51"/>
    <p:sldId id="528" r:id="rId52"/>
    <p:sldId id="453" r:id="rId53"/>
    <p:sldId id="454" r:id="rId54"/>
    <p:sldId id="455" r:id="rId55"/>
    <p:sldId id="456" r:id="rId56"/>
    <p:sldId id="460" r:id="rId57"/>
    <p:sldId id="461" r:id="rId58"/>
    <p:sldId id="510" r:id="rId59"/>
    <p:sldId id="475" r:id="rId60"/>
    <p:sldId id="476" r:id="rId61"/>
    <p:sldId id="477" r:id="rId62"/>
    <p:sldId id="478" r:id="rId63"/>
    <p:sldId id="479" r:id="rId64"/>
    <p:sldId id="480" r:id="rId65"/>
    <p:sldId id="481" r:id="rId66"/>
    <p:sldId id="529" r:id="rId67"/>
    <p:sldId id="512" r:id="rId68"/>
    <p:sldId id="513" r:id="rId69"/>
    <p:sldId id="514" r:id="rId70"/>
    <p:sldId id="515" r:id="rId71"/>
    <p:sldId id="516" r:id="rId72"/>
    <p:sldId id="517" r:id="rId73"/>
    <p:sldId id="386" r:id="rId7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5050"/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13" autoAdjust="0"/>
  </p:normalViewPr>
  <p:slideViewPr>
    <p:cSldViewPr>
      <p:cViewPr varScale="1">
        <p:scale>
          <a:sx n="69" d="100"/>
          <a:sy n="69" d="100"/>
        </p:scale>
        <p:origin x="12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9D4C9EF7-4355-4A7B-8269-38CF3F846283}" type="presOf" srcId="{F4E49FB6-BAEC-4D61-AE0D-5FA9F57F40D1}" destId="{7D320737-378C-4B8C-AEBD-51068216900B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A97E8922-9C62-445F-A1A9-EA1D9A2787B4}" type="presOf" srcId="{AA26FAA2-A785-4E15-BA91-A671C9AEEFB8}" destId="{411AB55B-A6A8-48D0-B24D-1FE0443D1EDB}" srcOrd="0" destOrd="0" presId="urn:microsoft.com/office/officeart/2008/layout/VerticalCurvedList"/>
    <dgm:cxn modelId="{5905A71E-874D-46A3-84C3-DED846EC99CF}" type="presOf" srcId="{607E526C-60CD-4A98-A71B-78FCE2BC42A5}" destId="{596E06D9-740A-4EB7-99D6-26FD9CA88D40}" srcOrd="0" destOrd="0" presId="urn:microsoft.com/office/officeart/2008/layout/VerticalCurvedList"/>
    <dgm:cxn modelId="{793A239B-DA2D-4EAB-B286-2F8162C64546}" type="presOf" srcId="{7944E05A-E851-4FEB-8F65-54CF019D8607}" destId="{CC9EE4F8-9490-427F-B10E-0E9D697AC42E}" srcOrd="0" destOrd="0" presId="urn:microsoft.com/office/officeart/2008/layout/VerticalCurvedList"/>
    <dgm:cxn modelId="{355DEBAE-36E4-4315-8A48-3ADD906E145A}" type="presOf" srcId="{8A1426EB-7DE3-47DE-897B-C3F4E225F151}" destId="{D3F14193-5855-4C09-A68A-0623D31128DF}" srcOrd="0" destOrd="0" presId="urn:microsoft.com/office/officeart/2008/layout/VerticalCurvedList"/>
    <dgm:cxn modelId="{62B7FE53-7C64-4AA5-A3A1-6FD95F11D11D}" type="presOf" srcId="{89F17C84-8395-4E33-8F8A-878E46DB1974}" destId="{1B922EBE-B39C-4873-8CC5-9E93797307C1}" srcOrd="0" destOrd="0" presId="urn:microsoft.com/office/officeart/2008/layout/VerticalCurvedList"/>
    <dgm:cxn modelId="{250B4E8B-D7E2-4778-9E55-79F09A613E49}" type="presParOf" srcId="{1B922EBE-B39C-4873-8CC5-9E93797307C1}" destId="{7CDB5B95-D570-47D8-BCE0-E552F8830E24}" srcOrd="0" destOrd="0" presId="urn:microsoft.com/office/officeart/2008/layout/VerticalCurvedList"/>
    <dgm:cxn modelId="{0EFE6720-1F23-4056-AC7F-A9167586E0D3}" type="presParOf" srcId="{7CDB5B95-D570-47D8-BCE0-E552F8830E24}" destId="{8C163561-368A-464B-8AC3-290847416772}" srcOrd="0" destOrd="0" presId="urn:microsoft.com/office/officeart/2008/layout/VerticalCurvedList"/>
    <dgm:cxn modelId="{BC0BC858-5B88-480A-9E45-9B1B23E38EDA}" type="presParOf" srcId="{8C163561-368A-464B-8AC3-290847416772}" destId="{239A010D-535F-44FF-8274-A74669569E25}" srcOrd="0" destOrd="0" presId="urn:microsoft.com/office/officeart/2008/layout/VerticalCurvedList"/>
    <dgm:cxn modelId="{6B670207-4D82-4B1F-822B-EA12C756C71B}" type="presParOf" srcId="{8C163561-368A-464B-8AC3-290847416772}" destId="{7D320737-378C-4B8C-AEBD-51068216900B}" srcOrd="1" destOrd="0" presId="urn:microsoft.com/office/officeart/2008/layout/VerticalCurvedList"/>
    <dgm:cxn modelId="{FBFF0496-4A73-419D-826F-33055260395D}" type="presParOf" srcId="{8C163561-368A-464B-8AC3-290847416772}" destId="{C626C0FB-4623-4A86-B194-30FC7A43F690}" srcOrd="2" destOrd="0" presId="urn:microsoft.com/office/officeart/2008/layout/VerticalCurvedList"/>
    <dgm:cxn modelId="{4EC506AA-90BC-4C33-B32C-B7ED4FD65D8B}" type="presParOf" srcId="{8C163561-368A-464B-8AC3-290847416772}" destId="{0DB23378-0D9E-489E-B056-8FF32F56CCC3}" srcOrd="3" destOrd="0" presId="urn:microsoft.com/office/officeart/2008/layout/VerticalCurvedList"/>
    <dgm:cxn modelId="{C894FAFD-0B13-4B81-99C6-86CC4147DACA}" type="presParOf" srcId="{7CDB5B95-D570-47D8-BCE0-E552F8830E24}" destId="{411AB55B-A6A8-48D0-B24D-1FE0443D1EDB}" srcOrd="1" destOrd="0" presId="urn:microsoft.com/office/officeart/2008/layout/VerticalCurvedList"/>
    <dgm:cxn modelId="{871B6655-A282-4275-9998-F56137075424}" type="presParOf" srcId="{7CDB5B95-D570-47D8-BCE0-E552F8830E24}" destId="{62EFC6DF-9B9D-4498-9FCB-69AB4CF71398}" srcOrd="2" destOrd="0" presId="urn:microsoft.com/office/officeart/2008/layout/VerticalCurvedList"/>
    <dgm:cxn modelId="{26BE9F27-7F8D-4EFE-A44B-B599CA58748A}" type="presParOf" srcId="{62EFC6DF-9B9D-4498-9FCB-69AB4CF71398}" destId="{3A93CF4B-2409-4FAC-8ACE-009A6101783F}" srcOrd="0" destOrd="0" presId="urn:microsoft.com/office/officeart/2008/layout/VerticalCurvedList"/>
    <dgm:cxn modelId="{E716978B-25A5-4AB0-8755-14EAF6C5CAFD}" type="presParOf" srcId="{7CDB5B95-D570-47D8-BCE0-E552F8830E24}" destId="{D3F14193-5855-4C09-A68A-0623D31128DF}" srcOrd="3" destOrd="0" presId="urn:microsoft.com/office/officeart/2008/layout/VerticalCurvedList"/>
    <dgm:cxn modelId="{AE5DAE84-8481-4F39-9D12-12A85DAC8913}" type="presParOf" srcId="{7CDB5B95-D570-47D8-BCE0-E552F8830E24}" destId="{BD8A115F-6910-49FF-9795-3847D8CBD453}" srcOrd="4" destOrd="0" presId="urn:microsoft.com/office/officeart/2008/layout/VerticalCurvedList"/>
    <dgm:cxn modelId="{7D4CAF8F-C1F6-4548-B579-5E079477F92B}" type="presParOf" srcId="{BD8A115F-6910-49FF-9795-3847D8CBD453}" destId="{BAAE23CF-93E1-4283-B216-8A16E8BF43B5}" srcOrd="0" destOrd="0" presId="urn:microsoft.com/office/officeart/2008/layout/VerticalCurvedList"/>
    <dgm:cxn modelId="{F3FAA915-7A8C-4039-B570-61032421FF65}" type="presParOf" srcId="{7CDB5B95-D570-47D8-BCE0-E552F8830E24}" destId="{CC9EE4F8-9490-427F-B10E-0E9D697AC42E}" srcOrd="5" destOrd="0" presId="urn:microsoft.com/office/officeart/2008/layout/VerticalCurvedList"/>
    <dgm:cxn modelId="{8ED8079C-6902-4D40-8107-99CDB705E005}" type="presParOf" srcId="{7CDB5B95-D570-47D8-BCE0-E552F8830E24}" destId="{99854AA3-86D7-4DB5-AA36-6F45C724EA1C}" srcOrd="6" destOrd="0" presId="urn:microsoft.com/office/officeart/2008/layout/VerticalCurvedList"/>
    <dgm:cxn modelId="{9D629727-2D27-4F35-8C6C-519C08A273AF}" type="presParOf" srcId="{99854AA3-86D7-4DB5-AA36-6F45C724EA1C}" destId="{CC93471B-25DF-4061-9EB5-45EAA8B6183F}" srcOrd="0" destOrd="0" presId="urn:microsoft.com/office/officeart/2008/layout/VerticalCurvedList"/>
    <dgm:cxn modelId="{3D609AF9-DE2A-4D8D-9338-21ACD83D273B}" type="presParOf" srcId="{7CDB5B95-D570-47D8-BCE0-E552F8830E24}" destId="{596E06D9-740A-4EB7-99D6-26FD9CA88D40}" srcOrd="7" destOrd="0" presId="urn:microsoft.com/office/officeart/2008/layout/VerticalCurvedList"/>
    <dgm:cxn modelId="{F0D5D0EA-F918-4082-8C2B-9F953502F7BB}" type="presParOf" srcId="{7CDB5B95-D570-47D8-BCE0-E552F8830E24}" destId="{9031F968-0A05-4BA8-92EC-3061E9C2118F}" srcOrd="8" destOrd="0" presId="urn:microsoft.com/office/officeart/2008/layout/VerticalCurvedList"/>
    <dgm:cxn modelId="{3E25B472-1171-4B5D-B61A-9992CAAE9F5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77305979-CF70-4FC7-8E8B-07CD37DEEF06}" type="presOf" srcId="{89F17C84-8395-4E33-8F8A-878E46DB1974}" destId="{1B922EBE-B39C-4873-8CC5-9E93797307C1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5E6929BD-E578-432B-B896-3F016E132A11}" type="presOf" srcId="{7944E05A-E851-4FEB-8F65-54CF019D8607}" destId="{CC9EE4F8-9490-427F-B10E-0E9D697AC42E}" srcOrd="0" destOrd="0" presId="urn:microsoft.com/office/officeart/2008/layout/VerticalCurvedList"/>
    <dgm:cxn modelId="{DD15310A-6E70-44DA-8A92-88692AA6EC56}" type="presOf" srcId="{AA26FAA2-A785-4E15-BA91-A671C9AEEFB8}" destId="{411AB55B-A6A8-48D0-B24D-1FE0443D1EDB}" srcOrd="0" destOrd="0" presId="urn:microsoft.com/office/officeart/2008/layout/VerticalCurvedList"/>
    <dgm:cxn modelId="{07469062-2421-4B62-BC66-50D9B0F0DF55}" type="presOf" srcId="{607E526C-60CD-4A98-A71B-78FCE2BC42A5}" destId="{596E06D9-740A-4EB7-99D6-26FD9CA88D40}" srcOrd="0" destOrd="0" presId="urn:microsoft.com/office/officeart/2008/layout/VerticalCurvedList"/>
    <dgm:cxn modelId="{39502C82-CA47-4FC8-ADC9-197C85AF9070}" type="presOf" srcId="{F4E49FB6-BAEC-4D61-AE0D-5FA9F57F40D1}" destId="{7D320737-378C-4B8C-AEBD-51068216900B}" srcOrd="0" destOrd="0" presId="urn:microsoft.com/office/officeart/2008/layout/VerticalCurvedList"/>
    <dgm:cxn modelId="{02CD9ABF-064F-423E-BE25-C6C441E28894}" type="presOf" srcId="{8A1426EB-7DE3-47DE-897B-C3F4E225F151}" destId="{D3F14193-5855-4C09-A68A-0623D31128DF}" srcOrd="0" destOrd="0" presId="urn:microsoft.com/office/officeart/2008/layout/VerticalCurvedList"/>
    <dgm:cxn modelId="{5BDEFE97-62CF-4DBD-A643-0CF98E72F201}" type="presParOf" srcId="{1B922EBE-B39C-4873-8CC5-9E93797307C1}" destId="{7CDB5B95-D570-47D8-BCE0-E552F8830E24}" srcOrd="0" destOrd="0" presId="urn:microsoft.com/office/officeart/2008/layout/VerticalCurvedList"/>
    <dgm:cxn modelId="{2C962CD7-BAB4-4140-B9B1-16507F714158}" type="presParOf" srcId="{7CDB5B95-D570-47D8-BCE0-E552F8830E24}" destId="{8C163561-368A-464B-8AC3-290847416772}" srcOrd="0" destOrd="0" presId="urn:microsoft.com/office/officeart/2008/layout/VerticalCurvedList"/>
    <dgm:cxn modelId="{ECB1231A-8D22-4A79-A7F0-72EC463AFDCB}" type="presParOf" srcId="{8C163561-368A-464B-8AC3-290847416772}" destId="{239A010D-535F-44FF-8274-A74669569E25}" srcOrd="0" destOrd="0" presId="urn:microsoft.com/office/officeart/2008/layout/VerticalCurvedList"/>
    <dgm:cxn modelId="{478DFF55-12C8-41CF-B9F4-C3DB56CD5094}" type="presParOf" srcId="{8C163561-368A-464B-8AC3-290847416772}" destId="{7D320737-378C-4B8C-AEBD-51068216900B}" srcOrd="1" destOrd="0" presId="urn:microsoft.com/office/officeart/2008/layout/VerticalCurvedList"/>
    <dgm:cxn modelId="{8CEDBFFC-AB33-45EC-B54B-E106800FE2F5}" type="presParOf" srcId="{8C163561-368A-464B-8AC3-290847416772}" destId="{C626C0FB-4623-4A86-B194-30FC7A43F690}" srcOrd="2" destOrd="0" presId="urn:microsoft.com/office/officeart/2008/layout/VerticalCurvedList"/>
    <dgm:cxn modelId="{A3D74D25-8AFC-4913-99EC-43DBFFE44E77}" type="presParOf" srcId="{8C163561-368A-464B-8AC3-290847416772}" destId="{0DB23378-0D9E-489E-B056-8FF32F56CCC3}" srcOrd="3" destOrd="0" presId="urn:microsoft.com/office/officeart/2008/layout/VerticalCurvedList"/>
    <dgm:cxn modelId="{C1A2A6C5-A9DD-4A62-BA09-D50C9B0F3C3F}" type="presParOf" srcId="{7CDB5B95-D570-47D8-BCE0-E552F8830E24}" destId="{411AB55B-A6A8-48D0-B24D-1FE0443D1EDB}" srcOrd="1" destOrd="0" presId="urn:microsoft.com/office/officeart/2008/layout/VerticalCurvedList"/>
    <dgm:cxn modelId="{F54EBE5F-9985-4F94-A42B-C4F39DEB93AA}" type="presParOf" srcId="{7CDB5B95-D570-47D8-BCE0-E552F8830E24}" destId="{62EFC6DF-9B9D-4498-9FCB-69AB4CF71398}" srcOrd="2" destOrd="0" presId="urn:microsoft.com/office/officeart/2008/layout/VerticalCurvedList"/>
    <dgm:cxn modelId="{0643C90E-F990-4368-892D-83123374F14B}" type="presParOf" srcId="{62EFC6DF-9B9D-4498-9FCB-69AB4CF71398}" destId="{3A93CF4B-2409-4FAC-8ACE-009A6101783F}" srcOrd="0" destOrd="0" presId="urn:microsoft.com/office/officeart/2008/layout/VerticalCurvedList"/>
    <dgm:cxn modelId="{19302E6D-68FA-42B4-A8B2-B3DAEA78FBC8}" type="presParOf" srcId="{7CDB5B95-D570-47D8-BCE0-E552F8830E24}" destId="{D3F14193-5855-4C09-A68A-0623D31128DF}" srcOrd="3" destOrd="0" presId="urn:microsoft.com/office/officeart/2008/layout/VerticalCurvedList"/>
    <dgm:cxn modelId="{CFC38419-D2BD-4EBD-9572-D4B472A98AF8}" type="presParOf" srcId="{7CDB5B95-D570-47D8-BCE0-E552F8830E24}" destId="{BD8A115F-6910-49FF-9795-3847D8CBD453}" srcOrd="4" destOrd="0" presId="urn:microsoft.com/office/officeart/2008/layout/VerticalCurvedList"/>
    <dgm:cxn modelId="{929427E5-8D13-4ECC-9545-CC5628A219FD}" type="presParOf" srcId="{BD8A115F-6910-49FF-9795-3847D8CBD453}" destId="{BAAE23CF-93E1-4283-B216-8A16E8BF43B5}" srcOrd="0" destOrd="0" presId="urn:microsoft.com/office/officeart/2008/layout/VerticalCurvedList"/>
    <dgm:cxn modelId="{532737FF-8ADD-455B-B322-3D900C2E2209}" type="presParOf" srcId="{7CDB5B95-D570-47D8-BCE0-E552F8830E24}" destId="{CC9EE4F8-9490-427F-B10E-0E9D697AC42E}" srcOrd="5" destOrd="0" presId="urn:microsoft.com/office/officeart/2008/layout/VerticalCurvedList"/>
    <dgm:cxn modelId="{7934319F-AC44-4B07-9D6C-51545A8F0E6A}" type="presParOf" srcId="{7CDB5B95-D570-47D8-BCE0-E552F8830E24}" destId="{99854AA3-86D7-4DB5-AA36-6F45C724EA1C}" srcOrd="6" destOrd="0" presId="urn:microsoft.com/office/officeart/2008/layout/VerticalCurvedList"/>
    <dgm:cxn modelId="{5108B821-2E6D-4A2D-BDAD-8AFB9BBFB20B}" type="presParOf" srcId="{99854AA3-86D7-4DB5-AA36-6F45C724EA1C}" destId="{CC93471B-25DF-4061-9EB5-45EAA8B6183F}" srcOrd="0" destOrd="0" presId="urn:microsoft.com/office/officeart/2008/layout/VerticalCurvedList"/>
    <dgm:cxn modelId="{3F870D7C-1145-44C6-B0BF-E49A02F8FB3A}" type="presParOf" srcId="{7CDB5B95-D570-47D8-BCE0-E552F8830E24}" destId="{596E06D9-740A-4EB7-99D6-26FD9CA88D40}" srcOrd="7" destOrd="0" presId="urn:microsoft.com/office/officeart/2008/layout/VerticalCurvedList"/>
    <dgm:cxn modelId="{9B7A7F87-17D2-416F-9E63-72B06E91F75F}" type="presParOf" srcId="{7CDB5B95-D570-47D8-BCE0-E552F8830E24}" destId="{9031F968-0A05-4BA8-92EC-3061E9C2118F}" srcOrd="8" destOrd="0" presId="urn:microsoft.com/office/officeart/2008/layout/VerticalCurvedList"/>
    <dgm:cxn modelId="{350FF1C5-1341-44DF-9D7C-2BF8073DD2E8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013BA5FA-3A19-49BE-B5C4-974BE698E36B}" type="presOf" srcId="{7944E05A-E851-4FEB-8F65-54CF019D8607}" destId="{CC9EE4F8-9490-427F-B10E-0E9D697AC42E}" srcOrd="0" destOrd="0" presId="urn:microsoft.com/office/officeart/2008/layout/VerticalCurvedList"/>
    <dgm:cxn modelId="{D2AAEC78-5DDC-4E3F-B21D-A683BEEC7683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6F584E4E-5E0C-4D57-9077-27B44A7FB48D}" type="presOf" srcId="{607E526C-60CD-4A98-A71B-78FCE2BC42A5}" destId="{596E06D9-740A-4EB7-99D6-26FD9CA88D40}" srcOrd="0" destOrd="0" presId="urn:microsoft.com/office/officeart/2008/layout/VerticalCurvedList"/>
    <dgm:cxn modelId="{014670C8-AAAB-4AD9-B88F-767F51843368}" type="presOf" srcId="{F4E49FB6-BAEC-4D61-AE0D-5FA9F57F40D1}" destId="{7D320737-378C-4B8C-AEBD-51068216900B}" srcOrd="0" destOrd="0" presId="urn:microsoft.com/office/officeart/2008/layout/VerticalCurvedList"/>
    <dgm:cxn modelId="{5D8B7922-55F6-4059-AD14-C5E7C966114C}" type="presOf" srcId="{8A1426EB-7DE3-47DE-897B-C3F4E225F151}" destId="{D3F14193-5855-4C09-A68A-0623D31128DF}" srcOrd="0" destOrd="0" presId="urn:microsoft.com/office/officeart/2008/layout/VerticalCurvedList"/>
    <dgm:cxn modelId="{B24F3506-BE68-4950-B0B0-599FA154997C}" type="presOf" srcId="{89F17C84-8395-4E33-8F8A-878E46DB1974}" destId="{1B922EBE-B39C-4873-8CC5-9E93797307C1}" srcOrd="0" destOrd="0" presId="urn:microsoft.com/office/officeart/2008/layout/VerticalCurvedList"/>
    <dgm:cxn modelId="{8AC6BD5C-D925-401C-BBA6-12826178B19F}" type="presParOf" srcId="{1B922EBE-B39C-4873-8CC5-9E93797307C1}" destId="{7CDB5B95-D570-47D8-BCE0-E552F8830E24}" srcOrd="0" destOrd="0" presId="urn:microsoft.com/office/officeart/2008/layout/VerticalCurvedList"/>
    <dgm:cxn modelId="{81564B2D-2795-457B-B3F2-E1F3F940BF12}" type="presParOf" srcId="{7CDB5B95-D570-47D8-BCE0-E552F8830E24}" destId="{8C163561-368A-464B-8AC3-290847416772}" srcOrd="0" destOrd="0" presId="urn:microsoft.com/office/officeart/2008/layout/VerticalCurvedList"/>
    <dgm:cxn modelId="{F5B898E2-DF6E-41CF-8BC3-3309F19BA696}" type="presParOf" srcId="{8C163561-368A-464B-8AC3-290847416772}" destId="{239A010D-535F-44FF-8274-A74669569E25}" srcOrd="0" destOrd="0" presId="urn:microsoft.com/office/officeart/2008/layout/VerticalCurvedList"/>
    <dgm:cxn modelId="{27A390D3-30F7-4D97-A19D-9CAA6EADA720}" type="presParOf" srcId="{8C163561-368A-464B-8AC3-290847416772}" destId="{7D320737-378C-4B8C-AEBD-51068216900B}" srcOrd="1" destOrd="0" presId="urn:microsoft.com/office/officeart/2008/layout/VerticalCurvedList"/>
    <dgm:cxn modelId="{03ABD6F9-3FB0-47C5-AE69-38E8AB9880C9}" type="presParOf" srcId="{8C163561-368A-464B-8AC3-290847416772}" destId="{C626C0FB-4623-4A86-B194-30FC7A43F690}" srcOrd="2" destOrd="0" presId="urn:microsoft.com/office/officeart/2008/layout/VerticalCurvedList"/>
    <dgm:cxn modelId="{26D63EA3-DA14-471A-923A-A54D7570C8B8}" type="presParOf" srcId="{8C163561-368A-464B-8AC3-290847416772}" destId="{0DB23378-0D9E-489E-B056-8FF32F56CCC3}" srcOrd="3" destOrd="0" presId="urn:microsoft.com/office/officeart/2008/layout/VerticalCurvedList"/>
    <dgm:cxn modelId="{C6A8EC15-1130-45A9-A4F1-DE7FD4E981D1}" type="presParOf" srcId="{7CDB5B95-D570-47D8-BCE0-E552F8830E24}" destId="{411AB55B-A6A8-48D0-B24D-1FE0443D1EDB}" srcOrd="1" destOrd="0" presId="urn:microsoft.com/office/officeart/2008/layout/VerticalCurvedList"/>
    <dgm:cxn modelId="{03BDD657-92ED-481E-B060-6274014D0F91}" type="presParOf" srcId="{7CDB5B95-D570-47D8-BCE0-E552F8830E24}" destId="{62EFC6DF-9B9D-4498-9FCB-69AB4CF71398}" srcOrd="2" destOrd="0" presId="urn:microsoft.com/office/officeart/2008/layout/VerticalCurvedList"/>
    <dgm:cxn modelId="{547D5CC1-0C29-4C2F-A6F9-5DAF0B567EF6}" type="presParOf" srcId="{62EFC6DF-9B9D-4498-9FCB-69AB4CF71398}" destId="{3A93CF4B-2409-4FAC-8ACE-009A6101783F}" srcOrd="0" destOrd="0" presId="urn:microsoft.com/office/officeart/2008/layout/VerticalCurvedList"/>
    <dgm:cxn modelId="{9E95E886-EFA1-4E2D-BD30-EB55546A7843}" type="presParOf" srcId="{7CDB5B95-D570-47D8-BCE0-E552F8830E24}" destId="{D3F14193-5855-4C09-A68A-0623D31128DF}" srcOrd="3" destOrd="0" presId="urn:microsoft.com/office/officeart/2008/layout/VerticalCurvedList"/>
    <dgm:cxn modelId="{E76932FD-83B7-4239-83B1-224569F92452}" type="presParOf" srcId="{7CDB5B95-D570-47D8-BCE0-E552F8830E24}" destId="{BD8A115F-6910-49FF-9795-3847D8CBD453}" srcOrd="4" destOrd="0" presId="urn:microsoft.com/office/officeart/2008/layout/VerticalCurvedList"/>
    <dgm:cxn modelId="{C2557B8F-2CFD-4FDC-A1E7-5F3D357BC1A4}" type="presParOf" srcId="{BD8A115F-6910-49FF-9795-3847D8CBD453}" destId="{BAAE23CF-93E1-4283-B216-8A16E8BF43B5}" srcOrd="0" destOrd="0" presId="urn:microsoft.com/office/officeart/2008/layout/VerticalCurvedList"/>
    <dgm:cxn modelId="{DA112FF2-3BAF-4F2B-A65C-41576757013F}" type="presParOf" srcId="{7CDB5B95-D570-47D8-BCE0-E552F8830E24}" destId="{CC9EE4F8-9490-427F-B10E-0E9D697AC42E}" srcOrd="5" destOrd="0" presId="urn:microsoft.com/office/officeart/2008/layout/VerticalCurvedList"/>
    <dgm:cxn modelId="{A90888F7-C3A5-4E74-B187-F9A681FCAC75}" type="presParOf" srcId="{7CDB5B95-D570-47D8-BCE0-E552F8830E24}" destId="{99854AA3-86D7-4DB5-AA36-6F45C724EA1C}" srcOrd="6" destOrd="0" presId="urn:microsoft.com/office/officeart/2008/layout/VerticalCurvedList"/>
    <dgm:cxn modelId="{07783666-53A6-4A1D-8646-897573F495C8}" type="presParOf" srcId="{99854AA3-86D7-4DB5-AA36-6F45C724EA1C}" destId="{CC93471B-25DF-4061-9EB5-45EAA8B6183F}" srcOrd="0" destOrd="0" presId="urn:microsoft.com/office/officeart/2008/layout/VerticalCurvedList"/>
    <dgm:cxn modelId="{9D4D60B0-A5E0-442B-A02C-3BDE0D607E03}" type="presParOf" srcId="{7CDB5B95-D570-47D8-BCE0-E552F8830E24}" destId="{596E06D9-740A-4EB7-99D6-26FD9CA88D40}" srcOrd="7" destOrd="0" presId="urn:microsoft.com/office/officeart/2008/layout/VerticalCurvedList"/>
    <dgm:cxn modelId="{5FF8D2EE-9A95-4F15-8E1F-1B23F255D10D}" type="presParOf" srcId="{7CDB5B95-D570-47D8-BCE0-E552F8830E24}" destId="{9031F968-0A05-4BA8-92EC-3061E9C2118F}" srcOrd="8" destOrd="0" presId="urn:microsoft.com/office/officeart/2008/layout/VerticalCurvedList"/>
    <dgm:cxn modelId="{E539F9F0-FBD1-43F0-946D-8544DC26C95B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1FF7C681-B2D6-4347-9046-85D30F8214D1}" type="presOf" srcId="{F4E49FB6-BAEC-4D61-AE0D-5FA9F57F40D1}" destId="{7D320737-378C-4B8C-AEBD-51068216900B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81552E19-8251-465B-90DB-7505C9FBD5A9}" type="presOf" srcId="{8A1426EB-7DE3-47DE-897B-C3F4E225F151}" destId="{D3F14193-5855-4C09-A68A-0623D31128DF}" srcOrd="0" destOrd="0" presId="urn:microsoft.com/office/officeart/2008/layout/VerticalCurvedList"/>
    <dgm:cxn modelId="{3A90885A-DAFB-4DC6-A436-9EEB819A717F}" type="presOf" srcId="{7944E05A-E851-4FEB-8F65-54CF019D8607}" destId="{CC9EE4F8-9490-427F-B10E-0E9D697AC42E}" srcOrd="0" destOrd="0" presId="urn:microsoft.com/office/officeart/2008/layout/VerticalCurvedList"/>
    <dgm:cxn modelId="{BBB947BF-7771-404A-8529-082B9D1D80D4}" type="presOf" srcId="{89F17C84-8395-4E33-8F8A-878E46DB1974}" destId="{1B922EBE-B39C-4873-8CC5-9E93797307C1}" srcOrd="0" destOrd="0" presId="urn:microsoft.com/office/officeart/2008/layout/VerticalCurvedList"/>
    <dgm:cxn modelId="{B0B5D91C-9327-4259-B007-07163C37E7BB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180BA900-D3FF-4048-A19F-6F2C4E225233}" type="presOf" srcId="{607E526C-60CD-4A98-A71B-78FCE2BC42A5}" destId="{596E06D9-740A-4EB7-99D6-26FD9CA88D40}" srcOrd="0" destOrd="0" presId="urn:microsoft.com/office/officeart/2008/layout/VerticalCurvedList"/>
    <dgm:cxn modelId="{28A9EE82-53E3-4F9A-AC3A-253B5BF0C807}" type="presParOf" srcId="{1B922EBE-B39C-4873-8CC5-9E93797307C1}" destId="{7CDB5B95-D570-47D8-BCE0-E552F8830E24}" srcOrd="0" destOrd="0" presId="urn:microsoft.com/office/officeart/2008/layout/VerticalCurvedList"/>
    <dgm:cxn modelId="{E0C36FA8-8B6C-443D-ADE0-1E58B911EE18}" type="presParOf" srcId="{7CDB5B95-D570-47D8-BCE0-E552F8830E24}" destId="{8C163561-368A-464B-8AC3-290847416772}" srcOrd="0" destOrd="0" presId="urn:microsoft.com/office/officeart/2008/layout/VerticalCurvedList"/>
    <dgm:cxn modelId="{865FA9B6-1F76-4395-86B9-B13524885279}" type="presParOf" srcId="{8C163561-368A-464B-8AC3-290847416772}" destId="{239A010D-535F-44FF-8274-A74669569E25}" srcOrd="0" destOrd="0" presId="urn:microsoft.com/office/officeart/2008/layout/VerticalCurvedList"/>
    <dgm:cxn modelId="{DEC73A89-A5D3-49C5-BF04-CBD98C51C6DA}" type="presParOf" srcId="{8C163561-368A-464B-8AC3-290847416772}" destId="{7D320737-378C-4B8C-AEBD-51068216900B}" srcOrd="1" destOrd="0" presId="urn:microsoft.com/office/officeart/2008/layout/VerticalCurvedList"/>
    <dgm:cxn modelId="{AFEFAE45-BFB7-45AA-A37B-FDF723691AD6}" type="presParOf" srcId="{8C163561-368A-464B-8AC3-290847416772}" destId="{C626C0FB-4623-4A86-B194-30FC7A43F690}" srcOrd="2" destOrd="0" presId="urn:microsoft.com/office/officeart/2008/layout/VerticalCurvedList"/>
    <dgm:cxn modelId="{73287888-0124-4C4D-B53D-9DFA04A3F8A6}" type="presParOf" srcId="{8C163561-368A-464B-8AC3-290847416772}" destId="{0DB23378-0D9E-489E-B056-8FF32F56CCC3}" srcOrd="3" destOrd="0" presId="urn:microsoft.com/office/officeart/2008/layout/VerticalCurvedList"/>
    <dgm:cxn modelId="{671AA7D6-0825-410E-AA15-DBBC4E247F9A}" type="presParOf" srcId="{7CDB5B95-D570-47D8-BCE0-E552F8830E24}" destId="{411AB55B-A6A8-48D0-B24D-1FE0443D1EDB}" srcOrd="1" destOrd="0" presId="urn:microsoft.com/office/officeart/2008/layout/VerticalCurvedList"/>
    <dgm:cxn modelId="{57694FAC-EF14-4F06-A617-07B91B564D5D}" type="presParOf" srcId="{7CDB5B95-D570-47D8-BCE0-E552F8830E24}" destId="{62EFC6DF-9B9D-4498-9FCB-69AB4CF71398}" srcOrd="2" destOrd="0" presId="urn:microsoft.com/office/officeart/2008/layout/VerticalCurvedList"/>
    <dgm:cxn modelId="{91D83891-7FBB-4FA4-A7F5-A4B7993CEF2A}" type="presParOf" srcId="{62EFC6DF-9B9D-4498-9FCB-69AB4CF71398}" destId="{3A93CF4B-2409-4FAC-8ACE-009A6101783F}" srcOrd="0" destOrd="0" presId="urn:microsoft.com/office/officeart/2008/layout/VerticalCurvedList"/>
    <dgm:cxn modelId="{A1F4B143-3162-4906-806E-39C2E66E9357}" type="presParOf" srcId="{7CDB5B95-D570-47D8-BCE0-E552F8830E24}" destId="{D3F14193-5855-4C09-A68A-0623D31128DF}" srcOrd="3" destOrd="0" presId="urn:microsoft.com/office/officeart/2008/layout/VerticalCurvedList"/>
    <dgm:cxn modelId="{FDBFEC1D-8DC3-4983-B24D-49FC95D63E0C}" type="presParOf" srcId="{7CDB5B95-D570-47D8-BCE0-E552F8830E24}" destId="{BD8A115F-6910-49FF-9795-3847D8CBD453}" srcOrd="4" destOrd="0" presId="urn:microsoft.com/office/officeart/2008/layout/VerticalCurvedList"/>
    <dgm:cxn modelId="{65FFF683-C7B9-4005-BE22-A92B8B9F6C9A}" type="presParOf" srcId="{BD8A115F-6910-49FF-9795-3847D8CBD453}" destId="{BAAE23CF-93E1-4283-B216-8A16E8BF43B5}" srcOrd="0" destOrd="0" presId="urn:microsoft.com/office/officeart/2008/layout/VerticalCurvedList"/>
    <dgm:cxn modelId="{9556D3BA-0059-4D98-BAEB-843D73B8DB47}" type="presParOf" srcId="{7CDB5B95-D570-47D8-BCE0-E552F8830E24}" destId="{CC9EE4F8-9490-427F-B10E-0E9D697AC42E}" srcOrd="5" destOrd="0" presId="urn:microsoft.com/office/officeart/2008/layout/VerticalCurvedList"/>
    <dgm:cxn modelId="{636469E5-7B77-4BFE-870C-FA34F7013A60}" type="presParOf" srcId="{7CDB5B95-D570-47D8-BCE0-E552F8830E24}" destId="{99854AA3-86D7-4DB5-AA36-6F45C724EA1C}" srcOrd="6" destOrd="0" presId="urn:microsoft.com/office/officeart/2008/layout/VerticalCurvedList"/>
    <dgm:cxn modelId="{AE74472C-803E-41B5-A83C-25B32D513FBC}" type="presParOf" srcId="{99854AA3-86D7-4DB5-AA36-6F45C724EA1C}" destId="{CC93471B-25DF-4061-9EB5-45EAA8B6183F}" srcOrd="0" destOrd="0" presId="urn:microsoft.com/office/officeart/2008/layout/VerticalCurvedList"/>
    <dgm:cxn modelId="{EAB36F79-DC9A-4B55-A844-7A1CB3DB3B40}" type="presParOf" srcId="{7CDB5B95-D570-47D8-BCE0-E552F8830E24}" destId="{596E06D9-740A-4EB7-99D6-26FD9CA88D40}" srcOrd="7" destOrd="0" presId="urn:microsoft.com/office/officeart/2008/layout/VerticalCurvedList"/>
    <dgm:cxn modelId="{C20E8116-096F-4318-A167-EC9578D42636}" type="presParOf" srcId="{7CDB5B95-D570-47D8-BCE0-E552F8830E24}" destId="{9031F968-0A05-4BA8-92EC-3061E9C2118F}" srcOrd="8" destOrd="0" presId="urn:microsoft.com/office/officeart/2008/layout/VerticalCurvedList"/>
    <dgm:cxn modelId="{7F8A3297-6104-419B-BC6F-1BA26BAD73F4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889313-F0C3-4F3F-AC0D-6F9139511A9B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						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0050" lvl="1" indent="0">
              <a:spcBef>
                <a:spcPts val="0"/>
              </a:spcBef>
              <a:buNone/>
            </a:pPr>
            <a:r>
              <a:rPr lang="en-US" altLang="zh-CN" sz="2000" dirty="0" smtClean="0"/>
              <a:t>(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input wire </a:t>
            </a:r>
            <a:r>
              <a:rPr lang="en-US" altLang="zh-CN" sz="2000" dirty="0" smtClean="0"/>
              <a:t>[31:0] </a:t>
            </a:r>
            <a:r>
              <a:rPr lang="en-US" altLang="zh-CN" sz="2000" dirty="0" err="1" smtClean="0"/>
              <a:t>disp_num</a:t>
            </a:r>
            <a:r>
              <a:rPr lang="en-US" altLang="zh-CN" sz="2000" dirty="0" smtClean="0"/>
              <a:t>,  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U5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2000" dirty="0" smtClean="0"/>
              <a:t>			  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input wire </a:t>
            </a:r>
            <a:r>
              <a:rPr lang="en-US" altLang="zh-CN" sz="2000" dirty="0" smtClean="0"/>
              <a:t>[1:0]SW,	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U9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2000" dirty="0" smtClean="0"/>
              <a:t>			  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input wire </a:t>
            </a:r>
            <a:r>
              <a:rPr lang="en-US" altLang="zh-CN" sz="2000" dirty="0" err="1" smtClean="0"/>
              <a:t>flash_clk</a:t>
            </a:r>
            <a:r>
              <a:rPr lang="en-US" altLang="zh-CN" sz="2000" dirty="0" smtClean="0"/>
              <a:t>,	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系统结构与系统软件实验室</a:t>
            </a:r>
            <a:endParaRPr lang="zh-CN" altLang="en-US" sz="2400" b="1" dirty="0">
              <a:solidFill>
                <a:srgbClr val="4F81B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系统结构与系统软件实验室</a:t>
            </a:r>
            <a:endParaRPr lang="zh-CN" altLang="en-US" sz="2000" b="1" smtClean="0">
              <a:solidFill>
                <a:srgbClr val="31859C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3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65113" y="1600200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黑体" panose="02010609060101010101" pitchFamily="49" charset="-122"/>
              </a:rPr>
              <a:t>&amp; Design</a:t>
            </a:r>
            <a:b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					   </a:t>
            </a:r>
            <a:r>
              <a:rPr lang="zh-CN" altLang="en-US" sz="4000" b="1" dirty="0" smtClean="0">
                <a:solidFill>
                  <a:schemeClr val="tx1"/>
                </a:solidFill>
                <a:ea typeface="黑体" panose="02010609060101010101" pitchFamily="49" charset="-122"/>
              </a:rPr>
              <a:t>实验与</a:t>
            </a:r>
            <a:r>
              <a:rPr lang="zh-CN" altLang="en-US" sz="4000" b="1" dirty="0">
                <a:solidFill>
                  <a:schemeClr val="tx1"/>
                </a:solidFill>
                <a:ea typeface="黑体" panose="02010609060101010101" pitchFamily="49" charset="-122"/>
              </a:rPr>
              <a:t>课程设计</a:t>
            </a:r>
            <a:endParaRPr lang="zh-CN" altLang="en-US" sz="40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3725" y="5029200"/>
            <a:ext cx="7924800" cy="1371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施青松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Asso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. Prof.  Shi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Qingsong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College 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of Computer Science and Technology, Zhejiang University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zjsqs@zju.edu.cn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黑体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179512" y="2564904"/>
            <a:ext cx="8610600" cy="298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实验九</a:t>
            </a:r>
            <a:endParaRPr lang="en-US" altLang="zh-CN" sz="6000" b="1" dirty="0" smtClean="0">
              <a:solidFill>
                <a:srgbClr val="0000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多周期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核集成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CPU</a:t>
            </a:r>
            <a:endParaRPr lang="en-US" altLang="zh-CN" sz="4800" b="1" dirty="0" smtClean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0" algn="r" fontAlgn="base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--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建立多周期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CPU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调试、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测试和应用环境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4800" b="1" dirty="0" smtClean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8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" name="Clip" r:id="rId1" imgW="4006850" imgH="2857500" progId="MS_ClipArt_Gallery.5">
                  <p:embed/>
                </p:oleObj>
              </mc:Choice>
              <mc:Fallback>
                <p:oleObj name="Clip" r:id="rId1" imgW="4006850" imgH="2857500" progId="MS_ClipArt_Gallery.5">
                  <p:embed/>
                  <p:pic>
                    <p:nvPicPr>
                      <p:cNvPr id="0" name="图片 1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多周期处理器测试框架或</a:t>
            </a:r>
            <a:r>
              <a:rPr lang="en-US" altLang="zh-CN" dirty="0" smtClean="0"/>
              <a:t>SOC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44030"/>
            <a:ext cx="8352928" cy="5265290"/>
          </a:xfrm>
        </p:spPr>
      </p:pic>
      <p:sp>
        <p:nvSpPr>
          <p:cNvPr id="3" name="圆角矩形 2"/>
          <p:cNvSpPr/>
          <p:nvPr/>
        </p:nvSpPr>
        <p:spPr>
          <a:xfrm>
            <a:off x="1691680" y="2996952"/>
            <a:ext cx="1584176" cy="1512168"/>
          </a:xfrm>
          <a:prstGeom prst="roundRect">
            <a:avLst/>
          </a:prstGeom>
          <a:noFill/>
          <a:ln w="571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31361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与单周期不同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784830" y="3573016"/>
            <a:ext cx="1122874" cy="144016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039896" y="4643844"/>
            <a:ext cx="887744" cy="369332"/>
          </a:xfrm>
          <a:prstGeom prst="rect">
            <a:avLst/>
          </a:prstGeom>
          <a:noFill/>
          <a:ln>
            <a:solidFill>
              <a:srgbClr val="FF505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无</a:t>
            </a:r>
            <a:r>
              <a:rPr lang="en-US" altLang="zh-CN" dirty="0" smtClean="0">
                <a:solidFill>
                  <a:srgbClr val="FF0000"/>
                </a:solidFill>
              </a:rPr>
              <a:t>ROM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系统分解为</a:t>
            </a:r>
            <a:r>
              <a:rPr lang="zh-CN" altLang="en-US" dirty="0"/>
              <a:t>九</a:t>
            </a:r>
            <a:r>
              <a:rPr lang="zh-CN" altLang="en-US" dirty="0" smtClean="0"/>
              <a:t>个子模块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66884"/>
            <a:ext cx="8507288" cy="5270428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用此</a:t>
            </a:r>
            <a:r>
              <a:rPr lang="en-US" altLang="zh-CN" sz="2800" dirty="0" smtClean="0">
                <a:solidFill>
                  <a:schemeClr val="tx1"/>
                </a:solidFill>
              </a:rPr>
              <a:t>9</a:t>
            </a:r>
            <a:r>
              <a:rPr lang="zh-CN" altLang="en-US" sz="2800" dirty="0" smtClean="0">
                <a:solidFill>
                  <a:schemeClr val="tx1"/>
                </a:solidFill>
              </a:rPr>
              <a:t>个模块，用结构描述建立</a:t>
            </a:r>
            <a:r>
              <a:rPr lang="en-US" altLang="zh-CN" sz="2800" dirty="0" smtClean="0">
                <a:solidFill>
                  <a:schemeClr val="tx1"/>
                </a:solidFill>
              </a:rPr>
              <a:t>SOC</a:t>
            </a:r>
            <a:r>
              <a:rPr lang="zh-CN" altLang="en-US" sz="2800" dirty="0" smtClean="0">
                <a:solidFill>
                  <a:schemeClr val="tx1"/>
                </a:solidFill>
              </a:rPr>
              <a:t>测试构架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集成实现多周期处理器</a:t>
            </a:r>
            <a:r>
              <a:rPr lang="en-US" altLang="zh-CN" sz="2800" dirty="0" smtClean="0">
                <a:solidFill>
                  <a:schemeClr val="tx1"/>
                </a:solidFill>
              </a:rPr>
              <a:t>SOC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200"/>
              </a:spcBef>
            </a:pPr>
            <a:r>
              <a:rPr lang="en-US" altLang="zh-CN" sz="2000" dirty="0" smtClean="0"/>
              <a:t>U1</a:t>
            </a:r>
            <a:r>
              <a:rPr lang="zh-CN" altLang="en-US" sz="2000" dirty="0" smtClean="0"/>
              <a:t>：  </a:t>
            </a:r>
            <a:r>
              <a:rPr lang="en-US" altLang="zh-CN" sz="2000" dirty="0" smtClean="0"/>
              <a:t>MCPU		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-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Muliti</a:t>
            </a:r>
            <a:r>
              <a:rPr lang="en-US" altLang="zh-CN" sz="2000" dirty="0" smtClean="0">
                <a:solidFill>
                  <a:srgbClr val="FF0000"/>
                </a:solidFill>
              </a:rPr>
              <a:t>-CPU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U2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：  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ROM			    -ROM_D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U3</a:t>
            </a:r>
            <a:r>
              <a:rPr lang="zh-CN" altLang="en-US" sz="2000" dirty="0" smtClean="0"/>
              <a:t>：  </a:t>
            </a:r>
            <a:r>
              <a:rPr lang="en-US" altLang="zh-CN" sz="2000" dirty="0" smtClean="0"/>
              <a:t>RAM			     -</a:t>
            </a:r>
            <a:r>
              <a:rPr lang="en-US" altLang="zh-CN" sz="2000" dirty="0">
                <a:solidFill>
                  <a:srgbClr val="FF0000"/>
                </a:solidFill>
              </a:rPr>
              <a:t>RAM_B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U4</a:t>
            </a:r>
            <a:r>
              <a:rPr lang="zh-CN" altLang="en-US" sz="2000" dirty="0" smtClean="0"/>
              <a:t>：  总线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含外设</a:t>
            </a:r>
            <a:r>
              <a:rPr lang="en-US" altLang="zh-CN" sz="2000" dirty="0" smtClean="0"/>
              <a:t>3~4)		 -</a:t>
            </a:r>
            <a:r>
              <a:rPr lang="en-US" altLang="zh-CN" sz="2000" dirty="0">
                <a:solidFill>
                  <a:srgbClr val="FF0000"/>
                </a:solidFill>
              </a:rPr>
              <a:t>MIO_BUS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U5</a:t>
            </a:r>
            <a:r>
              <a:rPr lang="zh-CN" altLang="en-US" sz="2000" dirty="0" smtClean="0"/>
              <a:t>：  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段显示接口</a:t>
            </a:r>
            <a:r>
              <a:rPr lang="en-US" altLang="zh-CN" sz="2000" dirty="0" smtClean="0"/>
              <a:t>		 -</a:t>
            </a:r>
            <a:r>
              <a:rPr lang="en-US" altLang="zh-CN" sz="2000" dirty="0">
                <a:solidFill>
                  <a:srgbClr val="FF0000"/>
                </a:solidFill>
              </a:rPr>
              <a:t>Multi_8CH32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U6</a:t>
            </a:r>
            <a:r>
              <a:rPr lang="zh-CN" altLang="en-US" sz="2000" dirty="0" smtClean="0"/>
              <a:t>：  外设</a:t>
            </a:r>
            <a:r>
              <a:rPr lang="en-US" altLang="zh-CN" sz="2000" dirty="0" smtClean="0"/>
              <a:t>1- 7</a:t>
            </a:r>
            <a:r>
              <a:rPr lang="zh-CN" altLang="en-US" sz="2000" dirty="0" smtClean="0"/>
              <a:t>段显示设备        </a:t>
            </a:r>
            <a:r>
              <a:rPr lang="en-US" altLang="zh-CN" sz="2000" dirty="0" smtClean="0"/>
              <a:t>	   -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SSeg_Dev</a:t>
            </a:r>
            <a:endParaRPr lang="en-US" altLang="zh-CN" sz="2000" dirty="0" smtClean="0"/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U7</a:t>
            </a:r>
            <a:r>
              <a:rPr lang="zh-CN" altLang="en-US" sz="2000" dirty="0" smtClean="0"/>
              <a:t>：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外设</a:t>
            </a:r>
            <a:r>
              <a:rPr lang="en-US" altLang="zh-CN" sz="2000" dirty="0" smtClean="0"/>
              <a:t>2-GPIO</a:t>
            </a:r>
            <a:r>
              <a:rPr lang="zh-CN" altLang="en-US" sz="2000" dirty="0" smtClean="0"/>
              <a:t>接口及</a:t>
            </a:r>
            <a:r>
              <a:rPr lang="en-US" altLang="zh-CN" sz="2000" dirty="0" smtClean="0"/>
              <a:t>LED      		-</a:t>
            </a:r>
            <a:r>
              <a:rPr lang="en-US" altLang="zh-CN" sz="2000" dirty="0" smtClean="0">
                <a:solidFill>
                  <a:srgbClr val="FF0000"/>
                </a:solidFill>
              </a:rPr>
              <a:t>SPIO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U8</a:t>
            </a:r>
            <a:r>
              <a:rPr lang="zh-CN" altLang="en-US" sz="2000" dirty="0" smtClean="0"/>
              <a:t>：  辅助模块一，通用</a:t>
            </a:r>
            <a:r>
              <a:rPr lang="zh-CN" altLang="en-US" sz="2000" dirty="0"/>
              <a:t>分频</a:t>
            </a:r>
            <a:r>
              <a:rPr lang="zh-CN" altLang="en-US" sz="2000" dirty="0" smtClean="0"/>
              <a:t>模块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     -</a:t>
            </a:r>
            <a:r>
              <a:rPr lang="en-US" altLang="zh-CN" sz="2000" dirty="0" err="1">
                <a:solidFill>
                  <a:srgbClr val="FF0000"/>
                </a:solidFill>
              </a:rPr>
              <a:t>clk_div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U9</a:t>
            </a:r>
            <a:r>
              <a:rPr lang="zh-CN" altLang="en-US" sz="2000" dirty="0" smtClean="0"/>
              <a:t>：  辅助模块二，机械去抖模块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 -</a:t>
            </a:r>
            <a:r>
              <a:rPr lang="en-US" altLang="zh-CN" sz="2000" dirty="0" err="1">
                <a:solidFill>
                  <a:srgbClr val="FF0000"/>
                </a:solidFill>
              </a:rPr>
              <a:t>S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Anti_jitter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U10</a:t>
            </a:r>
            <a:r>
              <a:rPr lang="zh-CN" altLang="en-US" sz="2000" dirty="0" smtClean="0"/>
              <a:t>：通用计数器</a:t>
            </a:r>
            <a:r>
              <a:rPr lang="en-US" altLang="zh-CN" sz="2000" dirty="0"/>
              <a:t>		</a:t>
            </a:r>
            <a:r>
              <a:rPr lang="en-US" altLang="zh-CN" sz="2000" dirty="0" smtClean="0"/>
              <a:t>      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-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Counter_x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以上除</a:t>
            </a:r>
            <a:r>
              <a:rPr lang="en-US" altLang="zh-CN" sz="2800" dirty="0" smtClean="0">
                <a:solidFill>
                  <a:srgbClr val="FF0000"/>
                </a:solidFill>
              </a:rPr>
              <a:t>U1</a:t>
            </a:r>
            <a:r>
              <a:rPr lang="zh-CN" altLang="en-US" sz="2800" dirty="0" smtClean="0">
                <a:solidFill>
                  <a:schemeClr val="tx1"/>
                </a:solidFill>
              </a:rPr>
              <a:t>外与单周期共享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5724" y="1556792"/>
            <a:ext cx="3003848" cy="46805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U1-</a:t>
            </a:r>
            <a:r>
              <a:rPr lang="zh-CN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多周期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模块：</a:t>
            </a:r>
            <a:r>
              <a:rPr lang="en-US" altLang="zh-CN" dirty="0">
                <a:solidFill>
                  <a:srgbClr val="FF0000"/>
                </a:solidFill>
              </a:rPr>
              <a:t>Multi-</a:t>
            </a:r>
            <a:r>
              <a:rPr lang="en-US" altLang="zh-CN" dirty="0" smtClean="0">
                <a:solidFill>
                  <a:srgbClr val="FF0000"/>
                </a:solidFill>
              </a:rPr>
              <a:t>CPU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6076"/>
            <a:ext cx="8229600" cy="4968552"/>
          </a:xfrm>
        </p:spPr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</a:rPr>
              <a:t>MIPS </a:t>
            </a:r>
            <a:r>
              <a:rPr lang="zh-CN" altLang="en-US" sz="2800" dirty="0">
                <a:solidFill>
                  <a:schemeClr val="tx1"/>
                </a:solidFill>
              </a:rPr>
              <a:t>构架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800100" lvl="1" indent="-342900">
              <a:buClr>
                <a:srgbClr val="FF3300"/>
              </a:buClr>
              <a:buSzPct val="90000"/>
              <a:buFont typeface="Wingdings" panose="05000000000000000000" pitchFamily="2" charset="2"/>
              <a:buChar char="¤"/>
            </a:pPr>
            <a:r>
              <a:rPr lang="en-US" altLang="zh-CN" sz="2200" kern="0" dirty="0" smtClean="0">
                <a:solidFill>
                  <a:srgbClr val="000000"/>
                </a:solidFill>
                <a:latin typeface="Arial" panose="020B0604020202020204"/>
                <a:ea typeface="Arial Unicode MS" panose="020B0604020202020204" charset="-122"/>
                <a:cs typeface="Arial Unicode MS" panose="020B0604020202020204" charset="-122"/>
              </a:rPr>
              <a:t>RISC</a:t>
            </a:r>
            <a:r>
              <a:rPr lang="zh-CN" altLang="en-US" sz="2200" kern="0" dirty="0" smtClean="0">
                <a:solidFill>
                  <a:srgbClr val="000000"/>
                </a:solidFill>
                <a:latin typeface="Arial" panose="020B0604020202020204"/>
                <a:ea typeface="Arial Unicode MS" panose="020B0604020202020204" charset="-122"/>
                <a:cs typeface="Arial Unicode MS" panose="020B0604020202020204" charset="-122"/>
              </a:rPr>
              <a:t>体系结构</a:t>
            </a:r>
            <a:endParaRPr lang="en-US" altLang="zh-CN" sz="2200" kern="0" dirty="0" smtClean="0">
              <a:solidFill>
                <a:srgbClr val="000000"/>
              </a:solidFill>
              <a:latin typeface="Arial" panose="020B0604020202020204"/>
              <a:ea typeface="Arial Unicode MS" panose="020B0604020202020204" charset="-122"/>
              <a:cs typeface="Arial Unicode MS" panose="020B0604020202020204" charset="-122"/>
            </a:endParaRPr>
          </a:p>
          <a:p>
            <a:pPr marL="800100" lvl="1" indent="-342900">
              <a:buClr>
                <a:srgbClr val="FF3300"/>
              </a:buClr>
              <a:buSzPct val="90000"/>
              <a:buFont typeface="Wingdings" panose="05000000000000000000" pitchFamily="2" charset="2"/>
              <a:buChar char="¤"/>
            </a:pPr>
            <a:r>
              <a:rPr lang="zh-CN" altLang="en-US" sz="2200" kern="0" dirty="0" smtClean="0">
                <a:solidFill>
                  <a:srgbClr val="000000"/>
                </a:solidFill>
                <a:latin typeface="Arial" panose="020B0604020202020204"/>
                <a:ea typeface="Arial Unicode MS" panose="020B0604020202020204" charset="-122"/>
                <a:cs typeface="Arial Unicode MS" panose="020B0604020202020204" charset="-122"/>
              </a:rPr>
              <a:t>三种指令类型</a:t>
            </a:r>
            <a:endParaRPr lang="en-US" altLang="zh-CN" sz="2200" kern="0" dirty="0" smtClean="0">
              <a:solidFill>
                <a:srgbClr val="000000"/>
              </a:solidFill>
              <a:latin typeface="Arial" panose="020B0604020202020204"/>
              <a:ea typeface="Arial Unicode MS" panose="020B0604020202020204" charset="-122"/>
              <a:cs typeface="Arial Unicode MS" panose="020B0604020202020204" charset="-122"/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SOC</a:t>
            </a:r>
            <a:r>
              <a:rPr lang="zh-CN" altLang="en-US" sz="2800" dirty="0" smtClean="0">
                <a:solidFill>
                  <a:schemeClr val="tx1"/>
                </a:solidFill>
              </a:rPr>
              <a:t>测试模块的处理核心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由数据通路和控制器二个核</a:t>
            </a:r>
            <a:r>
              <a:rPr lang="zh-CN" altLang="en-US" sz="2400" dirty="0" smtClean="0"/>
              <a:t>组成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本实验直接用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核集成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本实验也可先用</a:t>
            </a:r>
            <a:r>
              <a:rPr lang="en-US" altLang="zh-CN" sz="2000" dirty="0" smtClean="0"/>
              <a:t>CPU IP</a:t>
            </a:r>
            <a:r>
              <a:rPr lang="zh-CN" altLang="en-US" sz="2000" dirty="0" smtClean="0"/>
              <a:t>核</a:t>
            </a:r>
            <a:endParaRPr lang="en-US" altLang="zh-CN" sz="2000" dirty="0" smtClean="0"/>
          </a:p>
          <a:p>
            <a:pPr lvl="3"/>
            <a:r>
              <a:rPr lang="zh-CN" altLang="en-US" sz="1800" dirty="0" smtClean="0"/>
              <a:t>调试通过后再用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个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集成</a:t>
            </a:r>
            <a:endParaRPr lang="en-US" altLang="zh-CN" sz="1800" dirty="0"/>
          </a:p>
          <a:p>
            <a:pPr lvl="1"/>
            <a:r>
              <a:rPr lang="zh-CN" altLang="en-US" sz="2400" dirty="0" smtClean="0"/>
              <a:t>本实验可用</a:t>
            </a:r>
            <a:r>
              <a:rPr lang="en-US" altLang="zh-CN" sz="2400" dirty="0"/>
              <a:t>IP </a:t>
            </a:r>
            <a:r>
              <a:rPr lang="en-US" altLang="zh-CN" sz="2400" dirty="0" smtClean="0"/>
              <a:t>Core-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 U1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sz="2200" dirty="0" smtClean="0"/>
              <a:t>核调用模块</a:t>
            </a:r>
            <a:r>
              <a:rPr lang="en-US" altLang="zh-CN" sz="2200" dirty="0" err="1" smtClean="0"/>
              <a:t>Multi_CPU.ngc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zh-CN" altLang="en-US" sz="2200" dirty="0" smtClean="0"/>
              <a:t>核接口信号模块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空文档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：</a:t>
            </a:r>
            <a:r>
              <a:rPr lang="en-US" altLang="zh-CN" sz="2200" dirty="0" err="1"/>
              <a:t>Multi_CPU.v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zh-CN" altLang="en-US" sz="2200" dirty="0" smtClean="0"/>
              <a:t>核模块符号文档：</a:t>
            </a:r>
            <a:r>
              <a:rPr lang="en-US" altLang="zh-CN" sz="2200" dirty="0" err="1"/>
              <a:t>Multi_SCPU.sym</a:t>
            </a:r>
            <a:endParaRPr lang="en-US" altLang="zh-CN" sz="2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6176" y="1340768"/>
            <a:ext cx="2423107" cy="269515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8394304" cy="954360"/>
          </a:xfrm>
        </p:spPr>
        <p:txBody>
          <a:bodyPr>
            <a:normAutofit/>
          </a:bodyPr>
          <a:lstStyle/>
          <a:p>
            <a:pPr lvl="1" algn="l"/>
            <a:r>
              <a:rPr lang="en-US" altLang="zh-CN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CPU</a:t>
            </a:r>
            <a:r>
              <a:rPr lang="zh-CN" altLang="en-US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核接口</a:t>
            </a:r>
            <a:r>
              <a:rPr lang="zh-CN" altLang="en-US" sz="4000" b="1" kern="1200" dirty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空</a:t>
            </a:r>
            <a:r>
              <a:rPr lang="zh-CN" altLang="en-US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模块</a:t>
            </a:r>
            <a:r>
              <a:rPr lang="en-US" altLang="zh-CN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-</a:t>
            </a:r>
            <a:r>
              <a:rPr lang="en-US" altLang="zh-CN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Multi_CPU.v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308746"/>
          </a:xfrm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srgbClr val="0033CC"/>
                </a:solidFill>
              </a:rPr>
              <a:t>module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Muliti_CPU</a:t>
            </a:r>
            <a:r>
              <a:rPr lang="en-US" altLang="zh-CN" sz="2000" dirty="0" smtClean="0"/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( </a:t>
            </a:r>
            <a:r>
              <a:rPr lang="en-US" altLang="zh-CN" sz="2000" dirty="0">
                <a:solidFill>
                  <a:srgbClr val="0033CC"/>
                </a:solidFill>
              </a:rPr>
              <a:t>input wire </a:t>
            </a:r>
            <a:r>
              <a:rPr lang="en-US" altLang="zh-CN" sz="2000" b="0" dirty="0" err="1">
                <a:solidFill>
                  <a:schemeClr val="tx1"/>
                </a:solidFill>
              </a:rPr>
              <a:t>clk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input wire </a:t>
            </a:r>
            <a:r>
              <a:rPr lang="en-US" altLang="zh-CN" sz="2000" b="0" dirty="0">
                <a:solidFill>
                  <a:schemeClr val="tx1"/>
                </a:solidFill>
              </a:rPr>
              <a:t>reset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 smtClean="0">
                <a:solidFill>
                  <a:schemeClr val="tx1"/>
                </a:solidFill>
              </a:rPr>
              <a:t>			</a:t>
            </a:r>
            <a:r>
              <a:rPr lang="zh-CN" altLang="en-US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dirty="0">
                <a:solidFill>
                  <a:srgbClr val="0033CC"/>
                </a:solidFill>
              </a:rPr>
              <a:t>wire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MIO</a:t>
            </a:r>
            <a:r>
              <a:rPr lang="zh-CN" altLang="en-US" sz="2000" b="0" dirty="0">
                <a:solidFill>
                  <a:schemeClr val="tx1"/>
                </a:solidFill>
              </a:rPr>
              <a:t>_ready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// be used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=1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0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rgbClr val="0033CC"/>
                </a:solidFill>
              </a:rPr>
              <a:t>output </a:t>
            </a:r>
            <a:r>
              <a:rPr lang="en-US" altLang="zh-CN" sz="2000" dirty="0">
                <a:solidFill>
                  <a:srgbClr val="0033CC"/>
                </a:solidFill>
              </a:rPr>
              <a:t>wire</a:t>
            </a:r>
            <a:r>
              <a:rPr lang="zh-CN" altLang="en-US" sz="2000" b="0" dirty="0">
                <a:solidFill>
                  <a:schemeClr val="tx1"/>
                </a:solidFill>
              </a:rPr>
              <a:t>[31:0]PC_out,</a:t>
            </a: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//Test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</a:t>
            </a:r>
            <a:r>
              <a:rPr lang="en-US" altLang="zh-CN" sz="2000" b="0" dirty="0">
                <a:solidFill>
                  <a:schemeClr val="tx1"/>
                </a:solidFill>
              </a:rPr>
              <a:t>] </a:t>
            </a:r>
            <a:r>
              <a:rPr lang="en-US" altLang="zh-CN" sz="2000" b="0" dirty="0" err="1">
                <a:solidFill>
                  <a:schemeClr val="tx1"/>
                </a:solidFill>
              </a:rPr>
              <a:t>inst_out</a:t>
            </a:r>
            <a:r>
              <a:rPr lang="en-US" altLang="zh-CN" sz="2000" b="0" dirty="0">
                <a:solidFill>
                  <a:schemeClr val="tx1"/>
                </a:solidFill>
              </a:rPr>
              <a:t>,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000" b="0" dirty="0">
                <a:solidFill>
                  <a:schemeClr val="tx1"/>
                </a:solidFill>
              </a:rPr>
              <a:t>TEST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 smtClean="0">
                <a:solidFill>
                  <a:schemeClr val="tx1"/>
                </a:solidFill>
              </a:rPr>
              <a:t>			</a:t>
            </a:r>
            <a:r>
              <a:rPr lang="zh-CN" altLang="en-US" sz="2000" dirty="0">
                <a:solidFill>
                  <a:srgbClr val="0033CC"/>
                </a:solidFill>
              </a:rPr>
              <a:t>output </a:t>
            </a:r>
            <a:r>
              <a:rPr lang="en-US" altLang="zh-CN" sz="2000" dirty="0">
                <a:solidFill>
                  <a:srgbClr val="0033CC"/>
                </a:solidFill>
              </a:rPr>
              <a:t>wire </a:t>
            </a:r>
            <a:r>
              <a:rPr lang="zh-CN" altLang="en-US" sz="2000" b="0" dirty="0">
                <a:solidFill>
                  <a:schemeClr val="tx1"/>
                </a:solidFill>
              </a:rPr>
              <a:t>mem_w,</a:t>
            </a: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存储器读写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控制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rgbClr val="0033CC"/>
                </a:solidFill>
              </a:rPr>
              <a:t>output </a:t>
            </a:r>
            <a:r>
              <a:rPr lang="en-US" altLang="zh-CN" sz="2000" dirty="0">
                <a:solidFill>
                  <a:srgbClr val="0033CC"/>
                </a:solidFill>
              </a:rPr>
              <a:t>wire</a:t>
            </a:r>
            <a:r>
              <a:rPr lang="zh-CN" altLang="en-US" sz="2000" b="0" dirty="0">
                <a:solidFill>
                  <a:schemeClr val="tx1"/>
                </a:solidFill>
              </a:rPr>
              <a:t>[31:0]Addr_out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数据空间访问地址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 smtClean="0">
                <a:solidFill>
                  <a:schemeClr val="tx1"/>
                </a:solidFill>
              </a:rPr>
              <a:t>			</a:t>
            </a:r>
            <a:r>
              <a:rPr lang="zh-CN" altLang="en-US" sz="2000" dirty="0">
                <a:solidFill>
                  <a:srgbClr val="0033CC"/>
                </a:solidFill>
              </a:rPr>
              <a:t>output </a:t>
            </a:r>
            <a:r>
              <a:rPr lang="en-US" altLang="zh-CN" sz="2000" dirty="0">
                <a:solidFill>
                  <a:srgbClr val="0033CC"/>
                </a:solidFill>
              </a:rPr>
              <a:t>wire</a:t>
            </a:r>
            <a:r>
              <a:rPr lang="zh-CN" altLang="en-US" sz="2000" b="0" dirty="0">
                <a:solidFill>
                  <a:schemeClr val="tx1"/>
                </a:solidFill>
              </a:rPr>
              <a:t>[31:0]Data_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out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数据输出总线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	</a:t>
            </a:r>
            <a:r>
              <a:rPr lang="zh-CN" altLang="en-US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dirty="0">
                <a:solidFill>
                  <a:srgbClr val="0033CC"/>
                </a:solidFill>
              </a:rPr>
              <a:t>wire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[</a:t>
            </a:r>
            <a:r>
              <a:rPr lang="zh-CN" altLang="en-US" sz="2000" b="0" dirty="0">
                <a:solidFill>
                  <a:schemeClr val="tx1"/>
                </a:solidFill>
              </a:rPr>
              <a:t>31:0]Data_in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数据输入总线</a:t>
            </a:r>
            <a:endParaRPr lang="en-US" altLang="zh-CN" sz="10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	</a:t>
            </a:r>
            <a:r>
              <a:rPr lang="zh-CN" altLang="en-US" sz="2000" dirty="0">
                <a:solidFill>
                  <a:srgbClr val="0033CC"/>
                </a:solidFill>
              </a:rPr>
              <a:t>output </a:t>
            </a:r>
            <a:r>
              <a:rPr lang="en-US" altLang="zh-CN" sz="2000" dirty="0">
                <a:solidFill>
                  <a:srgbClr val="0033CC"/>
                </a:solidFill>
              </a:rPr>
              <a:t>wire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CPU</a:t>
            </a:r>
            <a:r>
              <a:rPr lang="zh-CN" altLang="en-US" sz="2000" b="0" dirty="0">
                <a:solidFill>
                  <a:schemeClr val="tx1"/>
                </a:solidFill>
              </a:rPr>
              <a:t>_MIO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 Be </a:t>
            </a:r>
            <a:r>
              <a:rPr lang="en-US" altLang="zh-CN" sz="2000" b="0" dirty="0">
                <a:solidFill>
                  <a:schemeClr val="tx1"/>
                </a:solidFill>
              </a:rPr>
              <a:t>used 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	</a:t>
            </a:r>
            <a:r>
              <a:rPr lang="en-US" altLang="zh-CN" sz="2000" dirty="0">
                <a:solidFill>
                  <a:srgbClr val="0033CC"/>
                </a:solidFill>
              </a:rPr>
              <a:t>input wire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INT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中断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[4:0]state</a:t>
            </a: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000" b="0" dirty="0">
                <a:solidFill>
                  <a:schemeClr val="tx1"/>
                </a:solidFill>
              </a:rPr>
              <a:t>Test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);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err="1">
                <a:solidFill>
                  <a:srgbClr val="0033CC"/>
                </a:solidFill>
              </a:rPr>
              <a:t>endmodule</a:t>
            </a:r>
            <a:endParaRPr lang="en-US" altLang="zh-CN" sz="2000" dirty="0">
              <a:solidFill>
                <a:srgbClr val="0033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44208" y="1268760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注意与单周期区别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80920" cy="95436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部件</a:t>
            </a:r>
            <a:r>
              <a:rPr lang="zh-CN" altLang="en-US" dirty="0" smtClean="0"/>
              <a:t>之一</a:t>
            </a:r>
            <a:r>
              <a:rPr lang="en-US" altLang="zh-CN" dirty="0"/>
              <a:t>-</a:t>
            </a:r>
            <a:r>
              <a:rPr lang="zh-CN" altLang="en-US" dirty="0" smtClean="0"/>
              <a:t>数据通路：</a:t>
            </a:r>
            <a:r>
              <a:rPr lang="en-US" altLang="zh-CN" dirty="0" err="1" smtClean="0">
                <a:solidFill>
                  <a:srgbClr val="FF0000"/>
                </a:solidFill>
              </a:rPr>
              <a:t>M_datapath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本</a:t>
            </a:r>
            <a:r>
              <a:rPr lang="zh-CN" altLang="en-US" sz="2800" dirty="0">
                <a:solidFill>
                  <a:schemeClr val="tx1"/>
                </a:solidFill>
              </a:rPr>
              <a:t>实验用</a:t>
            </a:r>
            <a:r>
              <a:rPr lang="en-US" altLang="zh-CN" sz="2800" dirty="0">
                <a:solidFill>
                  <a:schemeClr val="tx1"/>
                </a:solidFill>
              </a:rPr>
              <a:t>IP </a:t>
            </a:r>
            <a:r>
              <a:rPr lang="zh-CN" altLang="en-US" sz="2800" dirty="0">
                <a:solidFill>
                  <a:schemeClr val="tx1"/>
                </a:solidFill>
              </a:rPr>
              <a:t>软核</a:t>
            </a:r>
            <a:r>
              <a:rPr lang="en-US" altLang="zh-CN" sz="2800" dirty="0">
                <a:solidFill>
                  <a:schemeClr val="tx1"/>
                </a:solidFill>
              </a:rPr>
              <a:t>-</a:t>
            </a:r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M_datapath</a:t>
            </a:r>
            <a:endParaRPr lang="en-US" altLang="zh-CN" sz="28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核调用</a:t>
            </a:r>
            <a:r>
              <a:rPr lang="zh-CN" altLang="en-US" sz="2400" dirty="0" smtClean="0">
                <a:solidFill>
                  <a:prstClr val="black"/>
                </a:solidFill>
              </a:rPr>
              <a:t>模块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M_atapath.ngc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核接口信号</a:t>
            </a:r>
            <a:r>
              <a:rPr lang="zh-CN" altLang="en-US" sz="2400" dirty="0" smtClean="0">
                <a:solidFill>
                  <a:prstClr val="black"/>
                </a:solidFill>
              </a:rPr>
              <a:t>模块：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M_datapath.v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M_datapath.sym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prstClr val="black"/>
                </a:solidFill>
              </a:rPr>
              <a:t>重要信号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Inst</a:t>
            </a:r>
            <a:r>
              <a:rPr lang="zh-CN" altLang="en-US" sz="2400" dirty="0" smtClean="0">
                <a:solidFill>
                  <a:prstClr val="black"/>
                </a:solidFill>
              </a:rPr>
              <a:t>：指令寄存器输出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PC_Current</a:t>
            </a:r>
            <a:r>
              <a:rPr lang="zh-CN" altLang="en-US" sz="2400" dirty="0" smtClean="0">
                <a:solidFill>
                  <a:prstClr val="black"/>
                </a:solidFill>
              </a:rPr>
              <a:t>：当前</a:t>
            </a:r>
            <a:r>
              <a:rPr lang="en-US" altLang="zh-CN" sz="2400" dirty="0" smtClean="0">
                <a:solidFill>
                  <a:prstClr val="black"/>
                </a:solidFill>
              </a:rPr>
              <a:t>PC(PC+4)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M_addr</a:t>
            </a:r>
            <a:r>
              <a:rPr lang="zh-CN" altLang="en-US" sz="2400" dirty="0" smtClean="0">
                <a:solidFill>
                  <a:prstClr val="black"/>
                </a:solidFill>
              </a:rPr>
              <a:t>：存储器地址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Branch(</a:t>
            </a:r>
            <a:r>
              <a:rPr lang="zh-CN" altLang="en-US" sz="2400" dirty="0" smtClean="0">
                <a:solidFill>
                  <a:prstClr val="black"/>
                </a:solidFill>
              </a:rPr>
              <a:t>教材中的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beq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prstClr val="black"/>
                </a:solidFill>
              </a:rPr>
              <a:t>=1</a:t>
            </a:r>
            <a:r>
              <a:rPr lang="zh-CN" altLang="en-US" dirty="0" smtClean="0">
                <a:solidFill>
                  <a:prstClr val="black"/>
                </a:solidFill>
              </a:rPr>
              <a:t>：</a:t>
            </a:r>
            <a:r>
              <a:rPr lang="en-US" altLang="zh-CN" dirty="0" err="1" smtClean="0">
                <a:solidFill>
                  <a:prstClr val="black"/>
                </a:solidFill>
              </a:rPr>
              <a:t>beq</a:t>
            </a:r>
            <a:endParaRPr lang="en-US" altLang="zh-CN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prstClr val="black"/>
                </a:solidFill>
              </a:rPr>
              <a:t>=0</a:t>
            </a:r>
            <a:r>
              <a:rPr lang="zh-CN" altLang="en-US" dirty="0" smtClean="0">
                <a:solidFill>
                  <a:prstClr val="black"/>
                </a:solidFill>
              </a:rPr>
              <a:t>：</a:t>
            </a:r>
            <a:r>
              <a:rPr lang="en-US" altLang="zh-CN" dirty="0" err="1" smtClean="0">
                <a:solidFill>
                  <a:prstClr val="black"/>
                </a:solidFill>
              </a:rPr>
              <a:t>bne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PCWriteCond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smtClean="0">
                <a:solidFill>
                  <a:prstClr val="black"/>
                </a:solidFill>
              </a:rPr>
              <a:t>Branch</a:t>
            </a:r>
            <a:r>
              <a:rPr lang="zh-CN" altLang="en-US" sz="2400" dirty="0" smtClean="0">
                <a:solidFill>
                  <a:prstClr val="black"/>
                </a:solidFill>
              </a:rPr>
              <a:t>指令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4208" y="1515305"/>
            <a:ext cx="2434213" cy="472200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41039" y="1047089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MUX</a:t>
            </a:r>
            <a:r>
              <a:rPr lang="zh-CN" altLang="en-US" b="1" dirty="0" smtClean="0">
                <a:solidFill>
                  <a:srgbClr val="FF0000"/>
                </a:solidFill>
              </a:rPr>
              <a:t>选择更多输入以兼容扩展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数据通路空</a:t>
            </a:r>
            <a:r>
              <a:rPr lang="zh-CN" altLang="en-US" dirty="0"/>
              <a:t>模块</a:t>
            </a:r>
            <a:r>
              <a:rPr lang="en-US" altLang="zh-CN" dirty="0" smtClean="0"/>
              <a:t>- </a:t>
            </a:r>
            <a:r>
              <a:rPr lang="en-US" altLang="zh-CN" dirty="0" err="1" smtClean="0">
                <a:solidFill>
                  <a:srgbClr val="FF0000"/>
                </a:solidFill>
              </a:rPr>
              <a:t>M_datapath.v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099276"/>
            <a:ext cx="7488832" cy="5354059"/>
          </a:xfrm>
        </p:spPr>
        <p:txBody>
          <a:bodyPr/>
          <a:lstStyle/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module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  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M_datapath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dirty="0">
                <a:solidFill>
                  <a:srgbClr val="0000FF"/>
                </a:solidFill>
              </a:rPr>
              <a:t>      input </a:t>
            </a:r>
            <a:r>
              <a:rPr lang="en-US" altLang="zh-CN" sz="1600" b="0" dirty="0">
                <a:solidFill>
                  <a:schemeClr val="tx1"/>
                </a:solidFill>
              </a:rPr>
              <a:t>reset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</a:t>
            </a:r>
            <a:r>
              <a:rPr lang="en-US" altLang="zh-CN" sz="1600" b="0" dirty="0">
                <a:solidFill>
                  <a:schemeClr val="tx1"/>
                </a:solidFill>
              </a:rPr>
              <a:t>		 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	//=1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IorD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IRWrite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</a:t>
            </a:r>
            <a:r>
              <a:rPr lang="en-US" altLang="zh-CN" sz="1600" b="0" dirty="0">
                <a:solidFill>
                  <a:schemeClr val="tx1"/>
                </a:solidFill>
              </a:rPr>
              <a:t>] </a:t>
            </a:r>
            <a:r>
              <a:rPr lang="en-US" altLang="zh-CN" sz="1600" b="0" dirty="0" err="1">
                <a:solidFill>
                  <a:schemeClr val="tx1"/>
                </a:solidFill>
              </a:rPr>
              <a:t>RegDst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//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预留到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2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dirty="0">
                <a:solidFill>
                  <a:srgbClr val="0000FF"/>
                </a:solidFill>
              </a:rPr>
              <a:t>      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MemtoReg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//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预留到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2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ALUSrcA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ALUSrcB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 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PCSource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//4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选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1</a:t>
            </a:r>
            <a:r>
              <a:rPr lang="zh-CN" altLang="en-US" sz="1600" b="0" dirty="0">
                <a:solidFill>
                  <a:schemeClr val="tx1"/>
                </a:solidFill>
              </a:rPr>
              <a:t>控制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 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PCWriteCond</a:t>
            </a:r>
            <a:r>
              <a:rPr lang="en-US" altLang="zh-CN" sz="1600" b="0" dirty="0">
                <a:solidFill>
                  <a:schemeClr val="tx1"/>
                </a:solidFill>
              </a:rPr>
              <a:t>,	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 input </a:t>
            </a:r>
            <a:r>
              <a:rPr lang="en-US" altLang="zh-CN" sz="1600" b="0" dirty="0">
                <a:solidFill>
                  <a:schemeClr val="tx1"/>
                </a:solidFill>
              </a:rPr>
              <a:t>Branch,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[2:0]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		 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</a:rPr>
              <a:t> 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PC_Current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[31:0]data2CPU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</a:rPr>
              <a:t> 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Inst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data_out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M_addr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zero,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b="0" dirty="0">
                <a:solidFill>
                  <a:schemeClr val="tx1"/>
                </a:solidFill>
              </a:rPr>
              <a:t>overflow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);</a:t>
            </a:r>
            <a:r>
              <a:rPr lang="en-US" altLang="zh-CN" sz="1600" b="0" dirty="0">
                <a:solidFill>
                  <a:schemeClr val="tx1"/>
                </a:solidFill>
              </a:rPr>
              <a:t>				  	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000FF"/>
                </a:solidFill>
              </a:rPr>
              <a:t>endmodule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8184" y="1099276"/>
            <a:ext cx="2664296" cy="516833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部件</a:t>
            </a:r>
            <a:r>
              <a:rPr lang="zh-CN" altLang="en-US" dirty="0" smtClean="0"/>
              <a:t>之</a:t>
            </a:r>
            <a:r>
              <a:rPr lang="zh-CN" altLang="en-US" dirty="0"/>
              <a:t>二</a:t>
            </a:r>
            <a:r>
              <a:rPr lang="en-US" altLang="zh-CN" dirty="0" smtClean="0"/>
              <a:t>-</a:t>
            </a:r>
            <a:r>
              <a:rPr lang="zh-CN" altLang="en-US" dirty="0" smtClean="0"/>
              <a:t>控制器：</a:t>
            </a:r>
            <a:r>
              <a:rPr lang="en-US" altLang="zh-CN" dirty="0" smtClean="0">
                <a:solidFill>
                  <a:srgbClr val="FF0000"/>
                </a:solidFill>
              </a:rPr>
              <a:t>ctrl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本</a:t>
            </a:r>
            <a:r>
              <a:rPr lang="zh-CN" altLang="en-US" sz="2800" dirty="0">
                <a:solidFill>
                  <a:schemeClr val="tx1"/>
                </a:solidFill>
              </a:rPr>
              <a:t>实验用</a:t>
            </a:r>
            <a:r>
              <a:rPr lang="en-US" altLang="zh-CN" sz="2800" dirty="0">
                <a:solidFill>
                  <a:schemeClr val="tx1"/>
                </a:solidFill>
              </a:rPr>
              <a:t>IP </a:t>
            </a:r>
            <a:r>
              <a:rPr lang="zh-CN" altLang="en-US" sz="2800" dirty="0">
                <a:solidFill>
                  <a:schemeClr val="tx1"/>
                </a:solidFill>
              </a:rPr>
              <a:t>软核</a:t>
            </a:r>
            <a:r>
              <a:rPr lang="en-US" altLang="zh-CN" sz="2800" dirty="0">
                <a:solidFill>
                  <a:schemeClr val="tx1"/>
                </a:solidFill>
              </a:rPr>
              <a:t>-</a:t>
            </a:r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ctrl</a:t>
            </a:r>
            <a:endParaRPr lang="en-US" altLang="zh-CN" sz="28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核调用</a:t>
            </a:r>
            <a:r>
              <a:rPr lang="zh-CN" altLang="en-US" sz="2400" dirty="0" smtClean="0">
                <a:solidFill>
                  <a:prstClr val="black"/>
                </a:solidFill>
              </a:rPr>
              <a:t>模块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ctrl.ngc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zh-CN" altLang="en-US" sz="2400" dirty="0">
                <a:solidFill>
                  <a:prstClr val="black"/>
                </a:solidFill>
              </a:rPr>
              <a:t>空文档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ctrl.v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ctrl.sym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prstClr val="black"/>
                </a:solidFill>
              </a:rPr>
              <a:t>重要信号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MIO_ready</a:t>
            </a:r>
            <a:r>
              <a:rPr lang="zh-CN" altLang="en-US" sz="2400" dirty="0" smtClean="0">
                <a:solidFill>
                  <a:prstClr val="black"/>
                </a:solidFill>
              </a:rPr>
              <a:t>：外设就绪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prstClr val="black"/>
                </a:solidFill>
              </a:rPr>
              <a:t>=0 CPU</a:t>
            </a:r>
            <a:r>
              <a:rPr lang="zh-CN" altLang="en-US" dirty="0" smtClean="0">
                <a:solidFill>
                  <a:prstClr val="black"/>
                </a:solidFill>
              </a:rPr>
              <a:t>等待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prstClr val="black"/>
                </a:solidFill>
              </a:rPr>
              <a:t>=1 CPU</a:t>
            </a:r>
            <a:r>
              <a:rPr lang="zh-CN" altLang="en-US" dirty="0" smtClean="0">
                <a:solidFill>
                  <a:prstClr val="black"/>
                </a:solidFill>
              </a:rPr>
              <a:t>正常运行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>
                <a:solidFill>
                  <a:prstClr val="black"/>
                </a:solidFill>
              </a:rPr>
              <a:t>本实验恒等于</a:t>
            </a:r>
            <a:r>
              <a:rPr lang="en-US" altLang="zh-CN" dirty="0" smtClean="0">
                <a:solidFill>
                  <a:prstClr val="black"/>
                </a:solidFill>
              </a:rPr>
              <a:t>1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Inst_in</a:t>
            </a:r>
            <a:r>
              <a:rPr lang="zh-CN" altLang="en-US" sz="2400" dirty="0" smtClean="0">
                <a:solidFill>
                  <a:prstClr val="black"/>
                </a:solidFill>
              </a:rPr>
              <a:t>：指令输入，来自</a:t>
            </a:r>
            <a:r>
              <a:rPr lang="en-US" altLang="zh-CN" sz="2400" dirty="0" smtClean="0">
                <a:solidFill>
                  <a:prstClr val="black"/>
                </a:solidFill>
              </a:rPr>
              <a:t>IR</a:t>
            </a:r>
            <a:r>
              <a:rPr lang="zh-CN" altLang="en-US" sz="2400" dirty="0" smtClean="0">
                <a:solidFill>
                  <a:prstClr val="black"/>
                </a:solidFill>
              </a:rPr>
              <a:t>输出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State_out</a:t>
            </a:r>
            <a:r>
              <a:rPr lang="zh-CN" altLang="en-US" sz="2400" dirty="0" smtClean="0">
                <a:solidFill>
                  <a:prstClr val="black"/>
                </a:solidFill>
              </a:rPr>
              <a:t>：状态编码，用于测试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8184" y="1092236"/>
            <a:ext cx="2378805" cy="51485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控制器接口文档</a:t>
            </a:r>
            <a:r>
              <a:rPr lang="en-US" altLang="zh-CN" dirty="0" smtClean="0"/>
              <a:t>- </a:t>
            </a:r>
            <a:r>
              <a:rPr lang="en-US" altLang="zh-CN" dirty="0" err="1" smtClean="0">
                <a:solidFill>
                  <a:srgbClr val="FF0000"/>
                </a:solidFill>
              </a:rPr>
              <a:t>ctrl.v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/>
          <a:lstStyle/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module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ctrl(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dirty="0">
                <a:solidFill>
                  <a:srgbClr val="0000FF"/>
                </a:solidFill>
              </a:rPr>
              <a:t>       input  </a:t>
            </a:r>
            <a:r>
              <a:rPr lang="en-US" altLang="zh-CN" sz="1600" b="0" dirty="0">
                <a:solidFill>
                  <a:schemeClr val="tx1"/>
                </a:solidFill>
              </a:rPr>
              <a:t>reset,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Inst_in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600" b="0" dirty="0">
                <a:solidFill>
                  <a:schemeClr val="tx1"/>
                </a:solidFill>
              </a:rPr>
              <a:t>zero,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overflow,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dirty="0">
                <a:solidFill>
                  <a:srgbClr val="0000FF"/>
                </a:solidFill>
              </a:rPr>
              <a:t>       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MemRead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MemWrite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b="0" dirty="0">
                <a:solidFill>
                  <a:schemeClr val="tx1"/>
                </a:solidFill>
              </a:rPr>
              <a:t>[2:0]</a:t>
            </a:r>
            <a:r>
              <a:rPr lang="en-US" altLang="zh-CN" sz="16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[4:0]</a:t>
            </a:r>
            <a:r>
              <a:rPr lang="en-US" altLang="zh-CN" sz="1600" b="0" dirty="0" err="1">
                <a:solidFill>
                  <a:schemeClr val="tx1"/>
                </a:solidFill>
              </a:rPr>
              <a:t>state_out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	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CPU_MIO,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IorD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IRWrite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RegDst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MemtoReg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ALUSrcA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ALUSrcB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PCSource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PCWriteCond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 smtClean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Branch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); </a:t>
            </a:r>
            <a:r>
              <a:rPr lang="en-US" altLang="zh-CN" sz="1600" b="0" dirty="0">
                <a:solidFill>
                  <a:schemeClr val="tx1"/>
                </a:solidFill>
              </a:rPr>
              <a:t>			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000FF"/>
                </a:solidFill>
              </a:rPr>
              <a:t>endmodule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6136" y="1124744"/>
            <a:ext cx="2378805" cy="51485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2459" y="3278490"/>
            <a:ext cx="2548464" cy="14409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U3-</a:t>
            </a:r>
            <a:r>
              <a:rPr lang="zh-CN" altLang="en-US" dirty="0" smtClean="0"/>
              <a:t>指令代码存储模块：</a:t>
            </a:r>
            <a:r>
              <a:rPr lang="en-US" altLang="zh-CN" dirty="0" smtClean="0">
                <a:solidFill>
                  <a:srgbClr val="FF0000"/>
                </a:solidFill>
              </a:rPr>
              <a:t>RAM_B</a:t>
            </a:r>
            <a:endParaRPr lang="zh-CN" alt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12568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RAM_B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200"/>
              </a:spcBef>
            </a:pPr>
            <a:r>
              <a:rPr lang="zh-CN" altLang="en-US" sz="2200" dirty="0" smtClean="0"/>
              <a:t>将</a:t>
            </a:r>
            <a:r>
              <a:rPr lang="en-US" altLang="zh-CN" sz="2200" dirty="0" smtClean="0"/>
              <a:t>Lab3</a:t>
            </a:r>
            <a:r>
              <a:rPr lang="zh-CN" altLang="en-US" sz="2200" dirty="0" smtClean="0"/>
              <a:t>的</a:t>
            </a:r>
            <a:r>
              <a:rPr lang="en-US" altLang="zh-CN" sz="2200" dirty="0" smtClean="0"/>
              <a:t>ROM</a:t>
            </a:r>
            <a:r>
              <a:rPr lang="zh-CN" altLang="en-US" sz="2200" dirty="0" smtClean="0"/>
              <a:t>和</a:t>
            </a:r>
            <a:r>
              <a:rPr lang="en-US" altLang="zh-CN" sz="2200" dirty="0" smtClean="0"/>
              <a:t>RAM</a:t>
            </a:r>
            <a:r>
              <a:rPr lang="zh-CN" altLang="en-US" sz="2200" dirty="0" smtClean="0"/>
              <a:t>合并</a:t>
            </a:r>
            <a:endParaRPr lang="en-US" altLang="zh-CN" sz="2200" dirty="0" smtClean="0"/>
          </a:p>
          <a:p>
            <a:pPr lvl="2">
              <a:spcBef>
                <a:spcPts val="200"/>
              </a:spcBef>
            </a:pPr>
            <a:r>
              <a:rPr lang="zh-CN" altLang="en-US" sz="1800" dirty="0" smtClean="0"/>
              <a:t>数据代码存储共享</a:t>
            </a:r>
            <a:endParaRPr lang="en-US" altLang="zh-CN" sz="1800" dirty="0" smtClean="0"/>
          </a:p>
          <a:p>
            <a:pPr lvl="1">
              <a:spcBef>
                <a:spcPts val="200"/>
              </a:spcBef>
            </a:pPr>
            <a:r>
              <a:rPr lang="en-US" altLang="zh-CN" sz="2200" dirty="0" smtClean="0"/>
              <a:t>FPGA</a:t>
            </a:r>
            <a:r>
              <a:rPr lang="zh-CN" altLang="en-US" sz="2200" dirty="0" smtClean="0"/>
              <a:t>内部存储器</a:t>
            </a:r>
            <a:endParaRPr lang="en-US" altLang="zh-CN" sz="2200" dirty="0" smtClean="0"/>
          </a:p>
          <a:p>
            <a:pPr lvl="2">
              <a:spcBef>
                <a:spcPts val="200"/>
              </a:spcBef>
            </a:pPr>
            <a:r>
              <a:rPr lang="en-US" altLang="zh-CN" sz="2200" dirty="0" smtClean="0"/>
              <a:t>Block Memory Generator</a:t>
            </a:r>
            <a:r>
              <a:rPr lang="zh-CN" altLang="en-US" sz="2200" dirty="0" smtClean="0"/>
              <a:t>或</a:t>
            </a:r>
            <a:r>
              <a:rPr lang="en-US" altLang="zh-CN" sz="2200" dirty="0" smtClean="0"/>
              <a:t>Distributed Memory Generator</a:t>
            </a:r>
            <a:endParaRPr lang="en-US" altLang="zh-CN" sz="2200" dirty="0" smtClean="0"/>
          </a:p>
          <a:p>
            <a:pPr lvl="1">
              <a:spcBef>
                <a:spcPts val="200"/>
              </a:spcBef>
            </a:pPr>
            <a:r>
              <a:rPr lang="zh-CN" altLang="en-US" sz="2200" dirty="0" smtClean="0"/>
              <a:t>容量与</a:t>
            </a:r>
            <a:r>
              <a:rPr lang="en-US" altLang="zh-CN" sz="2200" dirty="0" smtClean="0"/>
              <a:t>Lab3</a:t>
            </a:r>
            <a:r>
              <a:rPr lang="zh-CN" altLang="en-US" sz="2200" dirty="0" smtClean="0"/>
              <a:t>的</a:t>
            </a:r>
            <a:r>
              <a:rPr lang="en-US" altLang="zh-CN" sz="2200" dirty="0" smtClean="0"/>
              <a:t>RAM_B</a:t>
            </a:r>
            <a:r>
              <a:rPr lang="zh-CN" altLang="en-US" sz="2200" dirty="0" smtClean="0"/>
              <a:t>相同</a:t>
            </a:r>
            <a:endParaRPr lang="en-US" altLang="zh-CN" sz="2200" dirty="0" smtClean="0"/>
          </a:p>
          <a:p>
            <a:pPr lvl="2">
              <a:spcBef>
                <a:spcPts val="200"/>
              </a:spcBef>
            </a:pPr>
            <a:r>
              <a:rPr lang="en-US" altLang="zh-CN" sz="2200" dirty="0" smtClean="0"/>
              <a:t>1024×32bit</a:t>
            </a:r>
            <a:endParaRPr lang="en-US" altLang="zh-CN" sz="2200" dirty="0" smtClean="0"/>
          </a:p>
          <a:p>
            <a:pPr lvl="1">
              <a:spcBef>
                <a:spcPts val="200"/>
              </a:spcBef>
            </a:pPr>
            <a:r>
              <a:rPr lang="zh-CN" altLang="en-US" sz="2200" dirty="0" smtClean="0"/>
              <a:t>核模块符号文档：</a:t>
            </a:r>
            <a:r>
              <a:rPr lang="en-US" altLang="zh-CN" sz="2200" dirty="0" err="1" smtClean="0"/>
              <a:t>RAM_B.sym</a:t>
            </a:r>
            <a:endParaRPr lang="en-US" altLang="zh-CN" sz="2200" dirty="0" smtClean="0"/>
          </a:p>
          <a:p>
            <a:pPr lvl="2">
              <a:spcBef>
                <a:spcPts val="200"/>
              </a:spcBef>
            </a:pPr>
            <a:r>
              <a:rPr lang="zh-CN" altLang="en-US" sz="1800" dirty="0" smtClean="0"/>
              <a:t>自动生成符号不规则，需要修整</a:t>
            </a:r>
            <a:endParaRPr lang="en-US" altLang="zh-CN" sz="1800" dirty="0" smtClean="0"/>
          </a:p>
          <a:p>
            <a:pPr>
              <a:spcBef>
                <a:spcPts val="2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本实验需要重新生成</a:t>
            </a:r>
            <a:r>
              <a:rPr lang="en-US" altLang="zh-CN" dirty="0">
                <a:solidFill>
                  <a:schemeClr val="tx1"/>
                </a:solidFill>
              </a:rPr>
              <a:t>IP</a:t>
            </a:r>
            <a:r>
              <a:rPr lang="zh-CN" altLang="en-US" dirty="0" smtClean="0">
                <a:solidFill>
                  <a:schemeClr val="tx1"/>
                </a:solidFill>
              </a:rPr>
              <a:t>固核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200"/>
              </a:spcBef>
            </a:pPr>
            <a:r>
              <a:rPr lang="en-US" altLang="zh-CN" sz="2200" dirty="0" smtClean="0"/>
              <a:t>RAM</a:t>
            </a:r>
            <a:r>
              <a:rPr lang="zh-CN" altLang="en-US" sz="2200" dirty="0" smtClean="0"/>
              <a:t>初始化文档：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mem.coe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pPr lvl="2">
              <a:spcBef>
                <a:spcPts val="200"/>
              </a:spcBef>
            </a:pPr>
            <a:r>
              <a:rPr lang="zh-CN" altLang="en-US" sz="1800" b="1" dirty="0" smtClean="0">
                <a:solidFill>
                  <a:srgbClr val="FF0000"/>
                </a:solidFill>
              </a:rPr>
              <a:t>代码与数据合并在一个存储器中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lvl="1">
              <a:spcBef>
                <a:spcPts val="200"/>
              </a:spcBef>
            </a:pPr>
            <a:r>
              <a:rPr lang="zh-CN" altLang="en-US" sz="2200" dirty="0"/>
              <a:t>核调用</a:t>
            </a:r>
            <a:r>
              <a:rPr lang="zh-CN" altLang="en-US" sz="2200" dirty="0" smtClean="0"/>
              <a:t>模块</a:t>
            </a:r>
            <a:r>
              <a:rPr lang="en-US" altLang="zh-CN" sz="2200" dirty="0" err="1" smtClean="0"/>
              <a:t>RAM_B.xco</a:t>
            </a:r>
            <a:endParaRPr lang="en-US" altLang="zh-CN" sz="2200" dirty="0" smtClean="0"/>
          </a:p>
          <a:p>
            <a:pPr lvl="2">
              <a:spcBef>
                <a:spcPts val="200"/>
              </a:spcBef>
            </a:pPr>
            <a:r>
              <a:rPr lang="zh-CN" altLang="en-US" sz="2200" dirty="0" smtClean="0"/>
              <a:t>生成后自动调用关联，不需要空文档</a:t>
            </a:r>
            <a:endParaRPr lang="en-US" altLang="zh-CN" sz="2200" dirty="0" smtClean="0"/>
          </a:p>
          <a:p>
            <a:pPr lvl="1">
              <a:spcBef>
                <a:spcPts val="200"/>
              </a:spcBef>
            </a:pPr>
            <a:endParaRPr lang="en-US" altLang="zh-CN" dirty="0" smtClean="0"/>
          </a:p>
          <a:p>
            <a:pPr lvl="1">
              <a:spcBef>
                <a:spcPts val="200"/>
              </a:spcBef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47131" y="1052736"/>
            <a:ext cx="49952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用</a:t>
            </a:r>
            <a:r>
              <a:rPr lang="en-US" altLang="zh-CN" sz="2000" dirty="0" smtClean="0">
                <a:solidFill>
                  <a:srgbClr val="FF0000"/>
                </a:solidFill>
              </a:rPr>
              <a:t>Distributed </a:t>
            </a:r>
            <a:r>
              <a:rPr lang="en-US" altLang="zh-CN" sz="2000" dirty="0">
                <a:solidFill>
                  <a:srgbClr val="FF0000"/>
                </a:solidFill>
              </a:rPr>
              <a:t>Memory </a:t>
            </a:r>
            <a:r>
              <a:rPr lang="en-US" altLang="zh-CN" sz="2000" dirty="0" smtClean="0">
                <a:solidFill>
                  <a:srgbClr val="FF0000"/>
                </a:solidFill>
              </a:rPr>
              <a:t>Generator</a:t>
            </a:r>
            <a:r>
              <a:rPr lang="zh-CN" altLang="en-US" sz="2000" dirty="0" smtClean="0">
                <a:solidFill>
                  <a:srgbClr val="FF0000"/>
                </a:solidFill>
              </a:rPr>
              <a:t>没有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clk</a:t>
            </a:r>
            <a:r>
              <a:rPr lang="zh-CN" altLang="en-US" sz="2000" dirty="0" smtClean="0">
                <a:solidFill>
                  <a:srgbClr val="FF0000"/>
                </a:solidFill>
              </a:rPr>
              <a:t>信号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请编辑删除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clka</a:t>
            </a:r>
            <a:r>
              <a:rPr lang="zh-CN" altLang="en-US" sz="2000" dirty="0" smtClean="0">
                <a:solidFill>
                  <a:srgbClr val="FF0000"/>
                </a:solidFill>
              </a:rPr>
              <a:t>引脚。</a:t>
            </a:r>
            <a:r>
              <a:rPr lang="en-US" altLang="zh-CN" sz="2000" dirty="0" smtClean="0">
                <a:solidFill>
                  <a:srgbClr val="FF0000"/>
                </a:solidFill>
              </a:rPr>
              <a:t>SP3</a:t>
            </a:r>
            <a:r>
              <a:rPr lang="zh-CN" altLang="en-US" sz="2000" dirty="0" smtClean="0">
                <a:solidFill>
                  <a:srgbClr val="FF0000"/>
                </a:solidFill>
              </a:rPr>
              <a:t>平台用不用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094988" y="4221088"/>
            <a:ext cx="484362" cy="288032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8394304" cy="954360"/>
          </a:xfrm>
        </p:spPr>
        <p:txBody>
          <a:bodyPr>
            <a:normAutofit/>
          </a:bodyPr>
          <a:lstStyle/>
          <a:p>
            <a:pPr lvl="1" algn="l"/>
            <a:r>
              <a:rPr lang="en-US" altLang="zh-CN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RAM_B</a:t>
            </a:r>
            <a:r>
              <a:rPr lang="zh-CN" altLang="en-US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调用方式：与</a:t>
            </a:r>
            <a:r>
              <a:rPr lang="en-US" altLang="zh-CN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Lab3</a:t>
            </a:r>
            <a:r>
              <a:rPr lang="zh-CN" altLang="en-US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相同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72582"/>
            <a:ext cx="8352928" cy="4968552"/>
          </a:xfrm>
        </p:spPr>
        <p:txBody>
          <a:bodyPr/>
          <a:lstStyle/>
          <a:p>
            <a:pPr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ROM</a:t>
            </a:r>
            <a:r>
              <a:rPr lang="zh-CN" altLang="en-US" sz="2800" dirty="0" smtClean="0">
                <a:solidFill>
                  <a:schemeClr val="tx1"/>
                </a:solidFill>
              </a:rPr>
              <a:t>调用接口</a:t>
            </a:r>
            <a:r>
              <a:rPr lang="zh-CN" altLang="en-US" sz="2800" dirty="0">
                <a:solidFill>
                  <a:schemeClr val="tx1"/>
                </a:solidFill>
              </a:rPr>
              <a:t>信号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RAM_B </a:t>
            </a:r>
            <a:r>
              <a:rPr lang="en-US" altLang="zh-CN" sz="2000" dirty="0" smtClean="0"/>
              <a:t>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U3</a:t>
            </a: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( .</a:t>
            </a:r>
            <a:r>
              <a:rPr lang="en-US" altLang="zh-CN" sz="2000" dirty="0" err="1">
                <a:solidFill>
                  <a:schemeClr val="tx1"/>
                </a:solidFill>
              </a:rPr>
              <a:t>clka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clk_m</a:t>
            </a:r>
            <a:r>
              <a:rPr lang="en-US" altLang="zh-CN" sz="2000" dirty="0">
                <a:solidFill>
                  <a:schemeClr val="tx1"/>
                </a:solidFill>
              </a:rPr>
              <a:t>), </a:t>
            </a:r>
            <a:r>
              <a:rPr lang="en-US" altLang="zh-CN" sz="2000" dirty="0" smtClean="0"/>
              <a:t>		</a:t>
            </a:r>
            <a:r>
              <a:rPr lang="en-US" altLang="zh-CN" sz="2000" dirty="0" smtClean="0">
                <a:solidFill>
                  <a:schemeClr val="tx1"/>
                </a:solidFill>
              </a:rPr>
              <a:t>//</a:t>
            </a:r>
            <a:r>
              <a:rPr lang="zh-CN" altLang="en-US" sz="2000" dirty="0" smtClean="0">
                <a:solidFill>
                  <a:schemeClr val="tx1"/>
                </a:solidFill>
              </a:rPr>
              <a:t>存储器</a:t>
            </a:r>
            <a:r>
              <a:rPr lang="zh-CN" altLang="en-US" sz="2000" dirty="0">
                <a:solidFill>
                  <a:schemeClr val="tx1"/>
                </a:solidFill>
              </a:rPr>
              <a:t>时钟，与</a:t>
            </a:r>
            <a:r>
              <a:rPr lang="en-US" altLang="zh-CN" sz="2000" dirty="0">
                <a:solidFill>
                  <a:schemeClr val="tx1"/>
                </a:solidFill>
              </a:rPr>
              <a:t>CPU</a:t>
            </a:r>
            <a:r>
              <a:rPr lang="zh-CN" altLang="en-US" sz="2000" dirty="0" smtClean="0">
                <a:solidFill>
                  <a:schemeClr val="tx1"/>
                </a:solidFill>
              </a:rPr>
              <a:t>反向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		</a:t>
            </a:r>
            <a:r>
              <a:rPr lang="en-US" altLang="zh-CN" sz="2000" dirty="0">
                <a:solidFill>
                  <a:schemeClr val="tx1"/>
                </a:solidFill>
              </a:rPr>
              <a:t>.</a:t>
            </a:r>
            <a:r>
              <a:rPr lang="en-US" altLang="zh-CN" sz="2000" dirty="0" err="1">
                <a:solidFill>
                  <a:schemeClr val="tx1"/>
                </a:solidFill>
              </a:rPr>
              <a:t>addra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ram_addr</a:t>
            </a:r>
            <a:r>
              <a:rPr lang="en-US" altLang="zh-CN" sz="2000" dirty="0" smtClean="0">
                <a:solidFill>
                  <a:srgbClr val="FF0000"/>
                </a:solidFill>
              </a:rPr>
              <a:t>[9:0]</a:t>
            </a:r>
            <a:r>
              <a:rPr lang="en-US" altLang="zh-CN" sz="2000" dirty="0" smtClean="0"/>
              <a:t>), 	</a:t>
            </a:r>
            <a:r>
              <a:rPr lang="en-US" altLang="zh-CN" sz="2000" dirty="0" smtClean="0">
                <a:solidFill>
                  <a:schemeClr val="tx1"/>
                </a:solidFill>
              </a:rPr>
              <a:t>// RAM</a:t>
            </a:r>
            <a:r>
              <a:rPr lang="zh-CN" altLang="en-US" sz="2000" dirty="0" smtClean="0">
                <a:solidFill>
                  <a:schemeClr val="tx1"/>
                </a:solidFill>
              </a:rPr>
              <a:t>地址指针</a:t>
            </a:r>
            <a:r>
              <a:rPr lang="en-US" altLang="zh-CN" sz="2000" dirty="0" smtClean="0">
                <a:solidFill>
                  <a:schemeClr val="tx1"/>
                </a:solidFill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</a:rPr>
              <a:t>来自</a:t>
            </a:r>
            <a:r>
              <a:rPr lang="en-US" altLang="zh-CN" sz="2000" dirty="0" smtClean="0">
                <a:solidFill>
                  <a:schemeClr val="tx1"/>
                </a:solidFill>
              </a:rPr>
              <a:t>MIO_BUS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		</a:t>
            </a:r>
            <a:r>
              <a:rPr lang="en-US" altLang="zh-CN" sz="2000" dirty="0">
                <a:solidFill>
                  <a:schemeClr val="tx1"/>
                </a:solidFill>
              </a:rPr>
              <a:t>.</a:t>
            </a:r>
            <a:r>
              <a:rPr lang="en-US" altLang="zh-CN" sz="2000" dirty="0" err="1">
                <a:solidFill>
                  <a:schemeClr val="tx1"/>
                </a:solidFill>
              </a:rPr>
              <a:t>d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outa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ram_data_out</a:t>
            </a:r>
            <a:r>
              <a:rPr lang="en-US" altLang="zh-CN" sz="2000" dirty="0" smtClean="0"/>
              <a:t>) 	</a:t>
            </a:r>
            <a:r>
              <a:rPr lang="en-US" altLang="zh-CN" sz="2000" dirty="0" smtClean="0">
                <a:solidFill>
                  <a:schemeClr val="tx1"/>
                </a:solidFill>
              </a:rPr>
              <a:t>// RAM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</a:t>
            </a:r>
            <a:r>
              <a:rPr lang="en-US" altLang="zh-CN" sz="2000" dirty="0" smtClean="0">
                <a:solidFill>
                  <a:schemeClr val="tx1"/>
                </a:solidFill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</a:rPr>
              <a:t>代码或数据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             );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endParaRPr lang="en-US" altLang="zh-CN" sz="2000" dirty="0" smtClean="0"/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图形输入调用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/>
              <a:t>RAM_B.sym</a:t>
            </a:r>
            <a:endParaRPr lang="en-US" altLang="zh-CN" sz="2400" dirty="0" smtClean="0"/>
          </a:p>
          <a:p>
            <a:pPr lvl="1">
              <a:buClr>
                <a:srgbClr val="4BACC6">
                  <a:lumMod val="75000"/>
                </a:srgbClr>
              </a:buClr>
            </a:pPr>
            <a:endParaRPr lang="en-US" altLang="zh-CN" sz="2400" dirty="0"/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固核调用不需要空模块文档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1841" y="3015770"/>
            <a:ext cx="578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红色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与单周期不同均通过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MIO_BUS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2806" y="1268760"/>
            <a:ext cx="8711682" cy="4689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ts val="1400"/>
              </a:lnSpc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8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U3-</a:t>
            </a:r>
            <a:r>
              <a:rPr lang="zh-CN" altLang="en-US" dirty="0" smtClean="0"/>
              <a:t>存储器初始化数据文档：</a:t>
            </a:r>
            <a:r>
              <a:rPr lang="en-US" altLang="zh-CN" dirty="0" err="1" smtClean="0">
                <a:solidFill>
                  <a:srgbClr val="FF0000"/>
                </a:solidFill>
              </a:rPr>
              <a:t>mem.coe</a:t>
            </a:r>
            <a:br>
              <a:rPr lang="en-US" altLang="zh-CN" dirty="0"/>
            </a:br>
            <a:r>
              <a:rPr lang="en-US" altLang="zh-CN" dirty="0"/>
              <a:t>				      </a:t>
            </a:r>
            <a:r>
              <a:rPr lang="zh-CN" altLang="en-US" dirty="0" smtClean="0"/>
              <a:t>代码与数据共存</a:t>
            </a:r>
            <a:endParaRPr lang="zh-CN" alt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568952" cy="49685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0" dirty="0" err="1">
                <a:solidFill>
                  <a:schemeClr val="tx1"/>
                </a:solidFill>
              </a:rPr>
              <a:t>memory_initialization_radix</a:t>
            </a:r>
            <a:r>
              <a:rPr lang="en-US" altLang="zh-CN" sz="1800" b="0" dirty="0">
                <a:solidFill>
                  <a:schemeClr val="tx1"/>
                </a:solidFill>
              </a:rPr>
              <a:t>=16;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b="0" dirty="0" err="1">
                <a:solidFill>
                  <a:schemeClr val="tx1"/>
                </a:solidFill>
              </a:rPr>
              <a:t>memory_initialization_vector</a:t>
            </a:r>
            <a:r>
              <a:rPr lang="en-US" altLang="zh-CN" sz="1800" b="0" dirty="0">
                <a:solidFill>
                  <a:schemeClr val="tx1"/>
                </a:solidFill>
              </a:rPr>
              <a:t>=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3c03f000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2014003f, 3c088000, 00632020, 20020001, 00000827, 00205020, 20070003, 00e73827, 20067fff, 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00008820, 200502ab, ac650000, 20120002, ac600004, 8c650000, 00a52820, 00a52820, ac650000, ac660004, 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3c0dffff, 8c650000, 00a52820, 00a52820, ac650000, 8c650000, 00a85824, 21ad0001, 11680015, 8c650000, 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20120018, 00b25824, 11600005, 1172000a, 20120008, 1172000b, ac890000, 08000015, 11410001, 0800002a, 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00005027, 014a5020, ac8a0000, 08000015, 8e2902a0, ac890000, 08000015, 8e290260, ac890000, 08000015, 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3c0dffff, 014a5020, 01425025, 22310004, 02348824, 21290001, 11210001, 0800003b, 21290005, 8c650000, 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00a55820, 016b5820, ac6b0000, ac660004, 8c650000, 00a85824, 1168fffd, 0800001d, 00000000, 00000000,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00000000, 00000000, 00000000, 00000000, 00000000, 00000000, 00000000, 00000000, 00000000, 00000000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altLang="zh-CN" sz="1200" b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………………</a:t>
            </a:r>
            <a:endParaRPr lang="en-US" altLang="zh-CN" sz="1200" b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……………… </a:t>
            </a:r>
            <a:endParaRPr lang="en-US" altLang="zh-CN" sz="1200" b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f0000000, 000002AB, 80000000, 0000003F, 00000001, FFFF0000, 0000FFFF, 80000000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00000000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11111111, 22222222, 33333333, 44444444, 55555555, 66666666, 77777777, 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88888888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99999999,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aaaaaaaa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bbbbbbbb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cccccccc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dddddddd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eeeeeeee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ffffffff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557EF7E0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D7BDFBD9, D7DBFDB9, DFCFFCFB, DFCFBFFF, F7F3DFFF, FFFFDF3D, FFFF9DB9, 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FFFFBCFB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DFCFFCFB, DFCFBFFF, D7DB9FFF, D7DBFDB9, D7BDFBD9, FFFF07E0, 007E0FFF,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03bdf020, 03def820, 08002300;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395536" y="4293096"/>
            <a:ext cx="8568952" cy="16654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95536" y="1916832"/>
            <a:ext cx="8568952" cy="2232248"/>
          </a:xfrm>
          <a:prstGeom prst="roundRect">
            <a:avLst>
              <a:gd name="adj" fmla="val 54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16016" y="372934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代码区：地址从</a:t>
            </a:r>
            <a:r>
              <a:rPr lang="en-US" altLang="zh-CN" b="1" dirty="0" smtClean="0">
                <a:solidFill>
                  <a:srgbClr val="FF0000"/>
                </a:solidFill>
              </a:rPr>
              <a:t>00000000</a:t>
            </a:r>
            <a:r>
              <a:rPr lang="zh-CN" altLang="en-US" b="1" dirty="0" smtClean="0">
                <a:solidFill>
                  <a:srgbClr val="FF0000"/>
                </a:solidFill>
              </a:rPr>
              <a:t>开始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24028" y="5325836"/>
            <a:ext cx="370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数据</a:t>
            </a:r>
            <a:r>
              <a:rPr lang="zh-CN" altLang="en-US" b="1" dirty="0" smtClean="0">
                <a:solidFill>
                  <a:srgbClr val="FF0000"/>
                </a:solidFill>
              </a:rPr>
              <a:t>区：地址起始需要约定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7" idx="1"/>
          </p:cNvCxnSpPr>
          <p:nvPr/>
        </p:nvCxnSpPr>
        <p:spPr>
          <a:xfrm flipH="1" flipV="1">
            <a:off x="539552" y="2132856"/>
            <a:ext cx="4176464" cy="178115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573088" y="4564676"/>
            <a:ext cx="4320480" cy="85457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U4-</a:t>
            </a:r>
            <a:r>
              <a:rPr lang="zh-CN" altLang="en-US" dirty="0"/>
              <a:t>总线接口模块：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MIO_BUS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MIO_BUS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CPU</a:t>
            </a:r>
            <a:r>
              <a:rPr lang="zh-CN" altLang="en-US" sz="2200" dirty="0"/>
              <a:t>与</a:t>
            </a:r>
            <a:r>
              <a:rPr lang="zh-CN" altLang="en-US" sz="2200" dirty="0" smtClean="0"/>
              <a:t>外部数据交换接口模块</a:t>
            </a:r>
            <a:endParaRPr lang="en-US" altLang="zh-CN" sz="2200" dirty="0" smtClean="0"/>
          </a:p>
          <a:p>
            <a:pPr lvl="1">
              <a:spcBef>
                <a:spcPts val="0"/>
              </a:spcBef>
            </a:pPr>
            <a:r>
              <a:rPr lang="zh-CN" altLang="en-US" sz="2200" dirty="0" smtClean="0"/>
              <a:t>本课程实验将数据交换电路合并成一个模块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zh-CN" altLang="en-US" sz="2200" dirty="0" smtClean="0"/>
              <a:t>非常简单，但非标准，扩展不方便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zh-CN" altLang="en-US" sz="2200" dirty="0" smtClean="0"/>
              <a:t>后继课程采用标准总线</a:t>
            </a:r>
            <a:endParaRPr lang="en-US" altLang="zh-CN" sz="2200" dirty="0" smtClean="0"/>
          </a:p>
          <a:p>
            <a:pPr lvl="3">
              <a:spcBef>
                <a:spcPts val="0"/>
              </a:spcBef>
            </a:pPr>
            <a:r>
              <a:rPr lang="en-US" altLang="zh-CN" dirty="0" smtClean="0"/>
              <a:t>Wishbone</a:t>
            </a:r>
            <a:r>
              <a:rPr lang="zh-CN" altLang="en-US" dirty="0" smtClean="0"/>
              <a:t>总线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基本功能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200" dirty="0" smtClean="0"/>
              <a:t>数据存储、</a:t>
            </a:r>
            <a:r>
              <a:rPr lang="en-US" altLang="zh-CN" sz="2200" dirty="0" smtClean="0"/>
              <a:t>Seg7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SW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BTN</a:t>
            </a:r>
            <a:r>
              <a:rPr lang="zh-CN" altLang="en-US" sz="2200" dirty="0" smtClean="0"/>
              <a:t>和</a:t>
            </a:r>
            <a:r>
              <a:rPr lang="en-US" altLang="zh-CN" sz="2200" dirty="0" smtClean="0"/>
              <a:t>LED</a:t>
            </a:r>
            <a:r>
              <a:rPr lang="zh-CN" altLang="en-US" sz="2200" dirty="0" smtClean="0"/>
              <a:t>等接口</a:t>
            </a:r>
            <a:endParaRPr lang="en-US" altLang="zh-CN" sz="2200" dirty="0" smtClean="0"/>
          </a:p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本实验用</a:t>
            </a:r>
            <a:r>
              <a:rPr lang="en-US" altLang="zh-CN" sz="2800" dirty="0">
                <a:solidFill>
                  <a:schemeClr val="tx1"/>
                </a:solidFill>
              </a:rPr>
              <a:t>IP </a:t>
            </a:r>
            <a:r>
              <a:rPr lang="zh-CN" altLang="en-US" sz="2800" dirty="0">
                <a:solidFill>
                  <a:schemeClr val="tx1"/>
                </a:solidFill>
              </a:rPr>
              <a:t>软核</a:t>
            </a:r>
            <a:r>
              <a:rPr lang="en-US" altLang="zh-CN" sz="2800" dirty="0">
                <a:solidFill>
                  <a:schemeClr val="tx1"/>
                </a:solidFill>
              </a:rPr>
              <a:t>-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U4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核调用</a:t>
            </a:r>
            <a:r>
              <a:rPr lang="zh-CN" altLang="en-US" sz="2200" dirty="0" smtClean="0"/>
              <a:t>模块</a:t>
            </a:r>
            <a:r>
              <a:rPr lang="en-US" altLang="zh-CN" sz="2200" dirty="0" err="1"/>
              <a:t>MIO_BUS.ngc</a:t>
            </a:r>
            <a:endParaRPr lang="en-US" altLang="zh-CN" sz="2200" dirty="0"/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核接口信号模块</a:t>
            </a:r>
            <a:r>
              <a:rPr lang="en-US" altLang="zh-CN" sz="2200" dirty="0"/>
              <a:t>(</a:t>
            </a:r>
            <a:r>
              <a:rPr lang="zh-CN" altLang="en-US" sz="2200" dirty="0"/>
              <a:t>空文档</a:t>
            </a:r>
            <a:r>
              <a:rPr lang="en-US" altLang="zh-CN" sz="2200" dirty="0"/>
              <a:t>)</a:t>
            </a:r>
            <a:r>
              <a:rPr lang="zh-CN" altLang="en-US" sz="2200" dirty="0" smtClean="0"/>
              <a:t>：</a:t>
            </a:r>
            <a:r>
              <a:rPr lang="en-US" altLang="zh-CN" sz="2200" dirty="0" err="1"/>
              <a:t>MIO_BUS.v</a:t>
            </a:r>
            <a:endParaRPr lang="en-US" altLang="zh-CN" sz="2200" dirty="0"/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核模块符号文档</a:t>
            </a:r>
            <a:r>
              <a:rPr lang="zh-CN" altLang="en-US" sz="2200" dirty="0" smtClean="0"/>
              <a:t>：</a:t>
            </a:r>
            <a:r>
              <a:rPr lang="en-US" altLang="zh-CN" sz="2200" dirty="0" err="1"/>
              <a:t>MIO_BUS.sym</a:t>
            </a:r>
            <a:endParaRPr lang="en-US" altLang="zh-CN" sz="2200" dirty="0"/>
          </a:p>
          <a:p>
            <a:pPr>
              <a:spcBef>
                <a:spcPts val="0"/>
              </a:spcBef>
            </a:pPr>
            <a:endParaRPr lang="en-US" altLang="zh-CN" dirty="0" smtClean="0"/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0232" y="1268760"/>
            <a:ext cx="2333648" cy="421129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5736" y="5725017"/>
            <a:ext cx="5408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注：如果增加</a:t>
            </a:r>
            <a:r>
              <a:rPr lang="en-US" altLang="zh-CN" sz="2400" dirty="0" smtClean="0">
                <a:solidFill>
                  <a:srgbClr val="FF0000"/>
                </a:solidFill>
              </a:rPr>
              <a:t>RAM</a:t>
            </a:r>
            <a:r>
              <a:rPr lang="zh-CN" altLang="en-US" sz="2400" dirty="0" smtClean="0">
                <a:solidFill>
                  <a:srgbClr val="FF0000"/>
                </a:solidFill>
              </a:rPr>
              <a:t>容量需修改地址译码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IO</a:t>
            </a:r>
            <a:r>
              <a:rPr lang="zh-CN" altLang="en-US" dirty="0"/>
              <a:t>总线</a:t>
            </a:r>
            <a:r>
              <a:rPr lang="zh-CN" altLang="en-US" dirty="0" smtClean="0"/>
              <a:t>接口空</a:t>
            </a:r>
            <a:r>
              <a:rPr lang="zh-CN" altLang="en-US" dirty="0"/>
              <a:t>模块</a:t>
            </a:r>
            <a:r>
              <a:rPr lang="en-US" altLang="zh-CN" dirty="0" smtClean="0"/>
              <a:t>-</a:t>
            </a:r>
            <a:r>
              <a:rPr lang="en-US" altLang="zh-CN" dirty="0" err="1" smtClean="0">
                <a:solidFill>
                  <a:srgbClr val="FF0000"/>
                </a:solidFill>
              </a:rPr>
              <a:t>MIO_BUS.v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012" y="1080120"/>
            <a:ext cx="8491746" cy="5589240"/>
          </a:xfrm>
          <a:solidFill>
            <a:schemeClr val="bg1"/>
          </a:solidFill>
        </p:spPr>
        <p:txBody>
          <a:bodyPr/>
          <a:lstStyle/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rgbClr val="3333FF"/>
                </a:solidFill>
              </a:rPr>
              <a:t>module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MIO_BUS</a:t>
            </a:r>
            <a:r>
              <a:rPr lang="en-US" altLang="zh-CN" sz="1600" dirty="0"/>
              <a:t>( 	</a:t>
            </a:r>
            <a:r>
              <a:rPr lang="en-US" altLang="zh-CN" sz="1600" dirty="0">
                <a:solidFill>
                  <a:srgbClr val="3333FF"/>
                </a:solidFill>
              </a:rPr>
              <a:t>input </a:t>
            </a:r>
            <a:r>
              <a:rPr lang="en-US" altLang="zh-CN" sz="1600" b="0" dirty="0">
                <a:solidFill>
                  <a:schemeClr val="tx1"/>
                </a:solidFill>
              </a:rPr>
              <a:t>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, input 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rst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              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[3:0] BTN,  input wire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[15:0]SW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              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mem_w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/>
              <a:t>	              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dirty="0" smtClean="0"/>
              <a:t>[</a:t>
            </a:r>
            <a:r>
              <a:rPr lang="en-US" altLang="zh-CN" sz="1600" b="0" dirty="0">
                <a:solidFill>
                  <a:schemeClr val="tx1"/>
                </a:solidFill>
              </a:rPr>
              <a:t>31:0] Cpu_data2bus,</a:t>
            </a:r>
            <a:r>
              <a:rPr lang="en-US" altLang="zh-CN" sz="1600" dirty="0" smtClean="0"/>
              <a:t>	 	</a:t>
            </a:r>
            <a:r>
              <a:rPr lang="en-US" altLang="zh-CN" sz="1600" b="0" dirty="0">
                <a:solidFill>
                  <a:schemeClr val="tx1"/>
                </a:solidFill>
              </a:rPr>
              <a:t>//data from CPU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addr_bus</a:t>
            </a:r>
            <a:r>
              <a:rPr lang="en-US" altLang="zh-CN" sz="1600" b="0" dirty="0">
                <a:solidFill>
                  <a:schemeClr val="tx1"/>
                </a:solidFill>
              </a:rPr>
              <a:t>,	</a:t>
            </a:r>
            <a:r>
              <a:rPr lang="en-US" altLang="zh-CN" sz="1600" dirty="0" smtClean="0"/>
              <a:t>	</a:t>
            </a:r>
            <a:r>
              <a:rPr lang="en-US" altLang="zh-CN" sz="1600" b="0" dirty="0">
                <a:solidFill>
                  <a:schemeClr val="tx1"/>
                </a:solidFill>
              </a:rPr>
              <a:t>//</a:t>
            </a:r>
            <a:r>
              <a:rPr lang="en-US" altLang="zh-CN" sz="1600" b="0" dirty="0" err="1">
                <a:solidFill>
                  <a:schemeClr val="tx1"/>
                </a:solidFill>
              </a:rPr>
              <a:t>addr</a:t>
            </a:r>
            <a:r>
              <a:rPr lang="en-US" altLang="zh-CN" sz="1600" b="0" dirty="0">
                <a:solidFill>
                  <a:schemeClr val="tx1"/>
                </a:solidFill>
              </a:rPr>
              <a:t>  from CPU	</a:t>
            </a:r>
            <a:r>
              <a:rPr lang="en-US" altLang="zh-CN" sz="1600" dirty="0"/>
              <a:t>	</a:t>
            </a:r>
            <a:endParaRPr lang="en-US" altLang="zh-CN" sz="1600" dirty="0" smtClean="0"/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/>
              <a:t>	              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ram_data_out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                </a:t>
            </a:r>
            <a:r>
              <a:rPr lang="en-US" altLang="zh-CN" sz="1600" dirty="0">
                <a:solidFill>
                  <a:srgbClr val="3333FF"/>
                </a:solidFill>
              </a:rPr>
              <a:t>	input wire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[15:0</a:t>
            </a:r>
            <a:r>
              <a:rPr lang="en-US" altLang="zh-CN" sz="1600" b="0" dirty="0">
                <a:solidFill>
                  <a:schemeClr val="tx1"/>
                </a:solidFill>
              </a:rPr>
              <a:t>]  </a:t>
            </a:r>
            <a:r>
              <a:rPr lang="en-US" altLang="zh-CN" sz="1600" b="0" dirty="0" err="1">
                <a:solidFill>
                  <a:schemeClr val="tx1"/>
                </a:solidFill>
              </a:rPr>
              <a:t>led_out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counter_out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counter0_out,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counter1_out,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counter2_out,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800" dirty="0"/>
              <a:t>					</a:t>
            </a:r>
            <a:endParaRPr lang="en-US" altLang="zh-CN" sz="800" dirty="0"/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 output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Cpu_data4bus,	//write to CPU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 </a:t>
            </a:r>
            <a:r>
              <a:rPr lang="en-US" altLang="zh-CN" sz="1600" b="0" dirty="0" err="1">
                <a:solidFill>
                  <a:schemeClr val="tx1"/>
                </a:solidFill>
              </a:rPr>
              <a:t>ram_data_in</a:t>
            </a:r>
            <a:r>
              <a:rPr lang="en-US" altLang="zh-CN" sz="1600" b="0" dirty="0">
                <a:solidFill>
                  <a:schemeClr val="tx1"/>
                </a:solidFill>
              </a:rPr>
              <a:t>,  	//from CPU write to Memory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 output wire </a:t>
            </a:r>
            <a:r>
              <a:rPr lang="en-US" altLang="zh-CN" sz="1600" b="0" dirty="0">
                <a:solidFill>
                  <a:schemeClr val="tx1"/>
                </a:solidFill>
              </a:rPr>
              <a:t>[9:  0]  </a:t>
            </a:r>
            <a:r>
              <a:rPr lang="en-US" altLang="zh-CN" sz="1600" b="0" dirty="0" err="1">
                <a:solidFill>
                  <a:schemeClr val="tx1"/>
                </a:solidFill>
              </a:rPr>
              <a:t>ram_addr</a:t>
            </a:r>
            <a:r>
              <a:rPr lang="en-US" altLang="zh-CN" sz="1600" b="0" dirty="0">
                <a:solidFill>
                  <a:schemeClr val="tx1"/>
                </a:solidFill>
              </a:rPr>
              <a:t>,	    	 //Memory Address signals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data_ram_we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zh-CN" altLang="en-US" sz="1600" b="0" dirty="0">
                <a:solidFill>
                  <a:schemeClr val="tx1"/>
                </a:solidFill>
              </a:rPr>
              <a:t>GPIOf0000000_w</a:t>
            </a:r>
            <a:r>
              <a:rPr lang="en-US" altLang="zh-CN" sz="1600" b="0" dirty="0">
                <a:solidFill>
                  <a:schemeClr val="tx1"/>
                </a:solidFill>
              </a:rPr>
              <a:t>,		//</a:t>
            </a:r>
            <a:r>
              <a:rPr lang="zh-CN" altLang="en-US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GPIOffffff00_we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zh-CN" altLang="en-US" sz="1600" b="0" dirty="0">
                <a:solidFill>
                  <a:schemeClr val="tx1"/>
                </a:solidFill>
              </a:rPr>
              <a:t>GPIO</a:t>
            </a:r>
            <a:r>
              <a:rPr lang="en-US" altLang="zh-CN" sz="1600" b="0" dirty="0">
                <a:solidFill>
                  <a:schemeClr val="tx1"/>
                </a:solidFill>
              </a:rPr>
              <a:t>e</a:t>
            </a:r>
            <a:r>
              <a:rPr lang="zh-CN" altLang="en-US" sz="1600" b="0" dirty="0">
                <a:solidFill>
                  <a:schemeClr val="tx1"/>
                </a:solidFill>
              </a:rPr>
              <a:t>0000000_we</a:t>
            </a:r>
            <a:r>
              <a:rPr lang="en-US" altLang="zh-CN" sz="1600" b="0" dirty="0">
                <a:solidFill>
                  <a:schemeClr val="tx1"/>
                </a:solidFill>
              </a:rPr>
              <a:t>,	// GPIOfffffe00_we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/>
              <a:t>		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counter_we</a:t>
            </a:r>
            <a:r>
              <a:rPr lang="en-US" altLang="zh-CN" sz="1600" b="0" dirty="0">
                <a:solidFill>
                  <a:schemeClr val="tx1"/>
                </a:solidFill>
              </a:rPr>
              <a:t>,		//</a:t>
            </a:r>
            <a:r>
              <a:rPr lang="zh-CN" altLang="en-US" sz="1600" b="0" dirty="0">
                <a:solidFill>
                  <a:schemeClr val="tx1"/>
                </a:solidFill>
              </a:rPr>
              <a:t>记数器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Peripheral_in</a:t>
            </a:r>
            <a:r>
              <a:rPr lang="en-US" altLang="zh-CN" sz="1600" b="0" dirty="0">
                <a:solidFill>
                  <a:schemeClr val="tx1"/>
                </a:solidFill>
              </a:rPr>
              <a:t>	//</a:t>
            </a:r>
            <a:r>
              <a:rPr lang="zh-CN" altLang="en-US" sz="1600" b="0" dirty="0">
                <a:solidFill>
                  <a:schemeClr val="tx1"/>
                </a:solidFill>
              </a:rPr>
              <a:t>送外部设备总线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);</a:t>
            </a:r>
            <a:endParaRPr lang="en-US" altLang="zh-CN" sz="1600" dirty="0" smtClean="0"/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err="1">
                <a:solidFill>
                  <a:srgbClr val="3333FF"/>
                </a:solidFill>
              </a:rPr>
              <a:t>endmodule</a:t>
            </a:r>
            <a:endParaRPr lang="zh-CN" altLang="en-US" sz="16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130" y="-38190"/>
            <a:ext cx="7869560" cy="95436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MIO_BUS</a:t>
            </a:r>
            <a:r>
              <a:rPr lang="zh-CN" altLang="en-US" dirty="0"/>
              <a:t>模块调用接口信号关系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10" y="1052736"/>
            <a:ext cx="8491746" cy="5400600"/>
          </a:xfrm>
          <a:solidFill>
            <a:schemeClr val="bg1"/>
          </a:solidFill>
        </p:spPr>
        <p:txBody>
          <a:bodyPr/>
          <a:lstStyle/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MIO_BUS          U4</a:t>
            </a:r>
            <a:r>
              <a:rPr lang="en-US" altLang="zh-CN" sz="1600" dirty="0" smtClean="0">
                <a:solidFill>
                  <a:schemeClr val="tx1"/>
                </a:solidFill>
              </a:rPr>
              <a:t>( </a:t>
            </a: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</a:rPr>
              <a:t>clk_100HzM,		//</a:t>
            </a:r>
            <a:r>
              <a:rPr lang="zh-CN" altLang="en-US" sz="1600" dirty="0" smtClean="0">
                <a:solidFill>
                  <a:schemeClr val="tx1"/>
                </a:solidFill>
              </a:rPr>
              <a:t>主板时钟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rst</a:t>
            </a:r>
            <a:r>
              <a:rPr lang="en-US" altLang="zh-CN" sz="1600" dirty="0" smtClean="0">
                <a:solidFill>
                  <a:schemeClr val="tx1"/>
                </a:solidFill>
              </a:rPr>
              <a:t>],			//</a:t>
            </a:r>
            <a:r>
              <a:rPr lang="zh-CN" altLang="en-US" sz="1600" dirty="0" smtClean="0">
                <a:solidFill>
                  <a:schemeClr val="tx1"/>
                </a:solidFill>
              </a:rPr>
              <a:t>复位，按钮</a:t>
            </a:r>
            <a:r>
              <a:rPr lang="en-US" altLang="zh-CN" sz="1600" dirty="0" smtClean="0">
                <a:solidFill>
                  <a:schemeClr val="tx1"/>
                </a:solidFill>
              </a:rPr>
              <a:t>BTN3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</a:rPr>
              <a:t>	BTN [3:0</a:t>
            </a:r>
            <a:r>
              <a:rPr lang="en-US" altLang="zh-CN" sz="1600" dirty="0">
                <a:solidFill>
                  <a:schemeClr val="tx1"/>
                </a:solidFill>
              </a:rPr>
              <a:t>] , </a:t>
            </a:r>
            <a:r>
              <a:rPr lang="en-US" altLang="zh-CN" sz="1600" dirty="0" smtClean="0">
                <a:solidFill>
                  <a:schemeClr val="tx1"/>
                </a:solidFill>
              </a:rPr>
              <a:t>		//4</a:t>
            </a:r>
            <a:r>
              <a:rPr lang="zh-CN" altLang="en-US" sz="1600" dirty="0" smtClean="0">
                <a:solidFill>
                  <a:schemeClr val="tx1"/>
                </a:solidFill>
              </a:rPr>
              <a:t>位原始按钮输入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</a:rPr>
              <a:t>	SW [15:0],		//8</a:t>
            </a:r>
            <a:r>
              <a:rPr lang="zh-CN" altLang="en-US" sz="1600" dirty="0" smtClean="0">
                <a:solidFill>
                  <a:schemeClr val="tx1"/>
                </a:solidFill>
              </a:rPr>
              <a:t>位</a:t>
            </a:r>
            <a:r>
              <a:rPr lang="zh-CN" altLang="en-US" sz="1600" dirty="0">
                <a:solidFill>
                  <a:schemeClr val="tx1"/>
                </a:solidFill>
              </a:rPr>
              <a:t>原始</a:t>
            </a:r>
            <a:r>
              <a:rPr lang="zh-CN" altLang="en-US" sz="1600" dirty="0" smtClean="0">
                <a:solidFill>
                  <a:schemeClr val="tx1"/>
                </a:solidFill>
              </a:rPr>
              <a:t>开关输入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              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mem_w</a:t>
            </a:r>
            <a:r>
              <a:rPr lang="en-US" altLang="zh-CN" sz="1600" dirty="0" smtClean="0">
                <a:solidFill>
                  <a:schemeClr val="tx1"/>
                </a:solidFill>
              </a:rPr>
              <a:t>,			//</a:t>
            </a:r>
            <a:r>
              <a:rPr lang="zh-CN" altLang="en-US" sz="1600" dirty="0" smtClean="0">
                <a:solidFill>
                  <a:schemeClr val="tx1"/>
                </a:solidFill>
              </a:rPr>
              <a:t>存储器读写操作，来自</a:t>
            </a:r>
            <a:r>
              <a:rPr lang="en-US" altLang="zh-CN" sz="1600" dirty="0" smtClean="0">
                <a:solidFill>
                  <a:schemeClr val="tx1"/>
                </a:solidFill>
              </a:rPr>
              <a:t>CPU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              	</a:t>
            </a:r>
            <a:r>
              <a:rPr lang="en-US" altLang="zh-CN" sz="1600" dirty="0" smtClean="0">
                <a:solidFill>
                  <a:schemeClr val="tx1"/>
                </a:solidFill>
              </a:rPr>
              <a:t>Cpu_data2bus [31:0</a:t>
            </a:r>
            <a:r>
              <a:rPr lang="en-US" altLang="zh-CN" sz="1600" dirty="0">
                <a:solidFill>
                  <a:schemeClr val="tx1"/>
                </a:solidFill>
              </a:rPr>
              <a:t>] </a:t>
            </a:r>
            <a:r>
              <a:rPr lang="en-US" altLang="zh-CN" sz="1600" dirty="0" smtClean="0">
                <a:solidFill>
                  <a:schemeClr val="tx1"/>
                </a:solidFill>
              </a:rPr>
              <a:t>,	//CPU</a:t>
            </a:r>
            <a:r>
              <a:rPr lang="zh-CN" altLang="en-US" sz="1600" dirty="0">
                <a:solidFill>
                  <a:schemeClr val="tx1"/>
                </a:solidFill>
              </a:rPr>
              <a:t>输出</a:t>
            </a:r>
            <a:r>
              <a:rPr lang="zh-CN" altLang="en-US" sz="1600" dirty="0" smtClean="0">
                <a:solidFill>
                  <a:schemeClr val="tx1"/>
                </a:solidFill>
              </a:rPr>
              <a:t>数据总线</a:t>
            </a:r>
            <a:r>
              <a:rPr lang="en-US" altLang="zh-CN" sz="1600" dirty="0" smtClean="0">
                <a:solidFill>
                  <a:schemeClr val="tx1"/>
                </a:solidFill>
              </a:rPr>
              <a:t>	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addr_bus</a:t>
            </a:r>
            <a:r>
              <a:rPr lang="en-US" altLang="zh-CN" sz="1600" dirty="0" smtClean="0">
                <a:solidFill>
                  <a:schemeClr val="tx1"/>
                </a:solidFill>
              </a:rPr>
              <a:t> [31:0</a:t>
            </a:r>
            <a:r>
              <a:rPr lang="en-US" altLang="zh-CN" sz="1600" dirty="0">
                <a:solidFill>
                  <a:schemeClr val="tx1"/>
                </a:solidFill>
              </a:rPr>
              <a:t>] , 		</a:t>
            </a:r>
            <a:r>
              <a:rPr lang="en-US" altLang="zh-CN" sz="1600" dirty="0" smtClean="0">
                <a:solidFill>
                  <a:schemeClr val="tx1"/>
                </a:solidFill>
              </a:rPr>
              <a:t>//</a:t>
            </a:r>
            <a:r>
              <a:rPr lang="zh-CN" altLang="en-US" sz="1600" dirty="0" smtClean="0">
                <a:solidFill>
                  <a:schemeClr val="tx1"/>
                </a:solidFill>
              </a:rPr>
              <a:t>地址总线，来自</a:t>
            </a:r>
            <a:r>
              <a:rPr lang="en-US" altLang="zh-CN" sz="1600" dirty="0" smtClean="0">
                <a:solidFill>
                  <a:schemeClr val="tx1"/>
                </a:solidFill>
              </a:rPr>
              <a:t>CPU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              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ram_data_out</a:t>
            </a:r>
            <a:r>
              <a:rPr lang="en-US" altLang="zh-CN" sz="1600" dirty="0" smtClean="0">
                <a:solidFill>
                  <a:schemeClr val="tx1"/>
                </a:solidFill>
              </a:rPr>
              <a:t> [31:0</a:t>
            </a:r>
            <a:r>
              <a:rPr lang="en-US" altLang="zh-CN" sz="1600" dirty="0">
                <a:solidFill>
                  <a:schemeClr val="tx1"/>
                </a:solidFill>
              </a:rPr>
              <a:t>] </a:t>
            </a:r>
            <a:r>
              <a:rPr lang="en-US" altLang="zh-CN" sz="1600" dirty="0" smtClean="0">
                <a:solidFill>
                  <a:schemeClr val="tx1"/>
                </a:solidFill>
              </a:rPr>
              <a:t>,	//</a:t>
            </a:r>
            <a:r>
              <a:rPr lang="zh-CN" altLang="en-US" sz="1600" dirty="0" smtClean="0">
                <a:solidFill>
                  <a:schemeClr val="tx1"/>
                </a:solidFill>
              </a:rPr>
              <a:t>来自</a:t>
            </a:r>
            <a:r>
              <a:rPr lang="en-US" altLang="zh-CN" sz="1600" dirty="0" smtClean="0">
                <a:solidFill>
                  <a:schemeClr val="tx1"/>
                </a:solidFill>
              </a:rPr>
              <a:t>RAM</a:t>
            </a:r>
            <a:r>
              <a:rPr lang="zh-CN" altLang="en-US" sz="1600" dirty="0" smtClean="0">
                <a:solidFill>
                  <a:schemeClr val="tx1"/>
                </a:solidFill>
              </a:rPr>
              <a:t>数据输出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               	</a:t>
            </a:r>
            <a:r>
              <a:rPr lang="en-US" altLang="zh-CN" sz="1600" dirty="0" err="1">
                <a:solidFill>
                  <a:schemeClr val="tx1"/>
                </a:solidFill>
              </a:rPr>
              <a:t>led_out</a:t>
            </a:r>
            <a:r>
              <a:rPr lang="en-US" altLang="zh-CN" sz="1600" dirty="0">
                <a:solidFill>
                  <a:schemeClr val="tx1"/>
                </a:solidFill>
              </a:rPr>
              <a:t> [7:0</a:t>
            </a:r>
            <a:r>
              <a:rPr lang="en-US" altLang="zh-CN" sz="1600" dirty="0" smtClean="0">
                <a:solidFill>
                  <a:schemeClr val="tx1"/>
                </a:solidFill>
              </a:rPr>
              <a:t>],		//</a:t>
            </a:r>
            <a:r>
              <a:rPr lang="zh-CN" altLang="en-US" sz="1600" dirty="0" smtClean="0">
                <a:solidFill>
                  <a:schemeClr val="tx1"/>
                </a:solidFill>
              </a:rPr>
              <a:t>来自</a:t>
            </a:r>
            <a:r>
              <a:rPr lang="en-US" altLang="zh-CN" sz="1600" dirty="0" smtClean="0">
                <a:solidFill>
                  <a:schemeClr val="tx1"/>
                </a:solidFill>
              </a:rPr>
              <a:t>LED</a:t>
            </a:r>
            <a:r>
              <a:rPr lang="zh-CN" altLang="en-US" sz="1600" dirty="0" smtClean="0">
                <a:solidFill>
                  <a:schemeClr val="tx1"/>
                </a:solidFill>
              </a:rPr>
              <a:t>设备输出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	</a:t>
            </a:r>
            <a:r>
              <a:rPr lang="en-US" altLang="zh-CN" sz="1600" dirty="0" err="1">
                <a:solidFill>
                  <a:schemeClr val="tx1"/>
                </a:solidFill>
              </a:rPr>
              <a:t>counter_out</a:t>
            </a:r>
            <a:r>
              <a:rPr lang="en-US" altLang="zh-CN" sz="1600" dirty="0">
                <a:solidFill>
                  <a:schemeClr val="tx1"/>
                </a:solidFill>
              </a:rPr>
              <a:t> [31:0] </a:t>
            </a:r>
            <a:r>
              <a:rPr lang="en-US" altLang="zh-CN" sz="1600" dirty="0" smtClean="0">
                <a:solidFill>
                  <a:schemeClr val="tx1"/>
                </a:solidFill>
              </a:rPr>
              <a:t>,		//</a:t>
            </a:r>
            <a:r>
              <a:rPr lang="zh-CN" altLang="en-US" sz="1600" dirty="0" smtClean="0">
                <a:solidFill>
                  <a:schemeClr val="tx1"/>
                </a:solidFill>
              </a:rPr>
              <a:t>当前通道计数输出，来自计数器外设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counter0_out,	</a:t>
            </a: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</a:rPr>
              <a:t>//</a:t>
            </a:r>
            <a:r>
              <a:rPr lang="zh-CN" altLang="en-US" sz="1600" dirty="0" smtClean="0">
                <a:solidFill>
                  <a:schemeClr val="tx1"/>
                </a:solidFill>
              </a:rPr>
              <a:t>通道</a:t>
            </a:r>
            <a:r>
              <a:rPr lang="en-US" altLang="zh-CN" sz="1600" dirty="0" smtClean="0">
                <a:solidFill>
                  <a:schemeClr val="tx1"/>
                </a:solidFill>
              </a:rPr>
              <a:t>0</a:t>
            </a:r>
            <a:r>
              <a:rPr lang="zh-CN" altLang="en-US" sz="1600" dirty="0" smtClean="0">
                <a:solidFill>
                  <a:schemeClr val="tx1"/>
                </a:solidFill>
              </a:rPr>
              <a:t>计数结束输出，</a:t>
            </a:r>
            <a:r>
              <a:rPr lang="zh-CN" altLang="en-US" sz="1600" dirty="0">
                <a:solidFill>
                  <a:schemeClr val="tx1"/>
                </a:solidFill>
              </a:rPr>
              <a:t>来自计数器外设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counter1_out,		</a:t>
            </a:r>
            <a:r>
              <a:rPr lang="en-US" altLang="zh-CN" sz="1600" dirty="0" smtClean="0">
                <a:solidFill>
                  <a:schemeClr val="tx1"/>
                </a:solidFill>
              </a:rPr>
              <a:t>//</a:t>
            </a:r>
            <a:r>
              <a:rPr lang="zh-CN" altLang="en-US" sz="1600" dirty="0" smtClean="0">
                <a:solidFill>
                  <a:schemeClr val="tx1"/>
                </a:solidFill>
              </a:rPr>
              <a:t>通道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</a:rPr>
              <a:t>计数</a:t>
            </a:r>
            <a:r>
              <a:rPr lang="zh-CN" altLang="en-US" sz="1600" dirty="0">
                <a:solidFill>
                  <a:schemeClr val="tx1"/>
                </a:solidFill>
              </a:rPr>
              <a:t>结束输出，来自计数器外设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counter2_out,		//</a:t>
            </a:r>
            <a:r>
              <a:rPr lang="zh-CN" altLang="en-US" sz="1600" dirty="0" smtClean="0">
                <a:solidFill>
                  <a:schemeClr val="tx1"/>
                </a:solidFill>
              </a:rPr>
              <a:t>通道</a:t>
            </a:r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</a:rPr>
              <a:t>计数</a:t>
            </a:r>
            <a:r>
              <a:rPr lang="zh-CN" altLang="en-US" sz="1600" dirty="0">
                <a:solidFill>
                  <a:schemeClr val="tx1"/>
                </a:solidFill>
              </a:rPr>
              <a:t>结束输出，来自计数器</a:t>
            </a:r>
            <a:r>
              <a:rPr lang="zh-CN" altLang="en-US" sz="1600" dirty="0" smtClean="0">
                <a:solidFill>
                  <a:schemeClr val="tx1"/>
                </a:solidFill>
              </a:rPr>
              <a:t>外设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800" dirty="0">
                <a:solidFill>
                  <a:schemeClr val="tx1"/>
                </a:solidFill>
              </a:rPr>
              <a:t>	</a:t>
            </a:r>
            <a:endParaRPr lang="en-US" altLang="zh-CN" sz="8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Cpu_data4bus </a:t>
            </a:r>
            <a:r>
              <a:rPr lang="en-US" altLang="zh-CN" sz="1600" dirty="0">
                <a:solidFill>
                  <a:schemeClr val="tx1"/>
                </a:solidFill>
              </a:rPr>
              <a:t>[31:0] ,	</a:t>
            </a:r>
            <a:r>
              <a:rPr lang="en-US" altLang="zh-CN" sz="1600" dirty="0" smtClean="0">
                <a:solidFill>
                  <a:schemeClr val="tx1"/>
                </a:solidFill>
              </a:rPr>
              <a:t>//CPU</a:t>
            </a:r>
            <a:r>
              <a:rPr lang="zh-CN" altLang="en-US" sz="1600" dirty="0" smtClean="0">
                <a:solidFill>
                  <a:schemeClr val="tx1"/>
                </a:solidFill>
              </a:rPr>
              <a:t>写入数据总线，连接到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CPU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ram_data_in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[31:0] ,  </a:t>
            </a:r>
            <a:r>
              <a:rPr lang="en-US" altLang="zh-CN" sz="1600" dirty="0" smtClean="0">
                <a:solidFill>
                  <a:schemeClr val="tx1"/>
                </a:solidFill>
              </a:rPr>
              <a:t>	//RAM </a:t>
            </a:r>
            <a:r>
              <a:rPr lang="zh-CN" altLang="en-US" sz="1600" dirty="0" smtClean="0">
                <a:solidFill>
                  <a:schemeClr val="tx1"/>
                </a:solidFill>
              </a:rPr>
              <a:t>写入数据总线，连接到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RAM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ram_addr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[9:  0] ,	    </a:t>
            </a:r>
            <a:r>
              <a:rPr lang="en-US" altLang="zh-CN" sz="1600" dirty="0" smtClean="0">
                <a:solidFill>
                  <a:schemeClr val="tx1"/>
                </a:solidFill>
              </a:rPr>
              <a:t>	 //RAM</a:t>
            </a:r>
            <a:r>
              <a:rPr lang="zh-CN" altLang="en-US" sz="1600" dirty="0" smtClean="0">
                <a:solidFill>
                  <a:schemeClr val="tx1"/>
                </a:solidFill>
              </a:rPr>
              <a:t>访问地址，连接到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RAM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data_ram_we</a:t>
            </a:r>
            <a:r>
              <a:rPr lang="en-US" altLang="zh-CN" sz="1600" dirty="0" smtClean="0">
                <a:solidFill>
                  <a:schemeClr val="tx1"/>
                </a:solidFill>
              </a:rPr>
              <a:t>,		//RAM</a:t>
            </a:r>
            <a:r>
              <a:rPr lang="zh-CN" altLang="en-US" sz="1600" dirty="0" smtClean="0">
                <a:solidFill>
                  <a:schemeClr val="tx1"/>
                </a:solidFill>
              </a:rPr>
              <a:t>读写控制， 连接</a:t>
            </a:r>
            <a:r>
              <a:rPr lang="zh-CN" altLang="en-US" sz="1600" dirty="0">
                <a:solidFill>
                  <a:schemeClr val="tx1"/>
                </a:solidFill>
              </a:rPr>
              <a:t>到</a:t>
            </a:r>
            <a:r>
              <a:rPr lang="en-US" altLang="zh-CN" sz="1600" dirty="0">
                <a:solidFill>
                  <a:schemeClr val="tx1"/>
                </a:solidFill>
              </a:rPr>
              <a:t>RAM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</a:rPr>
              <a:t>GPIOf</a:t>
            </a:r>
            <a:r>
              <a:rPr lang="zh-CN" altLang="en-US" sz="1600" dirty="0">
                <a:solidFill>
                  <a:schemeClr val="tx1"/>
                </a:solidFill>
              </a:rPr>
              <a:t>0000000_</a:t>
            </a:r>
            <a:r>
              <a:rPr lang="zh-CN" altLang="en-US" sz="1600" dirty="0" smtClean="0">
                <a:solidFill>
                  <a:schemeClr val="tx1"/>
                </a:solidFill>
              </a:rPr>
              <a:t>w</a:t>
            </a:r>
            <a:r>
              <a:rPr lang="en-US" altLang="zh-CN" sz="1600" dirty="0" smtClean="0">
                <a:solidFill>
                  <a:schemeClr val="tx1"/>
                </a:solidFill>
              </a:rPr>
              <a:t>,		//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</a:rPr>
              <a:t>设备</a:t>
            </a:r>
            <a:r>
              <a:rPr lang="zh-CN" altLang="en-US" sz="1600" dirty="0">
                <a:solidFill>
                  <a:schemeClr val="tx1"/>
                </a:solidFill>
              </a:rPr>
              <a:t>一</a:t>
            </a:r>
            <a:r>
              <a:rPr lang="en-US" altLang="zh-CN" sz="1600" dirty="0" smtClean="0">
                <a:solidFill>
                  <a:schemeClr val="tx1"/>
                </a:solidFill>
              </a:rPr>
              <a:t>LED</a:t>
            </a:r>
            <a:r>
              <a:rPr lang="zh-CN" altLang="en-US" sz="1600" dirty="0" smtClean="0">
                <a:solidFill>
                  <a:schemeClr val="tx1"/>
                </a:solidFill>
              </a:rPr>
              <a:t>写信号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</a:rPr>
              <a:t>GPIO</a:t>
            </a:r>
            <a:r>
              <a:rPr lang="en-US" altLang="zh-CN" sz="1600" dirty="0" smtClean="0">
                <a:solidFill>
                  <a:schemeClr val="tx1"/>
                </a:solidFill>
              </a:rPr>
              <a:t>e</a:t>
            </a:r>
            <a:r>
              <a:rPr lang="zh-CN" altLang="en-US" sz="1600" dirty="0" smtClean="0">
                <a:solidFill>
                  <a:schemeClr val="tx1"/>
                </a:solidFill>
              </a:rPr>
              <a:t>0000000</a:t>
            </a:r>
            <a:r>
              <a:rPr lang="zh-CN" altLang="en-US" sz="1600" dirty="0">
                <a:solidFill>
                  <a:schemeClr val="tx1"/>
                </a:solidFill>
              </a:rPr>
              <a:t>_</a:t>
            </a:r>
            <a:r>
              <a:rPr lang="zh-CN" altLang="en-US" sz="1600" dirty="0" smtClean="0">
                <a:solidFill>
                  <a:schemeClr val="tx1"/>
                </a:solidFill>
              </a:rPr>
              <a:t>we</a:t>
            </a:r>
            <a:r>
              <a:rPr lang="en-US" altLang="zh-CN" sz="1600" dirty="0" smtClean="0">
                <a:solidFill>
                  <a:schemeClr val="tx1"/>
                </a:solidFill>
              </a:rPr>
              <a:t>,		// </a:t>
            </a:r>
            <a:r>
              <a:rPr lang="zh-CN" altLang="en-US" sz="1600" dirty="0" smtClean="0">
                <a:solidFill>
                  <a:schemeClr val="tx1"/>
                </a:solidFill>
              </a:rPr>
              <a:t>设备二</a:t>
            </a:r>
            <a:r>
              <a:rPr lang="en-US" altLang="zh-CN" sz="1600" dirty="0" smtClean="0">
                <a:solidFill>
                  <a:schemeClr val="tx1"/>
                </a:solidFill>
              </a:rPr>
              <a:t>7</a:t>
            </a:r>
            <a:r>
              <a:rPr lang="zh-CN" altLang="en-US" sz="1600" dirty="0" smtClean="0">
                <a:solidFill>
                  <a:schemeClr val="tx1"/>
                </a:solidFill>
              </a:rPr>
              <a:t>段写信号，连接到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U5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counter_we</a:t>
            </a:r>
            <a:r>
              <a:rPr lang="en-US" altLang="zh-CN" sz="1600" dirty="0" smtClean="0">
                <a:solidFill>
                  <a:schemeClr val="tx1"/>
                </a:solidFill>
              </a:rPr>
              <a:t>,		//</a:t>
            </a:r>
            <a:r>
              <a:rPr lang="zh-CN" altLang="en-US" sz="1600" dirty="0" smtClean="0">
                <a:solidFill>
                  <a:schemeClr val="tx1"/>
                </a:solidFill>
              </a:rPr>
              <a:t>记数器写信号，</a:t>
            </a:r>
            <a:r>
              <a:rPr lang="zh-CN" altLang="en-US" sz="1600" dirty="0">
                <a:solidFill>
                  <a:schemeClr val="tx1"/>
                </a:solidFill>
              </a:rPr>
              <a:t>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U10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Peripheral_in</a:t>
            </a:r>
            <a:r>
              <a:rPr lang="en-US" altLang="zh-CN" sz="1600" dirty="0">
                <a:solidFill>
                  <a:schemeClr val="tx1"/>
                </a:solidFill>
              </a:rPr>
              <a:t> [31:0] </a:t>
            </a:r>
            <a:r>
              <a:rPr lang="en-US" altLang="zh-CN" sz="1600" dirty="0" smtClean="0">
                <a:solidFill>
                  <a:schemeClr val="tx1"/>
                </a:solidFill>
              </a:rPr>
              <a:t>	//</a:t>
            </a:r>
            <a:r>
              <a:rPr lang="zh-CN" altLang="en-US" sz="1600" dirty="0" smtClean="0">
                <a:solidFill>
                  <a:schemeClr val="tx1"/>
                </a:solidFill>
              </a:rPr>
              <a:t>外部设备写数据总线，连接所有写设备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);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err="1">
                <a:solidFill>
                  <a:schemeClr val="tx1"/>
                </a:solidFill>
              </a:rPr>
              <a:t>endmodule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564904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6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GPIO</a:t>
            </a:r>
            <a:r>
              <a:rPr lang="zh-CN" altLang="en-US" sz="66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设备与</a:t>
            </a:r>
            <a:r>
              <a:rPr lang="zh-CN" altLang="en-US" sz="6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接口模块</a:t>
            </a:r>
            <a:endParaRPr lang="en-US" altLang="zh-CN" sz="66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buNone/>
            </a:pPr>
            <a:r>
              <a:rPr lang="en-US" altLang="zh-CN" sz="34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zh-CN" altLang="en-US" sz="34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非常简单与</a:t>
            </a:r>
            <a:r>
              <a:rPr lang="en-US" altLang="zh-CN" sz="34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Exp03</a:t>
            </a:r>
            <a:r>
              <a:rPr lang="zh-CN" altLang="en-US" sz="34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相同</a:t>
            </a:r>
            <a:endParaRPr lang="en-US" altLang="zh-CN" sz="3400" dirty="0" smtClean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8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</a:t>
            </a:r>
            <a:r>
              <a:rPr lang="en-US" altLang="zh-CN" sz="2800" dirty="0" smtClean="0">
                <a:solidFill>
                  <a:srgbClr val="0000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Seg7</a:t>
            </a:r>
            <a:r>
              <a:rPr lang="zh-CN" altLang="en-US" sz="28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设备外</a:t>
            </a:r>
            <a:r>
              <a:rPr lang="en-US" altLang="zh-CN" sz="28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 smtClean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接口与设备合二为一</a:t>
            </a:r>
            <a:endParaRPr lang="zh-CN" altLang="en-US" sz="28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957107" y="2132856"/>
            <a:ext cx="4186895" cy="3168352"/>
            <a:chOff x="395536" y="3096344"/>
            <a:chExt cx="4445149" cy="3284984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459862" y="3096344"/>
              <a:ext cx="4270641" cy="3284984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2483768" y="3501008"/>
              <a:ext cx="648072" cy="2232248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/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07A77"/>
                  </a:solidFill>
                </a:rPr>
                <a:t>Device GPIO</a:t>
              </a:r>
              <a:endParaRPr lang="en-US" altLang="zh-CN" sz="2000" dirty="0" smtClean="0">
                <a:solidFill>
                  <a:srgbClr val="007A77"/>
                </a:solidFill>
              </a:endParaRPr>
            </a:p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&amp; LED</a:t>
              </a:r>
              <a:endParaRPr kumimoji="1" lang="zh-CN" altLang="en-US" sz="2000" b="1" dirty="0" smtClean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>
              <a:off x="1547664" y="5373216"/>
              <a:ext cx="100811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8" name="任意多边形 7"/>
            <p:cNvSpPr/>
            <p:nvPr/>
          </p:nvSpPr>
          <p:spPr bwMode="auto">
            <a:xfrm>
              <a:off x="1645990" y="5730428"/>
              <a:ext cx="1125810" cy="36286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03648" y="5762400"/>
              <a:ext cx="8386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2060"/>
                  </a:solidFill>
                </a:rPr>
                <a:t>clk_io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5536" y="4941168"/>
              <a:ext cx="19654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GPIOf0000000_we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右箭头 10"/>
            <p:cNvSpPr/>
            <p:nvPr/>
          </p:nvSpPr>
          <p:spPr bwMode="auto">
            <a:xfrm>
              <a:off x="1331640" y="4365104"/>
              <a:ext cx="1152128" cy="432048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77123" y="4139788"/>
              <a:ext cx="16466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6765">
                      <a:lumMod val="50000"/>
                    </a:srgbClr>
                  </a:solidFill>
                </a:rPr>
                <a:t>Peripheral_in</a:t>
              </a:r>
              <a:endParaRPr lang="zh-CN" altLang="en-US" b="1" dirty="0">
                <a:solidFill>
                  <a:srgbClr val="006765">
                    <a:lumMod val="50000"/>
                  </a:srgbClr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491880" y="4653136"/>
              <a:ext cx="432048" cy="1296144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/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16-LED</a:t>
              </a:r>
              <a:endParaRPr kumimoji="1" lang="zh-CN" altLang="en-US" sz="2000" b="1" dirty="0" smtClean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" name="右箭头 13"/>
            <p:cNvSpPr/>
            <p:nvPr/>
          </p:nvSpPr>
          <p:spPr bwMode="auto">
            <a:xfrm>
              <a:off x="3203848" y="5229200"/>
              <a:ext cx="288032" cy="144016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2812520" y="5594359"/>
              <a:ext cx="941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solidFill>
                    <a:srgbClr val="002060"/>
                  </a:solidFill>
                </a:rPr>
                <a:t>led_out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右箭头 15"/>
            <p:cNvSpPr/>
            <p:nvPr/>
          </p:nvSpPr>
          <p:spPr bwMode="auto">
            <a:xfrm>
              <a:off x="3131840" y="4365104"/>
              <a:ext cx="288032" cy="144016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右箭头 16"/>
            <p:cNvSpPr/>
            <p:nvPr/>
          </p:nvSpPr>
          <p:spPr bwMode="auto">
            <a:xfrm>
              <a:off x="3131840" y="3789040"/>
              <a:ext cx="432048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399265" y="4192267"/>
              <a:ext cx="14414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solidFill>
                    <a:srgbClr val="002060"/>
                  </a:solidFill>
                </a:rPr>
                <a:t>Counter_set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8441" y="3768273"/>
              <a:ext cx="103746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kern="0" dirty="0">
                  <a:solidFill>
                    <a:srgbClr val="000000"/>
                  </a:solidFill>
                </a:rPr>
                <a:t>GPIOf0</a:t>
              </a:r>
              <a:endParaRPr lang="zh-CN" altLang="en-US" dirty="0">
                <a:solidFill>
                  <a:srgbClr val="007A77"/>
                </a:solidFill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 bwMode="auto">
            <a:xfrm>
              <a:off x="1475656" y="3717032"/>
              <a:ext cx="100811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21" name="矩形 20"/>
            <p:cNvSpPr/>
            <p:nvPr/>
          </p:nvSpPr>
          <p:spPr>
            <a:xfrm>
              <a:off x="1079266" y="3501008"/>
              <a:ext cx="4683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kern="0" dirty="0" err="1">
                  <a:solidFill>
                    <a:srgbClr val="000000"/>
                  </a:solidFill>
                </a:rPr>
                <a:t>rst</a:t>
              </a:r>
              <a:endParaRPr lang="zh-CN" altLang="en-US" dirty="0">
                <a:solidFill>
                  <a:srgbClr val="007A77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707904" y="3573016"/>
              <a:ext cx="636843" cy="3510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kern="0" dirty="0" smtClean="0">
                  <a:solidFill>
                    <a:srgbClr val="FF0000"/>
                  </a:solidFill>
                </a:rPr>
                <a:t>14</a:t>
              </a:r>
              <a:r>
                <a:rPr lang="zh-CN" altLang="en-US" sz="1600" b="1" kern="0" dirty="0" smtClean="0">
                  <a:solidFill>
                    <a:srgbClr val="FF0000"/>
                  </a:solidFill>
                </a:rPr>
                <a:t>位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U7-</a:t>
            </a:r>
            <a:r>
              <a:rPr lang="zh-CN" altLang="en-US" dirty="0"/>
              <a:t>外部设备模块</a:t>
            </a:r>
            <a:r>
              <a:rPr lang="zh-CN" altLang="en-US" dirty="0" smtClean="0"/>
              <a:t>：</a:t>
            </a:r>
            <a:r>
              <a:rPr lang="en-US" altLang="zh-CN" sz="3600" dirty="0" smtClean="0"/>
              <a:t>GPIO</a:t>
            </a:r>
            <a:r>
              <a:rPr lang="zh-CN" altLang="en-US" sz="3600" dirty="0" smtClean="0"/>
              <a:t>接口</a:t>
            </a:r>
            <a:r>
              <a:rPr lang="zh-CN" altLang="en-US" sz="3600" dirty="0"/>
              <a:t>及</a:t>
            </a:r>
            <a:r>
              <a:rPr lang="zh-CN" altLang="en-US" sz="3600" dirty="0" smtClean="0"/>
              <a:t>设备</a:t>
            </a:r>
            <a:r>
              <a:rPr lang="zh-CN" altLang="en-US" sz="3600" dirty="0"/>
              <a:t>一 </a:t>
            </a:r>
            <a:r>
              <a:rPr lang="en-US" altLang="zh-CN" dirty="0"/>
              <a:t>		       </a:t>
            </a:r>
            <a:r>
              <a:rPr lang="en-US" altLang="zh-CN" dirty="0" smtClean="0"/>
              <a:t>     	    			</a:t>
            </a:r>
            <a:r>
              <a:rPr lang="en-US" altLang="zh-CN" dirty="0" smtClean="0">
                <a:solidFill>
                  <a:srgbClr val="FF0000"/>
                </a:solidFill>
              </a:rPr>
              <a:t>SPIO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/>
          <a:lstStyle/>
          <a:p>
            <a:pPr lvl="0"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GPIO</a:t>
            </a:r>
            <a:r>
              <a:rPr lang="zh-CN" altLang="en-US" sz="2800" dirty="0" smtClean="0">
                <a:solidFill>
                  <a:schemeClr val="tx1"/>
                </a:solidFill>
              </a:rPr>
              <a:t>输出设备一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地址范围</a:t>
            </a:r>
            <a:r>
              <a:rPr lang="en-US" altLang="zh-CN" sz="2000" dirty="0">
                <a:solidFill>
                  <a:prstClr val="black"/>
                </a:solidFill>
              </a:rPr>
              <a:t>=f0000000 - ffffffff0 (</a:t>
            </a:r>
            <a:r>
              <a:rPr lang="en-US" altLang="zh-CN" sz="2000" dirty="0" smtClean="0">
                <a:solidFill>
                  <a:prstClr val="black"/>
                </a:solidFill>
              </a:rPr>
              <a:t>ffffff00-ffffffff0)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读写控制信号：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GPIOf0000000_we(GPIOffffff00_we)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/>
              <a:t>{GPIOf0[21:0],</a:t>
            </a:r>
            <a:r>
              <a:rPr lang="en-US" altLang="zh-CN" sz="2000" dirty="0">
                <a:solidFill>
                  <a:srgbClr val="FF0000"/>
                </a:solidFill>
              </a:rPr>
              <a:t>LED</a:t>
            </a:r>
            <a:r>
              <a:rPr lang="en-US" altLang="zh-CN" sz="2000" dirty="0"/>
              <a:t>,counter_set} 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dirty="0" smtClean="0">
                <a:solidFill>
                  <a:schemeClr val="tx1"/>
                </a:solidFill>
              </a:rPr>
              <a:t>基本功</a:t>
            </a:r>
            <a:r>
              <a:rPr lang="zh-CN" altLang="en-US" dirty="0">
                <a:solidFill>
                  <a:schemeClr val="tx1"/>
                </a:solidFill>
              </a:rPr>
              <a:t>能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LEDs</a:t>
            </a:r>
            <a:r>
              <a:rPr lang="zh-CN" altLang="en-US" sz="2200" dirty="0" smtClean="0">
                <a:solidFill>
                  <a:prstClr val="black"/>
                </a:solidFill>
              </a:rPr>
              <a:t>设备和计数器</a:t>
            </a:r>
            <a:r>
              <a:rPr lang="zh-CN" altLang="en-US" sz="2200" dirty="0">
                <a:solidFill>
                  <a:prstClr val="black"/>
                </a:solidFill>
              </a:rPr>
              <a:t>控制器</a:t>
            </a:r>
            <a:r>
              <a:rPr lang="zh-CN" altLang="en-US" sz="2200" dirty="0" smtClean="0">
                <a:solidFill>
                  <a:prstClr val="black"/>
                </a:solidFill>
              </a:rPr>
              <a:t>读写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可回读，检测状态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逻辑实验</a:t>
            </a:r>
            <a:r>
              <a:rPr lang="en-US" altLang="zh-CN" sz="2200" dirty="0" smtClean="0">
                <a:solidFill>
                  <a:prstClr val="black"/>
                </a:solidFill>
              </a:rPr>
              <a:t>LED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zh-CN" altLang="en-US" sz="2200" dirty="0">
                <a:solidFill>
                  <a:prstClr val="black"/>
                </a:solidFill>
              </a:rPr>
              <a:t>改造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marL="457200" lvl="1" indent="0">
              <a:buClr>
                <a:srgbClr val="4BACC6">
                  <a:lumMod val="75000"/>
                </a:srgbClr>
              </a:buClr>
              <a:buNone/>
            </a:pPr>
            <a:endParaRPr lang="en-US" altLang="zh-CN" sz="2200" dirty="0">
              <a:solidFill>
                <a:prstClr val="black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本实验用</a:t>
            </a:r>
            <a:r>
              <a:rPr lang="en-US" altLang="zh-CN" sz="2800" dirty="0">
                <a:solidFill>
                  <a:schemeClr val="tx1"/>
                </a:solidFill>
              </a:rPr>
              <a:t>IP </a:t>
            </a:r>
            <a:r>
              <a:rPr lang="zh-CN" altLang="en-US" sz="2800" dirty="0">
                <a:solidFill>
                  <a:schemeClr val="tx1"/>
                </a:solidFill>
              </a:rPr>
              <a:t>软核</a:t>
            </a:r>
            <a:r>
              <a:rPr lang="en-US" altLang="zh-CN" sz="2800" dirty="0"/>
              <a:t>-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U7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核调用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SPIO.ngc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SPIO_IO.v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SPIO.sym</a:t>
            </a:r>
            <a:endParaRPr lang="en-US" altLang="zh-CN" sz="2200" dirty="0">
              <a:solidFill>
                <a:prstClr val="black"/>
              </a:solidFill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444208" y="5528397"/>
            <a:ext cx="262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注意：左移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位后低</a:t>
            </a:r>
            <a:r>
              <a:rPr lang="en-US" altLang="zh-CN" b="1" dirty="0">
                <a:solidFill>
                  <a:srgbClr val="FF0000"/>
                </a:solidFill>
              </a:rPr>
              <a:t>16</a:t>
            </a:r>
            <a:r>
              <a:rPr lang="zh-CN" altLang="en-US" b="1" dirty="0">
                <a:solidFill>
                  <a:srgbClr val="FF0000"/>
                </a:solidFill>
              </a:rPr>
              <a:t>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7602262" y="4704254"/>
            <a:ext cx="474771" cy="735857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326208" y="3015424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低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位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zh-CN" altLang="en-US" dirty="0"/>
              <a:t>通用</a:t>
            </a:r>
            <a:r>
              <a:rPr lang="zh-CN" altLang="en-US" dirty="0" smtClean="0"/>
              <a:t>接口</a:t>
            </a:r>
            <a:r>
              <a:rPr lang="zh-CN" altLang="en-US" dirty="0"/>
              <a:t>与</a:t>
            </a:r>
            <a:r>
              <a:rPr lang="zh-CN" altLang="en-US" dirty="0" smtClean="0"/>
              <a:t>设备一</a:t>
            </a:r>
            <a:r>
              <a:rPr lang="en-US" altLang="zh-CN" dirty="0"/>
              <a:t>IP</a:t>
            </a:r>
            <a:r>
              <a:rPr lang="zh-CN" altLang="en-US" dirty="0"/>
              <a:t>核</a:t>
            </a:r>
            <a:r>
              <a:rPr lang="zh-CN" altLang="en-US" dirty="0" smtClean="0"/>
              <a:t>调用空模块</a:t>
            </a:r>
            <a:br>
              <a:rPr lang="en-US" altLang="zh-CN" dirty="0" smtClean="0"/>
            </a:br>
            <a:r>
              <a:rPr lang="en-US" altLang="zh-CN" dirty="0" smtClean="0"/>
              <a:t>						       -</a:t>
            </a:r>
            <a:r>
              <a:rPr lang="en-US" altLang="zh-CN" dirty="0" err="1" smtClean="0">
                <a:solidFill>
                  <a:srgbClr val="FF0000"/>
                </a:solidFill>
              </a:rPr>
              <a:t>PIO.v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124744"/>
            <a:ext cx="8733656" cy="4824536"/>
          </a:xfrm>
          <a:solidFill>
            <a:schemeClr val="bg1"/>
          </a:solidFill>
        </p:spPr>
        <p:txBody>
          <a:bodyPr/>
          <a:lstStyle/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>
                <a:solidFill>
                  <a:srgbClr val="3333FF"/>
                </a:solidFill>
              </a:rPr>
              <a:t>module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PIO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input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clk</a:t>
            </a:r>
            <a:r>
              <a:rPr lang="en-US" altLang="zh-CN" sz="2000" dirty="0" smtClean="0"/>
              <a:t>,		//</a:t>
            </a:r>
            <a:r>
              <a:rPr lang="en-US" altLang="zh-CN" sz="2000" dirty="0" err="1" smtClean="0"/>
              <a:t>io_clk</a:t>
            </a:r>
            <a:r>
              <a:rPr lang="zh-CN" altLang="en-US" sz="2000" dirty="0" smtClean="0"/>
              <a:t>，与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反向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 </a:t>
            </a:r>
            <a:r>
              <a:rPr lang="en-US" altLang="zh-CN" sz="2000" dirty="0" err="1"/>
              <a:t>rst</a:t>
            </a:r>
            <a:r>
              <a:rPr lang="en-US" altLang="zh-CN" sz="2000" dirty="0"/>
              <a:t>,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</a:t>
            </a:r>
            <a:r>
              <a:rPr lang="en-US" altLang="zh-CN" sz="2000" dirty="0" smtClean="0"/>
              <a:t> EN,	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U4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 </a:t>
            </a:r>
            <a:r>
              <a:rPr lang="en-US" altLang="zh-CN" sz="2000" dirty="0"/>
              <a:t>[31:0] </a:t>
            </a:r>
            <a:r>
              <a:rPr lang="en-US" altLang="zh-CN" sz="2000" dirty="0" err="1" smtClean="0"/>
              <a:t>P_Data</a:t>
            </a:r>
            <a:r>
              <a:rPr lang="en-US" altLang="zh-CN" sz="2000" dirty="0" smtClean="0"/>
              <a:t>,</a:t>
            </a:r>
            <a:r>
              <a:rPr lang="en-US" altLang="zh-CN" sz="2000" dirty="0"/>
              <a:t>	 //</a:t>
            </a:r>
            <a:r>
              <a:rPr lang="zh-CN" altLang="en-US" sz="2000" dirty="0"/>
              <a:t>来自</a:t>
            </a:r>
            <a:r>
              <a:rPr lang="en-US" altLang="zh-CN" sz="2000" dirty="0" smtClean="0"/>
              <a:t>U4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input </a:t>
            </a:r>
            <a:r>
              <a:rPr lang="en-US" altLang="zh-CN" sz="2000" dirty="0" smtClean="0"/>
              <a:t>Start		//</a:t>
            </a:r>
            <a:r>
              <a:rPr lang="zh-CN" altLang="en-US" sz="2000" dirty="0" smtClean="0"/>
              <a:t>串行输出启动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[1:0] </a:t>
            </a:r>
            <a:r>
              <a:rPr lang="en-US" altLang="zh-CN" sz="2000" dirty="0" err="1"/>
              <a:t>counter_set</a:t>
            </a:r>
            <a:r>
              <a:rPr lang="en-US" altLang="zh-CN" sz="2000" dirty="0" smtClean="0"/>
              <a:t>,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U7</a:t>
            </a:r>
            <a:r>
              <a:rPr lang="zh-CN" altLang="en-US" sz="2000" dirty="0" smtClean="0"/>
              <a:t>，后继用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 smtClean="0"/>
              <a:t>[15:0</a:t>
            </a:r>
            <a:r>
              <a:rPr lang="en-US" altLang="zh-CN" sz="2000" dirty="0"/>
              <a:t>] </a:t>
            </a:r>
            <a:r>
              <a:rPr lang="en-US" altLang="zh-CN" sz="2000" dirty="0" err="1"/>
              <a:t>led_out</a:t>
            </a:r>
            <a:r>
              <a:rPr lang="en-US" altLang="zh-CN" sz="2000" dirty="0" smtClean="0"/>
              <a:t>,    	//</a:t>
            </a:r>
            <a:r>
              <a:rPr lang="zh-CN" altLang="en-US" sz="2000" dirty="0" smtClean="0"/>
              <a:t>输出到</a:t>
            </a:r>
            <a:r>
              <a:rPr lang="en-US" altLang="zh-CN" sz="2000" dirty="0" smtClean="0"/>
              <a:t>LED,</a:t>
            </a:r>
            <a:r>
              <a:rPr lang="zh-CN" altLang="en-US" sz="2000" dirty="0" smtClean="0"/>
              <a:t>回读到</a:t>
            </a:r>
            <a:r>
              <a:rPr lang="en-US" altLang="zh-CN" sz="2000" dirty="0" smtClean="0"/>
              <a:t>U4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[13:0</a:t>
            </a:r>
            <a:r>
              <a:rPr lang="en-US" altLang="zh-CN" sz="2000" dirty="0"/>
              <a:t>] </a:t>
            </a:r>
            <a:r>
              <a:rPr lang="en-US" altLang="zh-CN" sz="2000" dirty="0" smtClean="0"/>
              <a:t>GPIOf0	//</a:t>
            </a:r>
            <a:r>
              <a:rPr lang="zh-CN" altLang="en-US" sz="2000" dirty="0" smtClean="0"/>
              <a:t>备用</a:t>
            </a: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led_clk</a:t>
            </a:r>
            <a:r>
              <a:rPr lang="en-US" altLang="zh-CN" sz="2000" dirty="0" smtClean="0"/>
              <a:t>,		//</a:t>
            </a:r>
            <a:r>
              <a:rPr lang="zh-CN" altLang="en-US" sz="2000" dirty="0" smtClean="0"/>
              <a:t>串行时钟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led_sout</a:t>
            </a:r>
            <a:r>
              <a:rPr lang="en-US" altLang="zh-CN" sz="2000" dirty="0" smtClean="0"/>
              <a:t>,		//</a:t>
            </a:r>
            <a:r>
              <a:rPr lang="zh-CN" altLang="en-US" sz="2000" dirty="0" smtClean="0"/>
              <a:t>串行</a:t>
            </a:r>
            <a:r>
              <a:rPr lang="en-US" altLang="zh-CN" sz="2000" dirty="0" smtClean="0"/>
              <a:t>LEDE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 smtClean="0"/>
              <a:t>LED_PED,	//LED</a:t>
            </a:r>
            <a:r>
              <a:rPr lang="zh-CN" altLang="en-US" sz="2000" dirty="0" smtClean="0"/>
              <a:t>使能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led_clrn</a:t>
            </a:r>
            <a:r>
              <a:rPr lang="en-US" altLang="zh-CN" sz="2000" dirty="0" smtClean="0"/>
              <a:t>		//LED</a:t>
            </a:r>
            <a:r>
              <a:rPr lang="zh-CN" altLang="en-US" sz="2000" dirty="0" smtClean="0"/>
              <a:t>清零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>						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 err="1">
                <a:solidFill>
                  <a:srgbClr val="3333FF"/>
                </a:solidFill>
              </a:rPr>
              <a:t>endmodule</a:t>
            </a:r>
            <a:endParaRPr lang="zh-CN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731" y="2601953"/>
            <a:ext cx="2784084" cy="187011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U6-</a:t>
            </a:r>
            <a:r>
              <a:rPr lang="zh-CN" altLang="en-US" dirty="0"/>
              <a:t>外部设备模块</a:t>
            </a:r>
            <a:r>
              <a:rPr lang="zh-CN" altLang="en-US" dirty="0" smtClean="0"/>
              <a:t>：</a:t>
            </a:r>
            <a:r>
              <a:rPr lang="en-US" altLang="zh-CN" sz="3600" dirty="0" smtClean="0"/>
              <a:t>GPIO</a:t>
            </a:r>
            <a:r>
              <a:rPr lang="zh-CN" altLang="en-US" sz="3600" dirty="0" smtClean="0"/>
              <a:t>设备二</a:t>
            </a:r>
            <a:r>
              <a:rPr lang="zh-CN" altLang="en-US" sz="2800" dirty="0"/>
              <a:t>	</a:t>
            </a:r>
            <a:r>
              <a:rPr lang="zh-CN" altLang="en-US" sz="2800" dirty="0" smtClean="0"/>
              <a:t>    </a:t>
            </a:r>
            <a:r>
              <a:rPr lang="en-US" altLang="zh-CN" sz="2800" dirty="0" smtClean="0"/>
              <a:t>	   			   	   	  	</a:t>
            </a:r>
            <a:r>
              <a:rPr lang="en-US" altLang="zh-CN" dirty="0" err="1" smtClean="0">
                <a:solidFill>
                  <a:srgbClr val="FF0000"/>
                </a:solidFill>
              </a:rPr>
              <a:t>SSeg_Dev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/>
          <a:lstStyle/>
          <a:p>
            <a:pPr lvl="0"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7</a:t>
            </a:r>
            <a:r>
              <a:rPr lang="zh-CN" altLang="en-US" sz="2800" dirty="0" smtClean="0">
                <a:solidFill>
                  <a:schemeClr val="tx1"/>
                </a:solidFill>
              </a:rPr>
              <a:t>段码显示输出设备模块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需要通过接口模块</a:t>
            </a:r>
            <a:r>
              <a:rPr lang="en-US" altLang="zh-CN" sz="2000" b="1" dirty="0">
                <a:solidFill>
                  <a:srgbClr val="FF0000"/>
                </a:solidFill>
              </a:rPr>
              <a:t>Multi_8CH32</a:t>
            </a:r>
            <a:r>
              <a:rPr lang="zh-CN" altLang="en-US" sz="2000" dirty="0" smtClean="0">
                <a:solidFill>
                  <a:prstClr val="black"/>
                </a:solidFill>
              </a:rPr>
              <a:t>与</a:t>
            </a:r>
            <a:r>
              <a:rPr lang="en-US" altLang="zh-CN" sz="2000" dirty="0" smtClean="0">
                <a:solidFill>
                  <a:prstClr val="black"/>
                </a:solidFill>
              </a:rPr>
              <a:t>CPU</a:t>
            </a:r>
            <a:r>
              <a:rPr lang="zh-CN" altLang="en-US" sz="2000" dirty="0" smtClean="0">
                <a:solidFill>
                  <a:prstClr val="black"/>
                </a:solidFill>
              </a:rPr>
              <a:t>连接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地址范围</a:t>
            </a:r>
            <a:r>
              <a:rPr lang="en-US" altLang="zh-CN" sz="2000" dirty="0" smtClean="0">
                <a:solidFill>
                  <a:prstClr val="black"/>
                </a:solidFill>
              </a:rPr>
              <a:t>=</a:t>
            </a:r>
            <a:r>
              <a:rPr lang="en-US" altLang="zh-CN" sz="2000" dirty="0" smtClean="0"/>
              <a:t>E0000000 </a:t>
            </a:r>
            <a:r>
              <a:rPr lang="en-US" altLang="zh-CN" sz="2000" dirty="0"/>
              <a:t>- </a:t>
            </a:r>
            <a:r>
              <a:rPr lang="en-US" altLang="zh-CN" sz="2000" dirty="0" smtClean="0"/>
              <a:t>EFFFFFFF 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dirty="0" smtClean="0"/>
              <a:t>FFFFFE00-FFFFFEFF</a:t>
            </a:r>
            <a:r>
              <a:rPr lang="en-US" altLang="zh-CN" sz="2000" dirty="0" smtClean="0">
                <a:solidFill>
                  <a:prstClr val="black"/>
                </a:solidFill>
              </a:rPr>
              <a:t>)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基本功能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</a:rPr>
              <a:t>参考</a:t>
            </a:r>
            <a:r>
              <a:rPr lang="en-US" altLang="zh-CN" sz="2800" dirty="0" smtClean="0">
                <a:solidFill>
                  <a:schemeClr val="tx1"/>
                </a:solidFill>
              </a:rPr>
              <a:t>Exp02</a:t>
            </a:r>
            <a:r>
              <a:rPr lang="en-US" altLang="zh-CN" sz="2800" dirty="0">
                <a:solidFill>
                  <a:schemeClr val="tx1"/>
                </a:solidFill>
              </a:rPr>
              <a:t>)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4</a:t>
            </a:r>
            <a:r>
              <a:rPr lang="zh-CN" altLang="en-US" sz="2200" dirty="0" smtClean="0">
                <a:solidFill>
                  <a:prstClr val="black"/>
                </a:solidFill>
              </a:rPr>
              <a:t>位</a:t>
            </a:r>
            <a:r>
              <a:rPr lang="en-US" altLang="zh-CN" sz="2200" dirty="0" smtClean="0">
                <a:solidFill>
                  <a:prstClr val="black"/>
                </a:solidFill>
              </a:rPr>
              <a:t>7</a:t>
            </a:r>
            <a:r>
              <a:rPr lang="zh-CN" altLang="en-US" sz="2200" dirty="0" smtClean="0">
                <a:solidFill>
                  <a:prstClr val="black"/>
                </a:solidFill>
              </a:rPr>
              <a:t>段码显示设备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模拟文本</a:t>
            </a:r>
            <a:r>
              <a:rPr lang="zh-CN" altLang="en-US" sz="2200" dirty="0">
                <a:solidFill>
                  <a:prstClr val="black"/>
                </a:solidFill>
              </a:rPr>
              <a:t>，</a:t>
            </a:r>
            <a:r>
              <a:rPr lang="zh-CN" altLang="en-US" sz="2200" dirty="0" smtClean="0">
                <a:solidFill>
                  <a:prstClr val="black"/>
                </a:solidFill>
              </a:rPr>
              <a:t>显示</a:t>
            </a:r>
            <a:r>
              <a:rPr lang="en-US" altLang="zh-CN" sz="2400" dirty="0">
                <a:solidFill>
                  <a:prstClr val="black"/>
                </a:solidFill>
              </a:rPr>
              <a:t>8</a:t>
            </a:r>
            <a:r>
              <a:rPr lang="zh-CN" altLang="en-US" sz="2400" dirty="0">
                <a:solidFill>
                  <a:prstClr val="black"/>
                </a:solidFill>
              </a:rPr>
              <a:t>位</a:t>
            </a:r>
            <a:r>
              <a:rPr lang="en-US" altLang="zh-CN" sz="2400" dirty="0">
                <a:solidFill>
                  <a:prstClr val="black"/>
                </a:solidFill>
              </a:rPr>
              <a:t>16</a:t>
            </a:r>
            <a:r>
              <a:rPr lang="zh-CN" altLang="en-US" sz="2400" dirty="0">
                <a:solidFill>
                  <a:prstClr val="black"/>
                </a:solidFill>
              </a:rPr>
              <a:t>进制数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>
                <a:solidFill>
                  <a:prstClr val="black"/>
                </a:solidFill>
              </a:rPr>
              <a:t>SW[1:0]=x1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SW[1:0]=01</a:t>
            </a:r>
            <a:r>
              <a:rPr lang="zh-CN" altLang="en-US" sz="2000" dirty="0" smtClean="0">
                <a:solidFill>
                  <a:prstClr val="black"/>
                </a:solidFill>
              </a:rPr>
              <a:t>，显示</a:t>
            </a:r>
            <a:r>
              <a:rPr lang="zh-CN" altLang="en-US" sz="2000" dirty="0">
                <a:solidFill>
                  <a:prstClr val="black"/>
                </a:solidFill>
              </a:rPr>
              <a:t>低</a:t>
            </a:r>
            <a:r>
              <a:rPr lang="en-US" altLang="zh-CN" sz="2000" dirty="0">
                <a:solidFill>
                  <a:prstClr val="black"/>
                </a:solidFill>
              </a:rPr>
              <a:t>4</a:t>
            </a:r>
            <a:r>
              <a:rPr lang="zh-CN" altLang="en-US" sz="2000" dirty="0" smtClean="0">
                <a:solidFill>
                  <a:prstClr val="black"/>
                </a:solidFill>
              </a:rPr>
              <a:t>位</a:t>
            </a:r>
            <a:r>
              <a:rPr lang="en-US" altLang="zh-CN" sz="2000" dirty="0" smtClean="0">
                <a:solidFill>
                  <a:prstClr val="black"/>
                </a:solidFill>
              </a:rPr>
              <a:t>;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>
                <a:solidFill>
                  <a:prstClr val="black"/>
                </a:solidFill>
              </a:rPr>
              <a:t>SW[1:0</a:t>
            </a:r>
            <a:r>
              <a:rPr lang="en-US" altLang="zh-CN" sz="2000" dirty="0" smtClean="0">
                <a:solidFill>
                  <a:prstClr val="black"/>
                </a:solidFill>
              </a:rPr>
              <a:t>]=11</a:t>
            </a:r>
            <a:r>
              <a:rPr lang="zh-CN" altLang="en-US" sz="2000" dirty="0" smtClean="0">
                <a:solidFill>
                  <a:prstClr val="black"/>
                </a:solidFill>
              </a:rPr>
              <a:t>，显示高</a:t>
            </a:r>
            <a:r>
              <a:rPr lang="en-US" altLang="zh-CN" sz="2000" dirty="0" smtClean="0">
                <a:solidFill>
                  <a:prstClr val="black"/>
                </a:solidFill>
              </a:rPr>
              <a:t>4</a:t>
            </a:r>
            <a:r>
              <a:rPr lang="zh-CN" altLang="en-US" sz="2000" dirty="0" smtClean="0">
                <a:solidFill>
                  <a:prstClr val="black"/>
                </a:solidFill>
              </a:rPr>
              <a:t>位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模拟图形显示，</a:t>
            </a:r>
            <a:r>
              <a:rPr lang="en-US" altLang="zh-CN" sz="2200" dirty="0" smtClean="0">
                <a:solidFill>
                  <a:prstClr val="black"/>
                </a:solidFill>
              </a:rPr>
              <a:t>4</a:t>
            </a:r>
            <a:r>
              <a:rPr lang="zh-CN" altLang="en-US" sz="2200" dirty="0" smtClean="0">
                <a:solidFill>
                  <a:prstClr val="black"/>
                </a:solidFill>
              </a:rPr>
              <a:t>位</a:t>
            </a:r>
            <a:r>
              <a:rPr lang="en-US" altLang="zh-CN" sz="2200" dirty="0" smtClean="0">
                <a:solidFill>
                  <a:prstClr val="black"/>
                </a:solidFill>
              </a:rPr>
              <a:t>7</a:t>
            </a:r>
            <a:r>
              <a:rPr lang="zh-CN" altLang="en-US" sz="2200" dirty="0" smtClean="0">
                <a:solidFill>
                  <a:prstClr val="black"/>
                </a:solidFill>
              </a:rPr>
              <a:t>段用于</a:t>
            </a:r>
            <a:r>
              <a:rPr lang="en-US" altLang="zh-CN" sz="2200" dirty="0" smtClean="0">
                <a:solidFill>
                  <a:prstClr val="black"/>
                </a:solidFill>
              </a:rPr>
              <a:t>32</a:t>
            </a:r>
            <a:r>
              <a:rPr lang="zh-CN" altLang="en-US" sz="2200" dirty="0" smtClean="0">
                <a:solidFill>
                  <a:prstClr val="black"/>
                </a:solidFill>
              </a:rPr>
              <a:t>个点阵显示，</a:t>
            </a:r>
            <a:r>
              <a:rPr lang="en-US" altLang="zh-CN" sz="2200" dirty="0" smtClean="0">
                <a:solidFill>
                  <a:prstClr val="black"/>
                </a:solidFill>
              </a:rPr>
              <a:t>SW[1:0</a:t>
            </a:r>
            <a:r>
              <a:rPr lang="en-US" altLang="zh-CN" sz="2200" dirty="0">
                <a:solidFill>
                  <a:prstClr val="black"/>
                </a:solidFill>
              </a:rPr>
              <a:t>]=</a:t>
            </a:r>
            <a:r>
              <a:rPr lang="en-US" altLang="zh-CN" sz="2200" dirty="0" smtClean="0">
                <a:solidFill>
                  <a:prstClr val="black"/>
                </a:solidFill>
              </a:rPr>
              <a:t>x0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逻辑实验</a:t>
            </a:r>
            <a:r>
              <a:rPr lang="en-US" altLang="zh-CN" sz="2200" dirty="0" smtClean="0">
                <a:solidFill>
                  <a:prstClr val="black"/>
                </a:solidFill>
              </a:rPr>
              <a:t>7</a:t>
            </a:r>
            <a:r>
              <a:rPr lang="zh-CN" altLang="en-US" sz="2200" dirty="0" smtClean="0">
                <a:solidFill>
                  <a:prstClr val="black"/>
                </a:solidFill>
              </a:rPr>
              <a:t>段显示模块改造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本实验用</a:t>
            </a:r>
            <a:r>
              <a:rPr lang="en-US" altLang="zh-CN" sz="2800" dirty="0">
                <a:solidFill>
                  <a:schemeClr val="tx1"/>
                </a:solidFill>
              </a:rPr>
              <a:t>IP </a:t>
            </a:r>
            <a:r>
              <a:rPr lang="zh-CN" altLang="en-US" sz="2800" dirty="0">
                <a:solidFill>
                  <a:schemeClr val="tx1"/>
                </a:solidFill>
              </a:rPr>
              <a:t>软核</a:t>
            </a:r>
            <a:r>
              <a:rPr lang="zh-CN" altLang="en-US" sz="2800" dirty="0" smtClean="0">
                <a:solidFill>
                  <a:schemeClr val="tx1"/>
                </a:solidFill>
              </a:rPr>
              <a:t>或</a:t>
            </a:r>
            <a:r>
              <a:rPr lang="en-US" altLang="zh-CN" sz="2800" dirty="0" smtClean="0">
                <a:solidFill>
                  <a:schemeClr val="tx1"/>
                </a:solidFill>
              </a:rPr>
              <a:t>Exp02</a:t>
            </a:r>
            <a:r>
              <a:rPr lang="zh-CN" altLang="en-US" sz="2800" dirty="0">
                <a:solidFill>
                  <a:schemeClr val="tx1"/>
                </a:solidFill>
              </a:rPr>
              <a:t>设计的模块</a:t>
            </a:r>
            <a:r>
              <a:rPr lang="en-US" altLang="zh-CN" sz="2800" dirty="0">
                <a:solidFill>
                  <a:schemeClr val="tx1"/>
                </a:solidFill>
              </a:rPr>
              <a:t>-</a:t>
            </a:r>
            <a:r>
              <a:rPr lang="en-US" altLang="zh-CN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U5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核调用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SSeg_Dev.ngc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SSeg_Deg.v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>
                <a:solidFill>
                  <a:prstClr val="black"/>
                </a:solidFill>
              </a:rPr>
              <a:t>SSeg_Dev.sym</a:t>
            </a:r>
            <a:endParaRPr lang="en-US" altLang="zh-CN" sz="2200" dirty="0">
              <a:solidFill>
                <a:prstClr val="black"/>
              </a:solidFill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80112" y="341970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Sword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平台不需要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U6-</a:t>
            </a:r>
            <a:r>
              <a:rPr lang="zh-CN" altLang="en-US" dirty="0"/>
              <a:t>外部设备模块</a:t>
            </a:r>
            <a:r>
              <a:rPr lang="zh-CN" altLang="en-US" dirty="0" smtClean="0"/>
              <a:t>：</a:t>
            </a:r>
            <a:r>
              <a:rPr lang="en-US" altLang="zh-CN" sz="3600" dirty="0" smtClean="0"/>
              <a:t>GPIO</a:t>
            </a:r>
            <a:r>
              <a:rPr lang="zh-CN" altLang="en-US" sz="3600" dirty="0" smtClean="0"/>
              <a:t>设备二</a:t>
            </a:r>
            <a:r>
              <a:rPr lang="zh-CN" altLang="en-US" sz="2800" dirty="0"/>
              <a:t>	</a:t>
            </a:r>
            <a:r>
              <a:rPr lang="zh-CN" altLang="en-US" sz="2800" dirty="0" smtClean="0"/>
              <a:t>    </a:t>
            </a:r>
            <a:r>
              <a:rPr lang="en-US" altLang="zh-CN" sz="2800" dirty="0" smtClean="0"/>
              <a:t>	   			   	   	  	</a:t>
            </a:r>
            <a:r>
              <a:rPr lang="en-US" altLang="zh-CN" dirty="0" smtClean="0">
                <a:solidFill>
                  <a:srgbClr val="FF0000"/>
                </a:solidFill>
              </a:rPr>
              <a:t>Seg7_Dev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/>
          <a:lstStyle/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sz="2800" b="0" dirty="0">
                <a:solidFill>
                  <a:schemeClr val="tx1"/>
                </a:solidFill>
              </a:rPr>
              <a:t>七段码显示输出设备模块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需要通过接口模块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Multi_8CH32</a:t>
            </a:r>
            <a:r>
              <a:rPr lang="zh-CN" altLang="en-US" sz="2000" dirty="0" smtClean="0">
                <a:solidFill>
                  <a:prstClr val="black"/>
                </a:solidFill>
              </a:rPr>
              <a:t>与</a:t>
            </a:r>
            <a:r>
              <a:rPr lang="en-US" altLang="zh-CN" sz="2000" dirty="0" smtClean="0">
                <a:solidFill>
                  <a:prstClr val="black"/>
                </a:solidFill>
              </a:rPr>
              <a:t>CPU</a:t>
            </a:r>
            <a:r>
              <a:rPr lang="zh-CN" altLang="en-US" sz="2000" dirty="0" smtClean="0">
                <a:solidFill>
                  <a:prstClr val="black"/>
                </a:solidFill>
              </a:rPr>
              <a:t>连接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地址范围</a:t>
            </a:r>
            <a:r>
              <a:rPr lang="en-US" altLang="zh-CN" sz="2000" dirty="0" smtClean="0">
                <a:solidFill>
                  <a:prstClr val="black"/>
                </a:solidFill>
              </a:rPr>
              <a:t>=</a:t>
            </a:r>
            <a:r>
              <a:rPr lang="en-US" altLang="zh-CN" sz="2000" dirty="0" smtClean="0"/>
              <a:t>E0000000 </a:t>
            </a:r>
            <a:r>
              <a:rPr lang="en-US" altLang="zh-CN" sz="2000" dirty="0"/>
              <a:t>- </a:t>
            </a:r>
            <a:r>
              <a:rPr lang="en-US" altLang="zh-CN" sz="2000" dirty="0" smtClean="0"/>
              <a:t>EFFFFFFF 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dirty="0" smtClean="0"/>
              <a:t>FFFFFE00-FFFFFEFF</a:t>
            </a:r>
            <a:r>
              <a:rPr lang="en-US" altLang="zh-CN" sz="2000" dirty="0" smtClean="0">
                <a:solidFill>
                  <a:prstClr val="black"/>
                </a:solidFill>
              </a:rPr>
              <a:t>)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sz="2800" b="0" dirty="0" smtClean="0">
                <a:solidFill>
                  <a:schemeClr val="tx1"/>
                </a:solidFill>
              </a:rPr>
              <a:t>基本功能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(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参考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OExp02)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4</a:t>
            </a:r>
            <a:r>
              <a:rPr lang="zh-CN" altLang="en-US" sz="2200" dirty="0" smtClean="0">
                <a:solidFill>
                  <a:prstClr val="black"/>
                </a:solidFill>
              </a:rPr>
              <a:t>位</a:t>
            </a:r>
            <a:r>
              <a:rPr lang="en-US" altLang="zh-CN" sz="2200" dirty="0" smtClean="0">
                <a:solidFill>
                  <a:prstClr val="black"/>
                </a:solidFill>
              </a:rPr>
              <a:t>7</a:t>
            </a:r>
            <a:r>
              <a:rPr lang="zh-CN" altLang="en-US" sz="2200" dirty="0" smtClean="0">
                <a:solidFill>
                  <a:prstClr val="black"/>
                </a:solidFill>
              </a:rPr>
              <a:t>段码显示设备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模拟文本</a:t>
            </a:r>
            <a:r>
              <a:rPr lang="zh-CN" altLang="en-US" sz="2200" dirty="0">
                <a:solidFill>
                  <a:prstClr val="black"/>
                </a:solidFill>
              </a:rPr>
              <a:t>，</a:t>
            </a:r>
            <a:r>
              <a:rPr lang="zh-CN" altLang="en-US" sz="2200" dirty="0" smtClean="0">
                <a:solidFill>
                  <a:prstClr val="black"/>
                </a:solidFill>
              </a:rPr>
              <a:t>显示</a:t>
            </a:r>
            <a:r>
              <a:rPr lang="en-US" altLang="zh-CN" sz="2400" dirty="0">
                <a:solidFill>
                  <a:prstClr val="black"/>
                </a:solidFill>
              </a:rPr>
              <a:t>8</a:t>
            </a:r>
            <a:r>
              <a:rPr lang="zh-CN" altLang="en-US" sz="2400" dirty="0">
                <a:solidFill>
                  <a:prstClr val="black"/>
                </a:solidFill>
              </a:rPr>
              <a:t>位</a:t>
            </a:r>
            <a:r>
              <a:rPr lang="en-US" altLang="zh-CN" sz="2400" dirty="0">
                <a:solidFill>
                  <a:prstClr val="black"/>
                </a:solidFill>
              </a:rPr>
              <a:t>16</a:t>
            </a:r>
            <a:r>
              <a:rPr lang="zh-CN" altLang="en-US" sz="2400" dirty="0">
                <a:solidFill>
                  <a:prstClr val="black"/>
                </a:solidFill>
              </a:rPr>
              <a:t>进制数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>
                <a:solidFill>
                  <a:prstClr val="black"/>
                </a:solidFill>
              </a:rPr>
              <a:t>SW[1:0]=x1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SW[1:0]=01</a:t>
            </a:r>
            <a:r>
              <a:rPr lang="zh-CN" altLang="en-US" sz="2000" dirty="0" smtClean="0">
                <a:solidFill>
                  <a:prstClr val="black"/>
                </a:solidFill>
              </a:rPr>
              <a:t>，显示</a:t>
            </a:r>
            <a:r>
              <a:rPr lang="zh-CN" altLang="en-US" sz="2000" dirty="0">
                <a:solidFill>
                  <a:prstClr val="black"/>
                </a:solidFill>
              </a:rPr>
              <a:t>低</a:t>
            </a:r>
            <a:r>
              <a:rPr lang="en-US" altLang="zh-CN" sz="2000" dirty="0">
                <a:solidFill>
                  <a:prstClr val="black"/>
                </a:solidFill>
              </a:rPr>
              <a:t>4</a:t>
            </a:r>
            <a:r>
              <a:rPr lang="zh-CN" altLang="en-US" sz="2000" dirty="0" smtClean="0">
                <a:solidFill>
                  <a:prstClr val="black"/>
                </a:solidFill>
              </a:rPr>
              <a:t>位</a:t>
            </a:r>
            <a:r>
              <a:rPr lang="en-US" altLang="zh-CN" sz="2000" dirty="0" smtClean="0">
                <a:solidFill>
                  <a:prstClr val="black"/>
                </a:solidFill>
              </a:rPr>
              <a:t>;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>
                <a:solidFill>
                  <a:prstClr val="black"/>
                </a:solidFill>
              </a:rPr>
              <a:t>SW[1:0</a:t>
            </a:r>
            <a:r>
              <a:rPr lang="en-US" altLang="zh-CN" sz="2000" dirty="0" smtClean="0">
                <a:solidFill>
                  <a:prstClr val="black"/>
                </a:solidFill>
              </a:rPr>
              <a:t>]=11</a:t>
            </a:r>
            <a:r>
              <a:rPr lang="zh-CN" altLang="en-US" sz="2000" dirty="0" smtClean="0">
                <a:solidFill>
                  <a:prstClr val="black"/>
                </a:solidFill>
              </a:rPr>
              <a:t>，显示高</a:t>
            </a:r>
            <a:r>
              <a:rPr lang="en-US" altLang="zh-CN" sz="2000" dirty="0" smtClean="0">
                <a:solidFill>
                  <a:prstClr val="black"/>
                </a:solidFill>
              </a:rPr>
              <a:t>4</a:t>
            </a:r>
            <a:r>
              <a:rPr lang="zh-CN" altLang="en-US" sz="2000" dirty="0" smtClean="0">
                <a:solidFill>
                  <a:prstClr val="black"/>
                </a:solidFill>
              </a:rPr>
              <a:t>位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模拟图形显示，</a:t>
            </a:r>
            <a:r>
              <a:rPr lang="en-US" altLang="zh-CN" sz="2200" dirty="0" smtClean="0">
                <a:solidFill>
                  <a:prstClr val="black"/>
                </a:solidFill>
              </a:rPr>
              <a:t>4</a:t>
            </a:r>
            <a:r>
              <a:rPr lang="zh-CN" altLang="en-US" sz="2200" dirty="0" smtClean="0">
                <a:solidFill>
                  <a:prstClr val="black"/>
                </a:solidFill>
              </a:rPr>
              <a:t>位</a:t>
            </a:r>
            <a:r>
              <a:rPr lang="en-US" altLang="zh-CN" sz="2200" dirty="0" smtClean="0">
                <a:solidFill>
                  <a:prstClr val="black"/>
                </a:solidFill>
              </a:rPr>
              <a:t>7</a:t>
            </a:r>
            <a:r>
              <a:rPr lang="zh-CN" altLang="en-US" sz="2200" dirty="0" smtClean="0">
                <a:solidFill>
                  <a:prstClr val="black"/>
                </a:solidFill>
              </a:rPr>
              <a:t>段用于</a:t>
            </a:r>
            <a:r>
              <a:rPr lang="en-US" altLang="zh-CN" sz="2200" dirty="0" smtClean="0">
                <a:solidFill>
                  <a:prstClr val="black"/>
                </a:solidFill>
              </a:rPr>
              <a:t>32</a:t>
            </a:r>
            <a:r>
              <a:rPr lang="zh-CN" altLang="en-US" sz="2200" dirty="0" smtClean="0">
                <a:solidFill>
                  <a:prstClr val="black"/>
                </a:solidFill>
              </a:rPr>
              <a:t>个点阵显示，</a:t>
            </a:r>
            <a:r>
              <a:rPr lang="en-US" altLang="zh-CN" sz="2200" dirty="0" smtClean="0">
                <a:solidFill>
                  <a:prstClr val="black"/>
                </a:solidFill>
              </a:rPr>
              <a:t>SW[1:0</a:t>
            </a:r>
            <a:r>
              <a:rPr lang="en-US" altLang="zh-CN" sz="2200" dirty="0">
                <a:solidFill>
                  <a:prstClr val="black"/>
                </a:solidFill>
              </a:rPr>
              <a:t>]=</a:t>
            </a:r>
            <a:r>
              <a:rPr lang="en-US" altLang="zh-CN" sz="2200" dirty="0" smtClean="0">
                <a:solidFill>
                  <a:prstClr val="black"/>
                </a:solidFill>
              </a:rPr>
              <a:t>x0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逻辑实验</a:t>
            </a:r>
            <a:r>
              <a:rPr lang="en-US" altLang="zh-CN" sz="2200" dirty="0" smtClean="0">
                <a:solidFill>
                  <a:prstClr val="black"/>
                </a:solidFill>
              </a:rPr>
              <a:t>7</a:t>
            </a:r>
            <a:r>
              <a:rPr lang="zh-CN" altLang="en-US" sz="2200" dirty="0" smtClean="0">
                <a:solidFill>
                  <a:prstClr val="black"/>
                </a:solidFill>
              </a:rPr>
              <a:t>段显示模块改造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sz="2800" b="0" dirty="0">
                <a:solidFill>
                  <a:schemeClr val="tx1"/>
                </a:solidFill>
              </a:rPr>
              <a:t>本实验用</a:t>
            </a:r>
            <a:r>
              <a:rPr lang="en-US" altLang="zh-CN" sz="2800" b="0" dirty="0">
                <a:solidFill>
                  <a:schemeClr val="tx1"/>
                </a:solidFill>
              </a:rPr>
              <a:t>IP </a:t>
            </a:r>
            <a:r>
              <a:rPr lang="zh-CN" altLang="en-US" sz="2800" b="0" dirty="0">
                <a:solidFill>
                  <a:schemeClr val="tx1"/>
                </a:solidFill>
              </a:rPr>
              <a:t>软核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或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Exp02</a:t>
            </a:r>
            <a:r>
              <a:rPr lang="zh-CN" altLang="en-US" sz="2800" b="0" dirty="0">
                <a:solidFill>
                  <a:schemeClr val="tx1"/>
                </a:solidFill>
              </a:rPr>
              <a:t>设计的模块</a:t>
            </a:r>
            <a:r>
              <a:rPr lang="en-US" altLang="zh-CN" sz="2800" b="0" dirty="0">
                <a:solidFill>
                  <a:schemeClr val="tx1"/>
                </a:solidFill>
              </a:rPr>
              <a:t>-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U5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核调用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en-US" altLang="zh-CN" sz="2200" dirty="0" smtClean="0">
                <a:solidFill>
                  <a:prstClr val="black"/>
                </a:solidFill>
              </a:rPr>
              <a:t>SSeg7_Dev.ngc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>
                <a:solidFill>
                  <a:prstClr val="black"/>
                </a:solidFill>
              </a:rPr>
              <a:t>SSeg7_Dev.v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>
                <a:solidFill>
                  <a:prstClr val="black"/>
                </a:solidFill>
              </a:rPr>
              <a:t>SSeg7_Dev.sym</a:t>
            </a:r>
            <a:endParaRPr lang="en-US" altLang="zh-CN" sz="2200" dirty="0">
              <a:solidFill>
                <a:prstClr val="black"/>
              </a:solidFill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12968" y="81431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SP3</a:t>
            </a:r>
            <a:r>
              <a:rPr lang="zh-CN" altLang="en-US" dirty="0" smtClean="0">
                <a:solidFill>
                  <a:srgbClr val="FF0000"/>
                </a:solidFill>
              </a:rPr>
              <a:t>兼容</a:t>
            </a:r>
            <a:r>
              <a:rPr lang="en-US" altLang="zh-CN" dirty="0" err="1" smtClean="0">
                <a:solidFill>
                  <a:srgbClr val="FF0000"/>
                </a:solidFill>
              </a:rPr>
              <a:t>adurino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zh-CN" altLang="en-US" dirty="0"/>
              <a:t>通用设备</a:t>
            </a:r>
            <a:r>
              <a:rPr lang="zh-CN" altLang="en-US" dirty="0" smtClean="0"/>
              <a:t>二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核调用空</a:t>
            </a:r>
            <a:r>
              <a:rPr lang="zh-CN" altLang="en-US" dirty="0"/>
              <a:t>模块</a:t>
            </a:r>
            <a:br>
              <a:rPr lang="en-US" altLang="zh-CN" dirty="0"/>
            </a:br>
            <a:r>
              <a:rPr lang="en-US" altLang="zh-CN" sz="3600" dirty="0"/>
              <a:t>			      </a:t>
            </a:r>
            <a:r>
              <a:rPr lang="en-US" altLang="zh-CN" sz="3600" dirty="0" smtClean="0"/>
              <a:t>		 </a:t>
            </a:r>
            <a:r>
              <a:rPr lang="en-US" altLang="zh-CN" sz="3600" dirty="0"/>
              <a:t> </a:t>
            </a:r>
            <a:r>
              <a:rPr lang="en-US" altLang="zh-CN" sz="3600" dirty="0" smtClean="0"/>
              <a:t>      </a:t>
            </a:r>
            <a:r>
              <a:rPr lang="en-US" altLang="zh-CN" sz="3600" dirty="0" smtClean="0">
                <a:solidFill>
                  <a:srgbClr val="FF0000"/>
                </a:solidFill>
              </a:rPr>
              <a:t>SSeg7_Dev.v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04400"/>
            <a:ext cx="8229600" cy="4968552"/>
          </a:xfrm>
        </p:spPr>
        <p:txBody>
          <a:bodyPr/>
          <a:lstStyle/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3333FF"/>
                </a:solidFill>
              </a:rPr>
              <a:t>module</a:t>
            </a:r>
            <a:r>
              <a:rPr lang="en-US" altLang="zh-CN" sz="1800" dirty="0"/>
              <a:t>      </a:t>
            </a:r>
            <a:r>
              <a:rPr lang="en-US" altLang="zh-CN" sz="1800" b="1" dirty="0">
                <a:solidFill>
                  <a:srgbClr val="FF0000"/>
                </a:solidFill>
              </a:rPr>
              <a:t>SSeg7_Dev</a:t>
            </a:r>
            <a:r>
              <a:rPr lang="en-US" altLang="zh-CN" sz="1800" dirty="0"/>
              <a:t>(</a:t>
            </a:r>
            <a:r>
              <a:rPr lang="en-US" altLang="zh-CN" sz="1800" b="1" dirty="0">
                <a:solidFill>
                  <a:srgbClr val="3333FF"/>
                </a:solidFill>
              </a:rPr>
              <a:t>input wire </a:t>
            </a:r>
            <a:r>
              <a:rPr lang="en-US" altLang="zh-CN" sz="1800" dirty="0"/>
              <a:t>[31:0] </a:t>
            </a:r>
            <a:r>
              <a:rPr lang="en-US" altLang="zh-CN" sz="1800" dirty="0" err="1"/>
              <a:t>disp_num</a:t>
            </a:r>
            <a:r>
              <a:rPr lang="en-US" altLang="zh-CN" sz="1800" dirty="0"/>
              <a:t>,  	//</a:t>
            </a:r>
            <a:r>
              <a:rPr lang="zh-CN" altLang="en-US" sz="1800" dirty="0"/>
              <a:t>来自</a:t>
            </a:r>
            <a:r>
              <a:rPr lang="en-US" altLang="zh-CN" sz="1800" dirty="0"/>
              <a:t>U5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dirty="0"/>
              <a:t>			  </a:t>
            </a:r>
            <a:r>
              <a:rPr lang="en-US" altLang="zh-CN" sz="1800" b="1" dirty="0">
                <a:solidFill>
                  <a:srgbClr val="3333FF"/>
                </a:solidFill>
              </a:rPr>
              <a:t>input wire </a:t>
            </a:r>
            <a:r>
              <a:rPr lang="en-US" altLang="zh-CN" sz="1800" dirty="0"/>
              <a:t>[1:0]SW,		//</a:t>
            </a:r>
            <a:r>
              <a:rPr lang="zh-CN" altLang="en-US" sz="1800" dirty="0"/>
              <a:t>来自</a:t>
            </a:r>
            <a:r>
              <a:rPr lang="en-US" altLang="zh-CN" sz="1800" dirty="0"/>
              <a:t>U9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dirty="0"/>
              <a:t>			  </a:t>
            </a:r>
            <a:r>
              <a:rPr lang="en-US" altLang="zh-CN" sz="1800" b="1" dirty="0">
                <a:solidFill>
                  <a:srgbClr val="3333FF"/>
                </a:solidFill>
              </a:rPr>
              <a:t>input wire </a:t>
            </a:r>
            <a:r>
              <a:rPr lang="en-US" altLang="zh-CN" sz="1800" dirty="0" err="1"/>
              <a:t>flash_clk</a:t>
            </a:r>
            <a:r>
              <a:rPr lang="en-US" altLang="zh-CN" sz="1800" dirty="0"/>
              <a:t>,	     	//</a:t>
            </a:r>
            <a:r>
              <a:rPr lang="zh-CN" altLang="en-US" sz="1800" dirty="0"/>
              <a:t>通用分频器</a:t>
            </a:r>
            <a:endParaRPr lang="zh-CN" altLang="en-US" sz="18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zh-CN" altLang="en-US" sz="1800" dirty="0"/>
              <a:t>			  </a:t>
            </a:r>
            <a:r>
              <a:rPr lang="en-US" altLang="zh-CN" sz="1800" b="1" dirty="0">
                <a:solidFill>
                  <a:srgbClr val="3333FF"/>
                </a:solidFill>
              </a:rPr>
              <a:t>input wire </a:t>
            </a:r>
            <a:r>
              <a:rPr lang="en-US" altLang="zh-CN" sz="1800" dirty="0"/>
              <a:t>[1:0] Scanning,	//</a:t>
            </a:r>
            <a:r>
              <a:rPr lang="zh-CN" altLang="en-US" sz="1800" dirty="0"/>
              <a:t>来自</a:t>
            </a:r>
            <a:r>
              <a:rPr lang="en-US" altLang="zh-CN" sz="1800" dirty="0"/>
              <a:t>U8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dirty="0"/>
              <a:t>			</a:t>
            </a:r>
            <a:r>
              <a:rPr lang="en-US" altLang="zh-CN" sz="1800" b="1" dirty="0">
                <a:solidFill>
                  <a:srgbClr val="3333FF"/>
                </a:solidFill>
              </a:rPr>
              <a:t>  input wire </a:t>
            </a:r>
            <a:r>
              <a:rPr lang="en-US" altLang="zh-CN" sz="1800" dirty="0"/>
              <a:t>[3:0] pointing,	 //</a:t>
            </a:r>
            <a:r>
              <a:rPr lang="zh-CN" altLang="en-US" sz="1800" dirty="0"/>
              <a:t>来自</a:t>
            </a:r>
            <a:r>
              <a:rPr lang="en-US" altLang="zh-CN" sz="1800" dirty="0"/>
              <a:t>U5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dirty="0"/>
              <a:t>			</a:t>
            </a:r>
            <a:r>
              <a:rPr lang="en-US" altLang="zh-CN" sz="1800" b="1" dirty="0">
                <a:solidFill>
                  <a:srgbClr val="3333FF"/>
                </a:solidFill>
              </a:rPr>
              <a:t> input wire </a:t>
            </a:r>
            <a:r>
              <a:rPr lang="en-US" altLang="zh-CN" sz="1800" dirty="0"/>
              <a:t>[3:0] blinking,	 	//</a:t>
            </a:r>
            <a:r>
              <a:rPr lang="zh-CN" altLang="en-US" sz="1800" dirty="0"/>
              <a:t>来自</a:t>
            </a:r>
            <a:r>
              <a:rPr lang="en-US" altLang="zh-CN" sz="1800" dirty="0"/>
              <a:t>U5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dirty="0"/>
              <a:t>			</a:t>
            </a:r>
            <a:r>
              <a:rPr lang="en-US" altLang="zh-CN" sz="1800" b="1" dirty="0">
                <a:solidFill>
                  <a:srgbClr val="3333FF"/>
                </a:solidFill>
              </a:rPr>
              <a:t> output wire </a:t>
            </a:r>
            <a:r>
              <a:rPr lang="en-US" altLang="zh-CN" sz="1800" dirty="0"/>
              <a:t>[3:0] AN,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dirty="0"/>
              <a:t>			</a:t>
            </a:r>
            <a:r>
              <a:rPr lang="en-US" altLang="zh-CN" sz="1800" b="1" dirty="0">
                <a:solidFill>
                  <a:srgbClr val="3333FF"/>
                </a:solidFill>
              </a:rPr>
              <a:t> output </a:t>
            </a:r>
            <a:r>
              <a:rPr lang="en-US" altLang="zh-CN" sz="1800" b="1" dirty="0" err="1">
                <a:solidFill>
                  <a:srgbClr val="3333FF"/>
                </a:solidFill>
              </a:rPr>
              <a:t>reg</a:t>
            </a:r>
            <a:r>
              <a:rPr lang="en-US" altLang="zh-CN" sz="1800" b="1" dirty="0">
                <a:solidFill>
                  <a:srgbClr val="3333FF"/>
                </a:solidFill>
              </a:rPr>
              <a:t> </a:t>
            </a:r>
            <a:r>
              <a:rPr lang="en-US" altLang="zh-CN" sz="1800" dirty="0"/>
              <a:t>[7:0] SEGMENT	 //</a:t>
            </a:r>
            <a:r>
              <a:rPr lang="zh-CN" altLang="en-US" sz="1800" dirty="0"/>
              <a:t>来自</a:t>
            </a:r>
            <a:r>
              <a:rPr lang="en-US" altLang="zh-CN" sz="1800" dirty="0"/>
              <a:t>U5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dirty="0"/>
              <a:t>			   );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rgbClr val="3333FF"/>
                </a:solidFill>
              </a:rPr>
              <a:t>endmodule</a:t>
            </a:r>
            <a:endParaRPr lang="en-US" altLang="zh-CN" sz="1800" b="1" dirty="0">
              <a:solidFill>
                <a:srgbClr val="3333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040" y="3406503"/>
            <a:ext cx="2581123" cy="27419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z="4800" dirty="0" smtClean="0">
                <a:ea typeface="黑体" panose="02010609060101010101" pitchFamily="49" charset="-122"/>
              </a:rPr>
              <a:t>实验目的</a:t>
            </a:r>
            <a:endParaRPr sz="4800" dirty="0" smtClean="0">
              <a:ea typeface="黑体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87375" y="1336675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1.	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深入理解</a:t>
            </a:r>
            <a:r>
              <a:rPr lang="en-US" altLang="zh-CN" sz="28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结构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学习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性能优化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: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多周期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建立多周期</a:t>
            </a:r>
            <a:r>
              <a:rPr lang="en-US" altLang="zh-CN" sz="28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测试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应用环境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4. </a:t>
            </a:r>
            <a:r>
              <a:rPr lang="en-US" altLang="zh-CN" sz="28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IP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核深入应用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230832" y="6165304"/>
            <a:ext cx="845596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U5-</a:t>
            </a:r>
            <a:r>
              <a:rPr lang="zh-CN" altLang="en-US" dirty="0" smtClean="0"/>
              <a:t>通用设备二接口模块 </a:t>
            </a:r>
            <a:r>
              <a:rPr lang="zh-CN" altLang="en-US" sz="2800" dirty="0"/>
              <a:t>			</a:t>
            </a:r>
            <a:r>
              <a:rPr lang="zh-CN" altLang="en-US" sz="2800" dirty="0" smtClean="0"/>
              <a:t>    </a:t>
            </a:r>
            <a:r>
              <a:rPr lang="en-US" altLang="zh-CN" sz="2800" dirty="0" smtClean="0"/>
              <a:t>	   			 		  </a:t>
            </a:r>
            <a:r>
              <a:rPr lang="en-US" altLang="zh-CN" sz="2800" dirty="0" smtClean="0">
                <a:solidFill>
                  <a:srgbClr val="FF0000"/>
                </a:solidFill>
              </a:rPr>
              <a:t>Multi_8CH32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220072" y="1935120"/>
            <a:ext cx="3600400" cy="3077643"/>
            <a:chOff x="-36512" y="3140968"/>
            <a:chExt cx="3600400" cy="3077643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5496" y="3240272"/>
              <a:ext cx="2880320" cy="2978339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1871192" y="3573016"/>
              <a:ext cx="648072" cy="2232248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/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/>
                <a:t>GPIO</a:t>
              </a:r>
              <a:endParaRPr lang="en-US" altLang="zh-CN" sz="2000" dirty="0" smtClean="0"/>
            </a:p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Multi_8CH32</a:t>
              </a:r>
              <a:endPara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899592" y="5279722"/>
              <a:ext cx="100811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28" name="任意多边形 27"/>
            <p:cNvSpPr/>
            <p:nvPr/>
          </p:nvSpPr>
          <p:spPr bwMode="auto">
            <a:xfrm>
              <a:off x="1033414" y="5802436"/>
              <a:ext cx="1125810" cy="36286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91072" y="5834408"/>
              <a:ext cx="8386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2060"/>
                  </a:solidFill>
                </a:rPr>
                <a:t>clk_io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-36512" y="4962654"/>
              <a:ext cx="18069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GPIOe0000000_we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右箭头 30"/>
            <p:cNvSpPr/>
            <p:nvPr/>
          </p:nvSpPr>
          <p:spPr bwMode="auto">
            <a:xfrm>
              <a:off x="1259632" y="4559642"/>
              <a:ext cx="611560" cy="432048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98513" y="4336528"/>
              <a:ext cx="16466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Peripheral_in</a:t>
              </a:r>
              <a:endParaRPr lang="zh-CN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3167336" y="3645024"/>
              <a:ext cx="396552" cy="1944216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/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FF0000"/>
                  </a:solidFill>
                </a:rPr>
                <a:t>S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eg7 </a:t>
              </a:r>
              <a:r>
                <a:rPr lang="en-US" altLang="zh-CN" sz="2000" dirty="0">
                  <a:solidFill>
                    <a:srgbClr val="FF0000"/>
                  </a:solidFill>
                </a:rPr>
                <a:t>Device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6200000">
              <a:off x="2011069" y="4828511"/>
              <a:ext cx="14401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2060"/>
                  </a:solidFill>
                </a:rPr>
                <a:t>disp_num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5" name="右箭头 34"/>
            <p:cNvSpPr/>
            <p:nvPr/>
          </p:nvSpPr>
          <p:spPr bwMode="auto">
            <a:xfrm>
              <a:off x="2554761" y="4437112"/>
              <a:ext cx="649088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10706" y="3140968"/>
              <a:ext cx="4683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kern="0" dirty="0" err="1">
                  <a:solidFill>
                    <a:srgbClr val="000000"/>
                  </a:solidFill>
                </a:rPr>
                <a:t>rst</a:t>
              </a:r>
              <a:endParaRPr lang="zh-CN" altLang="en-US" dirty="0"/>
            </a:p>
          </p:txBody>
        </p:sp>
        <p:sp>
          <p:nvSpPr>
            <p:cNvPr id="37" name="任意多边形 36"/>
            <p:cNvSpPr/>
            <p:nvPr/>
          </p:nvSpPr>
          <p:spPr bwMode="auto">
            <a:xfrm flipV="1">
              <a:off x="1079104" y="3356991"/>
              <a:ext cx="1125810" cy="21319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右箭头 37"/>
            <p:cNvSpPr/>
            <p:nvPr/>
          </p:nvSpPr>
          <p:spPr bwMode="auto">
            <a:xfrm>
              <a:off x="1259632" y="3623538"/>
              <a:ext cx="648072" cy="237510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右箭头 38"/>
            <p:cNvSpPr/>
            <p:nvPr/>
          </p:nvSpPr>
          <p:spPr bwMode="auto">
            <a:xfrm>
              <a:off x="1246932" y="4127594"/>
              <a:ext cx="648072" cy="237510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20770" y="3839562"/>
              <a:ext cx="461665" cy="32316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0992" y="3573016"/>
              <a:ext cx="12606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accent4">
                      <a:lumMod val="50000"/>
                    </a:schemeClr>
                  </a:solidFill>
                </a:rPr>
                <a:t>Test_data0</a:t>
              </a:r>
              <a:endParaRPr lang="zh-CN" altLang="en-US" sz="16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784" y="4068286"/>
              <a:ext cx="12606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accent4">
                      <a:lumMod val="50000"/>
                    </a:schemeClr>
                  </a:solidFill>
                </a:rPr>
                <a:t>Test_data7</a:t>
              </a:r>
              <a:endParaRPr lang="zh-CN" altLang="en-US" sz="16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45431" y="3839562"/>
              <a:ext cx="461665" cy="32316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en-US" altLang="zh-CN" b="1" dirty="0" smtClean="0">
                  <a:solidFill>
                    <a:schemeClr val="accent4">
                      <a:lumMod val="50000"/>
                    </a:schemeClr>
                  </a:solidFill>
                </a:rPr>
                <a:t>…</a:t>
              </a:r>
              <a:endParaRPr lang="zh-CN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4" name="右箭头 43"/>
            <p:cNvSpPr/>
            <p:nvPr/>
          </p:nvSpPr>
          <p:spPr bwMode="auto">
            <a:xfrm>
              <a:off x="683568" y="5445224"/>
              <a:ext cx="1152128" cy="144016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5496" y="5488656"/>
              <a:ext cx="16466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Peripheral_in</a:t>
              </a:r>
              <a:endParaRPr lang="zh-CN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/>
          <a:lstStyle/>
          <a:p>
            <a:pPr>
              <a:buClr>
                <a:srgbClr val="4BACC6">
                  <a:lumMod val="75000"/>
                </a:srgbClr>
              </a:buClr>
            </a:pPr>
            <a:r>
              <a:rPr lang="en-US" altLang="zh-CN" sz="2800" dirty="0">
                <a:solidFill>
                  <a:schemeClr val="tx1"/>
                </a:solidFill>
              </a:rPr>
              <a:t>GPIO</a:t>
            </a:r>
            <a:r>
              <a:rPr lang="zh-CN" altLang="en-US" sz="2800" dirty="0">
                <a:solidFill>
                  <a:schemeClr val="tx1"/>
                </a:solidFill>
              </a:rPr>
              <a:t>输出设备二接口模块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地址范围</a:t>
            </a:r>
            <a:r>
              <a:rPr lang="en-US" altLang="zh-CN" sz="2000" dirty="0" smtClean="0">
                <a:solidFill>
                  <a:prstClr val="black"/>
                </a:solidFill>
              </a:rPr>
              <a:t>=</a:t>
            </a:r>
            <a:r>
              <a:rPr lang="en-US" altLang="zh-CN" sz="2000" dirty="0" smtClean="0"/>
              <a:t>E0000000 </a:t>
            </a:r>
            <a:r>
              <a:rPr lang="en-US" altLang="zh-CN" sz="2000" dirty="0"/>
              <a:t>- </a:t>
            </a:r>
            <a:r>
              <a:rPr lang="en-US" altLang="zh-CN" sz="2000" dirty="0" smtClean="0"/>
              <a:t>EFFFFFFF 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dirty="0" smtClean="0"/>
              <a:t>FFFFFE00-FFFFFEFF</a:t>
            </a:r>
            <a:r>
              <a:rPr lang="en-US" altLang="zh-CN" sz="2000" dirty="0" smtClean="0">
                <a:solidFill>
                  <a:prstClr val="black"/>
                </a:solidFill>
              </a:rPr>
              <a:t>)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读写控制信号：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GPIOe0000000_we(GPIOfffffe00_we)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基本功能</a:t>
            </a:r>
            <a:r>
              <a:rPr lang="en-US" altLang="zh-CN" sz="2800" dirty="0" smtClean="0">
                <a:solidFill>
                  <a:schemeClr val="tx1"/>
                </a:solidFill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</a:rPr>
              <a:t>参考</a:t>
            </a:r>
            <a:r>
              <a:rPr lang="en-US" altLang="zh-CN" sz="2800" dirty="0" smtClean="0">
                <a:solidFill>
                  <a:schemeClr val="tx1"/>
                </a:solidFill>
              </a:rPr>
              <a:t>Exp01)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七</a:t>
            </a:r>
            <a:r>
              <a:rPr lang="zh-CN" altLang="en-US" sz="2200" dirty="0" smtClean="0">
                <a:solidFill>
                  <a:prstClr val="black"/>
                </a:solidFill>
              </a:rPr>
              <a:t>段码输出设备接口模块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逻辑实验显示通道模块改造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通道</a:t>
            </a:r>
            <a:r>
              <a:rPr lang="en-US" altLang="zh-CN" sz="2200" dirty="0" smtClean="0">
                <a:solidFill>
                  <a:prstClr val="black"/>
                </a:solidFill>
              </a:rPr>
              <a:t>0</a:t>
            </a:r>
            <a:r>
              <a:rPr lang="zh-CN" altLang="en-US" sz="2200" dirty="0" smtClean="0">
                <a:solidFill>
                  <a:prstClr val="black"/>
                </a:solidFill>
              </a:rPr>
              <a:t>作为显示设备接口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2000" b="1" dirty="0" smtClean="0">
                <a:solidFill>
                  <a:srgbClr val="FF0000"/>
                </a:solidFill>
              </a:rPr>
              <a:t>GPIOe0000000_we=1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2000" b="1" dirty="0" smtClean="0">
                <a:solidFill>
                  <a:srgbClr val="FF0000"/>
                </a:solidFill>
              </a:rPr>
              <a:t>CLK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上升沿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通道</a:t>
            </a:r>
            <a:r>
              <a:rPr lang="en-US" altLang="zh-CN" sz="2200" dirty="0" smtClean="0">
                <a:solidFill>
                  <a:prstClr val="black"/>
                </a:solidFill>
              </a:rPr>
              <a:t>1-7</a:t>
            </a:r>
            <a:r>
              <a:rPr lang="zh-CN" altLang="en-US" sz="2200" dirty="0" smtClean="0">
                <a:solidFill>
                  <a:prstClr val="black"/>
                </a:solidFill>
              </a:rPr>
              <a:t>作为调试测试信号显示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本</a:t>
            </a:r>
            <a:r>
              <a:rPr lang="zh-CN" altLang="en-US" sz="2800" dirty="0" smtClean="0">
                <a:solidFill>
                  <a:schemeClr val="tx1"/>
                </a:solidFill>
              </a:rPr>
              <a:t>实验</a:t>
            </a:r>
            <a:r>
              <a:rPr lang="zh-CN" altLang="en-US" sz="2800" dirty="0">
                <a:solidFill>
                  <a:schemeClr val="tx1"/>
                </a:solidFill>
              </a:rPr>
              <a:t>用</a:t>
            </a:r>
            <a:r>
              <a:rPr lang="en-US" altLang="zh-CN" sz="2800" dirty="0">
                <a:solidFill>
                  <a:schemeClr val="tx1"/>
                </a:solidFill>
              </a:rPr>
              <a:t>IP </a:t>
            </a:r>
            <a:r>
              <a:rPr lang="zh-CN" altLang="en-US" sz="2800" dirty="0">
                <a:solidFill>
                  <a:schemeClr val="tx1"/>
                </a:solidFill>
              </a:rPr>
              <a:t>软核</a:t>
            </a:r>
            <a:r>
              <a:rPr lang="zh-CN" altLang="en-US" sz="2800" dirty="0" smtClean="0">
                <a:solidFill>
                  <a:schemeClr val="tx1"/>
                </a:solidFill>
              </a:rPr>
              <a:t>或</a:t>
            </a:r>
            <a:r>
              <a:rPr lang="en-US" altLang="zh-CN" sz="2800" dirty="0" smtClean="0">
                <a:solidFill>
                  <a:schemeClr val="tx1"/>
                </a:solidFill>
              </a:rPr>
              <a:t>EXp01</a:t>
            </a:r>
            <a:r>
              <a:rPr lang="zh-CN" altLang="en-US" sz="2800" dirty="0" smtClean="0">
                <a:solidFill>
                  <a:schemeClr val="tx1"/>
                </a:solidFill>
              </a:rPr>
              <a:t>设计的模块</a:t>
            </a:r>
            <a:r>
              <a:rPr lang="en-US" altLang="zh-CN" sz="2800" dirty="0" smtClean="0">
                <a:solidFill>
                  <a:schemeClr val="tx1"/>
                </a:solidFill>
              </a:rPr>
              <a:t>-</a:t>
            </a:r>
            <a: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U6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核调用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en-US" altLang="zh-CN" sz="2200" dirty="0">
                <a:solidFill>
                  <a:prstClr val="black"/>
                </a:solidFill>
              </a:rPr>
              <a:t>Multi_8CH32.ngc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 Multi_8CH32_IO.v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>
                <a:solidFill>
                  <a:prstClr val="black"/>
                </a:solidFill>
              </a:rPr>
              <a:t>Multi_8CH32.sym</a:t>
            </a:r>
            <a:endParaRPr lang="en-US" altLang="zh-CN" sz="2200" dirty="0">
              <a:solidFill>
                <a:prstClr val="black"/>
              </a:solidFill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zh-CN" altLang="en-US" dirty="0"/>
              <a:t>通用设备二</a:t>
            </a:r>
            <a:r>
              <a:rPr lang="zh-CN" altLang="en-US" dirty="0" smtClean="0"/>
              <a:t>接口调用空模块</a:t>
            </a:r>
            <a:br>
              <a:rPr lang="en-US" altLang="zh-CN" dirty="0" smtClean="0"/>
            </a:br>
            <a:r>
              <a:rPr lang="en-US" altLang="zh-CN" dirty="0" smtClean="0"/>
              <a:t>			      -</a:t>
            </a:r>
            <a:r>
              <a:rPr lang="en-US" altLang="zh-CN" dirty="0">
                <a:solidFill>
                  <a:srgbClr val="FF0000"/>
                </a:solidFill>
              </a:rPr>
              <a:t>Multi_8CH32_IO</a:t>
            </a:r>
            <a:r>
              <a:rPr lang="en-US" altLang="zh-CN" dirty="0" smtClean="0">
                <a:solidFill>
                  <a:srgbClr val="FF0000"/>
                </a:solidFill>
              </a:rPr>
              <a:t>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491746" cy="5733256"/>
          </a:xfrm>
          <a:solidFill>
            <a:schemeClr val="bg1"/>
          </a:solidFill>
        </p:spPr>
        <p:txBody>
          <a:bodyPr/>
          <a:lstStyle/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1" dirty="0">
                <a:solidFill>
                  <a:srgbClr val="3333FF"/>
                </a:solidFill>
              </a:rPr>
              <a:t>module </a:t>
            </a:r>
            <a:r>
              <a:rPr lang="en-US" altLang="zh-CN" sz="1800" dirty="0" smtClean="0"/>
              <a:t>    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	   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Multi_8CH32  </a:t>
            </a:r>
            <a:r>
              <a:rPr lang="en-US" altLang="zh-CN" sz="1800" dirty="0" smtClean="0"/>
              <a:t>( 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 err="1"/>
              <a:t>clk</a:t>
            </a:r>
            <a:r>
              <a:rPr lang="en-US" altLang="zh-CN" sz="1800" dirty="0" smtClean="0"/>
              <a:t>,	        		//</a:t>
            </a:r>
            <a:r>
              <a:rPr lang="en-US" altLang="zh-CN" sz="1800" dirty="0" err="1" smtClean="0"/>
              <a:t>io_clk</a:t>
            </a:r>
            <a:r>
              <a:rPr lang="zh-CN" altLang="en-US" sz="1800" dirty="0" smtClean="0"/>
              <a:t>，同步</a:t>
            </a:r>
            <a:r>
              <a:rPr lang="en-US" altLang="zh-CN" sz="1800" dirty="0" smtClean="0"/>
              <a:t>CPU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 err="1"/>
              <a:t>rst</a:t>
            </a:r>
            <a:r>
              <a:rPr lang="en-US" altLang="zh-CN" sz="1800" dirty="0"/>
              <a:t>,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 smtClean="0"/>
              <a:t>EN, 		//=1, 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显示</a:t>
            </a:r>
            <a:endParaRPr lang="en-US" altLang="zh-CN" sz="18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	</a:t>
            </a:r>
            <a:r>
              <a:rPr lang="en-US" altLang="zh-CN" sz="1800" b="1" dirty="0" smtClean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[63:0]</a:t>
            </a:r>
            <a:r>
              <a:rPr lang="en-US" altLang="zh-CN" sz="1800" dirty="0" err="1" smtClean="0"/>
              <a:t>point_in</a:t>
            </a:r>
            <a:r>
              <a:rPr lang="en-US" altLang="zh-CN" sz="1800" dirty="0" smtClean="0"/>
              <a:t>,</a:t>
            </a:r>
            <a:r>
              <a:rPr lang="en-US" altLang="zh-CN" sz="2000" dirty="0" smtClean="0"/>
              <a:t> //</a:t>
            </a:r>
            <a:r>
              <a:rPr lang="zh-CN" altLang="en-US" sz="1400" dirty="0"/>
              <a:t>针对</a:t>
            </a:r>
            <a:r>
              <a:rPr lang="en-US" altLang="zh-CN" sz="1400" dirty="0"/>
              <a:t>8</a:t>
            </a:r>
            <a:r>
              <a:rPr lang="zh-CN" altLang="en-US" sz="1400" dirty="0"/>
              <a:t>个</a:t>
            </a:r>
            <a:r>
              <a:rPr lang="zh-CN" altLang="en-US" sz="1400" dirty="0" smtClean="0"/>
              <a:t>显示通道各</a:t>
            </a:r>
            <a:r>
              <a:rPr lang="en-US" altLang="zh-CN" sz="1400" dirty="0"/>
              <a:t>8</a:t>
            </a:r>
            <a:r>
              <a:rPr lang="zh-CN" altLang="en-US" sz="1400" dirty="0" smtClean="0"/>
              <a:t>个小数点</a:t>
            </a:r>
            <a:endParaRPr lang="en-US" altLang="zh-CN" sz="14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000" dirty="0"/>
              <a:t>				</a:t>
            </a:r>
            <a:r>
              <a:rPr lang="en-US" altLang="zh-CN" sz="1800" b="1" dirty="0" smtClean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[63:0]</a:t>
            </a:r>
            <a:r>
              <a:rPr lang="en-US" altLang="zh-CN" sz="1800" dirty="0" err="1" smtClean="0"/>
              <a:t>LE_in</a:t>
            </a:r>
            <a:r>
              <a:rPr lang="en-US" altLang="zh-CN" sz="1800" dirty="0" smtClean="0"/>
              <a:t>,     </a:t>
            </a:r>
            <a:r>
              <a:rPr lang="en-US" altLang="zh-CN" sz="1600" dirty="0" smtClean="0"/>
              <a:t>//</a:t>
            </a:r>
            <a:r>
              <a:rPr lang="zh-CN" altLang="en-US" sz="1400" dirty="0"/>
              <a:t>针对</a:t>
            </a:r>
            <a:r>
              <a:rPr lang="en-US" altLang="zh-CN" sz="1400" dirty="0"/>
              <a:t>8</a:t>
            </a:r>
            <a:r>
              <a:rPr lang="zh-CN" altLang="en-US" sz="1400" dirty="0" smtClean="0"/>
              <a:t>个通道各</a:t>
            </a:r>
            <a:r>
              <a:rPr lang="en-US" altLang="zh-CN" sz="1400" dirty="0"/>
              <a:t>8</a:t>
            </a:r>
            <a:r>
              <a:rPr lang="zh-CN" altLang="en-US" sz="1400" dirty="0" smtClean="0"/>
              <a:t>位闪烁控制</a:t>
            </a:r>
            <a:endParaRPr lang="en-US" altLang="zh-CN" sz="14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/>
              <a:t>[2:0] Test</a:t>
            </a:r>
            <a:r>
              <a:rPr lang="en-US" altLang="zh-CN" sz="1800" dirty="0" smtClean="0"/>
              <a:t>,	         	//</a:t>
            </a:r>
            <a:r>
              <a:rPr lang="zh-CN" altLang="en-US" sz="1800" dirty="0" smtClean="0"/>
              <a:t>通道选择</a:t>
            </a:r>
            <a:r>
              <a:rPr lang="en-US" altLang="zh-CN" sz="1800" dirty="0" smtClean="0"/>
              <a:t>SW[7:5]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Data0,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0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data0,	   	//</a:t>
            </a:r>
            <a:r>
              <a:rPr lang="zh-CN" altLang="en-US" sz="1800" dirty="0" smtClean="0"/>
              <a:t>通道</a:t>
            </a:r>
            <a:r>
              <a:rPr lang="en-US" altLang="zh-CN" sz="1800" dirty="0"/>
              <a:t>1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</a:t>
            </a:r>
            <a:r>
              <a:rPr lang="en-US" altLang="zh-CN" sz="1800" dirty="0" smtClean="0"/>
              <a:t>t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data1, 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2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data2,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3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 data3,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4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 data4,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5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 data5,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6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 data6, 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7</a:t>
            </a:r>
            <a:endParaRPr lang="en-US" altLang="zh-CN" sz="18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output </a:t>
            </a:r>
            <a:r>
              <a:rPr lang="en-US" altLang="zh-CN" sz="1800" b="1" dirty="0" err="1" smtClean="0">
                <a:solidFill>
                  <a:srgbClr val="3333FF"/>
                </a:solidFill>
              </a:rPr>
              <a:t>reg</a:t>
            </a:r>
            <a:r>
              <a:rPr lang="en-US" altLang="zh-CN" sz="1800" dirty="0" smtClean="0"/>
              <a:t>[7:0</a:t>
            </a:r>
            <a:r>
              <a:rPr lang="en-US" altLang="zh-CN" sz="1800" dirty="0"/>
              <a:t>] </a:t>
            </a:r>
            <a:r>
              <a:rPr lang="en-US" altLang="zh-CN" sz="1800" dirty="0" err="1"/>
              <a:t>point_out</a:t>
            </a:r>
            <a:r>
              <a:rPr lang="en-US" altLang="zh-CN" sz="1800" dirty="0" smtClean="0"/>
              <a:t>,	//</a:t>
            </a:r>
            <a:r>
              <a:rPr lang="zh-CN" altLang="en-US" sz="1800" dirty="0" smtClean="0"/>
              <a:t>小数点输出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output </a:t>
            </a:r>
            <a:r>
              <a:rPr lang="en-US" altLang="zh-CN" sz="1800" b="1" dirty="0" err="1" smtClean="0">
                <a:solidFill>
                  <a:srgbClr val="3333FF"/>
                </a:solidFill>
              </a:rPr>
              <a:t>reg</a:t>
            </a:r>
            <a:r>
              <a:rPr lang="en-US" altLang="zh-CN" sz="1800" dirty="0" smtClean="0"/>
              <a:t>[7:0</a:t>
            </a:r>
            <a:r>
              <a:rPr lang="en-US" altLang="zh-CN" sz="1800" dirty="0"/>
              <a:t>] </a:t>
            </a:r>
            <a:r>
              <a:rPr lang="en-US" altLang="zh-CN" sz="1800" dirty="0" err="1" smtClean="0"/>
              <a:t>LE_out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   	//</a:t>
            </a:r>
            <a:r>
              <a:rPr lang="zh-CN" altLang="en-US" sz="1800" dirty="0"/>
              <a:t>闪烁</a:t>
            </a:r>
            <a:r>
              <a:rPr lang="zh-CN" altLang="en-US" sz="1800" dirty="0" smtClean="0"/>
              <a:t>控制输出</a:t>
            </a:r>
            <a:endParaRPr lang="en-US" altLang="zh-CN" sz="18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	</a:t>
            </a:r>
            <a:r>
              <a:rPr lang="en-US" altLang="zh-CN" sz="1800" b="1" dirty="0">
                <a:solidFill>
                  <a:srgbClr val="3333FF"/>
                </a:solidFill>
              </a:rPr>
              <a:t>output</a:t>
            </a:r>
            <a:r>
              <a:rPr lang="en-US" altLang="zh-CN" sz="1800" dirty="0" smtClean="0"/>
              <a:t> [31:0</a:t>
            </a:r>
            <a:r>
              <a:rPr lang="en-US" altLang="zh-CN" sz="1800" dirty="0"/>
              <a:t>] </a:t>
            </a:r>
            <a:r>
              <a:rPr lang="en-US" altLang="zh-CN" sz="1800" dirty="0" smtClean="0"/>
              <a:t>   </a:t>
            </a:r>
            <a:r>
              <a:rPr lang="en-US" altLang="zh-CN" sz="1800" dirty="0" err="1"/>
              <a:t>D</a:t>
            </a:r>
            <a:r>
              <a:rPr lang="en-US" altLang="zh-CN" sz="1800" dirty="0" err="1" smtClean="0"/>
              <a:t>isp_num</a:t>
            </a:r>
            <a:r>
              <a:rPr lang="en-US" altLang="zh-CN" sz="1800" dirty="0" smtClean="0"/>
              <a:t>      //</a:t>
            </a:r>
            <a:r>
              <a:rPr lang="zh-CN" altLang="en-US" sz="1800" dirty="0" smtClean="0"/>
              <a:t>接入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段显示</a:t>
            </a:r>
            <a:r>
              <a:rPr lang="zh-CN" altLang="en-US" sz="1800" dirty="0"/>
              <a:t>器</a:t>
            </a:r>
            <a:endParaRPr lang="en-US" altLang="zh-CN" sz="18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             );</a:t>
            </a:r>
            <a:endParaRPr lang="en-US" altLang="zh-CN" sz="1800" b="1" dirty="0">
              <a:solidFill>
                <a:srgbClr val="3333FF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1" dirty="0">
                <a:solidFill>
                  <a:srgbClr val="3333FF"/>
                </a:solidFill>
              </a:rPr>
              <a:t> </a:t>
            </a:r>
            <a:r>
              <a:rPr lang="en-US" altLang="zh-CN" sz="1800" b="1" dirty="0" err="1">
                <a:solidFill>
                  <a:srgbClr val="3333FF"/>
                </a:solidFill>
              </a:rPr>
              <a:t>endmodule</a:t>
            </a:r>
            <a:endParaRPr lang="zh-CN" altLang="en-US" sz="1800" b="1" dirty="0">
              <a:solidFill>
                <a:srgbClr val="3333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608" y="1605528"/>
            <a:ext cx="2232248" cy="462767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1"/>
          <p:cNvSpPr>
            <a:spLocks noGrp="1"/>
          </p:cNvSpPr>
          <p:nvPr>
            <p:ph type="title"/>
          </p:nvPr>
        </p:nvSpPr>
        <p:spPr>
          <a:xfrm>
            <a:off x="301625" y="-27384"/>
            <a:ext cx="8540750" cy="1143001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n-US" altLang="zh-CN" sz="3600" dirty="0">
                <a:solidFill>
                  <a:srgbClr val="FF0000"/>
                </a:solidFill>
              </a:rPr>
              <a:t>Multi_8CH32</a:t>
            </a:r>
            <a:r>
              <a:rPr lang="zh-CN" altLang="en-US" sz="3600" dirty="0" smtClean="0"/>
              <a:t>调用信号关系</a:t>
            </a:r>
            <a:endParaRPr lang="zh-CN" altLang="en-US" sz="3200" dirty="0" smtClean="0"/>
          </a:p>
        </p:txBody>
      </p:sp>
      <p:sp>
        <p:nvSpPr>
          <p:cNvPr id="183299" name="内容占位符 2"/>
          <p:cNvSpPr>
            <a:spLocks noGrp="1"/>
          </p:cNvSpPr>
          <p:nvPr>
            <p:ph idx="1"/>
          </p:nvPr>
        </p:nvSpPr>
        <p:spPr>
          <a:xfrm>
            <a:off x="269131" y="1129178"/>
            <a:ext cx="8540750" cy="5468173"/>
          </a:xfrm>
          <a:solidFill>
            <a:schemeClr val="bg1"/>
          </a:solidFill>
        </p:spPr>
        <p:txBody>
          <a:bodyPr/>
          <a:lstStyle/>
          <a:p>
            <a:pPr lvl="1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Multi_8CH32</a:t>
            </a:r>
            <a:r>
              <a:rPr lang="en-US" altLang="zh-CN" sz="2000" dirty="0" smtClean="0"/>
              <a:t>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U5</a:t>
            </a:r>
            <a:r>
              <a:rPr lang="en-US" altLang="zh-CN" sz="2000" dirty="0" smtClean="0"/>
              <a:t>( .</a:t>
            </a:r>
            <a:r>
              <a:rPr lang="en-US" altLang="zh-CN" sz="2000" dirty="0" err="1" smtClean="0"/>
              <a:t>clk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clk_io</a:t>
            </a:r>
            <a:r>
              <a:rPr lang="en-US" altLang="zh-CN" sz="2000" dirty="0" smtClean="0"/>
              <a:t>),  .</a:t>
            </a:r>
            <a:r>
              <a:rPr lang="en-US" altLang="zh-CN" sz="2000" dirty="0" err="1" smtClean="0"/>
              <a:t>rst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rst</a:t>
            </a:r>
            <a:r>
              <a:rPr lang="en-US" altLang="zh-CN" sz="2000" dirty="0" smtClean="0"/>
              <a:t>), 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</a:t>
            </a:r>
            <a:r>
              <a:rPr lang="en-US" altLang="zh-CN" sz="2000" dirty="0"/>
              <a:t>. </a:t>
            </a:r>
            <a:r>
              <a:rPr lang="en-US" altLang="zh-CN" sz="2000" dirty="0" smtClean="0"/>
              <a:t>EN(GPIOe0000000_we),	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U4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. </a:t>
            </a:r>
            <a:r>
              <a:rPr lang="en-US" altLang="zh-CN" sz="2000" dirty="0" err="1" smtClean="0"/>
              <a:t>point_in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point_in</a:t>
            </a:r>
            <a:r>
              <a:rPr lang="en-US" altLang="zh-CN" sz="2000" dirty="0" smtClean="0"/>
              <a:t>),</a:t>
            </a:r>
            <a:r>
              <a:rPr lang="en-US" altLang="zh-CN" sz="2000" dirty="0" smtClean="0">
                <a:solidFill>
                  <a:prstClr val="black"/>
                </a:solidFill>
              </a:rPr>
              <a:t>	</a:t>
            </a:r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//</a:t>
            </a:r>
            <a:r>
              <a:rPr lang="zh-CN" altLang="en-US" sz="2000" dirty="0" smtClean="0">
                <a:solidFill>
                  <a:prstClr val="black"/>
                </a:solidFill>
              </a:rPr>
              <a:t>外部输入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000" dirty="0">
                <a:solidFill>
                  <a:prstClr val="black"/>
                </a:solidFill>
              </a:rPr>
              <a:t>			</a:t>
            </a:r>
            <a:r>
              <a:rPr lang="zh-CN" altLang="en-US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.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blink_in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LE_in</a:t>
            </a:r>
            <a:r>
              <a:rPr lang="en-US" altLang="zh-CN" sz="2000" dirty="0" smtClean="0">
                <a:solidFill>
                  <a:prstClr val="black"/>
                </a:solidFill>
              </a:rPr>
              <a:t>), 		//</a:t>
            </a:r>
            <a:r>
              <a:rPr lang="zh-CN" altLang="en-US" sz="2000" dirty="0" smtClean="0">
                <a:solidFill>
                  <a:prstClr val="black"/>
                </a:solidFill>
              </a:rPr>
              <a:t>外部输入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.Test(SW_OK[7:5]), 		//</a:t>
            </a:r>
            <a:r>
              <a:rPr lang="zh-CN" altLang="en-US" sz="2000" dirty="0"/>
              <a:t>来自</a:t>
            </a:r>
            <a:r>
              <a:rPr lang="en-US" altLang="zh-CN" sz="2000" dirty="0" smtClean="0"/>
              <a:t>U9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.Data0(</a:t>
            </a:r>
            <a:r>
              <a:rPr lang="en-US" altLang="zh-CN" sz="2000" dirty="0" err="1" smtClean="0"/>
              <a:t>Peripheral_in</a:t>
            </a:r>
            <a:r>
              <a:rPr lang="en-US" altLang="zh-CN" sz="2000" dirty="0" smtClean="0"/>
              <a:t>),   		//</a:t>
            </a:r>
            <a:r>
              <a:rPr lang="zh-CN" altLang="en-US" sz="2000" dirty="0"/>
              <a:t>来自</a:t>
            </a:r>
            <a:r>
              <a:rPr lang="en-US" altLang="zh-CN" sz="2000" dirty="0" smtClean="0"/>
              <a:t>U4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			.data1({2‘b00,PC_out[31:2]}),   	/</a:t>
            </a:r>
            <a:r>
              <a:rPr lang="en-US" altLang="zh-CN" sz="2000" dirty="0"/>
              <a:t>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U1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			.data2(</a:t>
            </a:r>
            <a:r>
              <a:rPr lang="en-US" altLang="zh-CN" sz="2000" dirty="0" err="1" smtClean="0"/>
              <a:t>counter_out</a:t>
            </a:r>
            <a:r>
              <a:rPr lang="en-US" altLang="zh-CN" sz="2000" dirty="0" smtClean="0"/>
              <a:t>),         	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U10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			.data3(</a:t>
            </a:r>
            <a:r>
              <a:rPr lang="en-US" altLang="zh-CN" sz="2000" dirty="0" err="1" smtClean="0"/>
              <a:t>Inst</a:t>
            </a:r>
            <a:r>
              <a:rPr lang="en-US" altLang="zh-CN" sz="2000" dirty="0" smtClean="0"/>
              <a:t>),	           		//</a:t>
            </a:r>
            <a:r>
              <a:rPr lang="en-US" altLang="zh-CN" sz="2000" dirty="0" err="1" smtClean="0"/>
              <a:t>Inst</a:t>
            </a:r>
            <a:r>
              <a:rPr lang="zh-CN" altLang="en-US" sz="2000" dirty="0" smtClean="0"/>
              <a:t>，来自</a:t>
            </a:r>
            <a:r>
              <a:rPr lang="en-US" altLang="zh-CN" sz="2000" dirty="0" smtClean="0"/>
              <a:t>CPU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.data4(</a:t>
            </a:r>
            <a:r>
              <a:rPr lang="en-US" altLang="zh-CN" sz="2000" dirty="0" err="1" smtClean="0"/>
              <a:t>addr_bus</a:t>
            </a:r>
            <a:r>
              <a:rPr lang="en-US" altLang="zh-CN" sz="2000" dirty="0" smtClean="0"/>
              <a:t>),	          		 //</a:t>
            </a:r>
            <a:r>
              <a:rPr lang="zh-CN" altLang="en-US" sz="2000" dirty="0"/>
              <a:t>来自</a:t>
            </a:r>
            <a:r>
              <a:rPr lang="en-US" altLang="zh-CN" sz="2000" dirty="0"/>
              <a:t>CPU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.data5(Cpu_data2bus),		//</a:t>
            </a:r>
            <a:r>
              <a:rPr lang="zh-CN" altLang="en-US" sz="2000" dirty="0"/>
              <a:t>来自</a:t>
            </a:r>
            <a:r>
              <a:rPr lang="en-US" altLang="zh-CN" sz="2000" dirty="0"/>
              <a:t>CPU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.data6(Cpu_data4bus),   	 	//</a:t>
            </a:r>
            <a:r>
              <a:rPr lang="zh-CN" altLang="en-US" sz="2000" dirty="0"/>
              <a:t>来自</a:t>
            </a:r>
            <a:r>
              <a:rPr lang="en-US" altLang="zh-CN" sz="2000" dirty="0"/>
              <a:t>CPU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.data7(</a:t>
            </a:r>
            <a:r>
              <a:rPr lang="en-US" altLang="zh-CN" sz="2000" dirty="0" err="1" smtClean="0"/>
              <a:t>PC_out</a:t>
            </a:r>
            <a:r>
              <a:rPr lang="en-US" altLang="zh-CN" sz="2000" dirty="0" smtClean="0"/>
              <a:t>),	         		//</a:t>
            </a:r>
            <a:r>
              <a:rPr lang="zh-CN" altLang="en-US" sz="2000" dirty="0"/>
              <a:t>来自</a:t>
            </a:r>
            <a:r>
              <a:rPr lang="en-US" altLang="zh-CN" sz="2000" dirty="0"/>
              <a:t>CPU; 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None/>
            </a:pPr>
            <a:endParaRPr lang="en-US" altLang="zh-CN" sz="1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/>
              <a:t>			.</a:t>
            </a:r>
            <a:r>
              <a:rPr lang="en-US" altLang="zh-CN" sz="2000" dirty="0" err="1" smtClean="0"/>
              <a:t>point_out</a:t>
            </a:r>
            <a:r>
              <a:rPr lang="en-US" altLang="zh-CN" sz="2000" dirty="0" smtClean="0"/>
              <a:t>(</a:t>
            </a:r>
            <a:r>
              <a:rPr lang="en-US" altLang="zh-CN" sz="2000" dirty="0" err="1"/>
              <a:t>point_out</a:t>
            </a:r>
            <a:r>
              <a:rPr lang="en-US" altLang="zh-CN" sz="2000" dirty="0" smtClean="0"/>
              <a:t>),</a:t>
            </a:r>
            <a:r>
              <a:rPr lang="en-US" altLang="zh-CN" sz="2000" dirty="0"/>
              <a:t>	      </a:t>
            </a:r>
            <a:r>
              <a:rPr lang="en-US" altLang="zh-CN" sz="2000" dirty="0" smtClean="0"/>
              <a:t>	//</a:t>
            </a:r>
            <a:r>
              <a:rPr lang="zh-CN" altLang="en-US" sz="2000" dirty="0"/>
              <a:t>输出到</a:t>
            </a:r>
            <a:r>
              <a:rPr lang="en-US" altLang="zh-CN" sz="2000" dirty="0" smtClean="0"/>
              <a:t>U6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LE_out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blink_out</a:t>
            </a:r>
            <a:r>
              <a:rPr lang="en-US" altLang="zh-CN" sz="2000" dirty="0" smtClean="0"/>
              <a:t>),    		//</a:t>
            </a:r>
            <a:r>
              <a:rPr lang="zh-CN" altLang="en-US" sz="2000" dirty="0"/>
              <a:t>输出到</a:t>
            </a:r>
            <a:r>
              <a:rPr lang="en-US" altLang="zh-CN" sz="2000" dirty="0" smtClean="0"/>
              <a:t>U6</a:t>
            </a:r>
            <a:endParaRPr lang="en-US" altLang="zh-CN" sz="20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	.</a:t>
            </a:r>
            <a:r>
              <a:rPr lang="en-US" altLang="zh-CN" sz="2000" dirty="0" err="1" smtClean="0"/>
              <a:t>disp_num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disp_num</a:t>
            </a:r>
            <a:r>
              <a:rPr lang="en-US" altLang="zh-CN" sz="2000" dirty="0" smtClean="0"/>
              <a:t>)		//</a:t>
            </a:r>
            <a:r>
              <a:rPr lang="zh-CN" altLang="en-US" sz="2000" dirty="0" smtClean="0"/>
              <a:t>输出到</a:t>
            </a:r>
            <a:r>
              <a:rPr lang="en-US" altLang="zh-CN" sz="2000" dirty="0" smtClean="0"/>
              <a:t>U6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			);</a:t>
            </a:r>
            <a:endParaRPr lang="zh-CN" altLang="en-US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外部设备模块：</a:t>
            </a:r>
            <a:r>
              <a:rPr lang="en-US" altLang="zh-CN" dirty="0"/>
              <a:t>GPIO</a:t>
            </a:r>
            <a:r>
              <a:rPr lang="zh-CN" altLang="en-US" dirty="0"/>
              <a:t>接口设备三、四</a:t>
            </a:r>
            <a:r>
              <a:rPr lang="en-US" altLang="zh-CN" sz="2800" dirty="0">
                <a:solidFill>
                  <a:srgbClr val="003399"/>
                </a:solidFill>
              </a:rPr>
              <a:t>				       </a:t>
            </a:r>
            <a:r>
              <a:rPr lang="en-US" altLang="zh-CN" sz="2800" dirty="0" smtClean="0">
                <a:solidFill>
                  <a:srgbClr val="003399"/>
                </a:solidFill>
              </a:rPr>
              <a:t>        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GPIO_SW_BTN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907" y="1052736"/>
            <a:ext cx="8568857" cy="4968552"/>
          </a:xfrm>
        </p:spPr>
        <p:txBody>
          <a:bodyPr/>
          <a:lstStyle/>
          <a:p>
            <a:pPr lvl="0"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15</a:t>
            </a:r>
            <a:r>
              <a:rPr lang="zh-CN" altLang="en-US" sz="2800" dirty="0" smtClean="0">
                <a:solidFill>
                  <a:schemeClr val="tx1"/>
                </a:solidFill>
              </a:rPr>
              <a:t>位</a:t>
            </a:r>
            <a:r>
              <a:rPr lang="en-US" altLang="zh-CN" sz="2800" dirty="0">
                <a:solidFill>
                  <a:schemeClr val="tx1"/>
                </a:solidFill>
              </a:rPr>
              <a:t>Switch</a:t>
            </a:r>
            <a:r>
              <a:rPr lang="zh-CN" altLang="en-US" sz="2800" dirty="0">
                <a:solidFill>
                  <a:schemeClr val="tx1"/>
                </a:solidFill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</a:rPr>
              <a:t>4</a:t>
            </a:r>
            <a:r>
              <a:rPr lang="zh-CN" altLang="en-US" sz="2800" dirty="0">
                <a:solidFill>
                  <a:schemeClr val="tx1"/>
                </a:solidFill>
              </a:rPr>
              <a:t>位</a:t>
            </a:r>
            <a:r>
              <a:rPr lang="en-US" altLang="zh-CN" sz="2800" dirty="0">
                <a:solidFill>
                  <a:schemeClr val="tx1"/>
                </a:solidFill>
              </a:rPr>
              <a:t>Button</a:t>
            </a:r>
            <a:r>
              <a:rPr lang="zh-CN" altLang="en-US" sz="2800" dirty="0" smtClean="0">
                <a:solidFill>
                  <a:schemeClr val="tx1"/>
                </a:solidFill>
              </a:rPr>
              <a:t>输入设备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>
                <a:solidFill>
                  <a:prstClr val="black"/>
                </a:solidFill>
              </a:rPr>
              <a:t>地址范围</a:t>
            </a:r>
            <a:r>
              <a:rPr lang="en-US" altLang="zh-CN" sz="2000" dirty="0">
                <a:solidFill>
                  <a:prstClr val="black"/>
                </a:solidFill>
              </a:rPr>
              <a:t>= </a:t>
            </a:r>
            <a:r>
              <a:rPr lang="en-US" altLang="zh-CN" sz="2000" dirty="0" smtClean="0">
                <a:solidFill>
                  <a:prstClr val="black"/>
                </a:solidFill>
              </a:rPr>
              <a:t>f0000000-ffffffff0</a:t>
            </a:r>
            <a:r>
              <a:rPr lang="zh-CN" altLang="en-US" sz="2000" dirty="0" smtClean="0">
                <a:solidFill>
                  <a:prstClr val="black"/>
                </a:solidFill>
              </a:rPr>
              <a:t>，</a:t>
            </a:r>
            <a:r>
              <a:rPr lang="en-US" altLang="zh-CN" sz="2000" dirty="0" smtClean="0">
                <a:solidFill>
                  <a:prstClr val="black"/>
                </a:solidFill>
              </a:rPr>
              <a:t>A[2</a:t>
            </a:r>
            <a:r>
              <a:rPr lang="en-US" altLang="zh-CN" sz="2000" dirty="0">
                <a:solidFill>
                  <a:prstClr val="black"/>
                </a:solidFill>
              </a:rPr>
              <a:t>]=0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这二个设备非常简单直接包含在</a:t>
            </a:r>
            <a:r>
              <a:rPr lang="en-US" altLang="zh-CN" sz="2000" dirty="0" smtClean="0">
                <a:solidFill>
                  <a:srgbClr val="FF0000"/>
                </a:solidFill>
              </a:rPr>
              <a:t>U4</a:t>
            </a:r>
            <a:r>
              <a:rPr lang="zh-CN" altLang="en-US" sz="2000" dirty="0" smtClean="0">
                <a:solidFill>
                  <a:srgbClr val="FF0000"/>
                </a:solidFill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</a:rPr>
              <a:t>MIO_BUS</a:t>
            </a:r>
            <a:r>
              <a:rPr lang="zh-CN" altLang="en-US" sz="2000" dirty="0" smtClean="0">
                <a:solidFill>
                  <a:prstClr val="black"/>
                </a:solidFill>
              </a:rPr>
              <a:t>模块中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与</a:t>
            </a:r>
            <a:r>
              <a:rPr lang="en-US" altLang="zh-CN" sz="2000" dirty="0" smtClean="0">
                <a:solidFill>
                  <a:prstClr val="black"/>
                </a:solidFill>
              </a:rPr>
              <a:t>CPU</a:t>
            </a:r>
            <a:r>
              <a:rPr lang="zh-CN" altLang="en-US" sz="2000" dirty="0" smtClean="0">
                <a:solidFill>
                  <a:prstClr val="black"/>
                </a:solidFill>
              </a:rPr>
              <a:t>数据线关系（当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addre_bus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=f0000000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时</a:t>
            </a:r>
            <a:r>
              <a:rPr lang="zh-CN" altLang="en-US" sz="2000" dirty="0" smtClean="0">
                <a:solidFill>
                  <a:prstClr val="black"/>
                </a:solidFill>
              </a:rPr>
              <a:t>）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5715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Cpu_data4bus =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{counter0_out, counter1_out, 			    counter2_out</a:t>
            </a:r>
            <a: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led_out</a:t>
            </a:r>
            <a: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[9:0],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BTN,SW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endParaRPr lang="en-US" altLang="zh-CN" sz="20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004048" y="3227389"/>
            <a:ext cx="3680685" cy="3284984"/>
            <a:chOff x="1611395" y="3140968"/>
            <a:chExt cx="3680685" cy="3284984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1656184" y="3140968"/>
              <a:ext cx="3635896" cy="3284984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4032448" y="3573016"/>
              <a:ext cx="755576" cy="2376264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/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 smtClean="0">
                  <a:solidFill>
                    <a:schemeClr val="bg1"/>
                  </a:solidFill>
                </a:rPr>
                <a:t>CPU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185377" y="5946452"/>
              <a:ext cx="1125810" cy="36286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871027" y="5978424"/>
              <a:ext cx="8386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2060"/>
                  </a:solidFill>
                </a:rPr>
                <a:t>clk_io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3380767" y="4691037"/>
              <a:ext cx="15953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F0000"/>
                  </a:solidFill>
                </a:rPr>
                <a:t>Cpu_data4bus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611395" y="3477428"/>
              <a:ext cx="24481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</a:rPr>
                <a:t>addre_bus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=f0000000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>
              <a:off x="2403483" y="3789040"/>
              <a:ext cx="1584176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13" name="圆角矩形 12"/>
            <p:cNvSpPr/>
            <p:nvPr/>
          </p:nvSpPr>
          <p:spPr bwMode="auto">
            <a:xfrm>
              <a:off x="2763523" y="3933056"/>
              <a:ext cx="576064" cy="576064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/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Led out</a:t>
              </a:r>
              <a:endParaRPr kumimoji="1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2835531" y="4653137"/>
              <a:ext cx="396552" cy="648071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/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BTN</a:t>
              </a:r>
              <a:endParaRPr kumimoji="1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2842451" y="5373216"/>
              <a:ext cx="396552" cy="504056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/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SW</a:t>
              </a:r>
              <a:endParaRPr kumimoji="1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右箭头 15"/>
            <p:cNvSpPr/>
            <p:nvPr/>
          </p:nvSpPr>
          <p:spPr bwMode="auto">
            <a:xfrm>
              <a:off x="3411595" y="4005064"/>
              <a:ext cx="576064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右箭头 16"/>
            <p:cNvSpPr/>
            <p:nvPr/>
          </p:nvSpPr>
          <p:spPr bwMode="auto">
            <a:xfrm>
              <a:off x="3339587" y="4797152"/>
              <a:ext cx="576064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右箭头 17"/>
            <p:cNvSpPr/>
            <p:nvPr/>
          </p:nvSpPr>
          <p:spPr bwMode="auto">
            <a:xfrm>
              <a:off x="3339587" y="5589240"/>
              <a:ext cx="576064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 bwMode="auto">
            <a:xfrm flipV="1">
              <a:off x="3194670" y="3359819"/>
              <a:ext cx="1125810" cy="21319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915072" y="3155256"/>
              <a:ext cx="12939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</a:rPr>
                <a:t>mem_w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=0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0872" y="3206938"/>
            <a:ext cx="1664788" cy="2930866"/>
          </a:xfrm>
          <a:prstGeom prst="rect">
            <a:avLst/>
          </a:prstGeom>
        </p:spPr>
      </p:pic>
      <p:sp>
        <p:nvSpPr>
          <p:cNvPr id="24" name="圆角矩形 23"/>
          <p:cNvSpPr/>
          <p:nvPr/>
        </p:nvSpPr>
        <p:spPr>
          <a:xfrm>
            <a:off x="1578864" y="3694858"/>
            <a:ext cx="704190" cy="385494"/>
          </a:xfrm>
          <a:prstGeom prst="roundRect">
            <a:avLst/>
          </a:prstGeom>
          <a:noFill/>
          <a:ln>
            <a:solidFill>
              <a:srgbClr val="00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2627784" y="4725144"/>
            <a:ext cx="993058" cy="216024"/>
          </a:xfrm>
          <a:prstGeom prst="roundRect">
            <a:avLst/>
          </a:prstGeom>
          <a:noFill/>
          <a:ln>
            <a:solidFill>
              <a:srgbClr val="00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555776" y="5301208"/>
            <a:ext cx="936104" cy="662485"/>
          </a:xfrm>
          <a:prstGeom prst="roundRect">
            <a:avLst/>
          </a:prstGeom>
          <a:noFill/>
          <a:ln>
            <a:solidFill>
              <a:srgbClr val="00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25101" y="2710646"/>
            <a:ext cx="171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注意：低</a:t>
            </a:r>
            <a:r>
              <a:rPr lang="en-US" altLang="zh-CN" b="1" dirty="0" smtClean="0">
                <a:solidFill>
                  <a:srgbClr val="FF0000"/>
                </a:solidFill>
              </a:rPr>
              <a:t>16</a:t>
            </a:r>
            <a:r>
              <a:rPr lang="zh-CN" altLang="en-US" b="1" dirty="0" smtClean="0">
                <a:solidFill>
                  <a:srgbClr val="FF0000"/>
                </a:solidFill>
              </a:rPr>
              <a:t>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U10-</a:t>
            </a:r>
            <a:r>
              <a:rPr lang="zh-CN" altLang="en-US" dirty="0" smtClean="0"/>
              <a:t>外部设备</a:t>
            </a:r>
            <a:r>
              <a:rPr lang="zh-CN" altLang="en-US" dirty="0"/>
              <a:t>五</a:t>
            </a:r>
            <a:r>
              <a:rPr lang="zh-CN" altLang="en-US" dirty="0" smtClean="0"/>
              <a:t>：通用计数器模块</a:t>
            </a:r>
            <a:r>
              <a:rPr lang="en-US" altLang="zh-CN" sz="2500" dirty="0">
                <a:solidFill>
                  <a:srgbClr val="003399"/>
                </a:solidFill>
              </a:rPr>
              <a:t>	</a:t>
            </a:r>
            <a:r>
              <a:rPr lang="en-US" altLang="zh-CN" sz="2500" dirty="0" smtClean="0">
                <a:solidFill>
                  <a:srgbClr val="003399"/>
                </a:solidFill>
              </a:rPr>
              <a:t>       					            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Counter_x.v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968552"/>
          </a:xfrm>
        </p:spPr>
        <p:txBody>
          <a:bodyPr/>
          <a:lstStyle/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通用计数器设备，双向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>
                <a:solidFill>
                  <a:prstClr val="black"/>
                </a:solidFill>
              </a:rPr>
              <a:t>地址范围</a:t>
            </a:r>
            <a:r>
              <a:rPr lang="en-US" altLang="zh-CN" sz="2000" dirty="0" smtClean="0">
                <a:solidFill>
                  <a:prstClr val="black"/>
                </a:solidFill>
              </a:rPr>
              <a:t>=F0000004 – FFFFFFF4 </a:t>
            </a:r>
            <a:r>
              <a:rPr lang="en-US" altLang="zh-CN" sz="2000" dirty="0">
                <a:solidFill>
                  <a:prstClr val="black"/>
                </a:solidFill>
              </a:rPr>
              <a:t>(</a:t>
            </a:r>
            <a:r>
              <a:rPr lang="en-US" altLang="zh-CN" sz="2000" dirty="0" smtClean="0">
                <a:solidFill>
                  <a:prstClr val="black"/>
                </a:solidFill>
              </a:rPr>
              <a:t>FFFFFF04-FFFFFFF4)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>
                <a:solidFill>
                  <a:prstClr val="black"/>
                </a:solidFill>
              </a:rPr>
              <a:t>读写控制信号</a:t>
            </a:r>
            <a:r>
              <a:rPr lang="zh-CN" altLang="en-US" sz="2000" dirty="0" smtClean="0">
                <a:solidFill>
                  <a:prstClr val="black"/>
                </a:solidFill>
              </a:rPr>
              <a:t>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counter_we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基本功能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三通道独立计数器，可用于程序定时。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输出用于计数通道设置或计数值初始化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/>
              <a:t>counter_set</a:t>
            </a:r>
            <a:r>
              <a:rPr lang="en-US" altLang="zh-CN" sz="1800" dirty="0" smtClean="0"/>
              <a:t>=00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01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对应计数通道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2</a:t>
            </a:r>
            <a:endParaRPr lang="en-US" altLang="zh-CN" sz="1800" dirty="0" smtClean="0"/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/>
              <a:t>counter_set</a:t>
            </a:r>
            <a:r>
              <a:rPr lang="en-US" altLang="zh-CN" sz="1800" dirty="0" smtClean="0"/>
              <a:t>=11</a:t>
            </a:r>
            <a:r>
              <a:rPr lang="zh-CN" altLang="en-US" sz="1800" dirty="0" smtClean="0"/>
              <a:t>对应计数通道工作设置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计数器部分兼容</a:t>
            </a:r>
            <a:r>
              <a:rPr lang="en-US" altLang="zh-CN" sz="2200" dirty="0" smtClean="0">
                <a:solidFill>
                  <a:prstClr val="black"/>
                </a:solidFill>
              </a:rPr>
              <a:t>8253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本实验用</a:t>
            </a:r>
            <a:r>
              <a:rPr lang="en-US" altLang="zh-CN" sz="2800" dirty="0">
                <a:solidFill>
                  <a:schemeClr val="tx1"/>
                </a:solidFill>
              </a:rPr>
              <a:t>IP </a:t>
            </a:r>
            <a:r>
              <a:rPr lang="zh-CN" altLang="en-US" sz="2800" dirty="0">
                <a:solidFill>
                  <a:schemeClr val="tx1"/>
                </a:solidFill>
              </a:rPr>
              <a:t>软核</a:t>
            </a:r>
            <a:r>
              <a:rPr lang="en-US" altLang="zh-CN" sz="2800" dirty="0">
                <a:solidFill>
                  <a:schemeClr val="tx1"/>
                </a:solidFill>
              </a:rPr>
              <a:t>-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U10</a:t>
            </a:r>
            <a:endParaRPr lang="en-US" altLang="zh-CN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核调用模块</a:t>
            </a:r>
            <a:r>
              <a:rPr lang="en-US" altLang="zh-CN" sz="2200" dirty="0" err="1">
                <a:solidFill>
                  <a:prstClr val="black"/>
                </a:solidFill>
              </a:rPr>
              <a:t>Counter_x.ngc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核</a:t>
            </a:r>
            <a:r>
              <a:rPr lang="zh-CN" altLang="en-US" sz="2200" dirty="0">
                <a:solidFill>
                  <a:prstClr val="black"/>
                </a:solidFill>
              </a:rPr>
              <a:t>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>
                <a:solidFill>
                  <a:prstClr val="black"/>
                </a:solidFill>
              </a:rPr>
              <a:t>Counter_x.v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>
                <a:solidFill>
                  <a:prstClr val="black"/>
                </a:solidFill>
              </a:rPr>
              <a:t>Counter_x.sym</a:t>
            </a:r>
            <a:endParaRPr lang="en-US" altLang="zh-CN" sz="22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8184" y="2636912"/>
            <a:ext cx="2915816" cy="306722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1"/>
          <p:cNvSpPr>
            <a:spLocks noGrp="1"/>
          </p:cNvSpPr>
          <p:nvPr>
            <p:ph type="title"/>
          </p:nvPr>
        </p:nvSpPr>
        <p:spPr>
          <a:xfrm>
            <a:off x="301625" y="-27384"/>
            <a:ext cx="8540750" cy="1143001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zh-CN" altLang="en-US" sz="3600" dirty="0" smtClean="0"/>
              <a:t>通用计数器</a:t>
            </a:r>
            <a:r>
              <a:rPr lang="en-US" altLang="zh-CN" sz="3600" dirty="0" smtClean="0"/>
              <a:t>IP</a:t>
            </a:r>
            <a:r>
              <a:rPr lang="zh-CN" altLang="en-US" sz="3600" dirty="0" smtClean="0"/>
              <a:t>核调用空模块</a:t>
            </a:r>
            <a:br>
              <a:rPr lang="en-US" altLang="zh-CN" sz="3600" dirty="0"/>
            </a:br>
            <a:r>
              <a:rPr lang="en-US" altLang="zh-CN" sz="3600" dirty="0"/>
              <a:t>			      </a:t>
            </a:r>
            <a:r>
              <a:rPr lang="en-US" altLang="zh-CN" sz="3600" dirty="0" smtClean="0"/>
              <a:t>	</a:t>
            </a:r>
            <a:r>
              <a:rPr lang="en-US" altLang="zh-CN" sz="3200" dirty="0" smtClean="0"/>
              <a:t>    	       -</a:t>
            </a:r>
            <a:r>
              <a:rPr lang="en-US" altLang="zh-CN" sz="3200" dirty="0" err="1">
                <a:solidFill>
                  <a:srgbClr val="FF0000"/>
                </a:solidFill>
              </a:rPr>
              <a:t>Counter_x.v</a:t>
            </a:r>
            <a:endParaRPr lang="zh-CN" altLang="en-US" sz="3200" dirty="0" smtClean="0"/>
          </a:p>
        </p:txBody>
      </p:sp>
      <p:sp>
        <p:nvSpPr>
          <p:cNvPr id="183299" name="内容占位符 2"/>
          <p:cNvSpPr>
            <a:spLocks noGrp="1"/>
          </p:cNvSpPr>
          <p:nvPr>
            <p:ph idx="1"/>
          </p:nvPr>
        </p:nvSpPr>
        <p:spPr>
          <a:xfrm>
            <a:off x="269131" y="1129179"/>
            <a:ext cx="8540750" cy="498599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3333FF"/>
                </a:solidFill>
              </a:rPr>
              <a:t>module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Counter_x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3333FF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clk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	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io_clk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rst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 input </a:t>
            </a:r>
            <a:r>
              <a:rPr lang="en-US" altLang="zh-CN" sz="2000" b="0" dirty="0">
                <a:solidFill>
                  <a:schemeClr val="tx1"/>
                </a:solidFill>
              </a:rPr>
              <a:t>clk0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	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Div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[7]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，来自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U8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 input </a:t>
            </a:r>
            <a:r>
              <a:rPr lang="en-US" altLang="zh-CN" sz="2000" b="0" dirty="0">
                <a:solidFill>
                  <a:schemeClr val="tx1"/>
                </a:solidFill>
              </a:rPr>
              <a:t>clk1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	//D]</a:t>
            </a:r>
            <a:r>
              <a:rPr lang="zh-CN" altLang="en-US" sz="2000" b="0" dirty="0">
                <a:solidFill>
                  <a:schemeClr val="tx1"/>
                </a:solidFill>
              </a:rPr>
              <a:t>，来自</a:t>
            </a:r>
            <a:r>
              <a:rPr lang="en-US" altLang="zh-CN" sz="2000" b="0" dirty="0">
                <a:solidFill>
                  <a:schemeClr val="tx1"/>
                </a:solidFill>
              </a:rPr>
              <a:t>U8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input </a:t>
            </a:r>
            <a:r>
              <a:rPr lang="en-US" altLang="zh-CN" sz="2000" b="0" dirty="0">
                <a:solidFill>
                  <a:schemeClr val="tx1"/>
                </a:solidFill>
              </a:rPr>
              <a:t>clk2,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Div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[10]</a:t>
            </a:r>
            <a:r>
              <a:rPr lang="zh-CN" altLang="en-US" sz="2000" b="0" dirty="0">
                <a:solidFill>
                  <a:schemeClr val="tx1"/>
                </a:solidFill>
              </a:rPr>
              <a:t>，来自</a:t>
            </a:r>
            <a:r>
              <a:rPr lang="en-US" altLang="zh-CN" sz="2000" b="0" dirty="0">
                <a:solidFill>
                  <a:schemeClr val="tx1"/>
                </a:solidFill>
              </a:rPr>
              <a:t>U8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counter_we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计数器写控制，</a:t>
            </a:r>
            <a:r>
              <a:rPr lang="zh-CN" altLang="en-US" sz="2000" b="0" dirty="0">
                <a:solidFill>
                  <a:schemeClr val="tx1"/>
                </a:solidFill>
              </a:rPr>
              <a:t>来自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U4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input </a:t>
            </a:r>
            <a:r>
              <a:rPr lang="en-US" altLang="zh-CN" sz="2000" b="0" dirty="0">
                <a:solidFill>
                  <a:schemeClr val="tx1"/>
                </a:solidFill>
              </a:rPr>
              <a:t>[31:0] 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counter_val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        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计数器输入数据，</a:t>
            </a:r>
            <a:r>
              <a:rPr lang="zh-CN" altLang="en-US" sz="2000" b="0" dirty="0">
                <a:solidFill>
                  <a:schemeClr val="tx1"/>
                </a:solidFill>
              </a:rPr>
              <a:t>来自</a:t>
            </a:r>
            <a:r>
              <a:rPr lang="en-US" altLang="zh-CN" sz="2000" b="0" dirty="0">
                <a:solidFill>
                  <a:schemeClr val="tx1"/>
                </a:solidFill>
              </a:rPr>
              <a:t>U4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input </a:t>
            </a:r>
            <a:r>
              <a:rPr lang="en-US" altLang="zh-CN" sz="2000" b="0" dirty="0">
                <a:solidFill>
                  <a:schemeClr val="tx1"/>
                </a:solidFill>
              </a:rPr>
              <a:t>[1:0] 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counter_ch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           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计数器通道控制，</a:t>
            </a:r>
            <a:r>
              <a:rPr lang="zh-CN" altLang="en-US" sz="2000" b="0" dirty="0">
                <a:solidFill>
                  <a:schemeClr val="tx1"/>
                </a:solidFill>
              </a:rPr>
              <a:t>来自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U7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		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 output </a:t>
            </a:r>
            <a:r>
              <a:rPr lang="en-US" altLang="zh-CN" sz="2000" b="0" dirty="0">
                <a:solidFill>
                  <a:schemeClr val="tx1"/>
                </a:solidFill>
              </a:rPr>
              <a:t>counter0_OUT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输出到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U4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output </a:t>
            </a:r>
            <a:r>
              <a:rPr lang="en-US" altLang="zh-CN" sz="2000" b="0" dirty="0">
                <a:solidFill>
                  <a:schemeClr val="tx1"/>
                </a:solidFill>
              </a:rPr>
              <a:t>counter1_OUT,		 //</a:t>
            </a:r>
            <a:r>
              <a:rPr lang="zh-CN" altLang="en-US" sz="2000" b="0" dirty="0">
                <a:solidFill>
                  <a:schemeClr val="tx1"/>
                </a:solidFill>
              </a:rPr>
              <a:t>输出到</a:t>
            </a:r>
            <a:r>
              <a:rPr lang="en-US" altLang="zh-CN" sz="2000" b="0" dirty="0">
                <a:solidFill>
                  <a:schemeClr val="tx1"/>
                </a:solidFill>
              </a:rPr>
              <a:t>U4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 output </a:t>
            </a:r>
            <a:r>
              <a:rPr lang="en-US" altLang="zh-CN" sz="2000" b="0" dirty="0">
                <a:solidFill>
                  <a:schemeClr val="tx1"/>
                </a:solidFill>
              </a:rPr>
              <a:t>counter2_OUT,		 //</a:t>
            </a:r>
            <a:r>
              <a:rPr lang="zh-CN" altLang="en-US" sz="2000" b="0" dirty="0">
                <a:solidFill>
                  <a:schemeClr val="tx1"/>
                </a:solidFill>
              </a:rPr>
              <a:t>输出到</a:t>
            </a:r>
            <a:r>
              <a:rPr lang="en-US" altLang="zh-CN" sz="2000" b="0" dirty="0">
                <a:solidFill>
                  <a:schemeClr val="tx1"/>
                </a:solidFill>
              </a:rPr>
              <a:t>U4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output </a:t>
            </a:r>
            <a:r>
              <a:rPr lang="en-US" altLang="zh-CN" sz="2000" b="0" dirty="0">
                <a:solidFill>
                  <a:schemeClr val="tx1"/>
                </a:solidFill>
              </a:rPr>
              <a:t>[31:0]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counter_out</a:t>
            </a:r>
            <a:r>
              <a:rPr lang="en-US" altLang="zh-CN" sz="2000" b="0" dirty="0">
                <a:solidFill>
                  <a:schemeClr val="tx1"/>
                </a:solidFill>
              </a:rPr>
              <a:t>	 //</a:t>
            </a:r>
            <a:r>
              <a:rPr lang="zh-CN" altLang="en-US" sz="2000" b="0" dirty="0">
                <a:solidFill>
                  <a:schemeClr val="tx1"/>
                </a:solidFill>
              </a:rPr>
              <a:t>输出到</a:t>
            </a:r>
            <a:r>
              <a:rPr lang="en-US" altLang="zh-CN" sz="2000" b="0" dirty="0">
                <a:solidFill>
                  <a:schemeClr val="tx1"/>
                </a:solidFill>
              </a:rPr>
              <a:t>U4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);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3333FF"/>
                </a:solidFill>
              </a:rPr>
              <a:t>endmodule</a:t>
            </a:r>
            <a:endParaRPr lang="zh-CN" altLang="en-US" sz="20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564904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SOC</a:t>
            </a:r>
            <a:r>
              <a:rPr lang="zh-CN" altLang="en-US" sz="6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系统实现辅助模块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U8</a:t>
            </a:r>
            <a:r>
              <a:rPr lang="zh-CN" altLang="en-US" sz="28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通用分频模块</a:t>
            </a:r>
            <a:endParaRPr lang="en-US" altLang="zh-CN" sz="2800" dirty="0" smtClean="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U9</a:t>
            </a:r>
            <a:r>
              <a:rPr lang="zh-CN" altLang="en-US" sz="28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：开关去抖动模块</a:t>
            </a:r>
            <a:endParaRPr lang="zh-CN" altLang="en-US" sz="2800" dirty="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U8-</a:t>
            </a:r>
            <a:r>
              <a:rPr lang="zh-CN" altLang="en-US" sz="3600" dirty="0" smtClean="0"/>
              <a:t>通用</a:t>
            </a:r>
            <a:r>
              <a:rPr lang="zh-CN" altLang="en-US" sz="3600" dirty="0"/>
              <a:t>分频</a:t>
            </a:r>
            <a:r>
              <a:rPr lang="zh-CN" altLang="en-US" sz="3600" dirty="0" smtClean="0"/>
              <a:t>模块：</a:t>
            </a:r>
            <a:r>
              <a:rPr lang="en-US" altLang="zh-CN" sz="3600" dirty="0" err="1">
                <a:solidFill>
                  <a:srgbClr val="FF0000"/>
                </a:solidFill>
              </a:rPr>
              <a:t>clk_div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计数分频模块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用于要求不高的各类计数和分频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en-US" altLang="zh-CN" dirty="0" smtClean="0"/>
              <a:t>CPU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</a:t>
            </a:r>
            <a:r>
              <a:rPr lang="zh-CN" altLang="en-US" dirty="0" smtClean="0"/>
              <a:t>和存储器等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对延时和驱动有要求的需要</a:t>
            </a:r>
            <a:r>
              <a:rPr lang="en-US" altLang="zh-CN" sz="2400" dirty="0" smtClean="0"/>
              <a:t>BUFG</a:t>
            </a:r>
            <a:r>
              <a:rPr lang="zh-CN" altLang="en-US" sz="2400" dirty="0" smtClean="0"/>
              <a:t>缓冲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对于时序要求高的需要用</a:t>
            </a:r>
            <a:r>
              <a:rPr lang="en-US" altLang="zh-CN" sz="2400" dirty="0" smtClean="0"/>
              <a:t>DCM</a:t>
            </a:r>
            <a:r>
              <a:rPr lang="zh-CN" altLang="en-US" sz="2400" dirty="0" smtClean="0"/>
              <a:t>实现</a:t>
            </a:r>
            <a:endParaRPr lang="en-US" altLang="zh-CN" sz="2400" dirty="0" smtClean="0"/>
          </a:p>
          <a:p>
            <a:pPr lvl="0">
              <a:spcBef>
                <a:spcPts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基本功能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32</a:t>
            </a:r>
            <a:r>
              <a:rPr lang="zh-CN" altLang="en-US" sz="2400" dirty="0" smtClean="0"/>
              <a:t>位计数分频输出：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Div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CPU</a:t>
            </a:r>
            <a:r>
              <a:rPr lang="zh-CN" altLang="en-US" sz="2400" dirty="0" smtClean="0"/>
              <a:t>时钟输出：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Clk_CPU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逻辑</a:t>
            </a:r>
            <a:r>
              <a:rPr lang="zh-CN" altLang="en-US" sz="2400" dirty="0" smtClean="0"/>
              <a:t>实验通用计数模块</a:t>
            </a:r>
            <a:r>
              <a:rPr lang="zh-CN" altLang="en-US" sz="2400" dirty="0"/>
              <a:t>改造</a:t>
            </a:r>
            <a:endParaRPr lang="zh-CN" altLang="en-US" sz="2400" dirty="0"/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chemeClr val="tx1"/>
                </a:solidFill>
              </a:rPr>
              <a:t>本</a:t>
            </a:r>
            <a:r>
              <a:rPr lang="zh-CN" altLang="en-US" dirty="0" smtClean="0">
                <a:solidFill>
                  <a:schemeClr val="tx1"/>
                </a:solidFill>
              </a:rPr>
              <a:t>实验自己设计核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逻辑电路输出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U8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核调用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en-US" altLang="zh-CN" sz="2200" dirty="0" err="1">
                <a:solidFill>
                  <a:prstClr val="black"/>
                </a:solidFill>
              </a:rPr>
              <a:t>clk_div.ngc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>
                <a:solidFill>
                  <a:prstClr val="black"/>
                </a:solidFill>
              </a:rPr>
              <a:t>clk_div.v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>
                <a:solidFill>
                  <a:prstClr val="black"/>
                </a:solidFill>
              </a:rPr>
              <a:t>clk_div.sym</a:t>
            </a:r>
            <a:endParaRPr lang="en-US" altLang="zh-CN" sz="2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71080"/>
            <a:ext cx="7869560" cy="954360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zh-CN" altLang="en-US" sz="3600" dirty="0" smtClean="0"/>
              <a:t>通用分频</a:t>
            </a:r>
            <a:r>
              <a:rPr lang="en-US" altLang="zh-CN" sz="3600" dirty="0" smtClean="0"/>
              <a:t>IP</a:t>
            </a:r>
            <a:r>
              <a:rPr lang="zh-CN" altLang="en-US" sz="3600" dirty="0"/>
              <a:t>核调用空模块</a:t>
            </a:r>
            <a:br>
              <a:rPr lang="en-US" altLang="zh-CN" sz="3600" dirty="0"/>
            </a:br>
            <a:r>
              <a:rPr lang="en-US" altLang="zh-CN" sz="3600" dirty="0"/>
              <a:t>			      	</a:t>
            </a:r>
            <a:r>
              <a:rPr lang="en-US" altLang="zh-CN" sz="3200" dirty="0"/>
              <a:t>    	</a:t>
            </a:r>
            <a:r>
              <a:rPr lang="en-US" altLang="zh-CN" dirty="0"/>
              <a:t>       </a:t>
            </a:r>
            <a:r>
              <a:rPr lang="en-US" altLang="zh-CN" dirty="0" smtClean="0"/>
              <a:t>-</a:t>
            </a:r>
            <a:r>
              <a:rPr lang="en-US" altLang="zh-CN" dirty="0" err="1">
                <a:solidFill>
                  <a:srgbClr val="FF0000"/>
                </a:solidFill>
              </a:rPr>
              <a:t>clk_div.v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3333FF"/>
                </a:solidFill>
              </a:rPr>
              <a:t>module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clk_div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3333FF"/>
                </a:solidFill>
              </a:rPr>
              <a:t>input</a:t>
            </a:r>
            <a:r>
              <a:rPr lang="en-US" altLang="zh-CN" sz="2400" dirty="0"/>
              <a:t> </a:t>
            </a:r>
            <a:r>
              <a:rPr lang="en-US" altLang="zh-CN" sz="2400" b="0" dirty="0" err="1">
                <a:solidFill>
                  <a:schemeClr val="tx1"/>
                </a:solidFill>
              </a:rPr>
              <a:t>clk</a:t>
            </a:r>
            <a:r>
              <a:rPr lang="en-US" altLang="zh-CN" sz="2400" b="0" dirty="0">
                <a:solidFill>
                  <a:schemeClr val="tx1"/>
                </a:solidFill>
              </a:rPr>
              <a:t>,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dirty="0">
                <a:solidFill>
                  <a:srgbClr val="3333FF"/>
                </a:solidFill>
              </a:rPr>
              <a:t>    input </a:t>
            </a:r>
            <a:r>
              <a:rPr lang="en-US" altLang="zh-CN" sz="2400" b="0" dirty="0" err="1">
                <a:solidFill>
                  <a:schemeClr val="tx1"/>
                </a:solidFill>
              </a:rPr>
              <a:t>rst</a:t>
            </a:r>
            <a:r>
              <a:rPr lang="en-US" altLang="zh-CN" sz="2400" b="0" dirty="0">
                <a:solidFill>
                  <a:schemeClr val="tx1"/>
                </a:solidFill>
              </a:rPr>
              <a:t>,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2400" dirty="0">
                <a:solidFill>
                  <a:srgbClr val="3333FF"/>
                </a:solidFill>
              </a:rPr>
              <a:t>input </a:t>
            </a:r>
            <a:r>
              <a:rPr lang="en-US" altLang="zh-CN" sz="2400" b="0" dirty="0">
                <a:solidFill>
                  <a:schemeClr val="tx1"/>
                </a:solidFill>
              </a:rPr>
              <a:t>SW2,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400" dirty="0">
                <a:solidFill>
                  <a:srgbClr val="3333FF"/>
                </a:solidFill>
              </a:rPr>
              <a:t> output </a:t>
            </a:r>
            <a:r>
              <a:rPr lang="en-US" altLang="zh-CN" sz="2400" b="0" dirty="0">
                <a:solidFill>
                  <a:schemeClr val="tx1"/>
                </a:solidFill>
              </a:rPr>
              <a:t>[31:0]</a:t>
            </a:r>
            <a:r>
              <a:rPr lang="en-US" altLang="zh-CN" sz="2400" b="0" dirty="0" err="1">
                <a:solidFill>
                  <a:schemeClr val="tx1"/>
                </a:solidFill>
              </a:rPr>
              <a:t>clkdiv</a:t>
            </a:r>
            <a:r>
              <a:rPr lang="en-US" altLang="zh-CN" sz="2400" b="0" dirty="0">
                <a:solidFill>
                  <a:schemeClr val="tx1"/>
                </a:solidFill>
              </a:rPr>
              <a:t>,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2400" dirty="0">
                <a:solidFill>
                  <a:srgbClr val="3333FF"/>
                </a:solidFill>
              </a:rPr>
              <a:t>output </a:t>
            </a:r>
            <a:r>
              <a:rPr lang="en-US" altLang="zh-CN" sz="2400" b="0" dirty="0" err="1">
                <a:solidFill>
                  <a:schemeClr val="tx1"/>
                </a:solidFill>
              </a:rPr>
              <a:t>Clk_CPU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  );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rgbClr val="3333FF"/>
                </a:solidFill>
              </a:rPr>
              <a:t>endmodule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040" y="3573016"/>
            <a:ext cx="3857625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U9-</a:t>
            </a:r>
            <a:r>
              <a:rPr lang="zh-CN" altLang="en-US" sz="3600" dirty="0"/>
              <a:t>开关去抖动</a:t>
            </a:r>
            <a:r>
              <a:rPr lang="zh-CN" altLang="en-US" sz="3600" dirty="0" smtClean="0"/>
              <a:t>模块：</a:t>
            </a:r>
            <a:r>
              <a:rPr lang="en-US" altLang="zh-CN" sz="3600" dirty="0" err="1">
                <a:solidFill>
                  <a:srgbClr val="FF0000"/>
                </a:solidFill>
              </a:rPr>
              <a:t>S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Anti_jitter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开关机械抖动消除模块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用于消除开关和按钮输入信号的机械抖动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>
                <a:solidFill>
                  <a:prstClr val="black"/>
                </a:solidFill>
              </a:rPr>
              <a:t>CPU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IO</a:t>
            </a:r>
            <a:r>
              <a:rPr lang="zh-CN" altLang="en-US" dirty="0">
                <a:solidFill>
                  <a:prstClr val="black"/>
                </a:solidFill>
              </a:rPr>
              <a:t>和存储器等</a:t>
            </a:r>
            <a:endParaRPr lang="en-US" altLang="zh-CN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基本功能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输入机械开关量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输出滤除机械抖动的逻辑值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srgbClr val="FF0000"/>
                </a:solidFill>
              </a:rPr>
              <a:t>电平输出：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button_out</a:t>
            </a:r>
            <a:r>
              <a:rPr lang="zh-CN" altLang="en-US" sz="20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SW_OK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srgbClr val="FF0000"/>
                </a:solidFill>
              </a:rPr>
              <a:t>脉冲输出：</a:t>
            </a:r>
            <a:r>
              <a:rPr lang="en-US" altLang="zh-CN" sz="2000" dirty="0" err="1">
                <a:solidFill>
                  <a:srgbClr val="FF0000"/>
                </a:solidFill>
              </a:rPr>
              <a:t>button_pluse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逻辑</a:t>
            </a:r>
            <a:r>
              <a:rPr lang="zh-CN" altLang="en-US" sz="2400" dirty="0" smtClean="0">
                <a:solidFill>
                  <a:prstClr val="black"/>
                </a:solidFill>
              </a:rPr>
              <a:t>实验模块</a:t>
            </a:r>
            <a:endParaRPr lang="zh-CN" altLang="en-US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本实验可自己设计或用</a:t>
            </a:r>
            <a:r>
              <a:rPr lang="en-US" altLang="zh-CN" sz="2800" dirty="0">
                <a:solidFill>
                  <a:schemeClr val="tx1"/>
                </a:solidFill>
              </a:rPr>
              <a:t>IP </a:t>
            </a:r>
            <a:r>
              <a:rPr lang="zh-CN" altLang="en-US" sz="2800" dirty="0">
                <a:solidFill>
                  <a:schemeClr val="tx1"/>
                </a:solidFill>
              </a:rPr>
              <a:t>软核</a:t>
            </a:r>
            <a:r>
              <a:rPr lang="en-US" altLang="zh-CN" sz="2800" dirty="0">
                <a:solidFill>
                  <a:schemeClr val="tx1"/>
                </a:solidFill>
              </a:rPr>
              <a:t>-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U9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核调用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SAnti_jitter.ngc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SAnti_jitter.v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SAnti_jitter.sym</a:t>
            </a:r>
            <a:endParaRPr lang="en-US" altLang="zh-CN" sz="22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mtClean="0">
                <a:latin typeface="黑体" panose="02010609060101010101" pitchFamily="49" charset="-122"/>
                <a:ea typeface="黑体" panose="02010609060101010101" pitchFamily="49" charset="-122"/>
              </a:rPr>
              <a:t>实验环境</a:t>
            </a:r>
            <a:endParaRPr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实验设备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1. </a:t>
            </a:r>
            <a:r>
              <a:rPr sz="2400" dirty="0" smtClean="0"/>
              <a:t>计算机</a:t>
            </a:r>
            <a:r>
              <a:rPr sz="2400" dirty="0"/>
              <a:t>（</a:t>
            </a:r>
            <a:r>
              <a:rPr lang="en-US" altLang="zh-CN" sz="2400" dirty="0"/>
              <a:t>Intel Core </a:t>
            </a:r>
            <a:r>
              <a:rPr lang="en-US" altLang="zh-CN" sz="2400" dirty="0" smtClean="0"/>
              <a:t>i5</a:t>
            </a:r>
            <a:r>
              <a:rPr sz="2400" dirty="0" smtClean="0"/>
              <a:t>以上，</a:t>
            </a:r>
            <a:r>
              <a:rPr lang="en-US" altLang="zh-CN" sz="2400" dirty="0" smtClean="0"/>
              <a:t>4GB</a:t>
            </a:r>
            <a:r>
              <a:rPr sz="2400" dirty="0"/>
              <a:t>内存以上）系统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2. Spartan-3 </a:t>
            </a:r>
            <a:r>
              <a:rPr lang="en-US" altLang="zh-CN" sz="2400" dirty="0"/>
              <a:t>Starter Kit </a:t>
            </a:r>
            <a:r>
              <a:rPr lang="en-US" altLang="zh-CN" sz="2400" dirty="0" smtClean="0"/>
              <a:t>Board/Sword</a:t>
            </a:r>
            <a:r>
              <a:rPr sz="2400" dirty="0" smtClean="0"/>
              <a:t>开发板</a:t>
            </a:r>
            <a:r>
              <a:rPr sz="2400" dirty="0"/>
              <a:t>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3. Xilinx ISE14.4</a:t>
            </a:r>
            <a:r>
              <a:rPr sz="2400" dirty="0" smtClean="0"/>
              <a:t>及以上开发工具</a:t>
            </a:r>
            <a:endParaRPr sz="2400" dirty="0"/>
          </a:p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材料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sz="2400" dirty="0"/>
              <a:t>无</a:t>
            </a:r>
            <a:endParaRPr sz="2400" dirty="0"/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3000"/>
              </a:lnSpc>
            </a:pPr>
            <a:r>
              <a:rPr lang="zh-CN" altLang="en-US" sz="3600" dirty="0"/>
              <a:t>开关去抖动</a:t>
            </a:r>
            <a:r>
              <a:rPr lang="en-US" altLang="zh-CN" sz="3600" dirty="0" smtClean="0"/>
              <a:t>IP</a:t>
            </a:r>
            <a:r>
              <a:rPr lang="zh-CN" altLang="en-US" sz="3600" dirty="0"/>
              <a:t>核调用空模块</a:t>
            </a:r>
            <a:br>
              <a:rPr lang="en-US" altLang="zh-CN" sz="3600" dirty="0"/>
            </a:br>
            <a:r>
              <a:rPr lang="en-US" altLang="zh-CN" sz="3600" dirty="0"/>
              <a:t>			      	</a:t>
            </a:r>
            <a:r>
              <a:rPr lang="en-US" altLang="zh-CN" sz="3200" dirty="0"/>
              <a:t>    	</a:t>
            </a:r>
            <a:r>
              <a:rPr lang="en-US" altLang="zh-CN" dirty="0"/>
              <a:t>    </a:t>
            </a:r>
            <a:r>
              <a:rPr lang="en-US" altLang="zh-CN" dirty="0" smtClean="0"/>
              <a:t> -</a:t>
            </a:r>
            <a:r>
              <a:rPr lang="en-US" altLang="zh-CN" dirty="0" err="1">
                <a:solidFill>
                  <a:srgbClr val="FF0000"/>
                </a:solidFill>
              </a:rPr>
              <a:t>Anti_jitter.v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968552"/>
          </a:xfrm>
        </p:spPr>
        <p:txBody>
          <a:bodyPr/>
          <a:lstStyle/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module </a:t>
            </a:r>
            <a:r>
              <a:rPr lang="en-US" altLang="zh-CN" sz="2000" dirty="0">
                <a:solidFill>
                  <a:prstClr val="black"/>
                </a:solidFill>
              </a:rPr>
              <a:t>  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SAnti_jitter</a:t>
            </a:r>
            <a:r>
              <a:rPr lang="en-US" altLang="zh-CN" sz="2000" dirty="0">
                <a:solidFill>
                  <a:prstClr val="black"/>
                </a:solidFill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</a:rPr>
              <a:t>input 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</a:rPr>
              <a:t>clk</a:t>
            </a:r>
            <a:r>
              <a:rPr lang="en-US" altLang="zh-CN" sz="2000" dirty="0">
                <a:solidFill>
                  <a:prstClr val="black"/>
                </a:solidFill>
              </a:rPr>
              <a:t>, 		//</a:t>
            </a:r>
            <a:r>
              <a:rPr lang="zh-CN" altLang="en-US" sz="2000" dirty="0">
                <a:solidFill>
                  <a:prstClr val="black"/>
                </a:solidFill>
              </a:rPr>
              <a:t>主板时钟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 input </a:t>
            </a:r>
            <a:r>
              <a:rPr lang="en-US" altLang="zh-CN" sz="2000" dirty="0">
                <a:solidFill>
                  <a:prstClr val="black"/>
                </a:solidFill>
              </a:rPr>
              <a:t>RSTN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 input </a:t>
            </a:r>
            <a:r>
              <a:rPr lang="en-US" altLang="zh-CN" sz="2000" dirty="0" err="1">
                <a:solidFill>
                  <a:prstClr val="black"/>
                </a:solidFill>
              </a:rPr>
              <a:t>readn</a:t>
            </a:r>
            <a:r>
              <a:rPr lang="en-US" altLang="zh-CN" sz="2000" dirty="0">
                <a:solidFill>
                  <a:prstClr val="black"/>
                </a:solidFill>
              </a:rPr>
              <a:t>		//</a:t>
            </a:r>
            <a:r>
              <a:rPr lang="zh-CN" altLang="en-US" sz="2000" dirty="0">
                <a:solidFill>
                  <a:prstClr val="black"/>
                </a:solidFill>
              </a:rPr>
              <a:t>阵列式键盘读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input </a:t>
            </a:r>
            <a:r>
              <a:rPr lang="en-US" altLang="zh-CN" sz="2000" dirty="0">
                <a:solidFill>
                  <a:prstClr val="black"/>
                </a:solidFill>
              </a:rPr>
              <a:t>[3:0]</a:t>
            </a:r>
            <a:r>
              <a:rPr lang="en-US" altLang="zh-CN" sz="2000" dirty="0" err="1">
                <a:solidFill>
                  <a:prstClr val="black"/>
                </a:solidFill>
              </a:rPr>
              <a:t>Key_y</a:t>
            </a:r>
            <a:r>
              <a:rPr lang="en-US" altLang="zh-CN" sz="2000" dirty="0">
                <a:solidFill>
                  <a:prstClr val="black"/>
                </a:solidFill>
              </a:rPr>
              <a:t>,	//</a:t>
            </a:r>
            <a:r>
              <a:rPr lang="zh-CN" altLang="en-US" sz="2000" dirty="0">
                <a:solidFill>
                  <a:prstClr val="black"/>
                </a:solidFill>
              </a:rPr>
              <a:t>阵列式键盘列输入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output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dirty="0">
                <a:solidFill>
                  <a:prstClr val="black"/>
                </a:solidFill>
              </a:rPr>
              <a:t>[4:0] </a:t>
            </a:r>
            <a:r>
              <a:rPr lang="en-US" altLang="zh-CN" sz="2000" dirty="0" err="1">
                <a:solidFill>
                  <a:prstClr val="black"/>
                </a:solidFill>
              </a:rPr>
              <a:t>Key_x</a:t>
            </a:r>
            <a:r>
              <a:rPr lang="en-US" altLang="zh-CN" sz="2000" dirty="0">
                <a:solidFill>
                  <a:prstClr val="black"/>
                </a:solidFill>
              </a:rPr>
              <a:t>,	//</a:t>
            </a:r>
            <a:r>
              <a:rPr lang="zh-CN" altLang="en-US" sz="2000" dirty="0">
                <a:solidFill>
                  <a:prstClr val="black"/>
                </a:solidFill>
              </a:rPr>
              <a:t>阵列式键盘行输出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dirty="0">
                <a:solidFill>
                  <a:prstClr val="black"/>
                </a:solidFill>
              </a:rPr>
              <a:t>[4:0] </a:t>
            </a:r>
            <a:r>
              <a:rPr lang="en-US" altLang="zh-CN" sz="2000" dirty="0" err="1">
                <a:solidFill>
                  <a:prstClr val="black"/>
                </a:solidFill>
              </a:rPr>
              <a:t>Key_out</a:t>
            </a:r>
            <a:r>
              <a:rPr lang="en-US" altLang="zh-CN" sz="2000" dirty="0">
                <a:solidFill>
                  <a:prstClr val="black"/>
                </a:solidFill>
              </a:rPr>
              <a:t>,//</a:t>
            </a:r>
            <a:r>
              <a:rPr lang="zh-CN" altLang="en-US" sz="2000" dirty="0">
                <a:solidFill>
                  <a:prstClr val="black"/>
                </a:solidFill>
              </a:rPr>
              <a:t>阵列式键盘扫描码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 </a:t>
            </a:r>
            <a:r>
              <a:rPr lang="en-US" altLang="zh-CN" sz="2000" dirty="0" err="1">
                <a:solidFill>
                  <a:prstClr val="black"/>
                </a:solidFill>
              </a:rPr>
              <a:t>Key_ready</a:t>
            </a:r>
            <a:r>
              <a:rPr lang="en-US" altLang="zh-CN" sz="2000" dirty="0">
                <a:solidFill>
                  <a:prstClr val="black"/>
                </a:solidFill>
              </a:rPr>
              <a:t>,	//</a:t>
            </a:r>
            <a:r>
              <a:rPr lang="zh-CN" altLang="en-US" sz="2000" dirty="0">
                <a:solidFill>
                  <a:prstClr val="black"/>
                </a:solidFill>
              </a:rPr>
              <a:t>阵列式键盘有效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input </a:t>
            </a:r>
            <a:r>
              <a:rPr lang="en-US" altLang="zh-CN" sz="2000" dirty="0">
                <a:solidFill>
                  <a:prstClr val="black"/>
                </a:solidFill>
              </a:rPr>
              <a:t> [15:0] SW, 	//</a:t>
            </a:r>
            <a:r>
              <a:rPr lang="zh-CN" altLang="en-US" sz="2000" dirty="0">
                <a:solidFill>
                  <a:prstClr val="black"/>
                </a:solidFill>
              </a:rPr>
              <a:t>开关输入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[3:0] ] BTN_OK,//</a:t>
            </a:r>
            <a:r>
              <a:rPr lang="zh-CN" altLang="en-US" sz="2000" dirty="0">
                <a:solidFill>
                  <a:prstClr val="black"/>
                </a:solidFill>
              </a:rPr>
              <a:t>列按键输出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[3:0] pulse,	//</a:t>
            </a:r>
            <a:r>
              <a:rPr lang="zh-CN" altLang="en-US" sz="2000" dirty="0">
                <a:solidFill>
                  <a:prstClr val="black"/>
                </a:solidFill>
              </a:rPr>
              <a:t>列按键脉冲输出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[15:0] SW_OK, //</a:t>
            </a:r>
            <a:r>
              <a:rPr lang="zh-CN" altLang="en-US" sz="2000" dirty="0">
                <a:solidFill>
                  <a:prstClr val="black"/>
                </a:solidFill>
              </a:rPr>
              <a:t>开关输出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   </a:t>
            </a:r>
            <a:r>
              <a:rPr lang="en-US" altLang="zh-CN" sz="2000" dirty="0">
                <a:solidFill>
                  <a:prstClr val="black"/>
                </a:solidFill>
              </a:rPr>
              <a:t>CR,	//RSTN</a:t>
            </a:r>
            <a:r>
              <a:rPr lang="zh-CN" altLang="en-US" sz="2000" dirty="0">
                <a:solidFill>
                  <a:prstClr val="black"/>
                </a:solidFill>
              </a:rPr>
              <a:t>短按输出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 </a:t>
            </a:r>
            <a:r>
              <a:rPr lang="en-US" altLang="zh-CN" sz="2000" dirty="0" err="1">
                <a:solidFill>
                  <a:prstClr val="black"/>
                </a:solidFill>
              </a:rPr>
              <a:t>rst</a:t>
            </a:r>
            <a:r>
              <a:rPr lang="en-US" altLang="zh-CN" sz="2000" dirty="0">
                <a:solidFill>
                  <a:prstClr val="black"/>
                </a:solidFill>
              </a:rPr>
              <a:t>	  //</a:t>
            </a:r>
            <a:r>
              <a:rPr lang="zh-CN" altLang="en-US" sz="2000" dirty="0">
                <a:solidFill>
                  <a:prstClr val="black"/>
                </a:solidFill>
              </a:rPr>
              <a:t>复位，</a:t>
            </a:r>
            <a:r>
              <a:rPr lang="en-US" altLang="zh-CN" sz="2000" dirty="0">
                <a:solidFill>
                  <a:prstClr val="black"/>
                </a:solidFill>
              </a:rPr>
              <a:t> RSTN</a:t>
            </a:r>
            <a:r>
              <a:rPr lang="zh-CN" altLang="en-US" sz="2000" dirty="0">
                <a:solidFill>
                  <a:prstClr val="black"/>
                </a:solidFill>
              </a:rPr>
              <a:t>长按输出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);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 err="1">
                <a:solidFill>
                  <a:srgbClr val="0000FF"/>
                </a:solidFill>
              </a:rPr>
              <a:t>endmodule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832" y="2420888"/>
            <a:ext cx="2942136" cy="228493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工程：</a:t>
            </a:r>
            <a:r>
              <a:rPr lang="en-US" altLang="zh-CN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OExp09-IP2MCPU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76710"/>
            <a:ext cx="8229600" cy="5232609"/>
          </a:xfrm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建立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调试、测试和应用环境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顶层用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实现，调用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核模块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模块名：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Top_OExp09_IP2MCPU.sch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800" dirty="0">
                <a:solidFill>
                  <a:schemeClr val="tx1"/>
                </a:solidFill>
              </a:rPr>
              <a:t>集成技术</a:t>
            </a:r>
            <a:r>
              <a:rPr lang="zh-CN" altLang="en-US" sz="2800" dirty="0" smtClean="0">
                <a:solidFill>
                  <a:schemeClr val="tx1"/>
                </a:solidFill>
              </a:rPr>
              <a:t>实现</a:t>
            </a:r>
            <a:r>
              <a:rPr lang="zh-CN" altLang="en-US" sz="2800" dirty="0">
                <a:solidFill>
                  <a:schemeClr val="tx1"/>
                </a:solidFill>
              </a:rPr>
              <a:t>测试</a:t>
            </a:r>
            <a:r>
              <a:rPr lang="zh-CN" altLang="en-US" sz="2800" dirty="0" smtClean="0">
                <a:solidFill>
                  <a:schemeClr val="tx1"/>
                </a:solidFill>
              </a:rPr>
              <a:t>系统</a:t>
            </a:r>
            <a:r>
              <a:rPr lang="zh-CN" altLang="en-US" sz="2800" dirty="0">
                <a:solidFill>
                  <a:schemeClr val="tx1"/>
                </a:solidFill>
              </a:rPr>
              <a:t>构架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复用实验三的模块，除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SCPU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第三方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U1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 (ISE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U3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200"/>
              </a:lnSpc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第三方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U4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200"/>
              </a:lnSpc>
              <a:spcBef>
                <a:spcPts val="0"/>
              </a:spcBef>
            </a:pPr>
            <a:r>
              <a:rPr lang="zh-CN" altLang="en-US" sz="2000" dirty="0" smtClean="0"/>
              <a:t>八数据通路模块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实验一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Multi_8CH32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U5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200"/>
              </a:lnSpc>
              <a:spcBef>
                <a:spcPts val="0"/>
              </a:spcBef>
            </a:pPr>
            <a:r>
              <a:rPr lang="zh-CN" altLang="en-US" sz="2000" dirty="0" smtClean="0"/>
              <a:t>七段显示模块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实验二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SSeg7_Dev IP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U6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显示模块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实验二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SPIO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U7</a:t>
            </a:r>
            <a:endParaRPr lang="zh-CN" alt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200"/>
              </a:lnSpc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通用分频模块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clk_div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U8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200"/>
              </a:lnSpc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开关去抖模块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(IP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U9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200"/>
              </a:lnSpc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数据输入模块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(IP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M4(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目前没有使用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分解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</a:rPr>
              <a:t>为二个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dirty="0">
                <a:solidFill>
                  <a:schemeClr val="tx1"/>
                </a:solidFill>
              </a:rPr>
              <a:t>核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调试通过后用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MCPU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420888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4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建立多周期</a:t>
            </a:r>
            <a:r>
              <a:rPr lang="en-US" altLang="zh-CN" sz="48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SOC</a:t>
            </a:r>
            <a:r>
              <a:rPr lang="zh-CN" altLang="en-US" sz="4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</a:t>
            </a:r>
            <a:r>
              <a:rPr lang="zh-CN" altLang="en-US" sz="4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4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环境</a:t>
            </a:r>
            <a:endParaRPr lang="en-US" altLang="zh-CN" sz="4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rgbClr val="3E3EF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800" dirty="0" smtClean="0">
                <a:solidFill>
                  <a:srgbClr val="3E3EF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新建</a:t>
            </a:r>
            <a:r>
              <a:rPr lang="zh-CN" altLang="en-US" sz="2800" dirty="0">
                <a:solidFill>
                  <a:srgbClr val="3E3EF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工程</a:t>
            </a:r>
            <a:r>
              <a:rPr lang="en-US" altLang="zh-CN" sz="2800" dirty="0" smtClean="0">
                <a:solidFill>
                  <a:srgbClr val="3E3EF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OExp09-IP2MCPU</a:t>
            </a:r>
            <a:endParaRPr lang="en-US" altLang="zh-CN" sz="6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buNone/>
            </a:pPr>
            <a:endParaRPr lang="en-US" altLang="zh-CN" sz="4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38538"/>
            <a:ext cx="8540750" cy="1143000"/>
          </a:xfrm>
        </p:spPr>
        <p:txBody>
          <a:bodyPr/>
          <a:lstStyle/>
          <a:p>
            <a:r>
              <a:rPr lang="zh-CN" altLang="en-US" dirty="0" smtClean="0"/>
              <a:t>建立多周期</a:t>
            </a:r>
            <a:r>
              <a:rPr lang="en-US" altLang="zh-CN" dirty="0" smtClean="0"/>
              <a:t>SOC</a:t>
            </a:r>
            <a:r>
              <a:rPr lang="zh-CN" altLang="en-US" dirty="0" smtClean="0"/>
              <a:t>测试应用工程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540750" cy="41941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用</a:t>
            </a:r>
            <a:r>
              <a:rPr lang="en-US" altLang="zh-CN" sz="2800" dirty="0" smtClean="0">
                <a:solidFill>
                  <a:schemeClr val="tx1"/>
                </a:solidFill>
              </a:rPr>
              <a:t>ISE</a:t>
            </a:r>
            <a:r>
              <a:rPr lang="zh-CN" altLang="en-US" sz="2800" dirty="0" smtClean="0">
                <a:solidFill>
                  <a:schemeClr val="tx1"/>
                </a:solidFill>
              </a:rPr>
              <a:t>新建</a:t>
            </a:r>
            <a:r>
              <a:rPr lang="en-US" altLang="zh-CN" sz="2800" dirty="0" smtClean="0">
                <a:solidFill>
                  <a:schemeClr val="tx1"/>
                </a:solidFill>
              </a:rPr>
              <a:t>SOC</a:t>
            </a:r>
            <a:r>
              <a:rPr lang="zh-CN" altLang="en-US" sz="2800" dirty="0" smtClean="0">
                <a:solidFill>
                  <a:schemeClr val="tx1"/>
                </a:solidFill>
              </a:rPr>
              <a:t>测试应用工程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ja-JP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双击桌面上“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Xilinx ISE</a:t>
            </a:r>
            <a:r>
              <a:rPr lang="ja-JP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ja-JP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图标，启动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ISE</a:t>
            </a:r>
            <a:r>
              <a:rPr lang="ja-JP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软件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ja-JP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也可从开始菜单启动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ja-JP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ja-JP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选择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File  New Project</a:t>
            </a:r>
            <a:r>
              <a:rPr lang="ja-JP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选项，在弹出的对话框中输入工程名称并指定工程路径</a:t>
            </a:r>
            <a:r>
              <a:rPr lang="ja-JP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参考工程名：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ORG-Exp09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0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OExp09_IP2MCPU</a:t>
            </a:r>
            <a:endParaRPr lang="zh-CN" altLang="zh-CN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点击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按钮进入下一页，选择所使用的芯片及综合、仿真工具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再点击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按钮进入下一页，这里显示了新建工程的信息，确认无误后，点击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Finish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就可以建立一个完整的工程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了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 smtClean="0">
                <a:solidFill>
                  <a:srgbClr val="FF0000"/>
                </a:solidFill>
              </a:rPr>
              <a:t>多周期</a:t>
            </a:r>
            <a:r>
              <a:rPr lang="en-US" altLang="zh-CN" sz="2400" dirty="0" smtClean="0">
                <a:solidFill>
                  <a:schemeClr val="tx1"/>
                </a:solidFill>
              </a:rPr>
              <a:t>CPU</a:t>
            </a:r>
            <a:r>
              <a:rPr lang="zh-CN" altLang="en-US" sz="2400" dirty="0" smtClean="0">
                <a:solidFill>
                  <a:schemeClr val="tx1"/>
                </a:solidFill>
              </a:rPr>
              <a:t>设计共享此工程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7735" y="3402721"/>
            <a:ext cx="4291074" cy="34274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005064"/>
            <a:ext cx="2947140" cy="2323529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67544" y="5779628"/>
            <a:ext cx="1584176" cy="241660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HDL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604" y="5328603"/>
            <a:ext cx="2191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Top-level Source type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</a:t>
            </a:r>
            <a:r>
              <a:rPr lang="zh-CN" altLang="en-US" dirty="0" smtClean="0"/>
              <a:t>测试应用框架工程</a:t>
            </a:r>
            <a:r>
              <a:rPr lang="zh-CN" altLang="en-US" dirty="0"/>
              <a:t>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124744"/>
            <a:ext cx="8116416" cy="513554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2708920"/>
            <a:ext cx="8748464" cy="1296144"/>
          </a:xfrm>
        </p:spPr>
        <p:txBody>
          <a:bodyPr/>
          <a:lstStyle/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3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拷贝</a:t>
            </a:r>
            <a:r>
              <a:rPr lang="en-US" altLang="zh-CN" sz="3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U1</a:t>
            </a:r>
            <a:r>
              <a:rPr lang="zh-CN" altLang="en-US" sz="3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U3~U10</a:t>
            </a:r>
            <a:r>
              <a:rPr lang="zh-CN" altLang="en-US" sz="3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、多周期控制器、数据通路</a:t>
            </a:r>
            <a:r>
              <a:rPr lang="zh-CN" altLang="en-US" sz="3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软核</a:t>
            </a:r>
            <a:br>
              <a:rPr lang="en-US" altLang="zh-CN" sz="3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3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000" dirty="0" err="1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ngc</a:t>
            </a:r>
            <a:r>
              <a:rPr lang="en-US" altLang="zh-CN" sz="3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文档</a:t>
            </a:r>
            <a:r>
              <a:rPr lang="zh-CN" altLang="en-US" sz="3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到当前工程</a:t>
            </a:r>
            <a:r>
              <a:rPr lang="zh-CN" altLang="en-US" sz="3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en-US" altLang="zh-CN" sz="3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已经自己设计完成的除外</a:t>
            </a:r>
            <a:endParaRPr lang="en-US" altLang="zh-CN" sz="28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通用分频模块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建议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采用自己设计的</a:t>
            </a:r>
            <a:endParaRPr lang="en-US" altLang="zh-CN" sz="28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ct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zh-CN" altLang="en-US" sz="3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31640" y="1464294"/>
            <a:ext cx="7010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33CC"/>
                </a:solidFill>
                <a:latin typeface="+mn-ea"/>
              </a:rPr>
              <a:t>本实验采用结构化</a:t>
            </a:r>
            <a:r>
              <a:rPr lang="en-US" altLang="zh-CN" sz="2400" b="1" dirty="0">
                <a:solidFill>
                  <a:srgbClr val="0033CC"/>
                </a:solidFill>
                <a:cs typeface="Times New Roman" panose="02020603050405020304" pitchFamily="18" charset="0"/>
              </a:rPr>
              <a:t>HDL</a:t>
            </a:r>
            <a:r>
              <a:rPr lang="zh-CN" altLang="en-US" sz="2400" b="1" dirty="0">
                <a:solidFill>
                  <a:srgbClr val="0033CC"/>
                </a:solidFill>
                <a:latin typeface="+mn-ea"/>
              </a:rPr>
              <a:t>描述不需要拷贝模块符号图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设计多周期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核调用模块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937" y="1916832"/>
            <a:ext cx="7676014" cy="488311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144" y="107099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用</a:t>
            </a:r>
            <a:r>
              <a:rPr lang="en-US" altLang="zh-CN" sz="2800" dirty="0" smtClean="0">
                <a:solidFill>
                  <a:schemeClr val="tx1"/>
                </a:solidFill>
              </a:rPr>
              <a:t>HDL</a:t>
            </a:r>
            <a:r>
              <a:rPr lang="zh-CN" altLang="en-US" sz="2800" dirty="0" smtClean="0">
                <a:solidFill>
                  <a:schemeClr val="tx1"/>
                </a:solidFill>
              </a:rPr>
              <a:t>描述</a:t>
            </a:r>
            <a:r>
              <a:rPr lang="en-US" altLang="zh-CN" sz="2800" dirty="0" smtClean="0">
                <a:solidFill>
                  <a:schemeClr val="tx1"/>
                </a:solidFill>
              </a:rPr>
              <a:t>IP</a:t>
            </a:r>
            <a:r>
              <a:rPr lang="zh-CN" altLang="en-US" sz="2800" dirty="0" smtClean="0">
                <a:solidFill>
                  <a:schemeClr val="tx1"/>
                </a:solidFill>
              </a:rPr>
              <a:t>核调用实现</a:t>
            </a:r>
            <a:r>
              <a:rPr lang="en-US" altLang="zh-CN" sz="2800" dirty="0" smtClean="0">
                <a:solidFill>
                  <a:schemeClr val="tx1"/>
                </a:solidFill>
              </a:rPr>
              <a:t>CPU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建议</a:t>
            </a:r>
            <a:r>
              <a:rPr lang="zh-CN" altLang="en-US" sz="2400" dirty="0" smtClean="0"/>
              <a:t>模块名：</a:t>
            </a:r>
            <a:r>
              <a:rPr lang="en-US" altLang="zh-CN" sz="2400" dirty="0" err="1" smtClean="0"/>
              <a:t>Multi_CPU.v</a:t>
            </a:r>
            <a:r>
              <a:rPr lang="zh-CN" altLang="en-US" sz="2400" dirty="0" smtClean="0"/>
              <a:t>或</a:t>
            </a:r>
            <a:r>
              <a:rPr lang="en-US" altLang="zh-CN" sz="2400" dirty="0" err="1" smtClean="0"/>
              <a:t>MCPU.v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核集成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描述结构</a:t>
            </a:r>
            <a:r>
              <a:rPr lang="zh-CN" altLang="en-US" dirty="0"/>
              <a:t>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FF"/>
                </a:solidFill>
              </a:rPr>
              <a:t>module </a:t>
            </a: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Muliti_CPU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clk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		//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muliti_CPU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smtClean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reset,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smtClean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MIO_ready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smtClean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PC_out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</a:t>
            </a: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//TEST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smtClean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inst_out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//TEST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smtClean="0">
                <a:solidFill>
                  <a:srgbClr val="0000FF"/>
                </a:solidFill>
              </a:rPr>
              <a:t>output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mem_w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smtClean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Addr_out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smtClean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Data_out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 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smtClean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Data_in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smtClean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CPU_MIO,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smtClean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INT,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smtClean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[4:0]state		//Test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);	  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en-US" altLang="zh-CN" sz="1400" dirty="0" smtClean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en-US" altLang="zh-CN" sz="1400" dirty="0" smtClean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en-US" altLang="zh-CN" sz="1400" dirty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/>
              <a:t>		</a:t>
            </a:r>
            <a:endParaRPr lang="en-US" altLang="zh-CN" sz="1400" dirty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/>
              <a:t>	</a:t>
            </a:r>
            <a:endParaRPr lang="en-US" altLang="zh-CN" sz="1400" dirty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en-US" altLang="zh-CN" sz="1400" dirty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000FF"/>
                </a:solidFill>
              </a:rPr>
              <a:t>endmodule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592" y="4449452"/>
            <a:ext cx="69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………… </a:t>
            </a:r>
            <a:r>
              <a:rPr lang="zh-CN" altLang="en-US" b="1" dirty="0" smtClean="0">
                <a:solidFill>
                  <a:srgbClr val="FF0000"/>
                </a:solidFill>
              </a:rPr>
              <a:t>变量申明：所有模块端口申明为</a:t>
            </a:r>
            <a:r>
              <a:rPr lang="en-US" altLang="zh-CN" b="1" dirty="0" smtClean="0">
                <a:solidFill>
                  <a:srgbClr val="FF0000"/>
                </a:solidFill>
              </a:rPr>
              <a:t>wire</a:t>
            </a:r>
            <a:r>
              <a:rPr lang="zh-CN" altLang="en-US" b="1" dirty="0" smtClean="0">
                <a:solidFill>
                  <a:srgbClr val="FF0000"/>
                </a:solidFill>
              </a:rPr>
              <a:t>时要特别注意信号宽度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2952" y="49410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…………</a:t>
            </a:r>
            <a:r>
              <a:rPr lang="zh-CN" altLang="en-US" b="1" dirty="0">
                <a:solidFill>
                  <a:srgbClr val="FF0000"/>
                </a:solidFill>
              </a:rPr>
              <a:t>初值、</a:t>
            </a:r>
            <a:r>
              <a:rPr lang="zh-CN" altLang="en-US" b="1" dirty="0" smtClean="0">
                <a:solidFill>
                  <a:srgbClr val="FF0000"/>
                </a:solidFill>
              </a:rPr>
              <a:t>模块连接</a:t>
            </a:r>
            <a:r>
              <a:rPr lang="zh-CN" altLang="en-US" b="1" dirty="0">
                <a:solidFill>
                  <a:srgbClr val="FF0000"/>
                </a:solidFill>
              </a:rPr>
              <a:t>过渡</a:t>
            </a:r>
            <a:r>
              <a:rPr lang="zh-CN" altLang="en-US" b="1" dirty="0" smtClean="0">
                <a:solidFill>
                  <a:srgbClr val="FF0000"/>
                </a:solidFill>
              </a:rPr>
              <a:t>信号</a:t>
            </a:r>
            <a:r>
              <a:rPr lang="zh-CN" altLang="en-US" b="1" dirty="0">
                <a:solidFill>
                  <a:srgbClr val="FF0000"/>
                </a:solidFill>
              </a:rPr>
              <a:t>，信号转换、总线转换等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7085" y="5310412"/>
            <a:ext cx="448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………… </a:t>
            </a:r>
            <a:r>
              <a:rPr lang="zh-CN" altLang="en-US" b="1" dirty="0" smtClean="0">
                <a:solidFill>
                  <a:srgbClr val="FF0000"/>
                </a:solidFill>
              </a:rPr>
              <a:t>模块调用：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个模块调用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重要信号及模块调用结构</a:t>
            </a:r>
            <a:endParaRPr lang="zh-CN" altLang="en-US" sz="2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968552"/>
          </a:xfrm>
        </p:spPr>
        <p:txBody>
          <a:bodyPr/>
          <a:lstStyle/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	……</a:t>
            </a:r>
            <a:endParaRPr lang="en-US" altLang="zh-CN" sz="1600" dirty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dirty="0"/>
              <a:t>	</a:t>
            </a:r>
            <a:r>
              <a:rPr lang="en-US" altLang="zh-CN" sz="1600" dirty="0">
                <a:solidFill>
                  <a:srgbClr val="0000FF"/>
                </a:solidFill>
              </a:rPr>
              <a:t>assign </a:t>
            </a:r>
            <a:r>
              <a:rPr lang="en-US" altLang="zh-CN" sz="1600" b="0" dirty="0" err="1">
                <a:solidFill>
                  <a:schemeClr val="tx1"/>
                </a:solidFill>
              </a:rPr>
              <a:t>mem_w</a:t>
            </a:r>
            <a:r>
              <a:rPr lang="en-US" altLang="zh-CN" sz="1600" b="0" dirty="0">
                <a:solidFill>
                  <a:schemeClr val="tx1"/>
                </a:solidFill>
              </a:rPr>
              <a:t>=</a:t>
            </a:r>
            <a:r>
              <a:rPr lang="en-US" altLang="zh-CN" sz="1600" b="0" dirty="0" err="1">
                <a:solidFill>
                  <a:schemeClr val="tx1"/>
                </a:solidFill>
              </a:rPr>
              <a:t>MemWrite</a:t>
            </a:r>
            <a:r>
              <a:rPr lang="en-US" altLang="zh-CN" sz="1600" b="0" dirty="0">
                <a:solidFill>
                  <a:schemeClr val="tx1"/>
                </a:solidFill>
              </a:rPr>
              <a:t>&amp;&amp;(~</a:t>
            </a:r>
            <a:r>
              <a:rPr lang="en-US" altLang="zh-CN" sz="1600" b="0" dirty="0" err="1">
                <a:solidFill>
                  <a:schemeClr val="tx1"/>
                </a:solidFill>
              </a:rPr>
              <a:t>MemRead</a:t>
            </a:r>
            <a:r>
              <a:rPr lang="en-US" altLang="zh-CN" sz="1600" b="0" dirty="0">
                <a:solidFill>
                  <a:schemeClr val="tx1"/>
                </a:solidFill>
              </a:rPr>
              <a:t>);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dirty="0">
                <a:solidFill>
                  <a:srgbClr val="0000FF"/>
                </a:solidFill>
              </a:rPr>
              <a:t>assign</a:t>
            </a: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PC_out</a:t>
            </a:r>
            <a:r>
              <a:rPr lang="en-US" altLang="zh-CN" sz="1600" b="0" dirty="0">
                <a:solidFill>
                  <a:schemeClr val="tx1"/>
                </a:solidFill>
              </a:rPr>
              <a:t>=</a:t>
            </a:r>
            <a:r>
              <a:rPr lang="en-US" altLang="zh-CN" sz="1600" b="0" dirty="0" err="1">
                <a:solidFill>
                  <a:schemeClr val="tx1"/>
                </a:solidFill>
              </a:rPr>
              <a:t>PC_Current</a:t>
            </a:r>
            <a:r>
              <a:rPr lang="en-US" altLang="zh-CN" sz="1600" b="0" dirty="0">
                <a:solidFill>
                  <a:schemeClr val="tx1"/>
                </a:solidFill>
              </a:rPr>
              <a:t>;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dirty="0">
                <a:solidFill>
                  <a:srgbClr val="FF0000"/>
                </a:solidFill>
              </a:rPr>
              <a:t>ctrl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x_ctrl</a:t>
            </a:r>
            <a:r>
              <a:rPr lang="en-US" altLang="zh-CN" sz="1600" b="0" dirty="0">
                <a:solidFill>
                  <a:schemeClr val="tx1"/>
                </a:solidFill>
              </a:rPr>
              <a:t>(.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),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.</a:t>
            </a:r>
            <a:r>
              <a:rPr lang="en-US" altLang="zh-CN" sz="1600" b="0" dirty="0">
                <a:solidFill>
                  <a:schemeClr val="tx1"/>
                </a:solidFill>
              </a:rPr>
              <a:t>reset(reset),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.</a:t>
            </a:r>
            <a:r>
              <a:rPr lang="en-US" altLang="zh-CN" sz="1600" b="0" dirty="0" err="1">
                <a:solidFill>
                  <a:schemeClr val="tx1"/>
                </a:solidFill>
              </a:rPr>
              <a:t>Inst_in</a:t>
            </a:r>
            <a:r>
              <a:rPr lang="en-US" altLang="zh-CN" sz="1600" b="0" dirty="0">
                <a:solidFill>
                  <a:schemeClr val="tx1"/>
                </a:solidFill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</a:rPr>
              <a:t>inst_out</a:t>
            </a:r>
            <a:r>
              <a:rPr lang="en-US" altLang="zh-CN" sz="1600" b="0" dirty="0">
                <a:solidFill>
                  <a:schemeClr val="tx1"/>
                </a:solidFill>
              </a:rPr>
              <a:t>),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……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.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</a:t>
            </a:r>
            <a:r>
              <a:rPr lang="en-US" altLang="zh-CN" sz="1600" b="0" dirty="0">
                <a:solidFill>
                  <a:schemeClr val="tx1"/>
                </a:solidFill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</a:t>
            </a:r>
            <a:r>
              <a:rPr lang="en-US" altLang="zh-CN" sz="1600" b="0" dirty="0">
                <a:solidFill>
                  <a:schemeClr val="tx1"/>
                </a:solidFill>
              </a:rPr>
              <a:t>),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.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PCWriteCond</a:t>
            </a:r>
            <a:r>
              <a:rPr lang="en-US" altLang="zh-CN" sz="1600" b="0" dirty="0">
                <a:solidFill>
                  <a:schemeClr val="tx1"/>
                </a:solidFill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PCWriteCond</a:t>
            </a:r>
            <a:r>
              <a:rPr lang="en-US" altLang="zh-CN" sz="1600" b="0" dirty="0">
                <a:solidFill>
                  <a:schemeClr val="tx1"/>
                </a:solidFill>
              </a:rPr>
              <a:t>),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.</a:t>
            </a:r>
            <a:r>
              <a:rPr lang="en-US" altLang="zh-CN" sz="1600" b="0" dirty="0">
                <a:solidFill>
                  <a:schemeClr val="tx1"/>
                </a:solidFill>
              </a:rPr>
              <a:t>Branch(Branch)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);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	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M_datapath</a:t>
            </a: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x_datapath</a:t>
            </a:r>
            <a:r>
              <a:rPr lang="en-US" altLang="zh-CN" sz="1600" b="0" dirty="0">
                <a:solidFill>
                  <a:schemeClr val="tx1"/>
                </a:solidFill>
              </a:rPr>
              <a:t>(.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),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.</a:t>
            </a:r>
            <a:r>
              <a:rPr lang="en-US" altLang="zh-CN" sz="1600" b="0" dirty="0">
                <a:solidFill>
                  <a:schemeClr val="tx1"/>
                </a:solidFill>
              </a:rPr>
              <a:t>reset(reset),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.</a:t>
            </a:r>
            <a:r>
              <a:rPr lang="en-US" altLang="zh-CN" sz="16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600" b="0" dirty="0">
                <a:solidFill>
                  <a:schemeClr val="tx1"/>
                </a:solidFill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600" b="0" dirty="0">
                <a:solidFill>
                  <a:schemeClr val="tx1"/>
                </a:solidFill>
              </a:rPr>
              <a:t>),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……</a:t>
            </a:r>
            <a:r>
              <a:rPr lang="en-US" altLang="zh-CN" sz="1600" b="0" dirty="0">
                <a:solidFill>
                  <a:schemeClr val="tx1"/>
                </a:solidFill>
              </a:rPr>
              <a:t>					 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.</a:t>
            </a:r>
            <a:r>
              <a:rPr lang="en-US" altLang="zh-CN" sz="1600" b="0" dirty="0" err="1">
                <a:solidFill>
                  <a:schemeClr val="tx1"/>
                </a:solidFill>
              </a:rPr>
              <a:t>M_addr</a:t>
            </a:r>
            <a:r>
              <a:rPr lang="en-US" altLang="zh-CN" sz="1600" b="0" dirty="0">
                <a:solidFill>
                  <a:schemeClr val="tx1"/>
                </a:solidFill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</a:rPr>
              <a:t>Addr_out</a:t>
            </a:r>
            <a:r>
              <a:rPr lang="en-US" altLang="zh-CN" sz="1600" b="0" dirty="0">
                <a:solidFill>
                  <a:schemeClr val="tx1"/>
                </a:solidFill>
              </a:rPr>
              <a:t>),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.</a:t>
            </a:r>
            <a:r>
              <a:rPr lang="en-US" altLang="zh-CN" sz="1600" b="0" dirty="0">
                <a:solidFill>
                  <a:schemeClr val="tx1"/>
                </a:solidFill>
              </a:rPr>
              <a:t>zero(zero),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.</a:t>
            </a:r>
            <a:r>
              <a:rPr lang="en-US" altLang="zh-CN" sz="1600" b="0" dirty="0">
                <a:solidFill>
                  <a:schemeClr val="tx1"/>
                </a:solidFill>
              </a:rPr>
              <a:t>overflow(overflow)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);</a:t>
            </a:r>
            <a:endParaRPr lang="en-US" altLang="zh-CN" sz="16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070" y="2348880"/>
            <a:ext cx="8568952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5000" dirty="0" err="1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SoC</a:t>
            </a:r>
            <a:r>
              <a:rPr lang="zh-CN" altLang="en-US" sz="5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测试构架</a:t>
            </a:r>
            <a:r>
              <a:rPr lang="zh-CN" altLang="en-US" sz="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顶层</a:t>
            </a:r>
            <a:r>
              <a:rPr lang="zh-CN" altLang="en-US" sz="5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结构描述</a:t>
            </a:r>
            <a:endParaRPr lang="en-US" altLang="zh-CN" sz="5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800" dirty="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80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HDL</a:t>
            </a: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实现，调用</a:t>
            </a:r>
            <a:r>
              <a:rPr lang="en-US" altLang="zh-CN" sz="280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核模块</a:t>
            </a:r>
            <a:endParaRPr lang="en-US" altLang="zh-CN" sz="28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005A-BC74-4734-8F80-B75F131D911A}" type="slidenum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70" name="标题 69"/>
          <p:cNvSpPr>
            <a:spLocks noGrp="1"/>
          </p:cNvSpPr>
          <p:nvPr>
            <p:ph type="title"/>
          </p:nvPr>
        </p:nvSpPr>
        <p:spPr>
          <a:xfrm>
            <a:off x="146050" y="142511"/>
            <a:ext cx="8540750" cy="69420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>
                <a:solidFill>
                  <a:srgbClr val="0000FF"/>
                </a:solidFill>
                <a:latin typeface="Tahoma" panose="020B0604030504040204" pitchFamily="34" charset="0"/>
              </a:rPr>
              <a:t>根据下列逻辑原理图设计结构描述代码</a:t>
            </a:r>
            <a:br>
              <a:rPr kumimoji="1" lang="en-US" altLang="zh-CN" dirty="0" smtClean="0">
                <a:solidFill>
                  <a:srgbClr val="0000FF"/>
                </a:solidFill>
                <a:latin typeface="Tahoma" panose="020B0604030504040204" pitchFamily="34" charset="0"/>
              </a:rPr>
            </a:br>
            <a:r>
              <a:rPr kumimoji="1" lang="en-US" altLang="zh-CN" sz="3100" dirty="0" smtClean="0">
                <a:solidFill>
                  <a:srgbClr val="0000FF"/>
                </a:solidFill>
                <a:latin typeface="Tahoma" panose="020B0604030504040204" pitchFamily="34" charset="0"/>
              </a:rPr>
              <a:t>	        </a:t>
            </a:r>
            <a:r>
              <a:rPr kumimoji="1" lang="zh-CN" altLang="en-US" sz="3100" dirty="0" smtClean="0">
                <a:solidFill>
                  <a:srgbClr val="FF5050"/>
                </a:solidFill>
                <a:latin typeface="Tahoma" panose="020B0604030504040204" pitchFamily="34" charset="0"/>
              </a:rPr>
              <a:t>很简单：就是端口定义和二级模块调用</a:t>
            </a:r>
            <a:endParaRPr kumimoji="1" lang="zh-CN" altLang="en-US" sz="3100" dirty="0" smtClean="0">
              <a:solidFill>
                <a:srgbClr val="FF5050"/>
              </a:solidFill>
              <a:latin typeface="Tahoma" panose="020B060403050404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872" y="1052736"/>
            <a:ext cx="8352928" cy="526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35" y="1251049"/>
            <a:ext cx="8540750" cy="41941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建立</a:t>
            </a:r>
            <a:r>
              <a:rPr lang="zh-CN" altLang="zh-CN" sz="2800" dirty="0" smtClean="0">
                <a:solidFill>
                  <a:schemeClr val="tx1"/>
                </a:solidFill>
              </a:rPr>
              <a:t>顶层模块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Project</a:t>
            </a:r>
            <a:r>
              <a:rPr lang="zh-CN" altLang="zh-CN" sz="2000" dirty="0" smtClean="0"/>
              <a:t>弹</a:t>
            </a:r>
            <a:r>
              <a:rPr lang="zh-CN" altLang="zh-CN" sz="2000" dirty="0"/>
              <a:t>出的菜单中选择</a:t>
            </a:r>
            <a:r>
              <a:rPr lang="en-US" altLang="zh-CN" sz="2000" dirty="0"/>
              <a:t>New Source</a:t>
            </a:r>
            <a:r>
              <a:rPr lang="zh-CN" altLang="zh-CN" sz="2000" dirty="0" smtClean="0"/>
              <a:t>命令</a:t>
            </a:r>
            <a:endParaRPr lang="en-US" altLang="zh-CN" sz="2000" dirty="0" smtClean="0"/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选择</a:t>
            </a:r>
            <a:r>
              <a:rPr lang="zh-CN" altLang="en-US" sz="2000" dirty="0"/>
              <a:t>：</a:t>
            </a:r>
            <a:r>
              <a:rPr lang="en-US" altLang="zh-CN" sz="2000" dirty="0" smtClean="0"/>
              <a:t>Verilog Module</a:t>
            </a:r>
            <a:endParaRPr lang="en-US" altLang="zh-CN" sz="2000" dirty="0" smtClean="0"/>
          </a:p>
          <a:p>
            <a:pPr lvl="1">
              <a:spcBef>
                <a:spcPts val="0"/>
              </a:spcBef>
            </a:pPr>
            <a:r>
              <a:rPr lang="zh-CN" altLang="zh-CN" sz="2000" dirty="0" smtClean="0"/>
              <a:t>缺省</a:t>
            </a:r>
            <a:r>
              <a:rPr lang="zh-CN" altLang="zh-CN" sz="2000" dirty="0"/>
              <a:t>目录是工程</a:t>
            </a:r>
            <a:r>
              <a:rPr lang="zh-CN" altLang="zh-CN" sz="2000" dirty="0" smtClean="0"/>
              <a:t>目录</a:t>
            </a:r>
            <a:r>
              <a:rPr lang="en-US" altLang="zh-CN" sz="2000" dirty="0" smtClean="0"/>
              <a:t>Exp09_IP2MCPU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建议</a:t>
            </a:r>
            <a:r>
              <a:rPr lang="zh-CN" altLang="zh-CN" sz="2000" dirty="0" smtClean="0"/>
              <a:t>修改为</a:t>
            </a:r>
            <a:r>
              <a:rPr lang="en-US" altLang="zh-CN" sz="2000" dirty="0"/>
              <a:t>Exp09_IP2CPU </a:t>
            </a:r>
            <a:r>
              <a:rPr lang="en-US" altLang="zh-CN" sz="2000" dirty="0" smtClean="0"/>
              <a:t>\C</a:t>
            </a:r>
            <a:r>
              <a:rPr lang="en-US" altLang="zh-CN" sz="2000" b="1" dirty="0" smtClean="0"/>
              <a:t>ode</a:t>
            </a:r>
            <a:endParaRPr lang="zh-CN" altLang="zh-CN" sz="2000" dirty="0"/>
          </a:p>
          <a:p>
            <a:pPr>
              <a:spcBef>
                <a:spcPts val="0"/>
              </a:spcBef>
            </a:pPr>
            <a:r>
              <a:rPr lang="zh-CN" altLang="zh-CN" sz="2200" b="1" dirty="0" smtClean="0">
                <a:solidFill>
                  <a:srgbClr val="FF0000"/>
                </a:solidFill>
              </a:rPr>
              <a:t>注意：</a:t>
            </a:r>
            <a:r>
              <a:rPr lang="zh-CN" altLang="zh-CN" sz="2200" b="1" dirty="0">
                <a:solidFill>
                  <a:srgbClr val="FF0000"/>
                </a:solidFill>
              </a:rPr>
              <a:t>为了方便管理，将所有代码存放</a:t>
            </a:r>
            <a:r>
              <a:rPr lang="zh-CN" altLang="zh-CN" sz="2200" b="1" dirty="0" smtClean="0">
                <a:solidFill>
                  <a:srgbClr val="FF0000"/>
                </a:solidFill>
              </a:rPr>
              <a:t>在</a:t>
            </a:r>
            <a:r>
              <a:rPr lang="zh-CN" altLang="en-US" sz="2200" dirty="0">
                <a:solidFill>
                  <a:srgbClr val="FF0000"/>
                </a:solidFill>
              </a:rPr>
              <a:t>独立</a:t>
            </a:r>
            <a:r>
              <a:rPr lang="zh-CN" altLang="zh-CN" sz="2200" b="1" dirty="0" smtClean="0">
                <a:solidFill>
                  <a:srgbClr val="FF0000"/>
                </a:solidFill>
              </a:rPr>
              <a:t>目录</a:t>
            </a:r>
            <a:r>
              <a:rPr lang="zh-CN" altLang="zh-CN" sz="2200" b="1" dirty="0">
                <a:solidFill>
                  <a:srgbClr val="FF0000"/>
                </a:solidFill>
              </a:rPr>
              <a:t>中</a:t>
            </a:r>
            <a:r>
              <a:rPr lang="zh-CN" altLang="zh-CN" sz="2200" b="1" dirty="0" smtClean="0">
                <a:solidFill>
                  <a:srgbClr val="FF0000"/>
                </a:solidFill>
              </a:rPr>
              <a:t>！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b="1" dirty="0" smtClean="0"/>
              <a:t>同时注意同名</a:t>
            </a:r>
            <a:r>
              <a:rPr lang="en-US" altLang="zh-CN" sz="2000" b="1" dirty="0" smtClean="0"/>
              <a:t>.</a:t>
            </a:r>
            <a:r>
              <a:rPr lang="en-US" altLang="zh-CN" sz="2000" b="1" dirty="0" err="1" smtClean="0"/>
              <a:t>sch</a:t>
            </a:r>
            <a:r>
              <a:rPr lang="zh-CN" altLang="en-US" sz="2000" b="1" dirty="0" smtClean="0"/>
              <a:t>与</a:t>
            </a:r>
            <a:r>
              <a:rPr lang="en-US" altLang="zh-CN" sz="2000" b="1" dirty="0" smtClean="0"/>
              <a:t>.v</a:t>
            </a:r>
            <a:r>
              <a:rPr lang="zh-CN" altLang="en-US" sz="2000" b="1" dirty="0" smtClean="0"/>
              <a:t>文件的冲突</a:t>
            </a:r>
            <a:endParaRPr lang="en-US" altLang="zh-CN" sz="2000" b="1" dirty="0" smtClean="0"/>
          </a:p>
          <a:p>
            <a:pPr>
              <a:spcBef>
                <a:spcPts val="0"/>
              </a:spcBef>
            </a:pPr>
            <a:endParaRPr lang="en-US" altLang="zh-CN" sz="22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rgbClr val="FF0000"/>
                </a:solidFill>
              </a:rPr>
              <a:t>根据原理图设计描述代码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后面以</a:t>
            </a:r>
            <a:r>
              <a:rPr lang="en-US" altLang="zh-CN" sz="2400" dirty="0" err="1" smtClean="0"/>
              <a:t>SOCMF.v</a:t>
            </a:r>
            <a:r>
              <a:rPr lang="zh-CN" altLang="en-US" sz="2400" dirty="0" smtClean="0"/>
              <a:t>为例说明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617" y="124024"/>
            <a:ext cx="854075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建立结构描述</a:t>
            </a:r>
            <a:r>
              <a:rPr lang="zh-CN" altLang="zh-CN" dirty="0" smtClean="0"/>
              <a:t>输入模板</a:t>
            </a:r>
            <a:r>
              <a:rPr lang="zh-CN" altLang="en-US" dirty="0" smtClean="0"/>
              <a:t>（顶层模块）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4353" y="3363366"/>
            <a:ext cx="4124526" cy="2939579"/>
          </a:xfrm>
          <a:prstGeom prst="rect">
            <a:avLst/>
          </a:prstGeom>
        </p:spPr>
      </p:pic>
      <p:sp>
        <p:nvSpPr>
          <p:cNvPr id="5" name="Oval 63"/>
          <p:cNvSpPr>
            <a:spLocks noChangeArrowheads="1"/>
          </p:cNvSpPr>
          <p:nvPr/>
        </p:nvSpPr>
        <p:spPr bwMode="auto">
          <a:xfrm>
            <a:off x="4932040" y="4797152"/>
            <a:ext cx="2088232" cy="21602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硬件描述代码输入</a:t>
            </a:r>
            <a:r>
              <a:rPr lang="zh-CN" altLang="en-US" dirty="0"/>
              <a:t>窗口与环境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68" y="1100206"/>
            <a:ext cx="7573665" cy="5137106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995936" y="1844824"/>
            <a:ext cx="3960440" cy="273630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06742" y="37530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5050"/>
                </a:solidFill>
              </a:rPr>
              <a:t>代码输入区</a:t>
            </a:r>
            <a:endParaRPr lang="zh-CN" altLang="en-US" b="1" dirty="0">
              <a:solidFill>
                <a:srgbClr val="FF505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完成输入后第二</a:t>
            </a:r>
            <a:r>
              <a:rPr lang="zh-CN" altLang="en-US" dirty="0"/>
              <a:t>层模块层次关系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405" y="1070992"/>
            <a:ext cx="8652842" cy="5460297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043607" y="3261080"/>
            <a:ext cx="2829235" cy="36004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93504" y="3260605"/>
            <a:ext cx="914400" cy="338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顶层语法检查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</a:rPr>
              <a:t>模块</a:t>
            </a:r>
            <a:r>
              <a:rPr lang="zh-CN" altLang="en-US" sz="2800" dirty="0" smtClean="0">
                <a:solidFill>
                  <a:schemeClr val="tx1"/>
                </a:solidFill>
              </a:rPr>
              <a:t>信号连接检测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激活</a:t>
            </a:r>
            <a:r>
              <a:rPr lang="en-US" altLang="zh-CN" sz="2400" dirty="0" smtClean="0"/>
              <a:t>Design</a:t>
            </a:r>
            <a:r>
              <a:rPr lang="zh-CN" altLang="en-US" sz="2400" dirty="0" smtClean="0"/>
              <a:t>窗口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点中顶层模块：</a:t>
            </a:r>
            <a:r>
              <a:rPr lang="en-US" altLang="zh-CN" sz="2400" dirty="0" err="1" smtClean="0"/>
              <a:t>SOCMF.v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在进程运行窗口：</a:t>
            </a:r>
            <a:br>
              <a:rPr lang="en-US" altLang="zh-CN" sz="2400" dirty="0" smtClean="0"/>
            </a:br>
            <a:r>
              <a:rPr lang="en-US" altLang="zh-CN" sz="2400" dirty="0" smtClean="0"/>
              <a:t>	</a:t>
            </a:r>
            <a:r>
              <a:rPr lang="zh-CN" altLang="en-US" sz="2000" dirty="0" smtClean="0"/>
              <a:t>选择</a:t>
            </a:r>
            <a:r>
              <a:rPr lang="en-US" altLang="zh-CN" sz="2000" dirty="0" err="1" smtClean="0"/>
              <a:t>Synthesze</a:t>
            </a:r>
            <a:r>
              <a:rPr lang="zh-CN" altLang="en-US" sz="2000" dirty="0" smtClean="0"/>
              <a:t>→</a:t>
            </a:r>
            <a:r>
              <a:rPr lang="en-US" altLang="zh-CN" sz="2000" dirty="0"/>
              <a:t>Check </a:t>
            </a:r>
            <a:r>
              <a:rPr lang="en-US" altLang="zh-CN" sz="2000" dirty="0" smtClean="0"/>
              <a:t>Syntax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综合器检查代码语法</a:t>
            </a:r>
            <a:endParaRPr lang="en-US" altLang="zh-CN" sz="2400" dirty="0"/>
          </a:p>
          <a:p>
            <a:pPr lvl="2"/>
            <a:r>
              <a:rPr lang="zh-CN" altLang="en-US" dirty="0" smtClean="0"/>
              <a:t>不会检查电路逻辑功能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仅检查代码语法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特别注意总线连接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错位</a:t>
            </a:r>
            <a:endParaRPr lang="en-US" altLang="zh-CN" dirty="0" smtClean="0"/>
          </a:p>
          <a:p>
            <a:pPr lvl="3"/>
            <a:r>
              <a:rPr lang="zh-CN" altLang="en-US" dirty="0"/>
              <a:t>别名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8064" y="1070992"/>
            <a:ext cx="3800475" cy="515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005A-BC74-4734-8F80-B75F131D911A}" type="slidenum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70" name="标题 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00FF"/>
                </a:solidFill>
                <a:latin typeface="Tahoma" panose="020B0604030504040204" pitchFamily="34" charset="0"/>
              </a:rPr>
              <a:t>模块调用与关联</a:t>
            </a:r>
            <a:endParaRPr kumimoji="1" lang="zh-CN" altLang="en-US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71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540750" cy="504056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模块调用方法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en-US" sz="2400" dirty="0" smtClean="0"/>
              <a:t>模块名      调用编号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端口信号列表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；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端口信号对应：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/>
              <a:t>与</a:t>
            </a:r>
            <a:r>
              <a:rPr lang="zh-CN" altLang="en-US" dirty="0" smtClean="0"/>
              <a:t>模块内端口信号顺序一一对应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用括号引用：</a:t>
            </a:r>
            <a:r>
              <a:rPr lang="en-US" altLang="zh-CN" dirty="0" smtClean="0"/>
              <a:t>.</a:t>
            </a:r>
            <a:r>
              <a:rPr lang="zh-CN" altLang="en-US" dirty="0" smtClean="0"/>
              <a:t>模块内信号</a:t>
            </a:r>
            <a:r>
              <a:rPr lang="en-US" altLang="zh-CN" dirty="0" smtClean="0"/>
              <a:t>(</a:t>
            </a:r>
            <a:r>
              <a:rPr lang="zh-CN" altLang="en-US" dirty="0" smtClean="0"/>
              <a:t>输入信号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914400" lvl="2" indent="0">
              <a:spcBef>
                <a:spcPts val="0"/>
              </a:spcBef>
              <a:buNone/>
            </a:pPr>
            <a:r>
              <a:rPr lang="zh-CN" altLang="en-US" dirty="0" smtClean="0"/>
              <a:t>如：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clk</a:t>
            </a:r>
            <a:r>
              <a:rPr lang="en-US" altLang="zh-CN" dirty="0" smtClean="0"/>
              <a:t>(clk_100mHz)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顶层调用模块关联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顶层窗口放置模块</a:t>
            </a:r>
            <a:r>
              <a:rPr lang="en-US" altLang="zh-CN" sz="2400" dirty="0" smtClean="0"/>
              <a:t>Symbol</a:t>
            </a:r>
            <a:r>
              <a:rPr lang="zh-CN" altLang="en-US" sz="2400" dirty="0" smtClean="0"/>
              <a:t>后</a:t>
            </a:r>
            <a:r>
              <a:rPr lang="zh-CN" altLang="en-US" sz="2400" dirty="0"/>
              <a:t>会</a:t>
            </a:r>
            <a:r>
              <a:rPr lang="zh-CN" altLang="en-US" sz="2400" dirty="0" smtClean="0"/>
              <a:t>直接调用对应模块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建立核端口模块与软核模块关联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只有端口信号的模块，没有逻辑代码的空文档</a:t>
            </a:r>
            <a:r>
              <a:rPr lang="en-US" altLang="zh-CN" dirty="0" smtClean="0"/>
              <a:t>.v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zh-CN" altLang="en-US" dirty="0" smtClean="0"/>
              <a:t>综合器会根据端口模块连接信号</a:t>
            </a:r>
            <a:endParaRPr lang="en-US" altLang="zh-CN" dirty="0" smtClean="0"/>
          </a:p>
          <a:p>
            <a:pPr marL="857250" lvl="1" indent="-342900">
              <a:spcBef>
                <a:spcPts val="0"/>
              </a:spcBef>
            </a:pPr>
            <a:r>
              <a:rPr lang="zh-CN" altLang="en-US" sz="2400" dirty="0"/>
              <a:t>点击</a:t>
            </a:r>
            <a:r>
              <a:rPr lang="en-US" altLang="zh-CN" sz="2400" dirty="0" smtClean="0"/>
              <a:t>Add Source </a:t>
            </a:r>
            <a:r>
              <a:rPr lang="zh-CN" altLang="en-US" sz="2400" dirty="0" smtClean="0"/>
              <a:t>关联对应的空模块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顶层</a:t>
            </a:r>
            <a:r>
              <a:rPr lang="en-US" altLang="zh-CN" dirty="0" smtClean="0"/>
              <a:t>(SOC</a:t>
            </a:r>
            <a:r>
              <a:rPr lang="zh-CN" altLang="en-US" dirty="0" smtClean="0"/>
              <a:t>测试应用</a:t>
            </a:r>
            <a:r>
              <a:rPr lang="zh-CN" altLang="en-US" dirty="0"/>
              <a:t>系统</a:t>
            </a:r>
            <a:r>
              <a:rPr lang="en-US" altLang="zh-CN" dirty="0" smtClean="0"/>
              <a:t>)</a:t>
            </a:r>
            <a:r>
              <a:rPr lang="zh-CN" altLang="en-US" dirty="0" smtClean="0"/>
              <a:t>参考描述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module </a:t>
            </a:r>
            <a:r>
              <a:rPr lang="en-US" altLang="zh-CN" sz="1400" dirty="0" smtClean="0">
                <a:solidFill>
                  <a:schemeClr val="tx1"/>
                </a:solidFill>
              </a:rPr>
              <a:t>	    </a:t>
            </a:r>
            <a:r>
              <a:rPr lang="en-US" altLang="zh-CN" sz="1400" dirty="0" smtClean="0">
                <a:solidFill>
                  <a:srgbClr val="FF0000"/>
                </a:solidFill>
              </a:rPr>
              <a:t>IP2CPU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(input </a:t>
            </a:r>
            <a:r>
              <a:rPr lang="en-US" altLang="zh-CN" sz="1400" b="0" dirty="0">
                <a:solidFill>
                  <a:schemeClr val="tx1"/>
                </a:solidFill>
              </a:rPr>
              <a:t>clk_50mhz,</a:t>
            </a: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	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	input </a:t>
            </a:r>
            <a:r>
              <a:rPr lang="en-US" altLang="zh-CN" sz="1400" b="0" dirty="0">
                <a:solidFill>
                  <a:schemeClr val="tx1"/>
                </a:solidFill>
              </a:rPr>
              <a:t>[3:0]BTN,</a:t>
            </a: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		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input </a:t>
            </a:r>
            <a:r>
              <a:rPr lang="en-US" altLang="zh-CN" sz="1400" b="0" dirty="0">
                <a:solidFill>
                  <a:schemeClr val="tx1"/>
                </a:solidFill>
              </a:rPr>
              <a:t>[7:0]SW,</a:t>
            </a: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		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output[7:0]LED</a:t>
            </a:r>
            <a:r>
              <a:rPr lang="en-US" altLang="zh-CN" sz="1400" b="0" dirty="0">
                <a:solidFill>
                  <a:schemeClr val="tx1"/>
                </a:solidFill>
              </a:rPr>
              <a:t>,</a:t>
            </a: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		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output[7:0]SEGMENT</a:t>
            </a:r>
            <a:r>
              <a:rPr lang="en-US" altLang="zh-CN" sz="1400" b="0" dirty="0">
                <a:solidFill>
                  <a:schemeClr val="tx1"/>
                </a:solidFill>
              </a:rPr>
              <a:t>,</a:t>
            </a: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		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output[3:0]AN_SEL </a:t>
            </a: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		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);</a:t>
            </a:r>
            <a:r>
              <a:rPr lang="en-US" altLang="zh-CN" sz="1400" dirty="0">
                <a:solidFill>
                  <a:schemeClr val="tx1"/>
                </a:solidFill>
              </a:rPr>
              <a:t>				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Wire  </a:t>
            </a:r>
            <a:r>
              <a:rPr lang="en-US" altLang="zh-CN" sz="1400" b="0" dirty="0" err="1">
                <a:solidFill>
                  <a:schemeClr val="tx1"/>
                </a:solidFill>
              </a:rPr>
              <a:t>Clk_CPU</a:t>
            </a:r>
            <a:r>
              <a:rPr lang="en-US" altLang="zh-CN" sz="1400" b="0" dirty="0">
                <a:solidFill>
                  <a:schemeClr val="tx1"/>
                </a:solidFill>
              </a:rPr>
              <a:t>, 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400" b="0" dirty="0" err="1" smtClean="0">
                <a:solidFill>
                  <a:schemeClr val="tx1"/>
                </a:solidFill>
              </a:rPr>
              <a:t>rst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, </a:t>
            </a:r>
            <a:r>
              <a:rPr lang="en-US" altLang="zh-CN" sz="1400" b="0" dirty="0" err="1" smtClean="0">
                <a:solidFill>
                  <a:schemeClr val="tx1"/>
                </a:solidFill>
              </a:rPr>
              <a:t>clk_m</a:t>
            </a:r>
            <a:r>
              <a:rPr lang="en-US" altLang="zh-CN" sz="1400" b="0" dirty="0">
                <a:solidFill>
                  <a:schemeClr val="tx1"/>
                </a:solidFill>
              </a:rPr>
              <a:t>, </a:t>
            </a:r>
            <a:r>
              <a:rPr lang="en-US" altLang="zh-CN" sz="1400" b="0" dirty="0" err="1">
                <a:solidFill>
                  <a:schemeClr val="tx1"/>
                </a:solidFill>
              </a:rPr>
              <a:t>mem_w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, </a:t>
            </a:r>
            <a:r>
              <a:rPr lang="en-US" altLang="zh-CN" sz="1400" b="0" dirty="0" err="1" smtClean="0">
                <a:solidFill>
                  <a:schemeClr val="tx1"/>
                </a:solidFill>
              </a:rPr>
              <a:t>data_ram_we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, GPIOf0000000_we, GPIOe0000000_we, </a:t>
            </a:r>
            <a:r>
              <a:rPr lang="en-US" altLang="zh-CN" sz="1400" b="0" dirty="0" err="1" smtClean="0">
                <a:solidFill>
                  <a:schemeClr val="tx1"/>
                </a:solidFill>
              </a:rPr>
              <a:t>counter_we</a:t>
            </a:r>
            <a:r>
              <a:rPr lang="en-US" altLang="zh-CN" sz="1400" b="0" dirty="0">
                <a:solidFill>
                  <a:schemeClr val="tx1"/>
                </a:solidFill>
              </a:rPr>
              <a:t>;</a:t>
            </a: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wire counter_OUT0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, counter_OUT1, counter_OUT2</a:t>
            </a:r>
            <a:r>
              <a:rPr lang="en-US" altLang="zh-CN" sz="1400" b="0" dirty="0">
                <a:solidFill>
                  <a:schemeClr val="tx1"/>
                </a:solidFill>
              </a:rPr>
              <a:t>;</a:t>
            </a: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wire [1:0]</a:t>
            </a:r>
            <a:r>
              <a:rPr lang="en-US" altLang="zh-CN" sz="1400" b="0" dirty="0" err="1">
                <a:solidFill>
                  <a:schemeClr val="tx1"/>
                </a:solidFill>
              </a:rPr>
              <a:t>Counter_set</a:t>
            </a:r>
            <a:r>
              <a:rPr lang="en-US" altLang="zh-CN" sz="1400" b="0" dirty="0">
                <a:solidFill>
                  <a:schemeClr val="tx1"/>
                </a:solidFill>
              </a:rPr>
              <a:t>;</a:t>
            </a: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wire </a:t>
            </a:r>
            <a:r>
              <a:rPr lang="en-US" altLang="zh-CN" sz="14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400" b="0" dirty="0">
                <a:solidFill>
                  <a:schemeClr val="tx1"/>
                </a:solidFill>
              </a:rPr>
              <a:t>;</a:t>
            </a: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wire CPU_MIO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;</a:t>
            </a:r>
            <a:endParaRPr lang="en-US" altLang="zh-CN" sz="14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dirty="0" err="1">
                <a:solidFill>
                  <a:schemeClr val="tx1"/>
                </a:solidFill>
              </a:rPr>
              <a:t>endmodule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2192" y="4472952"/>
            <a:ext cx="69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………… </a:t>
            </a:r>
            <a:r>
              <a:rPr lang="zh-CN" altLang="en-US" b="1" dirty="0" smtClean="0">
                <a:solidFill>
                  <a:srgbClr val="FF0000"/>
                </a:solidFill>
              </a:rPr>
              <a:t>变量申明：所有模块端口申明为</a:t>
            </a:r>
            <a:r>
              <a:rPr lang="en-US" altLang="zh-CN" b="1" dirty="0" smtClean="0">
                <a:solidFill>
                  <a:srgbClr val="FF0000"/>
                </a:solidFill>
              </a:rPr>
              <a:t>wire</a:t>
            </a:r>
            <a:r>
              <a:rPr lang="zh-CN" altLang="en-US" b="1" dirty="0" smtClean="0">
                <a:solidFill>
                  <a:srgbClr val="FF0000"/>
                </a:solidFill>
              </a:rPr>
              <a:t>，特别注意信号宽度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7624" y="494116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…………</a:t>
            </a:r>
            <a:r>
              <a:rPr lang="zh-CN" altLang="en-US" b="1" dirty="0">
                <a:solidFill>
                  <a:srgbClr val="FF0000"/>
                </a:solidFill>
              </a:rPr>
              <a:t>初值、</a:t>
            </a:r>
            <a:r>
              <a:rPr lang="zh-CN" altLang="en-US" b="1" dirty="0" smtClean="0">
                <a:solidFill>
                  <a:srgbClr val="FF0000"/>
                </a:solidFill>
              </a:rPr>
              <a:t>模块连接</a:t>
            </a:r>
            <a:r>
              <a:rPr lang="zh-CN" altLang="en-US" b="1" dirty="0">
                <a:solidFill>
                  <a:srgbClr val="FF0000"/>
                </a:solidFill>
              </a:rPr>
              <a:t>过渡</a:t>
            </a:r>
            <a:r>
              <a:rPr lang="zh-CN" altLang="en-US" b="1" dirty="0" smtClean="0">
                <a:solidFill>
                  <a:srgbClr val="FF0000"/>
                </a:solidFill>
              </a:rPr>
              <a:t>信号</a:t>
            </a:r>
            <a:r>
              <a:rPr lang="zh-CN" altLang="en-US" b="1" dirty="0">
                <a:solidFill>
                  <a:srgbClr val="FF0000"/>
                </a:solidFill>
              </a:rPr>
              <a:t>，信号转换、总线转换等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4060" y="5376264"/>
            <a:ext cx="448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………… </a:t>
            </a:r>
            <a:r>
              <a:rPr lang="zh-CN" altLang="en-US" b="1" dirty="0" smtClean="0">
                <a:solidFill>
                  <a:srgbClr val="FF0000"/>
                </a:solidFill>
              </a:rPr>
              <a:t>模块调用：</a:t>
            </a:r>
            <a:r>
              <a:rPr lang="en-US" altLang="zh-CN" b="1" dirty="0" smtClean="0">
                <a:solidFill>
                  <a:srgbClr val="FF0000"/>
                </a:solidFill>
              </a:rPr>
              <a:t>9</a:t>
            </a:r>
            <a:r>
              <a:rPr lang="zh-CN" altLang="en-US" b="1" dirty="0" smtClean="0">
                <a:solidFill>
                  <a:srgbClr val="FF0000"/>
                </a:solidFill>
              </a:rPr>
              <a:t>个模块调用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1" fontAlgn="auto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信号传输：</a:t>
            </a:r>
            <a:br>
              <a:rPr lang="en-US" altLang="zh-CN" dirty="0" smtClean="0"/>
            </a:br>
            <a:r>
              <a:rPr lang="en-US" altLang="zh-CN" dirty="0" smtClean="0"/>
              <a:t>		  </a:t>
            </a:r>
            <a:r>
              <a:rPr lang="zh-CN" altLang="en-US" sz="2200" dirty="0" smtClean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初值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、模块连接过渡信号，信号转换、总线转换等</a:t>
            </a:r>
            <a:endParaRPr lang="zh-CN" altLang="en-US" sz="2200" dirty="0">
              <a:solidFill>
                <a:srgbClr val="FF0000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smtClean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assign </a:t>
            </a:r>
            <a:r>
              <a:rPr lang="en-US" altLang="zh-CN" sz="18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800" b="0" dirty="0">
                <a:solidFill>
                  <a:schemeClr val="tx1"/>
                </a:solidFill>
              </a:rPr>
              <a:t>=~</a:t>
            </a:r>
            <a:r>
              <a:rPr lang="en-US" altLang="zh-CN" sz="1800" b="0" dirty="0" err="1">
                <a:solidFill>
                  <a:schemeClr val="tx1"/>
                </a:solidFill>
              </a:rPr>
              <a:t>button_out</a:t>
            </a:r>
            <a:r>
              <a:rPr lang="en-US" altLang="zh-CN" sz="1800" b="0" dirty="0">
                <a:solidFill>
                  <a:schemeClr val="tx1"/>
                </a:solidFill>
              </a:rPr>
              <a:t>[1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];		//CPU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永远不等待，或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=1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assign SW2=SW_OK[2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];			//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信号传输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assign LED={</a:t>
            </a:r>
            <a:r>
              <a:rPr lang="en-US" altLang="zh-CN" sz="1800" b="0" dirty="0" err="1">
                <a:solidFill>
                  <a:schemeClr val="tx1"/>
                </a:solidFill>
              </a:rPr>
              <a:t>led_out</a:t>
            </a:r>
            <a:r>
              <a:rPr lang="en-US" altLang="zh-CN" sz="1800" b="0" dirty="0">
                <a:solidFill>
                  <a:schemeClr val="tx1"/>
                </a:solidFill>
              </a:rPr>
              <a:t>[7]|</a:t>
            </a:r>
            <a:r>
              <a:rPr lang="en-US" altLang="zh-CN" sz="1800" b="0" dirty="0" err="1">
                <a:solidFill>
                  <a:schemeClr val="tx1"/>
                </a:solidFill>
              </a:rPr>
              <a:t>Clk_CPU,led_out</a:t>
            </a:r>
            <a:r>
              <a:rPr lang="en-US" altLang="zh-CN" sz="1800" b="0" dirty="0">
                <a:solidFill>
                  <a:schemeClr val="tx1"/>
                </a:solidFill>
              </a:rPr>
              <a:t>[6:0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]};//</a:t>
            </a:r>
            <a:r>
              <a:rPr lang="zh-CN" altLang="en-US" sz="1800" b="0" dirty="0">
                <a:solidFill>
                  <a:schemeClr val="tx1"/>
                </a:solidFill>
              </a:rPr>
              <a:t>总线转换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assign </a:t>
            </a:r>
            <a:r>
              <a:rPr lang="en-US" altLang="zh-CN" sz="1800" b="0" dirty="0" err="1">
                <a:solidFill>
                  <a:schemeClr val="tx1"/>
                </a:solidFill>
              </a:rPr>
              <a:t>clk_m</a:t>
            </a:r>
            <a:r>
              <a:rPr lang="en-US" altLang="zh-CN" sz="1800" b="0" dirty="0">
                <a:solidFill>
                  <a:schemeClr val="tx1"/>
                </a:solidFill>
              </a:rPr>
              <a:t>=~clk_50mhz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			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/>
              <a:t> ………… 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assign </a:t>
            </a:r>
            <a:r>
              <a:rPr lang="en-US" altLang="zh-CN" sz="1800" b="0" dirty="0" err="1">
                <a:solidFill>
                  <a:schemeClr val="tx1"/>
                </a:solidFill>
              </a:rPr>
              <a:t>clk_io</a:t>
            </a:r>
            <a:r>
              <a:rPr lang="en-US" altLang="zh-CN" sz="1800" b="0" dirty="0">
                <a:solidFill>
                  <a:schemeClr val="tx1"/>
                </a:solidFill>
              </a:rPr>
              <a:t>=~</a:t>
            </a:r>
            <a:r>
              <a:rPr lang="en-US" altLang="zh-CN" sz="1800" b="0" dirty="0" err="1">
                <a:solidFill>
                  <a:schemeClr val="tx1"/>
                </a:solidFill>
              </a:rPr>
              <a:t>Clk_CPU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/>
              <a:t>………… 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	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	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3443" y="3140968"/>
            <a:ext cx="3213357" cy="1224136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4572000" y="1700808"/>
            <a:ext cx="1872208" cy="2052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260" y="4537009"/>
            <a:ext cx="2948689" cy="1292576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3923928" y="2726922"/>
            <a:ext cx="2016224" cy="2286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835" y="4980039"/>
            <a:ext cx="3676650" cy="361950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>
            <a:off x="2329408" y="3307930"/>
            <a:ext cx="1306488" cy="18530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b="1" dirty="0" err="1" smtClean="0">
                <a:ea typeface="+mj-ea"/>
              </a:rPr>
              <a:t>SAnti_jitter</a:t>
            </a:r>
            <a:r>
              <a:rPr lang="en-US" altLang="zh-CN" sz="1800" b="1" dirty="0">
                <a:ea typeface="+mj-ea"/>
              </a:rPr>
              <a:t> </a:t>
            </a:r>
            <a:r>
              <a:rPr lang="en-US" altLang="zh-CN" sz="1800" b="1" dirty="0" smtClean="0">
                <a:ea typeface="+mj-ea"/>
              </a:rPr>
              <a:t>    </a:t>
            </a:r>
            <a:r>
              <a:rPr lang="en-US" altLang="zh-CN" sz="1800" b="1" dirty="0" smtClean="0">
                <a:solidFill>
                  <a:srgbClr val="FF0000"/>
                </a:solidFill>
                <a:ea typeface="+mj-ea"/>
              </a:rPr>
              <a:t>U9</a:t>
            </a:r>
            <a:r>
              <a:rPr lang="en-US" altLang="zh-CN" sz="1800" dirty="0" smtClean="0">
                <a:solidFill>
                  <a:prstClr val="black"/>
                </a:solidFill>
              </a:rPr>
              <a:t>(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clk</a:t>
            </a:r>
            <a:r>
              <a:rPr lang="en-US" altLang="zh-CN" sz="1800" dirty="0">
                <a:solidFill>
                  <a:prstClr val="black"/>
                </a:solidFill>
              </a:rPr>
              <a:t>, 		//</a:t>
            </a:r>
            <a:r>
              <a:rPr lang="zh-CN" altLang="en-US" sz="1800" dirty="0">
                <a:solidFill>
                  <a:prstClr val="black"/>
                </a:solidFill>
              </a:rPr>
              <a:t>主板时钟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</a:t>
            </a:r>
            <a:r>
              <a:rPr lang="en-US" altLang="zh-CN" sz="1800" dirty="0" smtClean="0">
                <a:solidFill>
                  <a:prstClr val="black"/>
                </a:solidFill>
              </a:rPr>
              <a:t>	</a:t>
            </a:r>
            <a:r>
              <a:rPr lang="en-US" altLang="zh-CN" sz="1800" dirty="0">
                <a:solidFill>
                  <a:prstClr val="black"/>
                </a:solidFill>
              </a:rPr>
              <a:t>	</a:t>
            </a:r>
            <a:r>
              <a:rPr lang="en-US" altLang="zh-CN" sz="1800" dirty="0" smtClean="0">
                <a:solidFill>
                  <a:prstClr val="black"/>
                </a:solidFill>
              </a:rPr>
              <a:t>RSTN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		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readn</a:t>
            </a:r>
            <a:r>
              <a:rPr lang="en-US" altLang="zh-CN" sz="1800" dirty="0">
                <a:solidFill>
                  <a:prstClr val="black"/>
                </a:solidFill>
              </a:rPr>
              <a:t>		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		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Key_y</a:t>
            </a:r>
            <a:r>
              <a:rPr lang="en-US" altLang="zh-CN" sz="1800" dirty="0">
                <a:solidFill>
                  <a:prstClr val="black"/>
                </a:solidFill>
              </a:rPr>
              <a:t>,	</a:t>
            </a:r>
            <a:r>
              <a:rPr lang="en-US" altLang="zh-CN" sz="1800" dirty="0" smtClean="0">
                <a:solidFill>
                  <a:prstClr val="black"/>
                </a:solidFill>
              </a:rPr>
              <a:t>	//</a:t>
            </a:r>
            <a:r>
              <a:rPr lang="zh-CN" altLang="en-US" sz="1800" dirty="0" smtClean="0">
                <a:solidFill>
                  <a:prstClr val="black"/>
                </a:solidFill>
              </a:rPr>
              <a:t>阵列式键盘列输入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		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Key_x</a:t>
            </a:r>
            <a:r>
              <a:rPr lang="en-US" altLang="zh-CN" sz="1800" dirty="0">
                <a:solidFill>
                  <a:prstClr val="black"/>
                </a:solidFill>
              </a:rPr>
              <a:t>,	</a:t>
            </a:r>
            <a:r>
              <a:rPr lang="en-US" altLang="zh-CN" sz="1800" dirty="0" smtClean="0">
                <a:solidFill>
                  <a:prstClr val="black"/>
                </a:solidFill>
              </a:rPr>
              <a:t>	//</a:t>
            </a:r>
            <a:r>
              <a:rPr lang="zh-CN" altLang="en-US" sz="1800" dirty="0">
                <a:solidFill>
                  <a:prstClr val="black"/>
                </a:solidFill>
              </a:rPr>
              <a:t>阵列式键盘行输出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		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Key_out</a:t>
            </a:r>
            <a:r>
              <a:rPr lang="en-US" altLang="zh-CN" sz="1800" dirty="0" smtClean="0">
                <a:solidFill>
                  <a:prstClr val="black"/>
                </a:solidFill>
              </a:rPr>
              <a:t>,		//</a:t>
            </a:r>
            <a:r>
              <a:rPr lang="zh-CN" altLang="en-US" sz="1800" dirty="0">
                <a:solidFill>
                  <a:prstClr val="black"/>
                </a:solidFill>
              </a:rPr>
              <a:t>阵列式键盘扫描码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		</a:t>
            </a:r>
            <a:r>
              <a:rPr lang="en-US" altLang="zh-CN" sz="1800" dirty="0" smtClean="0">
                <a:solidFill>
                  <a:prstClr val="black"/>
                </a:solidFill>
              </a:rPr>
              <a:t>……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		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		 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rst</a:t>
            </a:r>
            <a:r>
              <a:rPr lang="en-US" altLang="zh-CN" sz="1800" dirty="0">
                <a:solidFill>
                  <a:prstClr val="black"/>
                </a:solidFill>
              </a:rPr>
              <a:t>	  </a:t>
            </a:r>
            <a:r>
              <a:rPr lang="en-US" altLang="zh-CN" sz="1800" dirty="0" smtClean="0">
                <a:solidFill>
                  <a:prstClr val="black"/>
                </a:solidFill>
              </a:rPr>
              <a:t>	//</a:t>
            </a:r>
            <a:r>
              <a:rPr lang="zh-CN" altLang="en-US" sz="1800" dirty="0">
                <a:solidFill>
                  <a:prstClr val="black"/>
                </a:solidFill>
              </a:rPr>
              <a:t>复位，</a:t>
            </a:r>
            <a:r>
              <a:rPr lang="en-US" altLang="zh-CN" sz="1800" dirty="0">
                <a:solidFill>
                  <a:prstClr val="black"/>
                </a:solidFill>
              </a:rPr>
              <a:t> RSTN</a:t>
            </a:r>
            <a:r>
              <a:rPr lang="zh-CN" altLang="en-US" sz="1800" dirty="0">
                <a:solidFill>
                  <a:prstClr val="black"/>
                </a:solidFill>
              </a:rPr>
              <a:t>长按输出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		 );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clk_div</a:t>
            </a:r>
            <a:r>
              <a:rPr lang="en-US" altLang="zh-CN" sz="1800" dirty="0">
                <a:solidFill>
                  <a:schemeClr val="tx1"/>
                </a:solidFill>
              </a:rPr>
              <a:t>	  </a:t>
            </a:r>
            <a:r>
              <a:rPr lang="en-US" altLang="zh-CN" sz="1800" dirty="0" smtClean="0">
                <a:solidFill>
                  <a:schemeClr val="tx1"/>
                </a:solidFill>
              </a:rPr>
              <a:t>       </a:t>
            </a:r>
            <a:r>
              <a:rPr lang="en-US" altLang="zh-CN" sz="1800" dirty="0" smtClean="0">
                <a:solidFill>
                  <a:srgbClr val="FF0000"/>
                </a:solidFill>
              </a:rPr>
              <a:t>U8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(clk_50mhz,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 </a:t>
            </a:r>
            <a:r>
              <a:rPr lang="en-US" altLang="zh-CN" sz="1800" b="0" dirty="0">
                <a:solidFill>
                  <a:schemeClr val="tx1"/>
                </a:solidFill>
              </a:rPr>
              <a:t>Clock divider-</a:t>
            </a:r>
            <a:r>
              <a:rPr lang="zh-CN" altLang="en-US" sz="1800" b="0" dirty="0">
                <a:solidFill>
                  <a:schemeClr val="tx1"/>
                </a:solidFill>
              </a:rPr>
              <a:t>时钟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分频器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rst</a:t>
            </a:r>
            <a:r>
              <a:rPr lang="en-US" altLang="zh-CN" sz="1800" b="0" dirty="0">
                <a:solidFill>
                  <a:schemeClr val="tx1"/>
                </a:solidFill>
              </a:rPr>
              <a:t>,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SW2</a:t>
            </a:r>
            <a:r>
              <a:rPr lang="en-US" altLang="zh-CN" sz="1800" b="0" dirty="0">
                <a:solidFill>
                  <a:schemeClr val="tx1"/>
                </a:solidFill>
              </a:rPr>
              <a:t>,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clkdiv</a:t>
            </a:r>
            <a:r>
              <a:rPr lang="en-US" altLang="zh-CN" sz="1800" b="0" dirty="0">
                <a:solidFill>
                  <a:schemeClr val="tx1"/>
                </a:solidFill>
              </a:rPr>
              <a:t>,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Clk_CPU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);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altLang="zh-CN" sz="4800" smtClean="0">
                <a:ea typeface="黑体" panose="02010609060101010101" pitchFamily="49" charset="-122"/>
              </a:rPr>
              <a:t>实验任务</a:t>
            </a:r>
            <a:endParaRPr sz="4800" smtClean="0">
              <a:ea typeface="黑体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143571"/>
            <a:ext cx="8353425" cy="5165749"/>
          </a:xfrm>
        </p:spPr>
        <p:txBody>
          <a:bodyPr/>
          <a:lstStyle/>
          <a:p>
            <a:pPr marL="0" lvl="0" indent="0">
              <a:spcBef>
                <a:spcPts val="3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1. </a:t>
            </a:r>
            <a:r>
              <a:rPr lang="zh-CN" altLang="en-US" sz="2800" dirty="0" smtClean="0">
                <a:solidFill>
                  <a:schemeClr val="tx1"/>
                </a:solidFill>
              </a:rPr>
              <a:t>搭建多周期</a:t>
            </a:r>
            <a:r>
              <a:rPr lang="en-US" altLang="zh-CN" sz="2800" dirty="0" smtClean="0">
                <a:solidFill>
                  <a:schemeClr val="tx1"/>
                </a:solidFill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测试应用环境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用结构描述重建</a:t>
            </a:r>
            <a:r>
              <a:rPr lang="en-US" altLang="zh-CN" sz="2400" dirty="0" smtClean="0"/>
              <a:t>Exp03</a:t>
            </a:r>
            <a:r>
              <a:rPr lang="zh-CN" altLang="en-US" sz="2400" dirty="0" smtClean="0"/>
              <a:t>顶层模块</a:t>
            </a:r>
            <a:endParaRPr lang="en-US" altLang="zh-CN" sz="2400" dirty="0" smtClean="0"/>
          </a:p>
          <a:p>
            <a:pPr lvl="2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/>
              <a:t>用多周期</a:t>
            </a:r>
            <a:r>
              <a:rPr lang="en-US" altLang="zh-CN" sz="2200" dirty="0" smtClean="0"/>
              <a:t>CPU</a:t>
            </a:r>
            <a:r>
              <a:rPr lang="zh-CN" altLang="en-US" sz="2200" dirty="0" smtClean="0"/>
              <a:t>核替换单周期</a:t>
            </a:r>
            <a:endParaRPr lang="en-US" altLang="zh-CN" sz="2200" dirty="0" smtClean="0"/>
          </a:p>
          <a:p>
            <a:pPr lvl="2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endParaRPr lang="en-US" altLang="zh-CN" dirty="0" smtClean="0"/>
          </a:p>
          <a:p>
            <a:pPr marL="57150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2. </a:t>
            </a:r>
            <a:r>
              <a:rPr lang="zh-CN" altLang="en-US" sz="2800" dirty="0" smtClean="0">
                <a:solidFill>
                  <a:schemeClr val="tx1"/>
                </a:solidFill>
              </a:rPr>
              <a:t>用数据通路和控制器核集成替换</a:t>
            </a:r>
            <a:r>
              <a:rPr lang="en-US" altLang="zh-CN" sz="2800" dirty="0" smtClean="0">
                <a:solidFill>
                  <a:schemeClr val="tx1"/>
                </a:solidFill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核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2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/>
              <a:t>除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外复用</a:t>
            </a:r>
            <a:r>
              <a:rPr lang="en-US" altLang="zh-CN" dirty="0" smtClean="0"/>
              <a:t>Exp03</a:t>
            </a:r>
            <a:r>
              <a:rPr lang="zh-CN" altLang="en-US" dirty="0" smtClean="0"/>
              <a:t>的部件模块</a:t>
            </a:r>
            <a:r>
              <a:rPr lang="en-US" altLang="zh-CN" dirty="0" smtClean="0"/>
              <a:t>	</a:t>
            </a:r>
            <a:endParaRPr lang="en-US" altLang="zh-CN" dirty="0" smtClean="0"/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>
                <a:solidFill>
                  <a:prstClr val="black"/>
                </a:solidFill>
              </a:rPr>
              <a:t>	</a:t>
            </a:r>
            <a:r>
              <a:rPr lang="en-US" altLang="zh-CN" sz="1800" dirty="0">
                <a:solidFill>
                  <a:prstClr val="black"/>
                </a:solidFill>
              </a:rPr>
              <a:t>SSeg7_Dev           </a:t>
            </a:r>
            <a:r>
              <a:rPr lang="en-US" altLang="zh-CN" sz="1800" dirty="0" smtClean="0">
                <a:solidFill>
                  <a:prstClr val="black"/>
                </a:solidFill>
              </a:rPr>
              <a:t>	</a:t>
            </a:r>
            <a:r>
              <a:rPr lang="en-US" altLang="zh-CN" sz="1800" dirty="0" smtClean="0">
                <a:solidFill>
                  <a:srgbClr val="FF0000"/>
                </a:solidFill>
              </a:rPr>
              <a:t>U6</a:t>
            </a:r>
            <a:r>
              <a:rPr lang="en-US" altLang="zh-CN" sz="1800" dirty="0">
                <a:solidFill>
                  <a:prstClr val="black"/>
                </a:solidFill>
              </a:rPr>
              <a:t>( </a:t>
            </a:r>
            <a:r>
              <a:rPr lang="en-US" altLang="zh-CN" sz="1800" b="0" dirty="0">
                <a:solidFill>
                  <a:prstClr val="black"/>
                </a:solidFill>
              </a:rPr>
              <a:t>.</a:t>
            </a:r>
            <a:r>
              <a:rPr lang="en-US" altLang="zh-CN" sz="1800" b="0" dirty="0" err="1">
                <a:solidFill>
                  <a:prstClr val="black"/>
                </a:solidFill>
              </a:rPr>
              <a:t>disp_num</a:t>
            </a:r>
            <a:r>
              <a:rPr lang="en-US" altLang="zh-CN" sz="1800" b="0" dirty="0">
                <a:solidFill>
                  <a:prstClr val="black"/>
                </a:solidFill>
              </a:rPr>
              <a:t>(</a:t>
            </a:r>
            <a:r>
              <a:rPr lang="en-US" altLang="zh-CN" sz="1800" b="0" dirty="0" err="1">
                <a:solidFill>
                  <a:prstClr val="black"/>
                </a:solidFill>
              </a:rPr>
              <a:t>disp_num</a:t>
            </a:r>
            <a:r>
              <a:rPr lang="en-US" altLang="zh-CN" sz="1800" b="0" dirty="0">
                <a:solidFill>
                  <a:prstClr val="black"/>
                </a:solidFill>
              </a:rPr>
              <a:t>),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	</a:t>
            </a:r>
            <a:r>
              <a:rPr lang="en-US" altLang="zh-CN" sz="1800" b="0" dirty="0">
                <a:solidFill>
                  <a:prstClr val="black"/>
                </a:solidFill>
              </a:rPr>
              <a:t>. </a:t>
            </a:r>
            <a:r>
              <a:rPr lang="en-US" altLang="zh-CN" sz="1800" b="0" smtClean="0">
                <a:solidFill>
                  <a:prstClr val="black"/>
                </a:solidFill>
              </a:rPr>
              <a:t>SW(SW_OK(1:0)),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	……</a:t>
            </a:r>
            <a:endParaRPr lang="en-US" altLang="zh-CN" sz="1800" b="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			……</a:t>
            </a:r>
            <a:endParaRPr lang="en-US" altLang="zh-CN" sz="1800" b="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	.</a:t>
            </a:r>
            <a:r>
              <a:rPr lang="en-US" altLang="zh-CN" sz="1800" b="0" dirty="0">
                <a:solidFill>
                  <a:prstClr val="black"/>
                </a:solidFill>
              </a:rPr>
              <a:t>AN(</a:t>
            </a:r>
            <a:r>
              <a:rPr lang="en-US" altLang="zh-CN" sz="1800" b="0" dirty="0" err="1">
                <a:solidFill>
                  <a:prstClr val="black"/>
                </a:solidFill>
              </a:rPr>
              <a:t>digit_anode</a:t>
            </a:r>
            <a:r>
              <a:rPr lang="en-US" altLang="zh-CN" sz="1800" b="0" dirty="0">
                <a:solidFill>
                  <a:prstClr val="black"/>
                </a:solidFill>
              </a:rPr>
              <a:t>)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	);</a:t>
            </a:r>
            <a:endParaRPr lang="en-US" altLang="zh-CN" sz="1800" b="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 smtClean="0">
                <a:solidFill>
                  <a:prstClr val="black"/>
                </a:solidFill>
              </a:rPr>
              <a:t>	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Muliti_CPU</a:t>
            </a:r>
            <a:r>
              <a:rPr lang="en-US" altLang="zh-CN" sz="1800" dirty="0" smtClean="0">
                <a:solidFill>
                  <a:prstClr val="black"/>
                </a:solidFill>
              </a:rPr>
              <a:t>             </a:t>
            </a:r>
            <a:r>
              <a:rPr lang="en-US" altLang="zh-CN" sz="1800" dirty="0" smtClean="0">
                <a:solidFill>
                  <a:srgbClr val="FF0000"/>
                </a:solidFill>
              </a:rPr>
              <a:t>U1</a:t>
            </a:r>
            <a:r>
              <a:rPr lang="en-US" altLang="zh-CN" sz="1800" b="0" dirty="0">
                <a:solidFill>
                  <a:prstClr val="black"/>
                </a:solidFill>
              </a:rPr>
              <a:t>(.</a:t>
            </a:r>
            <a:r>
              <a:rPr lang="en-US" altLang="zh-CN" sz="1800" b="0" dirty="0" err="1">
                <a:solidFill>
                  <a:prstClr val="black"/>
                </a:solidFill>
              </a:rPr>
              <a:t>clk</a:t>
            </a:r>
            <a:r>
              <a:rPr lang="en-US" altLang="zh-CN" sz="1800" b="0" dirty="0">
                <a:solidFill>
                  <a:prstClr val="black"/>
                </a:solidFill>
              </a:rPr>
              <a:t>(</a:t>
            </a:r>
            <a:r>
              <a:rPr lang="en-US" altLang="zh-CN" sz="1800" b="0" dirty="0" err="1">
                <a:solidFill>
                  <a:prstClr val="black"/>
                </a:solidFill>
              </a:rPr>
              <a:t>Clk_CPU</a:t>
            </a:r>
            <a:r>
              <a:rPr lang="en-US" altLang="zh-CN" sz="1800" b="0" dirty="0">
                <a:solidFill>
                  <a:prstClr val="black"/>
                </a:solidFill>
              </a:rPr>
              <a:t>),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 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          .</a:t>
            </a:r>
            <a:r>
              <a:rPr lang="en-US" altLang="zh-CN" sz="1800" b="0" dirty="0">
                <a:solidFill>
                  <a:prstClr val="black"/>
                </a:solidFill>
              </a:rPr>
              <a:t>reset(</a:t>
            </a:r>
            <a:r>
              <a:rPr lang="en-US" altLang="zh-CN" sz="1800" b="0" dirty="0" err="1">
                <a:solidFill>
                  <a:prstClr val="black"/>
                </a:solidFill>
              </a:rPr>
              <a:t>rst</a:t>
            </a:r>
            <a:r>
              <a:rPr lang="en-US" altLang="zh-CN" sz="1800" b="0" dirty="0">
                <a:solidFill>
                  <a:prstClr val="black"/>
                </a:solidFill>
              </a:rPr>
              <a:t>),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           .</a:t>
            </a:r>
            <a:r>
              <a:rPr lang="en-US" altLang="zh-CN" sz="1800" b="0" dirty="0" err="1">
                <a:solidFill>
                  <a:prstClr val="black"/>
                </a:solidFill>
              </a:rPr>
              <a:t>MIO_ready</a:t>
            </a:r>
            <a:r>
              <a:rPr lang="en-US" altLang="zh-CN" sz="1800" b="0" dirty="0">
                <a:solidFill>
                  <a:prstClr val="black"/>
                </a:solidFill>
              </a:rPr>
              <a:t>(</a:t>
            </a:r>
            <a:r>
              <a:rPr lang="en-US" altLang="zh-CN" sz="1800" b="0" dirty="0" err="1">
                <a:solidFill>
                  <a:prstClr val="black"/>
                </a:solidFill>
              </a:rPr>
              <a:t>MIO_ready</a:t>
            </a:r>
            <a:r>
              <a:rPr lang="en-US" altLang="zh-CN" sz="1800" b="0" dirty="0">
                <a:solidFill>
                  <a:prstClr val="black"/>
                </a:solidFill>
              </a:rPr>
              <a:t>),	//</a:t>
            </a:r>
            <a:r>
              <a:rPr lang="en-US" altLang="zh-CN" sz="1800" b="0" dirty="0" err="1">
                <a:solidFill>
                  <a:prstClr val="black"/>
                </a:solidFill>
              </a:rPr>
              <a:t>MIO_ready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	……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	……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		          .</a:t>
            </a:r>
            <a:r>
              <a:rPr lang="en-US" altLang="zh-CN" sz="1800" b="0" dirty="0">
                <a:solidFill>
                  <a:prstClr val="black"/>
                </a:solidFill>
              </a:rPr>
              <a:t>state(state)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//</a:t>
            </a:r>
            <a:r>
              <a:rPr lang="en-US" altLang="zh-CN" sz="1800" b="0" dirty="0">
                <a:solidFill>
                  <a:prstClr val="black"/>
                </a:solidFill>
              </a:rPr>
              <a:t>Test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           );</a:t>
            </a:r>
            <a:endParaRPr lang="en-US" altLang="zh-CN" sz="2000" dirty="0">
              <a:solidFill>
                <a:prstClr val="black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2200" y="1772816"/>
            <a:ext cx="2442910" cy="27416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88839"/>
            <a:ext cx="1728192" cy="1835897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</a:t>
            </a:r>
            <a:r>
              <a:rPr lang="en-US" altLang="zh-CN" sz="1800" dirty="0" smtClean="0">
                <a:solidFill>
                  <a:prstClr val="black"/>
                </a:solidFill>
              </a:rPr>
              <a:t>RAM_B           </a:t>
            </a:r>
            <a:r>
              <a:rPr lang="en-US" altLang="zh-CN" sz="1800" dirty="0" smtClean="0">
                <a:solidFill>
                  <a:srgbClr val="FF0000"/>
                </a:solidFill>
              </a:rPr>
              <a:t>U3</a:t>
            </a:r>
            <a:r>
              <a:rPr lang="en-US" altLang="zh-CN" sz="1800" b="0" dirty="0">
                <a:solidFill>
                  <a:prstClr val="black"/>
                </a:solidFill>
              </a:rPr>
              <a:t>(.</a:t>
            </a:r>
            <a:r>
              <a:rPr lang="en-US" altLang="zh-CN" sz="1800" b="0" dirty="0" err="1">
                <a:solidFill>
                  <a:prstClr val="black"/>
                </a:solidFill>
              </a:rPr>
              <a:t>clka</a:t>
            </a:r>
            <a:r>
              <a:rPr lang="en-US" altLang="zh-CN" sz="1800" b="0" dirty="0">
                <a:solidFill>
                  <a:prstClr val="black"/>
                </a:solidFill>
              </a:rPr>
              <a:t>(</a:t>
            </a:r>
            <a:r>
              <a:rPr lang="en-US" altLang="zh-CN" sz="1800" b="0" dirty="0" err="1">
                <a:solidFill>
                  <a:prstClr val="black"/>
                </a:solidFill>
              </a:rPr>
              <a:t>clk_m</a:t>
            </a:r>
            <a:r>
              <a:rPr lang="en-US" altLang="zh-CN" sz="1800" b="0" dirty="0">
                <a:solidFill>
                  <a:prstClr val="black"/>
                </a:solidFill>
              </a:rPr>
              <a:t>),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	.</a:t>
            </a:r>
            <a:r>
              <a:rPr lang="en-US" altLang="zh-CN" sz="1800" b="0" dirty="0" err="1">
                <a:solidFill>
                  <a:prstClr val="black"/>
                </a:solidFill>
              </a:rPr>
              <a:t>wea</a:t>
            </a:r>
            <a:r>
              <a:rPr lang="en-US" altLang="zh-CN" sz="1800" b="0" dirty="0">
                <a:solidFill>
                  <a:prstClr val="black"/>
                </a:solidFill>
              </a:rPr>
              <a:t>(</a:t>
            </a:r>
            <a:r>
              <a:rPr lang="en-US" altLang="zh-CN" sz="1800" b="0" dirty="0" err="1">
                <a:solidFill>
                  <a:prstClr val="black"/>
                </a:solidFill>
              </a:rPr>
              <a:t>data_ram_we</a:t>
            </a:r>
            <a:r>
              <a:rPr lang="en-US" altLang="zh-CN" sz="1800" b="0" dirty="0">
                <a:solidFill>
                  <a:prstClr val="black"/>
                </a:solidFill>
              </a:rPr>
              <a:t>), </a:t>
            </a:r>
            <a:endParaRPr lang="en-US" altLang="zh-CN" sz="1800" b="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.</a:t>
            </a:r>
            <a:r>
              <a:rPr lang="en-US" altLang="zh-CN" sz="1800" b="0" dirty="0" err="1">
                <a:solidFill>
                  <a:prstClr val="black"/>
                </a:solidFill>
              </a:rPr>
              <a:t>addra</a:t>
            </a:r>
            <a:r>
              <a:rPr lang="en-US" altLang="zh-CN" sz="1800" b="0" dirty="0">
                <a:solidFill>
                  <a:prstClr val="black"/>
                </a:solidFill>
              </a:rPr>
              <a:t>(</a:t>
            </a:r>
            <a:r>
              <a:rPr lang="en-US" altLang="zh-CN" sz="1800" b="0" dirty="0" err="1">
                <a:solidFill>
                  <a:prstClr val="black"/>
                </a:solidFill>
              </a:rPr>
              <a:t>ram_addr</a:t>
            </a:r>
            <a:r>
              <a:rPr lang="en-US" altLang="zh-CN" sz="1800" b="0" dirty="0">
                <a:solidFill>
                  <a:prstClr val="black"/>
                </a:solidFill>
              </a:rPr>
              <a:t>), 		// </a:t>
            </a:r>
            <a:r>
              <a:rPr lang="en-US" altLang="zh-CN" sz="1800" b="0" dirty="0" err="1">
                <a:solidFill>
                  <a:prstClr val="black"/>
                </a:solidFill>
              </a:rPr>
              <a:t>Addre_Bus</a:t>
            </a:r>
            <a:r>
              <a:rPr lang="en-US" altLang="zh-CN" sz="1800" b="0" dirty="0">
                <a:solidFill>
                  <a:prstClr val="black"/>
                </a:solidFill>
              </a:rPr>
              <a:t> [9 : 0] 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.</a:t>
            </a:r>
            <a:r>
              <a:rPr lang="en-US" altLang="zh-CN" sz="1800" b="0" dirty="0" err="1">
                <a:solidFill>
                  <a:prstClr val="black"/>
                </a:solidFill>
              </a:rPr>
              <a:t>dina</a:t>
            </a:r>
            <a:r>
              <a:rPr lang="en-US" altLang="zh-CN" sz="1800" b="0" dirty="0">
                <a:solidFill>
                  <a:prstClr val="black"/>
                </a:solidFill>
              </a:rPr>
              <a:t>(</a:t>
            </a:r>
            <a:r>
              <a:rPr lang="en-US" altLang="zh-CN" sz="1800" b="0" dirty="0" err="1">
                <a:solidFill>
                  <a:prstClr val="black"/>
                </a:solidFill>
              </a:rPr>
              <a:t>ram_data_in</a:t>
            </a:r>
            <a:r>
              <a:rPr lang="en-US" altLang="zh-CN" sz="1800" b="0" dirty="0">
                <a:solidFill>
                  <a:prstClr val="black"/>
                </a:solidFill>
              </a:rPr>
              <a:t>),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.</a:t>
            </a:r>
            <a:r>
              <a:rPr lang="en-US" altLang="zh-CN" sz="1800" b="0" dirty="0" err="1">
                <a:solidFill>
                  <a:prstClr val="black"/>
                </a:solidFill>
              </a:rPr>
              <a:t>douta</a:t>
            </a:r>
            <a:r>
              <a:rPr lang="en-US" altLang="zh-CN" sz="1800" b="0" dirty="0">
                <a:solidFill>
                  <a:prstClr val="black"/>
                </a:solidFill>
              </a:rPr>
              <a:t>(</a:t>
            </a:r>
            <a:r>
              <a:rPr lang="en-US" altLang="zh-CN" sz="1800" b="0" dirty="0" err="1">
                <a:solidFill>
                  <a:prstClr val="black"/>
                </a:solidFill>
              </a:rPr>
              <a:t>ram_data_out</a:t>
            </a:r>
            <a:r>
              <a:rPr lang="en-US" altLang="zh-CN" sz="1800" b="0" dirty="0">
                <a:solidFill>
                  <a:prstClr val="black"/>
                </a:solidFill>
              </a:rPr>
              <a:t>)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//</a:t>
            </a:r>
            <a:r>
              <a:rPr lang="en-US" altLang="zh-CN" sz="1800" b="0" dirty="0" err="1">
                <a:solidFill>
                  <a:prstClr val="black"/>
                </a:solidFill>
              </a:rPr>
              <a:t>Data_Bus</a:t>
            </a:r>
            <a:r>
              <a:rPr lang="en-US" altLang="zh-CN" sz="1800" b="0" dirty="0">
                <a:solidFill>
                  <a:prstClr val="black"/>
                </a:solidFill>
              </a:rPr>
              <a:t> [31 : 0]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);</a:t>
            </a:r>
            <a:endParaRPr lang="en-US" altLang="zh-CN" sz="1800" b="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b="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 </a:t>
            </a:r>
            <a:r>
              <a:rPr lang="en-US" altLang="zh-CN" sz="1800" dirty="0" smtClean="0">
                <a:solidFill>
                  <a:prstClr val="black"/>
                </a:solidFill>
              </a:rPr>
              <a:t>MIO_BUS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      </a:t>
            </a:r>
            <a:r>
              <a:rPr lang="en-US" altLang="zh-CN" sz="1800" dirty="0" smtClean="0">
                <a:solidFill>
                  <a:srgbClr val="FF0000"/>
                </a:solidFill>
              </a:rPr>
              <a:t>U4</a:t>
            </a:r>
            <a:r>
              <a:rPr lang="en-US" altLang="zh-CN" sz="1800" b="0" dirty="0">
                <a:solidFill>
                  <a:prstClr val="black"/>
                </a:solidFill>
              </a:rPr>
              <a:t>( .</a:t>
            </a:r>
            <a:r>
              <a:rPr lang="en-US" altLang="zh-CN" sz="1800" b="0" dirty="0" err="1">
                <a:solidFill>
                  <a:prstClr val="black"/>
                </a:solidFill>
              </a:rPr>
              <a:t>clk</a:t>
            </a:r>
            <a:r>
              <a:rPr lang="en-US" altLang="zh-CN" sz="1800" b="0" dirty="0">
                <a:solidFill>
                  <a:prstClr val="black"/>
                </a:solidFill>
              </a:rPr>
              <a:t>(clk_50mhz), 	</a:t>
            </a:r>
            <a:endParaRPr lang="en-US" altLang="zh-CN" sz="1800" b="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b="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 smtClean="0">
                <a:solidFill>
                  <a:prstClr val="black"/>
                </a:solidFill>
              </a:rPr>
              <a:t>			</a:t>
            </a:r>
            <a:r>
              <a:rPr lang="en-US" altLang="zh-CN" sz="1800" b="0" dirty="0">
                <a:solidFill>
                  <a:prstClr val="black"/>
                </a:solidFill>
              </a:rPr>
              <a:t>……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……</a:t>
            </a:r>
            <a:endParaRPr lang="en-US" altLang="zh-CN" sz="1800" b="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 smtClean="0">
                <a:solidFill>
                  <a:prstClr val="black"/>
                </a:solidFill>
              </a:rPr>
              <a:t>			.</a:t>
            </a:r>
            <a:r>
              <a:rPr lang="en-US" altLang="zh-CN" sz="1800" b="0" dirty="0" err="1">
                <a:solidFill>
                  <a:prstClr val="black"/>
                </a:solidFill>
              </a:rPr>
              <a:t>Peripheral_in</a:t>
            </a:r>
            <a:r>
              <a:rPr lang="en-US" altLang="zh-CN" sz="1800" b="0" dirty="0">
                <a:solidFill>
                  <a:prstClr val="black"/>
                </a:solidFill>
              </a:rPr>
              <a:t>(</a:t>
            </a:r>
            <a:r>
              <a:rPr lang="en-US" altLang="zh-CN" sz="1800" b="0" dirty="0" err="1">
                <a:solidFill>
                  <a:prstClr val="black"/>
                </a:solidFill>
              </a:rPr>
              <a:t>Peripheral_in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)</a:t>
            </a:r>
            <a:endParaRPr lang="en-US" altLang="zh-CN" sz="1800" b="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 smtClean="0">
                <a:solidFill>
                  <a:prstClr val="black"/>
                </a:solidFill>
              </a:rPr>
              <a:t> </a:t>
            </a:r>
            <a:r>
              <a:rPr lang="en-US" altLang="zh-CN" sz="1800" b="0" dirty="0">
                <a:solidFill>
                  <a:prstClr val="black"/>
                </a:solidFill>
              </a:rPr>
              <a:t>			);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 smtClean="0">
                <a:solidFill>
                  <a:prstClr val="black"/>
                </a:solidFill>
              </a:rPr>
              <a:t>			</a:t>
            </a:r>
            <a:r>
              <a:rPr lang="en-US" altLang="zh-CN" sz="1800" b="0" dirty="0">
                <a:solidFill>
                  <a:prstClr val="black"/>
                </a:solidFill>
              </a:rPr>
              <a:t>							</a:t>
            </a:r>
            <a:endParaRPr lang="en-US" altLang="zh-CN" sz="1800" b="0" dirty="0">
              <a:solidFill>
                <a:prstClr val="black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1988840"/>
            <a:ext cx="2206211" cy="12668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561" y="2800086"/>
            <a:ext cx="2016224" cy="3638473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</a:rPr>
              <a:t>led_Dev_IO</a:t>
            </a:r>
            <a:r>
              <a:rPr lang="en-US" altLang="zh-CN" sz="180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FF0000"/>
                </a:solidFill>
              </a:rPr>
              <a:t>U7</a:t>
            </a:r>
            <a:r>
              <a:rPr lang="en-US" altLang="zh-CN" sz="1800" b="0" dirty="0">
                <a:solidFill>
                  <a:schemeClr val="tx1"/>
                </a:solidFill>
              </a:rPr>
              <a:t>( </a:t>
            </a:r>
            <a:r>
              <a:rPr lang="en-US" altLang="zh-CN" sz="1800" b="0" dirty="0" err="1">
                <a:solidFill>
                  <a:schemeClr val="tx1"/>
                </a:solidFill>
              </a:rPr>
              <a:t>clk_io</a:t>
            </a:r>
            <a:r>
              <a:rPr lang="en-US" altLang="zh-CN" sz="1800" b="0" dirty="0">
                <a:solidFill>
                  <a:schemeClr val="tx1"/>
                </a:solidFill>
              </a:rPr>
              <a:t>,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2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……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lnSpc>
                <a:spcPts val="2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        ……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GPIOf0</a:t>
            </a:r>
            <a:r>
              <a:rPr lang="en-US" altLang="zh-CN" sz="1800" b="0" dirty="0">
                <a:solidFill>
                  <a:schemeClr val="tx1"/>
                </a:solidFill>
              </a:rPr>
              <a:t>				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);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seven_seg_Dev_IO</a:t>
            </a:r>
            <a:r>
              <a:rPr lang="en-US" altLang="zh-CN" sz="180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>
                <a:solidFill>
                  <a:schemeClr val="tx1"/>
                </a:solidFill>
              </a:rPr>
              <a:t>U5</a:t>
            </a:r>
            <a:r>
              <a:rPr lang="en-US" altLang="zh-CN" sz="1800" b="0" dirty="0">
                <a:solidFill>
                  <a:schemeClr val="tx1"/>
                </a:solidFill>
              </a:rPr>
              <a:t>( .</a:t>
            </a:r>
            <a:r>
              <a:rPr lang="en-US" altLang="zh-CN" sz="1800" b="0" dirty="0" err="1">
                <a:solidFill>
                  <a:schemeClr val="tx1"/>
                </a:solidFill>
              </a:rPr>
              <a:t>clk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(??),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.</a:t>
            </a:r>
            <a:r>
              <a:rPr lang="en-US" altLang="zh-CN" sz="1800" b="0" dirty="0" err="1">
                <a:solidFill>
                  <a:schemeClr val="tx1"/>
                </a:solidFill>
              </a:rPr>
              <a:t>rst</a:t>
            </a:r>
            <a:r>
              <a:rPr lang="en-US" altLang="zh-CN" sz="1800" b="0" dirty="0">
                <a:solidFill>
                  <a:schemeClr val="tx1"/>
                </a:solidFill>
              </a:rPr>
              <a:t>(</a:t>
            </a:r>
            <a:r>
              <a:rPr lang="en-US" altLang="zh-CN" sz="1800" b="0" dirty="0" err="1">
                <a:solidFill>
                  <a:schemeClr val="tx1"/>
                </a:solidFill>
              </a:rPr>
              <a:t>rst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),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         .</a:t>
            </a:r>
            <a:r>
              <a:rPr lang="en-US" altLang="zh-CN" sz="1800" b="0" dirty="0">
                <a:solidFill>
                  <a:schemeClr val="tx1"/>
                </a:solidFill>
              </a:rPr>
              <a:t>GPIOe0000000_we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(??),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</a:t>
            </a:r>
            <a:r>
              <a:rPr lang="en-US" altLang="zh-CN" sz="1800" b="0" dirty="0">
                <a:solidFill>
                  <a:schemeClr val="tx1"/>
                </a:solidFill>
              </a:rPr>
              <a:t>.Test(SW_OK[7:5]),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</a:t>
            </a:r>
            <a:r>
              <a:rPr lang="en-US" altLang="zh-CN" sz="1800" b="0" dirty="0">
                <a:solidFill>
                  <a:schemeClr val="tx1"/>
                </a:solidFill>
              </a:rPr>
              <a:t>.</a:t>
            </a:r>
            <a:r>
              <a:rPr lang="en-US" altLang="zh-CN" sz="1800" b="0" dirty="0" err="1">
                <a:solidFill>
                  <a:schemeClr val="tx1"/>
                </a:solidFill>
              </a:rPr>
              <a:t>disp_cpudata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(??),  	              //</a:t>
            </a:r>
            <a:r>
              <a:rPr lang="en-US" altLang="zh-CN" sz="1800" b="0" dirty="0">
                <a:solidFill>
                  <a:schemeClr val="tx1"/>
                </a:solidFill>
              </a:rPr>
              <a:t>CPU data output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.Test_data1({</a:t>
            </a:r>
            <a:r>
              <a:rPr lang="en-US" altLang="zh-CN" sz="1800" b="0" dirty="0">
                <a:solidFill>
                  <a:schemeClr val="tx1"/>
                </a:solidFill>
              </a:rPr>
              <a:t>2'b00,pc[31:2]}),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1800" b="0" dirty="0">
                <a:solidFill>
                  <a:schemeClr val="tx1"/>
                </a:solidFill>
              </a:rPr>
              <a:t>pc[31:2]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.Test_data2(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counter_out</a:t>
            </a:r>
            <a:r>
              <a:rPr lang="en-US" altLang="zh-CN" sz="1800" b="0" dirty="0">
                <a:solidFill>
                  <a:schemeClr val="tx1"/>
                </a:solidFill>
              </a:rPr>
              <a:t>),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1800" b="0" dirty="0">
                <a:solidFill>
                  <a:schemeClr val="tx1"/>
                </a:solidFill>
              </a:rPr>
              <a:t>counter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</a:t>
            </a:r>
            <a:r>
              <a:rPr lang="en-US" altLang="zh-CN" sz="1800" b="0" dirty="0">
                <a:solidFill>
                  <a:schemeClr val="tx1"/>
                </a:solidFill>
              </a:rPr>
              <a:t>.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Test_data3(??),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 err="1">
                <a:solidFill>
                  <a:schemeClr val="tx1"/>
                </a:solidFill>
              </a:rPr>
              <a:t>Inst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.Test_data4(??),		//</a:t>
            </a:r>
            <a:r>
              <a:rPr lang="en-US" altLang="zh-CN" sz="1800" b="0" dirty="0" err="1">
                <a:solidFill>
                  <a:schemeClr val="tx1"/>
                </a:solidFill>
              </a:rPr>
              <a:t>addr_bus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.Test_data5(??),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>
                <a:solidFill>
                  <a:schemeClr val="tx1"/>
                </a:solidFill>
              </a:rPr>
              <a:t>Cpu_data2bus;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sz="1800" b="0" dirty="0">
                <a:solidFill>
                  <a:schemeClr val="tx1"/>
                </a:solidFill>
              </a:rPr>
              <a:t>.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Test_data6(??),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>
                <a:solidFill>
                  <a:schemeClr val="tx1"/>
                </a:solidFill>
              </a:rPr>
              <a:t>Cpu_data4bus;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.Test_data6(??),</a:t>
            </a:r>
            <a:r>
              <a:rPr lang="en-US" altLang="zh-CN" sz="1800" b="0" dirty="0">
                <a:solidFill>
                  <a:schemeClr val="tx1"/>
                </a:solidFill>
              </a:rPr>
              <a:t>		//pc; 	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b="0" dirty="0">
                <a:solidFill>
                  <a:schemeClr val="tx1"/>
                </a:solidFill>
              </a:rPr>
              <a:t>.</a:t>
            </a:r>
            <a:r>
              <a:rPr lang="en-US" altLang="zh-CN" sz="1800" b="0" dirty="0" err="1">
                <a:solidFill>
                  <a:schemeClr val="tx1"/>
                </a:solidFill>
              </a:rPr>
              <a:t>disp_num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(??)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         );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4128" y="1196752"/>
            <a:ext cx="2784084" cy="18701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96952"/>
            <a:ext cx="1582949" cy="3281611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Counter_x</a:t>
            </a:r>
            <a:r>
              <a:rPr lang="en-US" altLang="zh-CN" sz="200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 smtClean="0">
                <a:solidFill>
                  <a:srgbClr val="FF0000"/>
                </a:solidFill>
              </a:rPr>
              <a:t>U10</a:t>
            </a:r>
            <a:r>
              <a:rPr lang="en-US" altLang="zh-CN" sz="2000" b="0" dirty="0">
                <a:solidFill>
                  <a:schemeClr val="tx1"/>
                </a:solidFill>
              </a:rPr>
              <a:t>(.</a:t>
            </a:r>
            <a:r>
              <a:rPr lang="en-US" altLang="zh-CN" sz="2000" b="0" dirty="0" err="1">
                <a:solidFill>
                  <a:schemeClr val="tx1"/>
                </a:solidFill>
              </a:rPr>
              <a:t>clk</a:t>
            </a:r>
            <a:r>
              <a:rPr lang="en-US" altLang="zh-CN" sz="2000" b="0" dirty="0">
                <a:solidFill>
                  <a:schemeClr val="tx1"/>
                </a:solidFill>
              </a:rPr>
              <a:t>(</a:t>
            </a:r>
            <a:r>
              <a:rPr lang="en-US" altLang="zh-CN" sz="2000" b="0" dirty="0" err="1">
                <a:solidFill>
                  <a:schemeClr val="tx1"/>
                </a:solidFill>
              </a:rPr>
              <a:t>clk_io</a:t>
            </a:r>
            <a:r>
              <a:rPr lang="en-US" altLang="zh-CN" sz="2000" b="0" dirty="0">
                <a:solidFill>
                  <a:schemeClr val="tx1"/>
                </a:solidFill>
              </a:rPr>
              <a:t>),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.</a:t>
            </a:r>
            <a:r>
              <a:rPr lang="en-US" altLang="zh-CN" sz="2000" b="0" dirty="0">
                <a:solidFill>
                  <a:schemeClr val="tx1"/>
                </a:solidFill>
              </a:rPr>
              <a:t>clk0(</a:t>
            </a:r>
            <a:r>
              <a:rPr lang="en-US" altLang="zh-CN" sz="2000" b="0" dirty="0" err="1">
                <a:solidFill>
                  <a:schemeClr val="tx1"/>
                </a:solidFill>
              </a:rPr>
              <a:t>clkdiv</a:t>
            </a:r>
            <a:r>
              <a:rPr lang="en-US" altLang="zh-CN" sz="2000" b="0" dirty="0">
                <a:solidFill>
                  <a:schemeClr val="tx1"/>
                </a:solidFill>
              </a:rPr>
              <a:t>[9]),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.</a:t>
            </a:r>
            <a:r>
              <a:rPr lang="en-US" altLang="zh-CN" sz="2000" b="0" dirty="0">
                <a:solidFill>
                  <a:schemeClr val="tx1"/>
                </a:solidFill>
              </a:rPr>
              <a:t>clk1(</a:t>
            </a:r>
            <a:r>
              <a:rPr lang="en-US" altLang="zh-CN" sz="2000" b="0" dirty="0" err="1">
                <a:solidFill>
                  <a:schemeClr val="tx1"/>
                </a:solidFill>
              </a:rPr>
              <a:t>clkdiv</a:t>
            </a:r>
            <a:r>
              <a:rPr lang="en-US" altLang="zh-CN" sz="2000" b="0" dirty="0">
                <a:solidFill>
                  <a:schemeClr val="tx1"/>
                </a:solidFill>
              </a:rPr>
              <a:t>[10]),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.</a:t>
            </a:r>
            <a:r>
              <a:rPr lang="en-US" altLang="zh-CN" sz="2000" b="0" dirty="0">
                <a:solidFill>
                  <a:schemeClr val="tx1"/>
                </a:solidFill>
              </a:rPr>
              <a:t>clk2(</a:t>
            </a:r>
            <a:r>
              <a:rPr lang="en-US" altLang="zh-CN" sz="2000" b="0" dirty="0" err="1">
                <a:solidFill>
                  <a:schemeClr val="tx1"/>
                </a:solidFill>
              </a:rPr>
              <a:t>clkdiv</a:t>
            </a:r>
            <a:r>
              <a:rPr lang="en-US" altLang="zh-CN" sz="2000" b="0" dirty="0">
                <a:solidFill>
                  <a:schemeClr val="tx1"/>
                </a:solidFill>
              </a:rPr>
              <a:t>[10]),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.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counter_we</a:t>
            </a:r>
            <a:r>
              <a:rPr lang="en-US" altLang="zh-CN" sz="2000" b="0" dirty="0">
                <a:solidFill>
                  <a:schemeClr val="tx1"/>
                </a:solidFill>
              </a:rPr>
              <a:t>(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counter_we</a:t>
            </a:r>
            <a:r>
              <a:rPr lang="en-US" altLang="zh-CN" sz="2000" b="0" dirty="0">
                <a:solidFill>
                  <a:schemeClr val="tx1"/>
                </a:solidFill>
              </a:rPr>
              <a:t>),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.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counter_val</a:t>
            </a:r>
            <a:r>
              <a:rPr lang="en-US" altLang="zh-CN" sz="2000" b="0" dirty="0">
                <a:solidFill>
                  <a:schemeClr val="tx1"/>
                </a:solidFill>
              </a:rPr>
              <a:t>(</a:t>
            </a:r>
            <a:r>
              <a:rPr lang="en-US" altLang="zh-CN" sz="2000" b="0" dirty="0" err="1">
                <a:solidFill>
                  <a:schemeClr val="tx1"/>
                </a:solidFill>
              </a:rPr>
              <a:t>Peripheral_in</a:t>
            </a:r>
            <a:r>
              <a:rPr lang="en-US" altLang="zh-CN" sz="2000" b="0" dirty="0">
                <a:solidFill>
                  <a:schemeClr val="tx1"/>
                </a:solidFill>
              </a:rPr>
              <a:t>),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.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counter_ch</a:t>
            </a:r>
            <a:r>
              <a:rPr lang="en-US" altLang="zh-CN" sz="2000" b="0" dirty="0">
                <a:solidFill>
                  <a:schemeClr val="tx1"/>
                </a:solidFill>
              </a:rPr>
              <a:t>(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Counter_set</a:t>
            </a:r>
            <a:r>
              <a:rPr lang="en-US" altLang="zh-CN" sz="2000" b="0" dirty="0">
                <a:solidFill>
                  <a:schemeClr val="tx1"/>
                </a:solidFill>
              </a:rPr>
              <a:t>),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.</a:t>
            </a:r>
            <a:r>
              <a:rPr lang="en-US" altLang="zh-CN" sz="2000" b="0" dirty="0">
                <a:solidFill>
                  <a:schemeClr val="tx1"/>
                </a:solidFill>
              </a:rPr>
              <a:t>counter0_OUT(counter_OUT0),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.</a:t>
            </a:r>
            <a:r>
              <a:rPr lang="en-US" altLang="zh-CN" sz="2000" b="0" dirty="0">
                <a:solidFill>
                  <a:schemeClr val="tx1"/>
                </a:solidFill>
              </a:rPr>
              <a:t>counter1_OUT(counter_OUT1),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.</a:t>
            </a:r>
            <a:r>
              <a:rPr lang="en-US" altLang="zh-CN" sz="2000" b="0" dirty="0">
                <a:solidFill>
                  <a:schemeClr val="tx1"/>
                </a:solidFill>
              </a:rPr>
              <a:t>counter2_OUT(counter_OUT2),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.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counter_out</a:t>
            </a:r>
            <a:r>
              <a:rPr lang="en-US" altLang="zh-CN" sz="2000" b="0" dirty="0">
                <a:solidFill>
                  <a:schemeClr val="tx1"/>
                </a:solidFill>
              </a:rPr>
              <a:t>(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counter_out</a:t>
            </a:r>
            <a:r>
              <a:rPr lang="en-US" altLang="zh-CN" sz="2000" b="0" dirty="0">
                <a:solidFill>
                  <a:schemeClr val="tx1"/>
                </a:solidFill>
              </a:rPr>
              <a:t>)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);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 err="1">
                <a:solidFill>
                  <a:schemeClr val="tx1"/>
                </a:solidFill>
              </a:rPr>
              <a:t>endmodule</a:t>
            </a: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219424"/>
            <a:ext cx="2915816" cy="3067223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完成后的层次关联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9992" y="1106481"/>
            <a:ext cx="3759157" cy="5061559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716017" y="1628800"/>
            <a:ext cx="3543132" cy="21602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827584" y="3055214"/>
            <a:ext cx="2304256" cy="373786"/>
          </a:xfrm>
          <a:prstGeom prst="wedgeRoundRectCallout">
            <a:avLst>
              <a:gd name="adj1" fmla="val 126751"/>
              <a:gd name="adj2" fmla="val -401327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顶层改用</a:t>
            </a:r>
            <a:r>
              <a:rPr lang="en-US" altLang="zh-CN" sz="2000" dirty="0" smtClean="0">
                <a:solidFill>
                  <a:schemeClr val="tx1"/>
                </a:solidFill>
              </a:rPr>
              <a:t>HDL</a:t>
            </a:r>
            <a:r>
              <a:rPr lang="zh-CN" altLang="en-US" sz="2000" dirty="0" smtClean="0">
                <a:solidFill>
                  <a:schemeClr val="tx1"/>
                </a:solidFill>
              </a:rPr>
              <a:t>描述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932041" y="5157192"/>
            <a:ext cx="3540934" cy="86409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457200" y="5589240"/>
            <a:ext cx="2322150" cy="373786"/>
          </a:xfrm>
          <a:prstGeom prst="wedgeRoundRectCallout">
            <a:avLst>
              <a:gd name="adj1" fmla="val 148576"/>
              <a:gd name="adj2" fmla="val -77622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IP</a:t>
            </a:r>
            <a:r>
              <a:rPr lang="zh-CN" altLang="en-US" sz="2000" dirty="0" smtClean="0">
                <a:solidFill>
                  <a:schemeClr val="tx1"/>
                </a:solidFill>
              </a:rPr>
              <a:t>核集成的</a:t>
            </a:r>
            <a:r>
              <a:rPr lang="en-US" altLang="zh-CN" sz="2000" dirty="0" smtClean="0">
                <a:solidFill>
                  <a:schemeClr val="tx1"/>
                </a:solidFill>
              </a:rPr>
              <a:t>CPU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30832" y="4437112"/>
            <a:ext cx="4055334" cy="373786"/>
          </a:xfrm>
          <a:prstGeom prst="wedgeRoundRectCallout">
            <a:avLst>
              <a:gd name="adj1" fmla="val 70557"/>
              <a:gd name="adj2" fmla="val 157126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CPU</a:t>
            </a:r>
            <a:r>
              <a:rPr lang="zh-CN" altLang="en-US" sz="2000" dirty="0" smtClean="0">
                <a:solidFill>
                  <a:schemeClr val="tx1"/>
                </a:solidFill>
              </a:rPr>
              <a:t>封装层用电路或</a:t>
            </a:r>
            <a:r>
              <a:rPr lang="en-US" altLang="zh-CN" sz="2000" dirty="0" smtClean="0">
                <a:solidFill>
                  <a:schemeClr val="tx1"/>
                </a:solidFill>
              </a:rPr>
              <a:t>HDL</a:t>
            </a:r>
            <a:r>
              <a:rPr lang="zh-CN" altLang="en-US" sz="2000" dirty="0" smtClean="0">
                <a:solidFill>
                  <a:schemeClr val="tx1"/>
                </a:solidFill>
              </a:rPr>
              <a:t>描述均可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564904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err="1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SoC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物理调试验证</a:t>
            </a:r>
            <a:endParaRPr lang="en-US" altLang="zh-CN" sz="6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8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本实验不需要测试，仅用</a:t>
            </a:r>
            <a:r>
              <a:rPr lang="en-US" altLang="zh-CN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r>
              <a:rPr lang="zh-CN" altLang="en-US" sz="2800" dirty="0" smtClean="0">
                <a:solidFill>
                  <a:srgbClr val="3333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程</a:t>
            </a:r>
            <a:r>
              <a:rPr lang="zh-CN" altLang="en-US" sz="28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序验证功能</a:t>
            </a:r>
            <a:endParaRPr lang="en-US" altLang="zh-CN" sz="2800" dirty="0" smtClean="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3E3EFC"/>
                </a:solidFill>
                <a:ea typeface="黑体" panose="02010609060101010101" pitchFamily="49" charset="-122"/>
              </a:rPr>
              <a:t>-</a:t>
            </a:r>
            <a:r>
              <a:rPr lang="zh-CN" altLang="en-US" sz="2800" dirty="0" smtClean="0">
                <a:solidFill>
                  <a:srgbClr val="3E3EFC"/>
                </a:solidFill>
                <a:ea typeface="黑体" panose="02010609060101010101" pitchFamily="49" charset="-122"/>
              </a:rPr>
              <a:t>过程与</a:t>
            </a:r>
            <a:r>
              <a:rPr lang="zh-CN" altLang="en-US" sz="2800" dirty="0">
                <a:solidFill>
                  <a:srgbClr val="3E3EFC"/>
                </a:solidFill>
                <a:ea typeface="黑体" panose="02010609060101010101" pitchFamily="49" charset="-122"/>
              </a:rPr>
              <a:t>实验三、四</a:t>
            </a:r>
            <a:r>
              <a:rPr lang="zh-CN" altLang="en-US" sz="2800" dirty="0" smtClean="0">
                <a:solidFill>
                  <a:srgbClr val="3E3EFC"/>
                </a:solidFill>
                <a:ea typeface="黑体" panose="02010609060101010101" pitchFamily="49" charset="-122"/>
              </a:rPr>
              <a:t>相同</a:t>
            </a:r>
            <a:endParaRPr lang="en-US" altLang="zh-CN" sz="2800" dirty="0" smtClean="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5273" y="188640"/>
            <a:ext cx="8540750" cy="803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物理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en-US" altLang="zh-CN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44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DEMO</a:t>
            </a:r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接口功能</a:t>
            </a:r>
            <a:endParaRPr lang="zh-CN" altLang="en-US" sz="4800" dirty="0" smtClean="0"/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556792"/>
            <a:ext cx="6906825" cy="4896544"/>
          </a:xfrm>
        </p:spPr>
        <p:txBody>
          <a:bodyPr/>
          <a:lstStyle/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/>
            <a:endParaRPr lang="zh-CN" alt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80808"/>
                </a:solidFill>
              </a:rPr>
              <a:t>	</a:t>
            </a:r>
            <a:endParaRPr lang="zh-CN" altLang="en-US" sz="2400" dirty="0" smtClean="0">
              <a:solidFill>
                <a:srgbClr val="08080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584" y="3861048"/>
            <a:ext cx="3024336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prstDash val="dash"/>
          </a:ln>
        </p:spPr>
        <p:txBody>
          <a:bodyPr wrap="square" lIns="72000" rIns="0">
            <a:spAutoFit/>
          </a:bodyPr>
          <a:lstStyle/>
          <a:p>
            <a:r>
              <a:rPr lang="en-US" altLang="zh-CN" sz="1600" dirty="0" smtClean="0"/>
              <a:t>SW[7:5]=</a:t>
            </a:r>
            <a:r>
              <a:rPr lang="zh-CN" altLang="en-US" sz="1600" dirty="0" smtClean="0"/>
              <a:t>显示通道选择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]=000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程序运行输出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字地址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010</a:t>
            </a:r>
            <a:r>
              <a:rPr lang="zh-CN" altLang="en-US" sz="1600" dirty="0" smtClean="0"/>
              <a:t>：测试指令字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011</a:t>
            </a:r>
            <a:r>
              <a:rPr lang="zh-CN" altLang="en-US" sz="1600" dirty="0" smtClean="0"/>
              <a:t>：测试计数器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</a:t>
            </a:r>
            <a:r>
              <a:rPr lang="en-US" altLang="zh-CN" sz="1600" dirty="0"/>
              <a:t>0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RAM</a:t>
            </a:r>
            <a:r>
              <a:rPr lang="zh-CN" altLang="en-US" sz="1600" dirty="0" smtClean="0"/>
              <a:t>地址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数据输出</a:t>
            </a:r>
            <a:endParaRPr lang="en-US" altLang="zh-CN" sz="1600" dirty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]=110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数据输入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5508104" y="3740780"/>
            <a:ext cx="2023439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SW[0]=</a:t>
            </a:r>
            <a:r>
              <a:rPr lang="zh-CN" altLang="en-US" sz="1600" dirty="0" smtClean="0"/>
              <a:t>文本图形选择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148064" y="4149080"/>
            <a:ext cx="2026645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SW[1]=</a:t>
            </a:r>
            <a:r>
              <a:rPr lang="zh-CN" altLang="en-US" sz="1600" dirty="0" smtClean="0"/>
              <a:t>高低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位选择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4848274" y="4581128"/>
            <a:ext cx="2369688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SW[2]=CPU</a:t>
            </a:r>
            <a:r>
              <a:rPr lang="zh-CN" altLang="en-US" sz="1600" dirty="0" smtClean="0"/>
              <a:t>单步时钟选择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4202179" y="4994736"/>
            <a:ext cx="3621632" cy="1077218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SW[4:3]=00</a:t>
            </a:r>
            <a:r>
              <a:rPr lang="zh-CN" altLang="en-US" sz="1600" dirty="0" smtClean="0"/>
              <a:t>，点阵显示程序：跑马灯</a:t>
            </a:r>
            <a:endParaRPr lang="en-US" altLang="zh-CN" sz="1600" dirty="0" smtClean="0"/>
          </a:p>
          <a:p>
            <a:r>
              <a:rPr lang="en-US" altLang="zh-CN" sz="1600" dirty="0"/>
              <a:t>SW[4:3]=00</a:t>
            </a:r>
            <a:r>
              <a:rPr lang="zh-CN" altLang="en-US" sz="1600" dirty="0"/>
              <a:t>，点阵</a:t>
            </a:r>
            <a:r>
              <a:rPr lang="zh-CN" altLang="en-US" sz="1600" dirty="0" smtClean="0"/>
              <a:t>显示程序：矩形变幻</a:t>
            </a:r>
            <a:endParaRPr lang="en-US" altLang="zh-CN" sz="1600" dirty="0" smtClean="0"/>
          </a:p>
          <a:p>
            <a:r>
              <a:rPr lang="en-US" altLang="zh-CN" sz="1600" dirty="0"/>
              <a:t>SW[4:3]=</a:t>
            </a:r>
            <a:r>
              <a:rPr lang="en-US" altLang="zh-CN" sz="1600" dirty="0" smtClean="0"/>
              <a:t>01</a:t>
            </a:r>
            <a:r>
              <a:rPr lang="zh-CN" altLang="en-US" sz="1600" dirty="0" smtClean="0"/>
              <a:t>，内存数据显示程序：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～</a:t>
            </a:r>
            <a:r>
              <a:rPr lang="en-US" altLang="zh-CN" sz="1600" dirty="0" smtClean="0"/>
              <a:t>F</a:t>
            </a:r>
            <a:endParaRPr lang="en-US" altLang="zh-CN" sz="1600" dirty="0" smtClean="0"/>
          </a:p>
          <a:p>
            <a:r>
              <a:rPr lang="en-US" altLang="zh-CN" sz="1600" dirty="0"/>
              <a:t>SW[4:3</a:t>
            </a:r>
            <a:r>
              <a:rPr lang="en-US" altLang="zh-CN" sz="1600" dirty="0" smtClean="0"/>
              <a:t>]=10</a:t>
            </a:r>
            <a:r>
              <a:rPr lang="zh-CN" altLang="en-US" sz="1600" dirty="0" smtClean="0"/>
              <a:t>，当前寄存器</a:t>
            </a:r>
            <a:r>
              <a:rPr lang="en-US" altLang="zh-CN" sz="1600" dirty="0" smtClean="0"/>
              <a:t>+1</a:t>
            </a:r>
            <a:r>
              <a:rPr lang="zh-CN" altLang="en-US" sz="1600" dirty="0" smtClean="0"/>
              <a:t>显示</a:t>
            </a:r>
            <a:endParaRPr lang="zh-CN" altLang="en-US" sz="1600" dirty="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3599893" y="3673909"/>
            <a:ext cx="7620" cy="328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580112" y="3645024"/>
            <a:ext cx="0" cy="239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260330" y="3706872"/>
            <a:ext cx="0" cy="442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932040" y="3695788"/>
            <a:ext cx="1" cy="957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276380" y="3684936"/>
            <a:ext cx="7588" cy="1222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55921" y="1250845"/>
            <a:ext cx="8192543" cy="2393748"/>
            <a:chOff x="555921" y="1250845"/>
            <a:chExt cx="8192543" cy="2393748"/>
          </a:xfrm>
        </p:grpSpPr>
        <p:grpSp>
          <p:nvGrpSpPr>
            <p:cNvPr id="53" name="组合 52"/>
            <p:cNvGrpSpPr/>
            <p:nvPr/>
          </p:nvGrpSpPr>
          <p:grpSpPr>
            <a:xfrm>
              <a:off x="555921" y="1250845"/>
              <a:ext cx="8192543" cy="2393748"/>
              <a:chOff x="563893" y="1313124"/>
              <a:chExt cx="8192543" cy="239374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63893" y="1313124"/>
                <a:ext cx="8192543" cy="2306502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611955" y="3569745"/>
                <a:ext cx="5095241" cy="1371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W15      SW14    SW13    SW12    SW11  SW10 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SW9   SW8   SW7  SW6   SW5   SW4   SW3   SW2  SW1   SW0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628887" y="2876352"/>
                <a:ext cx="5095241" cy="1468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LED15    LED14   LED13   LED12   LED11  LED10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LED9  LED8  LED7  LED6   LED5 LED4  LED3  LED2  LED1   LED0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178633" y="3059809"/>
                <a:ext cx="88931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5419164" y="305981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5097264" y="306896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772784" y="3059809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4117595" y="3059809"/>
                <a:ext cx="608227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7934151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7452320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6952037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6470206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934151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7452320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6952037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470206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7926966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7445135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6944852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463021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7938831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7457000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6956717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6474886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7965993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7484162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6983879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502048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8415982" y="180491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MCU3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8417570" y="2244443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PRGO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415982" y="2676268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RSTN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8431498" y="3116437"/>
                <a:ext cx="244957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5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MCU1~2</a:t>
                </a:r>
                <a:endParaRPr lang="zh-CN" altLang="en-US" sz="5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8431696" y="354986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400" b="1" i="1" dirty="0" err="1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Ardunio</a:t>
                </a:r>
                <a:endParaRPr lang="zh-CN" altLang="en-US" sz="4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5148064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457200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392392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>
                <a:off x="3275856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259367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1963683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135987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698085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6526955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0</a:t>
              </a:r>
              <a:endParaRPr lang="zh-CN" altLang="en-US" sz="1000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020272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1</a:t>
              </a:r>
              <a:endParaRPr lang="zh-CN" altLang="en-US" sz="1000" dirty="0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11863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2</a:t>
              </a:r>
              <a:endParaRPr lang="zh-CN" altLang="en-US" sz="1000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993694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3</a:t>
              </a:r>
              <a:endParaRPr lang="zh-CN" altLang="en-US" sz="1000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6526955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4</a:t>
              </a:r>
              <a:endParaRPr lang="zh-CN" altLang="en-US" sz="1000" dirty="0"/>
            </a:p>
          </p:txBody>
        </p:sp>
        <p:sp>
          <p:nvSpPr>
            <p:cNvPr id="94" name="椭圆 93"/>
            <p:cNvSpPr/>
            <p:nvPr/>
          </p:nvSpPr>
          <p:spPr>
            <a:xfrm>
              <a:off x="7020272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5</a:t>
              </a:r>
              <a:endParaRPr lang="zh-CN" altLang="en-US" sz="1000" dirty="0"/>
            </a:p>
          </p:txBody>
        </p:sp>
        <p:sp>
          <p:nvSpPr>
            <p:cNvPr id="95" name="椭圆 94"/>
            <p:cNvSpPr/>
            <p:nvPr/>
          </p:nvSpPr>
          <p:spPr>
            <a:xfrm>
              <a:off x="7511863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sp>
          <p:nvSpPr>
            <p:cNvPr id="96" name="椭圆 95"/>
            <p:cNvSpPr/>
            <p:nvPr/>
          </p:nvSpPr>
          <p:spPr>
            <a:xfrm>
              <a:off x="7993694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7</a:t>
              </a:r>
              <a:endParaRPr lang="zh-CN" altLang="en-US" sz="1000" dirty="0"/>
            </a:p>
          </p:txBody>
        </p:sp>
        <p:sp>
          <p:nvSpPr>
            <p:cNvPr id="97" name="椭圆 96"/>
            <p:cNvSpPr/>
            <p:nvPr/>
          </p:nvSpPr>
          <p:spPr>
            <a:xfrm>
              <a:off x="6526955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8</a:t>
              </a:r>
              <a:endParaRPr lang="zh-CN" altLang="en-US" sz="1000" dirty="0"/>
            </a:p>
          </p:txBody>
        </p:sp>
        <p:sp>
          <p:nvSpPr>
            <p:cNvPr id="98" name="椭圆 97"/>
            <p:cNvSpPr/>
            <p:nvPr/>
          </p:nvSpPr>
          <p:spPr>
            <a:xfrm>
              <a:off x="7020272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9</a:t>
              </a:r>
              <a:endParaRPr lang="zh-CN" altLang="en-US" sz="1000" dirty="0"/>
            </a:p>
          </p:txBody>
        </p:sp>
        <p:sp>
          <p:nvSpPr>
            <p:cNvPr id="99" name="椭圆 98"/>
            <p:cNvSpPr/>
            <p:nvPr/>
          </p:nvSpPr>
          <p:spPr>
            <a:xfrm>
              <a:off x="7511863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</a:t>
              </a:r>
              <a:endParaRPr lang="zh-CN" altLang="en-US" sz="1000" dirty="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7993694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B</a:t>
              </a:r>
              <a:endParaRPr lang="zh-CN" altLang="en-US" sz="1000" dirty="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6526955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C</a:t>
              </a:r>
              <a:endParaRPr lang="zh-CN" altLang="en-US" sz="1000" dirty="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7020272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D</a:t>
              </a:r>
              <a:endParaRPr lang="zh-CN" altLang="en-US" sz="1000" dirty="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7511863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E</a:t>
              </a:r>
              <a:endParaRPr lang="zh-CN" altLang="en-US" sz="1000" dirty="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7993694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</a:t>
              </a:r>
              <a:endParaRPr lang="zh-CN" altLang="en-US" sz="1000" dirty="0"/>
            </a:p>
          </p:txBody>
        </p:sp>
      </p:grpSp>
      <p:sp>
        <p:nvSpPr>
          <p:cNvPr id="106" name="矩形 105"/>
          <p:cNvSpPr/>
          <p:nvPr/>
        </p:nvSpPr>
        <p:spPr>
          <a:xfrm>
            <a:off x="7788663" y="4193574"/>
            <a:ext cx="1005596" cy="277127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600" dirty="0" smtClean="0"/>
              <a:t>没有使用</a:t>
            </a:r>
            <a:endParaRPr lang="zh-CN" altLang="en-US" sz="1200" dirty="0"/>
          </a:p>
        </p:txBody>
      </p:sp>
      <p:cxnSp>
        <p:nvCxnSpPr>
          <p:cNvPr id="107" name="直接箭头连接符 106"/>
          <p:cNvCxnSpPr>
            <a:stCxn id="106" idx="0"/>
          </p:cNvCxnSpPr>
          <p:nvPr/>
        </p:nvCxnSpPr>
        <p:spPr>
          <a:xfrm flipV="1">
            <a:off x="8291461" y="3557070"/>
            <a:ext cx="22503" cy="636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下载验证</a:t>
            </a:r>
            <a:r>
              <a:rPr lang="en-US" altLang="zh-CN" dirty="0" err="1" smtClean="0"/>
              <a:t>SoC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84158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非</a:t>
            </a:r>
            <a:r>
              <a:rPr lang="en-US" altLang="zh-CN" sz="2800" dirty="0" smtClean="0">
                <a:solidFill>
                  <a:schemeClr val="tx1"/>
                </a:solidFill>
              </a:rPr>
              <a:t>IP</a:t>
            </a:r>
            <a:r>
              <a:rPr lang="zh-CN" altLang="en-US" sz="2800" dirty="0" smtClean="0">
                <a:solidFill>
                  <a:schemeClr val="tx1"/>
                </a:solidFill>
              </a:rPr>
              <a:t>核仿真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对自己设计的模块做时序仿真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单周期时仿真过的略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第三方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核不做仿真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固核无法做仿真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SOC</a:t>
            </a:r>
            <a:r>
              <a:rPr lang="zh-CN" altLang="en-US" sz="2800" dirty="0">
                <a:solidFill>
                  <a:schemeClr val="tx1"/>
                </a:solidFill>
              </a:rPr>
              <a:t>物理验证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下载流文件</a:t>
            </a:r>
            <a:r>
              <a:rPr lang="en-US" altLang="zh-CN" sz="2400" dirty="0"/>
              <a:t>.bit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 验证调试</a:t>
            </a:r>
            <a:r>
              <a:rPr lang="en-US" altLang="zh-CN" sz="2400" dirty="0"/>
              <a:t>SOC</a:t>
            </a:r>
            <a:r>
              <a:rPr lang="zh-CN" altLang="en-US" sz="2400" dirty="0"/>
              <a:t>功能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r>
              <a:rPr lang="zh-CN" altLang="en-US" sz="2000" dirty="0"/>
              <a:t>功能不正确时排查错误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dirty="0" smtClean="0"/>
              <a:t> </a:t>
            </a:r>
            <a:r>
              <a:rPr lang="zh-CN" altLang="en-US" sz="2400" dirty="0"/>
              <a:t>定性观测</a:t>
            </a:r>
            <a:r>
              <a:rPr lang="en-US" altLang="zh-CN" sz="2400" dirty="0"/>
              <a:t>SOC</a:t>
            </a:r>
            <a:r>
              <a:rPr lang="zh-CN" altLang="en-US" sz="2400" dirty="0"/>
              <a:t>关键信号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本实验只要求定性观测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测试代码和数据用</a:t>
            </a:r>
            <a:r>
              <a:rPr lang="en-US" altLang="zh-CN" sz="2000" dirty="0" err="1" smtClean="0"/>
              <a:t>mem.coe</a:t>
            </a:r>
            <a:r>
              <a:rPr lang="zh-CN" altLang="en-US" sz="2000" dirty="0" smtClean="0"/>
              <a:t>数据</a:t>
            </a:r>
            <a:r>
              <a:rPr lang="zh-CN" altLang="en-US" sz="2000" baseline="30000" dirty="0" smtClean="0">
                <a:solidFill>
                  <a:srgbClr val="FF0000"/>
                </a:solidFill>
              </a:rPr>
              <a:t>*</a:t>
            </a:r>
            <a:endParaRPr lang="en-US" altLang="zh-CN" sz="2000" baseline="30000" dirty="0" smtClean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endParaRPr lang="en-US" altLang="zh-CN" dirty="0" smtClean="0"/>
          </a:p>
          <a:p>
            <a:pPr lvl="1">
              <a:spcBef>
                <a:spcPts val="0"/>
              </a:spcBef>
            </a:pPr>
            <a:endParaRPr lang="en-US" altLang="zh-CN" dirty="0" smtClean="0"/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测试开关设置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图形功能测试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800" dirty="0">
                <a:solidFill>
                  <a:schemeClr val="tx1"/>
                </a:solidFill>
              </a:rPr>
              <a:t>文本功能测试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560" y="1628800"/>
          <a:ext cx="7070488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5431"/>
                <a:gridCol w="1346625"/>
                <a:gridCol w="4688432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开关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位置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SW[1:0]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七段码图形显示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CPU</a:t>
                      </a:r>
                      <a:r>
                        <a:rPr lang="zh-CN" sz="2000" kern="100" dirty="0">
                          <a:effectLst/>
                        </a:rPr>
                        <a:t>全速时钟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SW[4:3</a:t>
                      </a:r>
                      <a:r>
                        <a:rPr lang="en-US" sz="2000" kern="100" dirty="0" smtClean="0">
                          <a:effectLst/>
                        </a:rPr>
                        <a:t>]</a:t>
                      </a:r>
                      <a:endParaRPr lang="en-US" sz="2000" kern="1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00" dirty="0" smtClean="0">
                          <a:effectLst/>
                        </a:rPr>
                        <a:t>SW[4:3]</a:t>
                      </a:r>
                      <a:endParaRPr lang="zh-CN" altLang="zh-CN" sz="20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00</a:t>
                      </a: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en-US" sz="20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7</a:t>
                      </a:r>
                      <a:r>
                        <a:rPr lang="zh-CN" altLang="en-US" sz="2000" kern="100" dirty="0" smtClean="0">
                          <a:effectLst/>
                        </a:rPr>
                        <a:t>段码从上至下亮点循环右移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7</a:t>
                      </a:r>
                      <a:r>
                        <a:rPr lang="zh-CN" altLang="en-US" sz="2000" kern="100" dirty="0" smtClean="0">
                          <a:effectLst/>
                        </a:rPr>
                        <a:t>段码矩形从下到大循环显示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作为外设使用</a:t>
                      </a:r>
                      <a:r>
                        <a:rPr lang="zh-CN" sz="2000" kern="100" dirty="0" smtClean="0">
                          <a:effectLst/>
                        </a:rPr>
                        <a:t>（</a:t>
                      </a:r>
                      <a:r>
                        <a:rPr lang="en-US" altLang="zh-CN" sz="2000" kern="100" dirty="0" smtClean="0">
                          <a:effectLst/>
                        </a:rPr>
                        <a:t>E0000000/</a:t>
                      </a:r>
                      <a:r>
                        <a:rPr lang="en-US" sz="2000" kern="100" dirty="0" smtClean="0">
                          <a:effectLst/>
                        </a:rPr>
                        <a:t>FFFFFE00</a:t>
                      </a:r>
                      <a:r>
                        <a:rPr lang="zh-CN" sz="2000" kern="100" dirty="0">
                          <a:effectLst/>
                        </a:rPr>
                        <a:t>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11560" y="3959696"/>
          <a:ext cx="7070488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5431"/>
                <a:gridCol w="1346625"/>
                <a:gridCol w="4688432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开关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位置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SW[1:0]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  <a:endParaRPr lang="en-US" sz="20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七段码文本显示（低</a:t>
                      </a: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  <a:r>
                        <a:rPr 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CN" sz="20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七段码文本显示（高</a:t>
                      </a: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位）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CPU</a:t>
                      </a:r>
                      <a:r>
                        <a:rPr lang="zh-CN" sz="2000" kern="100" dirty="0">
                          <a:effectLst/>
                        </a:rPr>
                        <a:t>全速时钟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SW[4:3</a:t>
                      </a:r>
                      <a:r>
                        <a:rPr lang="en-US" sz="2000" kern="100" dirty="0" smtClean="0">
                          <a:effectLst/>
                        </a:rPr>
                        <a:t>]</a:t>
                      </a:r>
                      <a:endParaRPr lang="en-US" sz="2000" kern="1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00" dirty="0" smtClean="0">
                          <a:effectLst/>
                        </a:rPr>
                        <a:t>SW[4:3]</a:t>
                      </a:r>
                      <a:endParaRPr lang="zh-CN" altLang="zh-CN" sz="20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01</a:t>
                      </a: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en-US" sz="20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7</a:t>
                      </a:r>
                      <a:r>
                        <a:rPr lang="zh-CN" altLang="en-US" sz="2000" kern="100" dirty="0" smtClean="0">
                          <a:effectLst/>
                        </a:rPr>
                        <a:t>段码显示</a:t>
                      </a:r>
                      <a:r>
                        <a:rPr lang="en-US" altLang="zh-CN" sz="2000" kern="100" dirty="0" smtClean="0">
                          <a:effectLst/>
                        </a:rPr>
                        <a:t>RAM</a:t>
                      </a:r>
                      <a:r>
                        <a:rPr lang="zh-CN" altLang="en-US" sz="2000" kern="100" dirty="0" smtClean="0">
                          <a:effectLst/>
                        </a:rPr>
                        <a:t>数字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7</a:t>
                      </a:r>
                      <a:r>
                        <a:rPr lang="zh-CN" altLang="en-US" sz="2000" kern="100" dirty="0" smtClean="0">
                          <a:effectLst/>
                        </a:rPr>
                        <a:t>段码显示累加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作为外设使用</a:t>
                      </a:r>
                      <a:r>
                        <a:rPr lang="zh-CN" sz="2000" kern="100" dirty="0" smtClean="0">
                          <a:effectLst/>
                        </a:rPr>
                        <a:t>（</a:t>
                      </a:r>
                      <a:r>
                        <a:rPr lang="en-US" altLang="zh-CN" sz="2000" kern="100" dirty="0" smtClean="0">
                          <a:effectLst/>
                        </a:rPr>
                        <a:t>E0000000/</a:t>
                      </a:r>
                      <a:r>
                        <a:rPr lang="en-US" sz="2000" kern="100" dirty="0" smtClean="0">
                          <a:effectLst/>
                        </a:rPr>
                        <a:t>FFFFFE00</a:t>
                      </a:r>
                      <a:r>
                        <a:rPr lang="zh-CN" sz="2000" kern="100" dirty="0">
                          <a:effectLst/>
                        </a:rPr>
                        <a:t>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仅定性观测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SOC</a:t>
            </a:r>
            <a:r>
              <a:rPr lang="zh-CN" altLang="en-US" sz="2800" dirty="0" smtClean="0">
                <a:solidFill>
                  <a:schemeClr val="tx1"/>
                </a:solidFill>
              </a:rPr>
              <a:t>信号测试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CPU</a:t>
            </a:r>
            <a:r>
              <a:rPr lang="zh-CN" altLang="en-US" sz="2400" dirty="0" smtClean="0"/>
              <a:t>全速运行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测试</a:t>
            </a:r>
            <a:r>
              <a:rPr lang="zh-CN" altLang="en-US" sz="2400" dirty="0"/>
              <a:t>开关</a:t>
            </a:r>
            <a:r>
              <a:rPr lang="zh-CN" altLang="en-US" sz="2400" dirty="0" smtClean="0"/>
              <a:t>设置</a:t>
            </a:r>
            <a:endParaRPr lang="en-US" altLang="zh-CN" sz="24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5576" y="2996952"/>
          <a:ext cx="7344816" cy="243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8603"/>
                <a:gridCol w="1226390"/>
                <a:gridCol w="4269823"/>
              </a:tblGrid>
              <a:tr h="230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开关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位置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SW[1:0]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七段码文本显示（低</a:t>
                      </a:r>
                      <a:r>
                        <a:rPr lang="en-US" sz="2000" kern="100">
                          <a:effectLst/>
                        </a:rPr>
                        <a:t>16</a:t>
                      </a:r>
                      <a:r>
                        <a:rPr lang="zh-CN" sz="2000" kern="100">
                          <a:effectLst/>
                        </a:rPr>
                        <a:t>位）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SW[1:0]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七段码文本显示（高</a:t>
                      </a:r>
                      <a:r>
                        <a:rPr lang="en-US" sz="2000" kern="100">
                          <a:effectLst/>
                        </a:rPr>
                        <a:t>16</a:t>
                      </a:r>
                      <a:r>
                        <a:rPr lang="zh-CN" sz="2000" kern="100">
                          <a:effectLst/>
                        </a:rPr>
                        <a:t>位）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CPU</a:t>
                      </a:r>
                      <a:r>
                        <a:rPr lang="zh-CN" sz="2000" b="1" kern="100" dirty="0">
                          <a:solidFill>
                            <a:srgbClr val="FF0000"/>
                          </a:solidFill>
                          <a:effectLst/>
                        </a:rPr>
                        <a:t>全速时钟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010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Counter</a:t>
                      </a:r>
                      <a:r>
                        <a:rPr lang="zh-CN" altLang="en-US" sz="2000" kern="100" dirty="0" smtClean="0">
                          <a:effectLst/>
                        </a:rPr>
                        <a:t>值输出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数据存储地址</a:t>
                      </a:r>
                      <a:r>
                        <a:rPr lang="en-US" sz="2000" kern="100" dirty="0" err="1" smtClean="0">
                          <a:effectLst/>
                        </a:rPr>
                        <a:t>addr_bus</a:t>
                      </a:r>
                      <a:r>
                        <a:rPr lang="zh-CN" altLang="en-US" sz="2000" kern="100" dirty="0" smtClean="0">
                          <a:effectLst/>
                        </a:rPr>
                        <a:t>（</a:t>
                      </a:r>
                      <a:r>
                        <a:rPr lang="en-US" altLang="zh-CN" sz="2000" kern="100" dirty="0" smtClean="0">
                          <a:effectLst/>
                        </a:rPr>
                        <a:t>ALU</a:t>
                      </a:r>
                      <a:r>
                        <a:rPr lang="zh-CN" altLang="en-US" sz="2000" kern="100" dirty="0" smtClean="0">
                          <a:effectLst/>
                        </a:rPr>
                        <a:t>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数据输出</a:t>
                      </a:r>
                      <a:r>
                        <a:rPr lang="en-US" sz="2000" kern="100" dirty="0" smtClean="0">
                          <a:effectLst/>
                        </a:rPr>
                        <a:t>Cpu_data2bus (</a:t>
                      </a:r>
                      <a:r>
                        <a:rPr lang="zh-CN" altLang="en-US" sz="2000" kern="100" dirty="0" smtClean="0">
                          <a:effectLst/>
                        </a:rPr>
                        <a:t>寄存器</a:t>
                      </a:r>
                      <a:r>
                        <a:rPr lang="en-US" altLang="zh-CN" sz="2000" kern="100" dirty="0" smtClean="0">
                          <a:effectLst/>
                        </a:rPr>
                        <a:t>B</a:t>
                      </a:r>
                      <a:r>
                        <a:rPr lang="en-US" sz="2000" kern="100" dirty="0" smtClean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数据输入</a:t>
                      </a:r>
                      <a:r>
                        <a:rPr lang="en-US" sz="2000" kern="100" dirty="0" smtClean="0">
                          <a:effectLst/>
                        </a:rPr>
                        <a:t>Cpu_data4bus(RAM</a:t>
                      </a:r>
                      <a:r>
                        <a:rPr lang="zh-CN" altLang="en-US" sz="2000" kern="100" dirty="0" smtClean="0">
                          <a:effectLst/>
                        </a:rPr>
                        <a:t>输出</a:t>
                      </a:r>
                      <a:r>
                        <a:rPr lang="en-US" sz="2000" kern="100" dirty="0" smtClean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黑体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仅定性观测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</a:rPr>
              <a:t>SOC</a:t>
            </a:r>
            <a:r>
              <a:rPr lang="zh-CN" altLang="en-US" sz="2800" dirty="0">
                <a:solidFill>
                  <a:schemeClr val="tx1"/>
                </a:solidFill>
              </a:rPr>
              <a:t>信号</a:t>
            </a:r>
            <a:r>
              <a:rPr lang="zh-CN" altLang="en-US" sz="2800" dirty="0" smtClean="0">
                <a:solidFill>
                  <a:schemeClr val="tx1"/>
                </a:solidFill>
              </a:rPr>
              <a:t>测试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CPU</a:t>
            </a:r>
            <a:r>
              <a:rPr lang="zh-CN" altLang="en-US" sz="2400" dirty="0" smtClean="0"/>
              <a:t>单步运行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测试开关</a:t>
            </a:r>
            <a:r>
              <a:rPr lang="zh-CN" altLang="en-US" sz="2400" dirty="0" smtClean="0"/>
              <a:t>设置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设计测试程序替换</a:t>
            </a:r>
            <a:r>
              <a:rPr lang="en-US" altLang="zh-CN" sz="2400" dirty="0"/>
              <a:t>DEMO</a:t>
            </a:r>
            <a:r>
              <a:rPr lang="zh-CN" altLang="en-US" sz="2400" dirty="0"/>
              <a:t>程序</a:t>
            </a:r>
            <a:r>
              <a:rPr lang="zh-CN" altLang="en-US" sz="2400" baseline="30000" dirty="0">
                <a:solidFill>
                  <a:srgbClr val="FF0000"/>
                </a:solidFill>
              </a:rPr>
              <a:t>*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endParaRPr lang="en-US" altLang="zh-CN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55576" y="2996952"/>
          <a:ext cx="7571184" cy="304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77"/>
                <a:gridCol w="1264188"/>
                <a:gridCol w="4401419"/>
              </a:tblGrid>
              <a:tr h="230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开关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位置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SW[1:0]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七段码文本显示（低</a:t>
                      </a:r>
                      <a:r>
                        <a:rPr lang="en-US" sz="2000" kern="100">
                          <a:effectLst/>
                        </a:rPr>
                        <a:t>16</a:t>
                      </a:r>
                      <a:r>
                        <a:rPr lang="zh-CN" sz="2000" kern="100">
                          <a:effectLst/>
                        </a:rPr>
                        <a:t>位）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SW[1:0]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七段码文本显示（高</a:t>
                      </a:r>
                      <a:r>
                        <a:rPr lang="en-US" sz="2000" kern="100">
                          <a:effectLst/>
                        </a:rPr>
                        <a:t>16</a:t>
                      </a:r>
                      <a:r>
                        <a:rPr lang="zh-CN" sz="2000" kern="100">
                          <a:effectLst/>
                        </a:rPr>
                        <a:t>位）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CPU</a:t>
                      </a:r>
                      <a:r>
                        <a:rPr lang="zh-CN" altLang="en-US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单步</a:t>
                      </a:r>
                      <a:r>
                        <a:rPr lang="zh-CN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时钟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指令字地址</a:t>
                      </a:r>
                      <a:r>
                        <a:rPr lang="en-US" altLang="zh-CN" sz="2000" kern="100" dirty="0" err="1" smtClean="0">
                          <a:effectLst/>
                        </a:rPr>
                        <a:t>PC_out</a:t>
                      </a:r>
                      <a:r>
                        <a:rPr lang="en-US" sz="2000" kern="100" dirty="0" smtClean="0">
                          <a:effectLst/>
                        </a:rPr>
                        <a:t>[31:2]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011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ROM</a:t>
                      </a:r>
                      <a:r>
                        <a:rPr lang="zh-CN" altLang="en-US" sz="2000" kern="100" dirty="0" smtClean="0">
                          <a:effectLst/>
                        </a:rPr>
                        <a:t>指令输出</a:t>
                      </a:r>
                      <a:r>
                        <a:rPr lang="en-US" sz="2000" kern="100" dirty="0" err="1" smtClean="0">
                          <a:effectLst/>
                        </a:rPr>
                        <a:t>Inst_in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数据存储地址</a:t>
                      </a:r>
                      <a:r>
                        <a:rPr lang="en-US" sz="2000" kern="100" dirty="0" err="1" smtClean="0">
                          <a:effectLst/>
                        </a:rPr>
                        <a:t>addr_bus</a:t>
                      </a:r>
                      <a:r>
                        <a:rPr lang="en-US" altLang="zh-CN" sz="2000" kern="100" dirty="0" smtClean="0">
                          <a:effectLst/>
                        </a:rPr>
                        <a:t>(ALU</a:t>
                      </a:r>
                      <a:r>
                        <a:rPr lang="zh-CN" altLang="en-US" sz="2000" kern="100" dirty="0" smtClean="0">
                          <a:effectLst/>
                        </a:rPr>
                        <a:t>输出</a:t>
                      </a:r>
                      <a:r>
                        <a:rPr lang="en-US" altLang="zh-CN" sz="2000" kern="100" dirty="0" smtClean="0">
                          <a:effectLst/>
                        </a:rPr>
                        <a:t>)</a:t>
                      </a:r>
                      <a:endParaRPr lang="zh-CN" altLang="zh-CN" sz="20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数据输出</a:t>
                      </a:r>
                      <a:r>
                        <a:rPr lang="en-US" sz="2000" kern="100" dirty="0" smtClean="0">
                          <a:effectLst/>
                        </a:rPr>
                        <a:t>Cpu_data2bus</a:t>
                      </a:r>
                      <a:r>
                        <a:rPr lang="en-US" altLang="zh-CN" sz="2000" kern="100" dirty="0" smtClean="0">
                          <a:effectLst/>
                        </a:rPr>
                        <a:t>(</a:t>
                      </a:r>
                      <a:r>
                        <a:rPr lang="zh-CN" altLang="en-US" sz="2000" kern="100" dirty="0" smtClean="0">
                          <a:effectLst/>
                        </a:rPr>
                        <a:t>寄存器</a:t>
                      </a:r>
                      <a:r>
                        <a:rPr lang="en-US" altLang="zh-CN" sz="2000" kern="100" dirty="0" smtClean="0">
                          <a:effectLst/>
                        </a:rPr>
                        <a:t>B)</a:t>
                      </a:r>
                      <a:endParaRPr lang="zh-CN" altLang="zh-CN" sz="20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数据输入</a:t>
                      </a:r>
                      <a:r>
                        <a:rPr lang="en-US" sz="2000" kern="100" dirty="0" smtClean="0">
                          <a:effectLst/>
                        </a:rPr>
                        <a:t>Cpu_data4bus</a:t>
                      </a:r>
                      <a:r>
                        <a:rPr lang="en-US" altLang="zh-CN" sz="2000" kern="100" dirty="0" smtClean="0">
                          <a:effectLst/>
                        </a:rPr>
                        <a:t>(RAM</a:t>
                      </a:r>
                      <a:r>
                        <a:rPr lang="zh-CN" altLang="en-US" sz="2000" kern="100" dirty="0" smtClean="0">
                          <a:effectLst/>
                        </a:rPr>
                        <a:t>输出</a:t>
                      </a:r>
                      <a:r>
                        <a:rPr lang="en-US" altLang="zh-CN" sz="2000" kern="100" dirty="0" smtClean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指令字节地址</a:t>
                      </a:r>
                      <a:r>
                        <a:rPr lang="en-US" sz="2000" kern="100" dirty="0" err="1" smtClean="0">
                          <a:effectLst/>
                        </a:rPr>
                        <a:t>PC_out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anose="05000000000000000000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3300"/>
                </a:solidFill>
                <a:ea typeface="黑体" panose="02010609060101010101" pitchFamily="49" charset="-122"/>
              </a:rPr>
              <a:t>CPU organization </a:t>
            </a:r>
            <a:endParaRPr lang="en-US" altLang="zh-CN" sz="3200" dirty="0" smtClean="0">
              <a:solidFill>
                <a:srgbClr val="FF3300"/>
              </a:solidFill>
              <a:ea typeface="黑体" panose="02010609060101010101" pitchFamily="49" charset="-122"/>
            </a:endParaRP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Digital circuit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General circuits that controls logical event with logical gates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--Hardware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Computer organization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Special circuits that processes logical action with instructions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-Software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9260" y="2492896"/>
            <a:ext cx="8643367" cy="2262190"/>
            <a:chOff x="317499" y="2420888"/>
            <a:chExt cx="8643367" cy="226219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826640" y="3011438"/>
              <a:ext cx="1579563" cy="1395413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Control</a:t>
              </a:r>
              <a:br>
                <a:rPr lang="en-US" altLang="zh-CN" sz="2400" b="1">
                  <a:latin typeface="Times New Roman" panose="02020603050405020304" pitchFamily="18" charset="0"/>
                </a:rPr>
              </a:br>
              <a:r>
                <a:rPr lang="en-US" altLang="zh-CN" sz="2400" b="1">
                  <a:latin typeface="Times New Roman" panose="02020603050405020304" pitchFamily="18" charset="0"/>
                </a:rPr>
                <a:t>unit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5328666" y="3038426"/>
              <a:ext cx="1579563" cy="1411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Datapath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V="1">
              <a:off x="3406203" y="3463876"/>
              <a:ext cx="1949450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>
              <a:off x="3406203" y="3954414"/>
              <a:ext cx="1922463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Freeform 8"/>
            <p:cNvSpPr/>
            <p:nvPr/>
          </p:nvSpPr>
          <p:spPr bwMode="auto">
            <a:xfrm rot="16200000" flipH="1">
              <a:off x="5504878" y="1592214"/>
              <a:ext cx="277813" cy="5903914"/>
            </a:xfrm>
            <a:custGeom>
              <a:avLst/>
              <a:gdLst>
                <a:gd name="T0" fmla="*/ 0 w 314"/>
                <a:gd name="T1" fmla="*/ 0 h 297"/>
                <a:gd name="T2" fmla="*/ 35 w 314"/>
                <a:gd name="T3" fmla="*/ 0 h 297"/>
                <a:gd name="T4" fmla="*/ 35 w 314"/>
                <a:gd name="T5" fmla="*/ 297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Freeform 9"/>
            <p:cNvSpPr/>
            <p:nvPr/>
          </p:nvSpPr>
          <p:spPr bwMode="auto">
            <a:xfrm>
              <a:off x="531812" y="2766963"/>
              <a:ext cx="5348289" cy="260350"/>
            </a:xfrm>
            <a:custGeom>
              <a:avLst/>
              <a:gdLst>
                <a:gd name="T0" fmla="*/ 0 w 314"/>
                <a:gd name="T1" fmla="*/ 0 h 297"/>
                <a:gd name="T2" fmla="*/ 591 w 314"/>
                <a:gd name="T3" fmla="*/ 0 h 297"/>
                <a:gd name="T4" fmla="*/ 591 w 314"/>
                <a:gd name="T5" fmla="*/ 2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3410965" y="3078113"/>
              <a:ext cx="194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504628" y="3594051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Status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7104335" y="4283028"/>
              <a:ext cx="18383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7499" y="2420888"/>
              <a:ext cx="1730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input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6979666" y="3803601"/>
              <a:ext cx="16160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6928866" y="3305126"/>
              <a:ext cx="203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 smtClean="0">
                  <a:latin typeface="Times New Roman" panose="02020603050405020304" pitchFamily="18" charset="0"/>
                </a:rPr>
                <a:t>Data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19362" y="3833208"/>
              <a:ext cx="1332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7829" y="3463876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Status input</a:t>
              </a:r>
              <a:endParaRPr lang="zh-CN" altLang="en-US" dirty="0"/>
            </a:p>
          </p:txBody>
        </p:sp>
      </p:grpSp>
      <p:sp>
        <p:nvSpPr>
          <p:cNvPr id="2" name="椭圆 1"/>
          <p:cNvSpPr/>
          <p:nvPr/>
        </p:nvSpPr>
        <p:spPr>
          <a:xfrm>
            <a:off x="1524934" y="2661060"/>
            <a:ext cx="5783370" cy="22322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Computer </a:t>
            </a:r>
            <a:r>
              <a:rPr lang="en-US" altLang="zh-CN" dirty="0" smtClean="0"/>
              <a:t>Organization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226" y="1052736"/>
            <a:ext cx="8229600" cy="4968552"/>
          </a:xfrm>
        </p:spPr>
        <p:txBody>
          <a:bodyPr/>
          <a:lstStyle/>
          <a:p>
            <a:r>
              <a:rPr lang="en-US" altLang="zh-CN" dirty="0" smtClean="0"/>
              <a:t>Decomposability </a:t>
            </a:r>
            <a:r>
              <a:rPr lang="en-US" altLang="zh-CN" dirty="0"/>
              <a:t>of computer systems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81150" y="1836119"/>
            <a:ext cx="8783338" cy="4533561"/>
            <a:chOff x="181150" y="1836119"/>
            <a:chExt cx="8783338" cy="4533561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 rot="16200000">
              <a:off x="-1009921" y="3033821"/>
              <a:ext cx="28438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dirty="0" smtClean="0"/>
                <a:t>Computer System</a:t>
              </a:r>
              <a:endParaRPr lang="zh-CN" altLang="en-US" sz="2400" dirty="0"/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830793" y="2817460"/>
              <a:ext cx="1295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/>
                <a:t>CPU</a:t>
              </a:r>
              <a:endParaRPr lang="en-US" altLang="zh-CN" sz="2400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764769" y="4042857"/>
              <a:ext cx="16557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/>
                <a:t>Memory </a:t>
              </a:r>
              <a:endParaRPr lang="en-US" altLang="zh-CN" sz="2400" dirty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842033" y="5276056"/>
              <a:ext cx="2016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/>
                <a:t>I/O interface</a:t>
              </a:r>
              <a:endParaRPr lang="en-US" altLang="zh-CN" sz="2400" dirty="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710421" y="2131660"/>
              <a:ext cx="21605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/>
                <a:t>Control unit  </a:t>
              </a:r>
              <a:endParaRPr lang="en-US" altLang="zh-CN" sz="2400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710421" y="3146100"/>
              <a:ext cx="15827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 err="1"/>
                <a:t>Datapath</a:t>
              </a:r>
              <a:r>
                <a:rPr lang="en-US" altLang="zh-CN" sz="2400" dirty="0"/>
                <a:t>  </a:t>
              </a:r>
              <a:endParaRPr lang="en-US" altLang="zh-CN" sz="2400" dirty="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625216" y="2452099"/>
              <a:ext cx="2160588" cy="201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/>
                <a:t>Path: </a:t>
              </a:r>
              <a:r>
                <a:rPr kumimoji="0" lang="en-US" altLang="zh-CN" sz="2400" b="0" dirty="0"/>
                <a:t>multiplexors</a:t>
              </a:r>
              <a:endParaRPr lang="en-US" altLang="zh-CN" sz="2400" dirty="0"/>
            </a:p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/>
                <a:t>ALU</a:t>
              </a:r>
              <a:endParaRPr lang="en-US" altLang="zh-CN" sz="2400" dirty="0"/>
            </a:p>
            <a:p>
              <a:pPr>
                <a:buFontTx/>
                <a:buNone/>
              </a:pPr>
              <a:r>
                <a:rPr lang="en-US" altLang="zh-CN" sz="2400" dirty="0" smtClean="0"/>
                <a:t>Registers</a:t>
              </a:r>
              <a:endParaRPr lang="en-US" altLang="zh-CN" sz="2400" dirty="0" smtClean="0"/>
            </a:p>
            <a:p>
              <a:pPr>
                <a:buFontTx/>
                <a:buNone/>
              </a:pPr>
              <a:r>
                <a:rPr lang="en-US" altLang="zh-CN" sz="2400" dirty="0"/>
                <a:t> </a:t>
              </a:r>
              <a:r>
                <a:rPr lang="en-US" altLang="zh-CN" sz="2400" dirty="0" smtClean="0"/>
                <a:t>     ……</a:t>
              </a:r>
              <a:endParaRPr lang="en-US" altLang="zh-CN" sz="2400" dirty="0"/>
            </a:p>
          </p:txBody>
        </p:sp>
        <p:sp>
          <p:nvSpPr>
            <p:cNvPr id="11" name="AutoShape 11"/>
            <p:cNvSpPr/>
            <p:nvPr/>
          </p:nvSpPr>
          <p:spPr bwMode="auto">
            <a:xfrm>
              <a:off x="2481670" y="2995315"/>
              <a:ext cx="288925" cy="2520950"/>
            </a:xfrm>
            <a:prstGeom prst="leftBrace">
              <a:avLst>
                <a:gd name="adj1" fmla="val 72711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AutoShape 12"/>
            <p:cNvSpPr/>
            <p:nvPr/>
          </p:nvSpPr>
          <p:spPr bwMode="auto">
            <a:xfrm>
              <a:off x="3574163" y="2339855"/>
              <a:ext cx="178677" cy="1089145"/>
            </a:xfrm>
            <a:prstGeom prst="leftBrace">
              <a:avLst>
                <a:gd name="adj1" fmla="val 64779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AutoShape 13"/>
            <p:cNvSpPr/>
            <p:nvPr/>
          </p:nvSpPr>
          <p:spPr bwMode="auto">
            <a:xfrm>
              <a:off x="5293159" y="2579335"/>
              <a:ext cx="196599" cy="1666930"/>
            </a:xfrm>
            <a:prstGeom prst="leftBrace">
              <a:avLst>
                <a:gd name="adj1" fmla="val 64779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AutoShape 12"/>
            <p:cNvSpPr/>
            <p:nvPr/>
          </p:nvSpPr>
          <p:spPr bwMode="auto">
            <a:xfrm>
              <a:off x="4716016" y="4581128"/>
              <a:ext cx="213580" cy="1622762"/>
            </a:xfrm>
            <a:prstGeom prst="leftBrace">
              <a:avLst>
                <a:gd name="adj1" fmla="val 64779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AutoShape 11"/>
            <p:cNvSpPr/>
            <p:nvPr/>
          </p:nvSpPr>
          <p:spPr bwMode="auto">
            <a:xfrm>
              <a:off x="699230" y="2060278"/>
              <a:ext cx="269647" cy="2185987"/>
            </a:xfrm>
            <a:prstGeom prst="leftBrace">
              <a:avLst>
                <a:gd name="adj1" fmla="val 72711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968877" y="4017665"/>
              <a:ext cx="15888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Hardware</a:t>
              </a:r>
              <a:endParaRPr kumimoji="1"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25291" y="1836119"/>
              <a:ext cx="14847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Software</a:t>
              </a:r>
              <a:endParaRPr kumimoji="1"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4939313" y="4509120"/>
              <a:ext cx="23056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r>
                <a:rPr lang="en-US" altLang="zh-CN" sz="2400" dirty="0" smtClean="0"/>
                <a:t>: PS2</a:t>
              </a:r>
              <a:endParaRPr lang="en-US" altLang="zh-CN" sz="2400" dirty="0" smtClean="0"/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4863882" y="5263748"/>
              <a:ext cx="33868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/>
                <a:t>Bidirectional: Storage</a:t>
              </a:r>
              <a:endParaRPr lang="en-US" altLang="zh-CN" sz="2400" dirty="0"/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4913776" y="5908015"/>
              <a:ext cx="23056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/>
                <a:t>Output: VGA</a:t>
              </a:r>
              <a:endParaRPr lang="en-US" altLang="zh-CN" sz="2400" dirty="0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6885481" y="4500057"/>
              <a:ext cx="2079007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>
                  <a:solidFill>
                    <a:schemeClr val="bg1"/>
                  </a:solidFill>
                </a:rPr>
                <a:t>SW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、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BTN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6956919" y="5877272"/>
              <a:ext cx="2007569" cy="4616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>
                  <a:solidFill>
                    <a:schemeClr val="bg1"/>
                  </a:solidFill>
                </a:rPr>
                <a:t>7-Seg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、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LED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19739</Words>
  <Application>WPS 演示</Application>
  <PresentationFormat>全屏显示(4:3)</PresentationFormat>
  <Paragraphs>1392</Paragraphs>
  <Slides>71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91" baseType="lpstr">
      <vt:lpstr>Arial</vt:lpstr>
      <vt:lpstr>宋体</vt:lpstr>
      <vt:lpstr>Wingdings</vt:lpstr>
      <vt:lpstr>Calibri</vt:lpstr>
      <vt:lpstr>Calibri</vt:lpstr>
      <vt:lpstr>微软雅黑</vt:lpstr>
      <vt:lpstr>黑体</vt:lpstr>
      <vt:lpstr>华文隶书</vt:lpstr>
      <vt:lpstr>Times New Roman</vt:lpstr>
      <vt:lpstr>华文行楷</vt:lpstr>
      <vt:lpstr>仿宋</vt:lpstr>
      <vt:lpstr>隶书</vt:lpstr>
      <vt:lpstr>Arial Unicode MS</vt:lpstr>
      <vt:lpstr>Arial</vt:lpstr>
      <vt:lpstr>Consolas</vt:lpstr>
      <vt:lpstr>Courier New</vt:lpstr>
      <vt:lpstr>Tahoma</vt:lpstr>
      <vt:lpstr>Algerian</vt:lpstr>
      <vt:lpstr>Office 主题</vt:lpstr>
      <vt:lpstr>MS_ClipArt_Gallery.5</vt:lpstr>
      <vt:lpstr>Computer Organization &amp; Design 					   实验与课程设计</vt:lpstr>
      <vt:lpstr>Course Outline</vt:lpstr>
      <vt:lpstr>实验目的</vt:lpstr>
      <vt:lpstr>实验环境</vt:lpstr>
      <vt:lpstr>Course Outline</vt:lpstr>
      <vt:lpstr>实验任务</vt:lpstr>
      <vt:lpstr>Course Outline</vt:lpstr>
      <vt:lpstr>CPU organization </vt:lpstr>
      <vt:lpstr>Computer Organization</vt:lpstr>
      <vt:lpstr>多周期处理器测试框架或SOC</vt:lpstr>
      <vt:lpstr>系统分解为九个子模块</vt:lpstr>
      <vt:lpstr>U1-多周期CPU模块：Multi-CPU</vt:lpstr>
      <vt:lpstr>CPU核接口空模块-Multi_CPU.v</vt:lpstr>
      <vt:lpstr>CPU部件之一-数据通路：M_datapath</vt:lpstr>
      <vt:lpstr>数据通路空模块- M_datapath.v</vt:lpstr>
      <vt:lpstr>CPU部件之二-控制器：ctrl</vt:lpstr>
      <vt:lpstr>控制器接口文档- ctrl.v</vt:lpstr>
      <vt:lpstr>U3-指令代码存储模块：RAM_B</vt:lpstr>
      <vt:lpstr>RAM_B调用方式：与Lab3相同</vt:lpstr>
      <vt:lpstr>U3-存储器初始化数据文档：mem.coe 				      代码与数据共存</vt:lpstr>
      <vt:lpstr>U4-总线接口模块：MIO_BUS</vt:lpstr>
      <vt:lpstr>IO总线接口空模块-MIO_BUS.v</vt:lpstr>
      <vt:lpstr>MIO_BUS模块调用接口信号关系</vt:lpstr>
      <vt:lpstr>PowerPoint 演示文稿</vt:lpstr>
      <vt:lpstr>U7-外部设备模块：GPIO接口及设备一 		            	    			SPIO</vt:lpstr>
      <vt:lpstr>通用接口与设备一IP核调用空模块 						       -PIO.v</vt:lpstr>
      <vt:lpstr>U6-外部设备模块：GPIO设备二	    	   			   	   	  	SSeg_Dev</vt:lpstr>
      <vt:lpstr>U6-外部设备模块：GPIO设备二	    	   			   	   	  	Seg7_Dev</vt:lpstr>
      <vt:lpstr>通用设备二IP核调用空模块 			      		        SSeg7_Dev.v</vt:lpstr>
      <vt:lpstr>U5-通用设备二接口模块 			    	   			 		  Multi_8CH32</vt:lpstr>
      <vt:lpstr>通用设备二接口调用空模块 			      -Multi_8CH32_IO.v</vt:lpstr>
      <vt:lpstr>Multi_8CH32调用信号关系</vt:lpstr>
      <vt:lpstr>外部设备模块：GPIO接口设备三、四				                    GPIO_SW_BTN</vt:lpstr>
      <vt:lpstr>U10-外部设备五：通用计数器模块	       					            Counter_x.v</vt:lpstr>
      <vt:lpstr>通用计数器IP核调用空模块 			      	    	       -Counter_x.v</vt:lpstr>
      <vt:lpstr>PowerPoint 演示文稿</vt:lpstr>
      <vt:lpstr>U8-通用分频模块：clk_div</vt:lpstr>
      <vt:lpstr>通用分频IP核调用空模块 			      	    	       -clk_div.v</vt:lpstr>
      <vt:lpstr>U9-开关去抖动模块：SAnti_jitter</vt:lpstr>
      <vt:lpstr>开关去抖动IP核调用空模块 			      	    	     -Anti_jitter.v</vt:lpstr>
      <vt:lpstr>Course Outline</vt:lpstr>
      <vt:lpstr>设计工程：OExp09-IP2MCPU</vt:lpstr>
      <vt:lpstr>设计要点</vt:lpstr>
      <vt:lpstr>建立多周期SOC测试应用工程</vt:lpstr>
      <vt:lpstr>SOC测试应用框架工程模板</vt:lpstr>
      <vt:lpstr>PowerPoint 演示文稿</vt:lpstr>
      <vt:lpstr>设计多周期CPU核调用模块</vt:lpstr>
      <vt:lpstr>核集成CPU描述结构参考</vt:lpstr>
      <vt:lpstr>重要信号及模块调用结构</vt:lpstr>
      <vt:lpstr>PowerPoint 演示文稿</vt:lpstr>
      <vt:lpstr>根据下列逻辑原理图设计结构描述代码 	        很简单：就是端口定义和二级模块调用</vt:lpstr>
      <vt:lpstr>建立结构描述输入模板（顶层模块）</vt:lpstr>
      <vt:lpstr>硬件描述代码输入窗口与环境</vt:lpstr>
      <vt:lpstr>完成输入后第二层模块层次关系</vt:lpstr>
      <vt:lpstr>顶层语法检查</vt:lpstr>
      <vt:lpstr>模块调用与关联</vt:lpstr>
      <vt:lpstr>顶层(SOC测试应用系统)参考描述</vt:lpstr>
      <vt:lpstr>信号传输： 		  初值、模块连接过渡信号，信号转换、总线转换等</vt:lpstr>
      <vt:lpstr>模块调用</vt:lpstr>
      <vt:lpstr>模块调用</vt:lpstr>
      <vt:lpstr>模块调用</vt:lpstr>
      <vt:lpstr>模块调用</vt:lpstr>
      <vt:lpstr>模块调用</vt:lpstr>
      <vt:lpstr>完成后的层次关联</vt:lpstr>
      <vt:lpstr>PowerPoint 演示文稿</vt:lpstr>
      <vt:lpstr>物理验证-DEMO接口功能</vt:lpstr>
      <vt:lpstr>下载验证SoC</vt:lpstr>
      <vt:lpstr>测试开关设置</vt:lpstr>
      <vt:lpstr>仅定性观测</vt:lpstr>
      <vt:lpstr>仅定性观测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zj_sqs</dc:creator>
  <cp:lastModifiedBy>RedFlag</cp:lastModifiedBy>
  <cp:revision>674</cp:revision>
  <dcterms:created xsi:type="dcterms:W3CDTF">2013-04-10T02:56:00Z</dcterms:created>
  <dcterms:modified xsi:type="dcterms:W3CDTF">2018-05-29T07:41:49Z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