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298" r:id="rId4"/>
    <p:sldId id="299" r:id="rId6"/>
    <p:sldId id="486" r:id="rId7"/>
    <p:sldId id="302" r:id="rId8"/>
    <p:sldId id="303" r:id="rId9"/>
    <p:sldId id="304" r:id="rId10"/>
    <p:sldId id="419" r:id="rId11"/>
    <p:sldId id="488" r:id="rId12"/>
    <p:sldId id="489" r:id="rId13"/>
    <p:sldId id="538" r:id="rId14"/>
    <p:sldId id="539" r:id="rId15"/>
    <p:sldId id="490" r:id="rId16"/>
    <p:sldId id="503" r:id="rId17"/>
    <p:sldId id="500" r:id="rId18"/>
    <p:sldId id="501" r:id="rId19"/>
    <p:sldId id="498" r:id="rId20"/>
    <p:sldId id="508" r:id="rId21"/>
    <p:sldId id="509" r:id="rId22"/>
    <p:sldId id="510" r:id="rId23"/>
    <p:sldId id="513" r:id="rId24"/>
    <p:sldId id="515" r:id="rId25"/>
    <p:sldId id="523" r:id="rId26"/>
    <p:sldId id="514" r:id="rId27"/>
    <p:sldId id="522" r:id="rId28"/>
    <p:sldId id="521" r:id="rId29"/>
    <p:sldId id="518" r:id="rId30"/>
    <p:sldId id="519" r:id="rId31"/>
    <p:sldId id="520" r:id="rId32"/>
    <p:sldId id="524" r:id="rId33"/>
    <p:sldId id="525" r:id="rId34"/>
    <p:sldId id="526" r:id="rId35"/>
    <p:sldId id="527" r:id="rId36"/>
    <p:sldId id="528" r:id="rId37"/>
    <p:sldId id="529" r:id="rId38"/>
    <p:sldId id="530" r:id="rId39"/>
    <p:sldId id="386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EEEEE"/>
    <a:srgbClr val="0033CC"/>
    <a:srgbClr val="FF505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2613" autoAdjust="0"/>
  </p:normalViewPr>
  <p:slideViewPr>
    <p:cSldViewPr>
      <p:cViewPr>
        <p:scale>
          <a:sx n="75" d="100"/>
          <a:sy n="75" d="100"/>
        </p:scale>
        <p:origin x="1056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A8E46E02-B21B-4863-B56C-4E06C6879458}" type="presOf" srcId="{607E526C-60CD-4A98-A71B-78FCE2BC42A5}" destId="{596E06D9-740A-4EB7-99D6-26FD9CA88D40}" srcOrd="0" destOrd="0" presId="urn:microsoft.com/office/officeart/2008/layout/VerticalCurvedList"/>
    <dgm:cxn modelId="{F37032CB-45E1-4C2E-8338-45A5059C31D0}" type="presOf" srcId="{89F17C84-8395-4E33-8F8A-878E46DB1974}" destId="{1B922EBE-B39C-4873-8CC5-9E93797307C1}" srcOrd="0" destOrd="0" presId="urn:microsoft.com/office/officeart/2008/layout/VerticalCurvedList"/>
    <dgm:cxn modelId="{C4C53D51-DE36-4D38-ABF4-A2F3B7D84D42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3B45B50F-50E9-4192-8554-27CFF3D34264}" type="presOf" srcId="{AA26FAA2-A785-4E15-BA91-A671C9AEEFB8}" destId="{411AB55B-A6A8-48D0-B24D-1FE0443D1EDB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E0F452A-F1D0-4FB0-A2E3-2FB9627A246F}" type="presOf" srcId="{8A1426EB-7DE3-47DE-897B-C3F4E225F151}" destId="{D3F14193-5855-4C09-A68A-0623D31128DF}" srcOrd="0" destOrd="0" presId="urn:microsoft.com/office/officeart/2008/layout/VerticalCurvedList"/>
    <dgm:cxn modelId="{AFB653F5-B11B-4301-B49A-0A7070A06F7E}" type="presOf" srcId="{7944E05A-E851-4FEB-8F65-54CF019D8607}" destId="{CC9EE4F8-9490-427F-B10E-0E9D697AC42E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D4D0D742-A8D7-42E3-AF49-9CEF4F63BC65}" type="presParOf" srcId="{1B922EBE-B39C-4873-8CC5-9E93797307C1}" destId="{7CDB5B95-D570-47D8-BCE0-E552F8830E24}" srcOrd="0" destOrd="0" presId="urn:microsoft.com/office/officeart/2008/layout/VerticalCurvedList"/>
    <dgm:cxn modelId="{F0DBEDD3-AF3B-487B-B21C-506906953185}" type="presParOf" srcId="{7CDB5B95-D570-47D8-BCE0-E552F8830E24}" destId="{8C163561-368A-464B-8AC3-290847416772}" srcOrd="0" destOrd="0" presId="urn:microsoft.com/office/officeart/2008/layout/VerticalCurvedList"/>
    <dgm:cxn modelId="{08BB7F30-7008-446F-9877-4C4B20E9F128}" type="presParOf" srcId="{8C163561-368A-464B-8AC3-290847416772}" destId="{239A010D-535F-44FF-8274-A74669569E25}" srcOrd="0" destOrd="0" presId="urn:microsoft.com/office/officeart/2008/layout/VerticalCurvedList"/>
    <dgm:cxn modelId="{DE7497A5-669E-43DE-85F3-69916D36958D}" type="presParOf" srcId="{8C163561-368A-464B-8AC3-290847416772}" destId="{7D320737-378C-4B8C-AEBD-51068216900B}" srcOrd="1" destOrd="0" presId="urn:microsoft.com/office/officeart/2008/layout/VerticalCurvedList"/>
    <dgm:cxn modelId="{EBDB18B8-45B9-4EE4-99C8-BC668A09E022}" type="presParOf" srcId="{8C163561-368A-464B-8AC3-290847416772}" destId="{C626C0FB-4623-4A86-B194-30FC7A43F690}" srcOrd="2" destOrd="0" presId="urn:microsoft.com/office/officeart/2008/layout/VerticalCurvedList"/>
    <dgm:cxn modelId="{BB4EAF79-1E04-4267-B53C-2DA923D7C03F}" type="presParOf" srcId="{8C163561-368A-464B-8AC3-290847416772}" destId="{0DB23378-0D9E-489E-B056-8FF32F56CCC3}" srcOrd="3" destOrd="0" presId="urn:microsoft.com/office/officeart/2008/layout/VerticalCurvedList"/>
    <dgm:cxn modelId="{9C7BCA96-77C0-4159-B0EE-BFFAF0E4A158}" type="presParOf" srcId="{7CDB5B95-D570-47D8-BCE0-E552F8830E24}" destId="{411AB55B-A6A8-48D0-B24D-1FE0443D1EDB}" srcOrd="1" destOrd="0" presId="urn:microsoft.com/office/officeart/2008/layout/VerticalCurvedList"/>
    <dgm:cxn modelId="{5992BB2B-A2AF-46F3-A69F-DA45E50B75B4}" type="presParOf" srcId="{7CDB5B95-D570-47D8-BCE0-E552F8830E24}" destId="{62EFC6DF-9B9D-4498-9FCB-69AB4CF71398}" srcOrd="2" destOrd="0" presId="urn:microsoft.com/office/officeart/2008/layout/VerticalCurvedList"/>
    <dgm:cxn modelId="{BA328130-C95E-4CE4-8345-A8A6E973E1D2}" type="presParOf" srcId="{62EFC6DF-9B9D-4498-9FCB-69AB4CF71398}" destId="{3A93CF4B-2409-4FAC-8ACE-009A6101783F}" srcOrd="0" destOrd="0" presId="urn:microsoft.com/office/officeart/2008/layout/VerticalCurvedList"/>
    <dgm:cxn modelId="{E8E80106-9ADF-43A8-8CD2-BD89F52BFE8E}" type="presParOf" srcId="{7CDB5B95-D570-47D8-BCE0-E552F8830E24}" destId="{D3F14193-5855-4C09-A68A-0623D31128DF}" srcOrd="3" destOrd="0" presId="urn:microsoft.com/office/officeart/2008/layout/VerticalCurvedList"/>
    <dgm:cxn modelId="{2C9A6743-5399-4559-BA77-4400BC46569C}" type="presParOf" srcId="{7CDB5B95-D570-47D8-BCE0-E552F8830E24}" destId="{BD8A115F-6910-49FF-9795-3847D8CBD453}" srcOrd="4" destOrd="0" presId="urn:microsoft.com/office/officeart/2008/layout/VerticalCurvedList"/>
    <dgm:cxn modelId="{E8BDD07B-A72A-47A4-BE97-41BA4B7440B8}" type="presParOf" srcId="{BD8A115F-6910-49FF-9795-3847D8CBD453}" destId="{BAAE23CF-93E1-4283-B216-8A16E8BF43B5}" srcOrd="0" destOrd="0" presId="urn:microsoft.com/office/officeart/2008/layout/VerticalCurvedList"/>
    <dgm:cxn modelId="{B03D53D7-6CFD-430F-AE18-09658865EDAA}" type="presParOf" srcId="{7CDB5B95-D570-47D8-BCE0-E552F8830E24}" destId="{CC9EE4F8-9490-427F-B10E-0E9D697AC42E}" srcOrd="5" destOrd="0" presId="urn:microsoft.com/office/officeart/2008/layout/VerticalCurvedList"/>
    <dgm:cxn modelId="{38BCA0D8-E333-4FE4-A514-80B77EAB808F}" type="presParOf" srcId="{7CDB5B95-D570-47D8-BCE0-E552F8830E24}" destId="{99854AA3-86D7-4DB5-AA36-6F45C724EA1C}" srcOrd="6" destOrd="0" presId="urn:microsoft.com/office/officeart/2008/layout/VerticalCurvedList"/>
    <dgm:cxn modelId="{4FB6FEE8-21F2-4B1F-B3EC-967F28F00E4F}" type="presParOf" srcId="{99854AA3-86D7-4DB5-AA36-6F45C724EA1C}" destId="{CC93471B-25DF-4061-9EB5-45EAA8B6183F}" srcOrd="0" destOrd="0" presId="urn:microsoft.com/office/officeart/2008/layout/VerticalCurvedList"/>
    <dgm:cxn modelId="{67A0E911-C9C0-4F11-8690-B91E411CD7A1}" type="presParOf" srcId="{7CDB5B95-D570-47D8-BCE0-E552F8830E24}" destId="{596E06D9-740A-4EB7-99D6-26FD9CA88D40}" srcOrd="7" destOrd="0" presId="urn:microsoft.com/office/officeart/2008/layout/VerticalCurvedList"/>
    <dgm:cxn modelId="{69CB5763-79F5-4C63-B8E4-1FFC9599458A}" type="presParOf" srcId="{7CDB5B95-D570-47D8-BCE0-E552F8830E24}" destId="{9031F968-0A05-4BA8-92EC-3061E9C2118F}" srcOrd="8" destOrd="0" presId="urn:microsoft.com/office/officeart/2008/layout/VerticalCurvedList"/>
    <dgm:cxn modelId="{90EDD093-C55D-4F47-B10B-9E51420C4B43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系统结构与系统软件实验室</a:t>
            </a:r>
            <a:endParaRPr lang="zh-CN" altLang="en-US" sz="2000" b="1" smtClean="0">
              <a:solidFill>
                <a:srgbClr val="31859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  <a:endParaRPr lang="zh-CN" altLang="en-US" sz="40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施青松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Asso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. Prof.  Shi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Qingsong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College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of Computer Science and Technology, Zhejiang University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zjsqs@zju.edu.cn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73856" y="2971800"/>
            <a:ext cx="861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实验十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多周期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设计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数据通路设计</a:t>
            </a: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" name="Clip" r:id="rId1" imgW="4006850" imgH="2857500" progId="MS_ClipArt_Gallery.5">
                  <p:embed/>
                </p:oleObj>
              </mc:Choice>
              <mc:Fallback>
                <p:oleObj name="Clip" r:id="rId1" imgW="4006850" imgH="2857500" progId="MS_ClipArt_Gallery.5">
                  <p:embed/>
                  <p:pic>
                    <p:nvPicPr>
                      <p:cNvPr id="0" name="图片 15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085584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多周期控制信号定义：</a:t>
            </a:r>
            <a:r>
              <a:rPr lang="en-US" altLang="zh-CN" sz="2700" dirty="0" smtClean="0">
                <a:solidFill>
                  <a:srgbClr val="FF0000"/>
                </a:solidFill>
              </a:rPr>
              <a:t>Defined 10+6+</a:t>
            </a:r>
            <a:r>
              <a:rPr lang="zh-CN" altLang="en-US" sz="2700" dirty="0" smtClean="0">
                <a:solidFill>
                  <a:srgbClr val="FF0000"/>
                </a:solidFill>
              </a:rPr>
              <a:t>？</a:t>
            </a:r>
            <a:r>
              <a:rPr lang="en-US" altLang="zh-CN" sz="2700" dirty="0" smtClean="0">
                <a:solidFill>
                  <a:srgbClr val="FF0000"/>
                </a:solidFill>
              </a:rPr>
              <a:t>control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59385" y="69929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修改单周期通路与操作控制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1140" y="1071245"/>
          <a:ext cx="8984615" cy="6246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1620"/>
                <a:gridCol w="931545"/>
                <a:gridCol w="3248025"/>
                <a:gridCol w="1461770"/>
                <a:gridCol w="1811655"/>
              </a:tblGrid>
              <a:tr h="350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赋值</a:t>
                      </a:r>
                      <a:r>
                        <a:rPr lang="en-US" sz="1800" kern="100" dirty="0">
                          <a:effectLst/>
                        </a:rPr>
                        <a:t>0</a:t>
                      </a:r>
                      <a:r>
                        <a:rPr lang="zh-CN" sz="1800" kern="100" dirty="0">
                          <a:effectLst/>
                        </a:rPr>
                        <a:t>时动作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94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ALUScrA</a:t>
                      </a:r>
                      <a:endParaRPr lang="en-US" sz="18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 smtClean="0">
                          <a:effectLst/>
                        </a:rPr>
                        <a:t>端口</a:t>
                      </a:r>
                      <a:r>
                        <a:rPr lang="en-US" altLang="zh-CN" sz="1800" kern="100" dirty="0" smtClean="0">
                          <a:effectLst/>
                        </a:rPr>
                        <a:t>A</a:t>
                      </a:r>
                      <a:r>
                        <a:rPr lang="zh-CN" sz="1800" kern="100" dirty="0">
                          <a:effectLst/>
                        </a:rPr>
                        <a:t>输入选择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选通</a:t>
                      </a:r>
                      <a:r>
                        <a:rPr lang="en-US" alt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  <a:endParaRPr lang="en-US" alt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选通</a:t>
                      </a:r>
                      <a:r>
                        <a:rPr lang="en-US" alt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A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暂存器</a:t>
                      </a:r>
                      <a:endParaRPr lang="en-US" alt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/>
                </a:tc>
              </a:tr>
              <a:tr h="55880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None/>
                      </a:pPr>
                      <a:r>
                        <a:rPr lang="en-US" sz="1800" kern="100" dirty="0" err="1" smtClean="0">
                          <a:effectLst/>
                          <a:sym typeface="+mn-ea"/>
                        </a:rPr>
                        <a:t>ALUSrc_B</a:t>
                      </a:r>
                      <a:endParaRPr lang="zh-CN" altLang="en-US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buNone/>
                      </a:pP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选择</a:t>
                      </a:r>
                      <a:r>
                        <a:rPr lang="en-US" altLang="zh-CN" sz="18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ALU</a:t>
                      </a:r>
                      <a:r>
                        <a:rPr lang="zh-CN" altLang="en-US" sz="18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端口</a:t>
                      </a:r>
                      <a:r>
                        <a:rPr lang="en-US" altLang="zh-CN" sz="18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18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数据来源</a:t>
                      </a:r>
                      <a:endParaRPr lang="zh-CN" altLang="en-US" sz="18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p>
                      <a:pPr algn="l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01:</a:t>
                      </a:r>
                      <a:r>
                        <a:rPr lang="zh-CN" altLang="en-US" sz="180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常数</a:t>
                      </a:r>
                      <a: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 00:</a:t>
                      </a:r>
                      <a:r>
                        <a:rPr lang="zh-CN" altLang="en-US" sz="180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选能寄存器</a:t>
                      </a:r>
                      <a: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10:</a:t>
                      </a:r>
                      <a:r>
                        <a:rPr lang="zh-CN" altLang="en-US" sz="180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扩展后的数据 </a:t>
                      </a:r>
                      <a: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11:</a:t>
                      </a:r>
                      <a:r>
                        <a:rPr lang="zh-CN" altLang="en-US" sz="180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扩展左移的数据</a:t>
                      </a:r>
                      <a: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endParaRPr lang="en-US" altLang="zh-CN" sz="1800" kern="1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 marL="68580" marR="68580" marT="0" marB="0" anchor="ctr"/>
                </a:tc>
              </a:tr>
              <a:tr h="3517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RegDst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寄存器写地址</a:t>
                      </a:r>
                      <a:r>
                        <a:rPr lang="zh-CN" sz="1800" kern="100" dirty="0" smtClean="0">
                          <a:effectLst/>
                        </a:rPr>
                        <a:t>选择</a:t>
                      </a:r>
                      <a:r>
                        <a:rPr lang="en-US" altLang="zh-CN" sz="1800" kern="100" dirty="0" smtClean="0">
                          <a:effectLst/>
                        </a:rPr>
                        <a:t>(</a:t>
                      </a:r>
                      <a:r>
                        <a:rPr lang="zh-CN" altLang="en-US" sz="1800" kern="100" dirty="0" smtClean="0">
                          <a:effectLst/>
                        </a:rPr>
                        <a:t>考虑扩展</a:t>
                      </a:r>
                      <a:r>
                        <a:rPr lang="en-US" altLang="zh-CN" sz="1800" kern="100" dirty="0" smtClean="0">
                          <a:effectLst/>
                        </a:rPr>
                        <a:t>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sym typeface="+mn-ea"/>
                        </a:rPr>
                        <a:t>选择指令</a:t>
                      </a:r>
                      <a:r>
                        <a:rPr lang="en-US" sz="1800" kern="100">
                          <a:effectLst/>
                          <a:sym typeface="+mn-ea"/>
                        </a:rPr>
                        <a:t>rt</a:t>
                      </a:r>
                      <a:r>
                        <a:rPr lang="zh-CN" sz="1800" kern="100">
                          <a:effectLst/>
                          <a:sym typeface="+mn-ea"/>
                        </a:rPr>
                        <a:t>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sym typeface="+mn-ea"/>
                        </a:rPr>
                        <a:t>选择指令</a:t>
                      </a:r>
                      <a:r>
                        <a:rPr lang="en-US" sz="1800" kern="100" dirty="0" err="1">
                          <a:effectLst/>
                          <a:sym typeface="+mn-ea"/>
                        </a:rPr>
                        <a:t>rs</a:t>
                      </a:r>
                      <a:r>
                        <a:rPr lang="zh-CN" sz="1800" kern="100" dirty="0">
                          <a:effectLst/>
                          <a:sym typeface="+mn-ea"/>
                        </a:rPr>
                        <a:t>域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11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MemtoReg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寄存器</a:t>
                      </a:r>
                      <a:r>
                        <a:rPr lang="zh-CN" sz="1800" kern="100" dirty="0" smtClean="0">
                          <a:solidFill>
                            <a:schemeClr val="tx1"/>
                          </a:solidFill>
                          <a:effectLst/>
                        </a:rPr>
                        <a:t>写数据选择</a:t>
                      </a: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altLang="en-US" sz="1800" kern="100" dirty="0" smtClean="0">
                          <a:solidFill>
                            <a:schemeClr val="tx1"/>
                          </a:solidFill>
                          <a:effectLst/>
                        </a:rPr>
                        <a:t>考虑扩展</a:t>
                      </a: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选通暂存器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F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选通暂存器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MDR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/>
                </a:tc>
              </a:tr>
              <a:tr h="4794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IorD</a:t>
                      </a:r>
                      <a:endParaRPr lang="en-US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r>
                        <a:rPr lang="en-US" altLang="zh-CN" sz="180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选择存储器地址端</a:t>
                      </a: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的来源</a:t>
                      </a:r>
                      <a:endParaRPr lang="zh-CN" altLang="en-US" sz="1800" b="1" kern="10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选通</a:t>
                      </a:r>
                      <a: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  <a:endParaRPr lang="en-US" altLang="zh-CN" sz="1800" kern="1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选通暂存器</a:t>
                      </a:r>
                      <a:r>
                        <a:rPr lang="en-US" altLang="zh-CN" sz="18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en-US" altLang="zh-CN" sz="18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53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PCSource</a:t>
                      </a:r>
                      <a:endParaRPr lang="en-US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r>
                        <a:rPr lang="en-US" altLang="zh-CN" sz="180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选择打入</a:t>
                      </a:r>
                      <a:r>
                        <a:rPr lang="en-US" altLang="zh-CN" sz="180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r>
                        <a:rPr lang="zh-CN" altLang="en-US" sz="180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的数据来源</a:t>
                      </a:r>
                      <a:endParaRPr lang="zh-CN" altLang="en-US" sz="1800" kern="10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00:ALU</a:t>
                      </a:r>
                      <a:r>
                        <a:rPr lang="zh-CN" altLang="en-US" sz="18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</a:t>
                      </a:r>
                      <a:r>
                        <a:rPr lang="en-US" altLang="zh-CN" sz="18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,01:</a:t>
                      </a:r>
                      <a:r>
                        <a:rPr lang="zh-CN" altLang="en-US" sz="18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选择</a:t>
                      </a:r>
                      <a:r>
                        <a:rPr lang="en-US" altLang="zh-CN" sz="18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8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暂存器</a:t>
                      </a:r>
                      <a:r>
                        <a:rPr lang="en-US" altLang="zh-CN" sz="18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10:jump</a:t>
                      </a:r>
                      <a:endParaRPr lang="en-US" altLang="zh-CN" sz="18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 marL="68580" marR="68580" marT="0" marB="0" anchor="ctr"/>
                </a:tc>
              </a:tr>
              <a:tr h="4387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PCWriteCond</a:t>
                      </a:r>
                      <a:endParaRPr lang="en-US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r>
                        <a:rPr lang="en-US" altLang="zh-CN" sz="180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180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r>
                        <a:rPr lang="zh-CN" altLang="en-US" sz="180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的工作模式</a:t>
                      </a:r>
                      <a:endParaRPr lang="zh-CN" altLang="en-US" sz="1800" kern="10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未使用</a:t>
                      </a:r>
                      <a:endParaRPr lang="zh-CN" sz="1800" kern="1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altLang="zh-CN" sz="18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zh-CN" altLang="en-US" sz="18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置为写模式</a:t>
                      </a:r>
                      <a:endParaRPr lang="zh-CN" altLang="en-US" sz="18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IRWrite</a:t>
                      </a:r>
                      <a:endParaRPr lang="en-US" sz="1800" b="1" kern="100" dirty="0" smtClean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r>
                        <a:rPr lang="en-US" altLang="zh-CN" sz="180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180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zh-CN" altLang="en-US" sz="180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工作模式</a:t>
                      </a:r>
                      <a:endParaRPr lang="zh-CN" altLang="en-US" sz="1800" kern="10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未使用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将</a:t>
                      </a:r>
                      <a:r>
                        <a:rPr lang="en-US" altLang="zh-CN" sz="18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IR</a:t>
                      </a:r>
                      <a:r>
                        <a:rPr lang="zh-CN" altLang="en-US" sz="18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置为写模式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05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Branch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00" dirty="0" err="1" smtClean="0">
                          <a:effectLst/>
                        </a:rPr>
                        <a:t>Beq</a:t>
                      </a:r>
                      <a:r>
                        <a:rPr lang="zh-CN" sz="1800" kern="100" dirty="0" smtClean="0">
                          <a:effectLst/>
                        </a:rPr>
                        <a:t>指</a:t>
                      </a:r>
                      <a:r>
                        <a:rPr lang="zh-CN" altLang="en-US" sz="1800" kern="100" dirty="0" smtClean="0">
                          <a:effectLst/>
                        </a:rPr>
                        <a:t>示</a:t>
                      </a:r>
                      <a:r>
                        <a:rPr lang="en-US" altLang="zh-CN" sz="1800" kern="100" dirty="0" smtClean="0">
                          <a:effectLst/>
                        </a:rPr>
                        <a:t>(</a:t>
                      </a:r>
                      <a:r>
                        <a:rPr lang="zh-CN" altLang="en-US" sz="1800" kern="100" dirty="0" smtClean="0">
                          <a:effectLst/>
                        </a:rPr>
                        <a:t>考虑</a:t>
                      </a:r>
                      <a:r>
                        <a:rPr lang="en-US" altLang="zh-CN" sz="1800" kern="100" dirty="0" err="1" smtClean="0">
                          <a:effectLst/>
                        </a:rPr>
                        <a:t>Bne</a:t>
                      </a:r>
                      <a:r>
                        <a:rPr lang="zh-CN" altLang="en-US" sz="1800" kern="100" dirty="0" smtClean="0">
                          <a:effectLst/>
                        </a:rPr>
                        <a:t>扩展</a:t>
                      </a:r>
                      <a:r>
                        <a:rPr lang="en-US" altLang="zh-CN" sz="1800" kern="100" dirty="0" smtClean="0">
                          <a:effectLst/>
                        </a:rPr>
                        <a:t>)</a:t>
                      </a:r>
                      <a:endParaRPr lang="zh-CN" altLang="zh-CN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sym typeface="+mn-ea"/>
                        </a:rPr>
                        <a:t>选择</a:t>
                      </a:r>
                      <a:r>
                        <a:rPr lang="en-US" sz="1800" kern="100">
                          <a:effectLst/>
                          <a:sym typeface="+mn-ea"/>
                        </a:rPr>
                        <a:t>PC+4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sym typeface="+mn-ea"/>
                        </a:rPr>
                        <a:t>转移地址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02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写模式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95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存储器写控制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86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MemRead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存储器读控制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18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ALU_Control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</a:rPr>
                        <a:t>000- 111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位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操作控制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参考表 </a:t>
                      </a:r>
                      <a:r>
                        <a:rPr lang="en-US" altLang="zh-CN" sz="1800" kern="100" dirty="0" smtClean="0">
                          <a:effectLst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单周期控制信号定义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通路与操作控制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28" y="1628800"/>
          <a:ext cx="8462865" cy="4507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808"/>
                <a:gridCol w="880110"/>
                <a:gridCol w="2493413"/>
                <a:gridCol w="1925698"/>
                <a:gridCol w="1782836"/>
              </a:tblGrid>
              <a:tr h="31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赋值</a:t>
                      </a:r>
                      <a:r>
                        <a:rPr lang="en-US" sz="1800" kern="100">
                          <a:effectLst/>
                        </a:rPr>
                        <a:t>0</a:t>
                      </a:r>
                      <a:r>
                        <a:rPr lang="zh-CN" sz="1800" kern="100">
                          <a:effectLst/>
                        </a:rPr>
                        <a:t>时动作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1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ALUSrc_B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端口</a:t>
                      </a:r>
                      <a:r>
                        <a:rPr lang="en-US" sz="1800" kern="100" dirty="0">
                          <a:effectLst/>
                        </a:rPr>
                        <a:t>B</a:t>
                      </a:r>
                      <a:r>
                        <a:rPr lang="zh-CN" sz="1800" kern="100" dirty="0">
                          <a:effectLst/>
                        </a:rPr>
                        <a:t>输入选择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选择寄存器</a:t>
                      </a:r>
                      <a:r>
                        <a:rPr lang="en-US" sz="1800" kern="100">
                          <a:effectLst/>
                        </a:rPr>
                        <a:t>B</a:t>
                      </a:r>
                      <a:r>
                        <a:rPr lang="zh-CN" sz="1800" kern="100">
                          <a:effectLst/>
                        </a:rPr>
                        <a:t>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位立即数（符号扩展后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RegDst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选择指令</a:t>
                      </a:r>
                      <a:r>
                        <a:rPr lang="en-US" sz="1800" kern="100">
                          <a:effectLst/>
                        </a:rPr>
                        <a:t>rt</a:t>
                      </a:r>
                      <a:r>
                        <a:rPr lang="zh-CN" sz="1800" kern="100">
                          <a:effectLst/>
                        </a:rPr>
                        <a:t>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选择指令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r>
                        <a:rPr lang="zh-CN" sz="1800" kern="100" dirty="0">
                          <a:effectLst/>
                        </a:rPr>
                        <a:t>域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MemtoReg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寄存器写入数据选择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选择存储器数据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输出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2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Branch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Beq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</a:t>
                      </a:r>
                      <a:r>
                        <a:rPr lang="en-US" sz="1800" kern="100">
                          <a:effectLst/>
                        </a:rPr>
                        <a:t>PC+4</a:t>
                      </a:r>
                      <a:r>
                        <a:rPr lang="zh-CN" sz="1800" kern="100">
                          <a:effectLst/>
                        </a:rPr>
                        <a:t>地址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选择转移地址（</a:t>
                      </a:r>
                      <a:r>
                        <a:rPr lang="en-US" sz="1800" kern="100" dirty="0">
                          <a:effectLst/>
                        </a:rPr>
                        <a:t>Zero=1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Jump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目标地址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由</a:t>
                      </a:r>
                      <a:r>
                        <a:rPr lang="en-US" sz="1800" kern="100">
                          <a:effectLst/>
                        </a:rPr>
                        <a:t>Branch</a:t>
                      </a:r>
                      <a:r>
                        <a:rPr lang="zh-CN" sz="1800" kern="100">
                          <a:effectLst/>
                        </a:rPr>
                        <a:t>决定输出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禁止寄存器写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禁止存储器写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MemRead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存储器读控制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禁止存储器读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使能存储器读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ALU_Control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000-</a:t>
                      </a:r>
                      <a:endParaRPr lang="en-US" sz="1800" b="1" kern="1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</a:rPr>
                        <a:t>    </a:t>
                      </a:r>
                      <a:r>
                        <a:rPr lang="en-US" sz="1800" b="1" kern="100" dirty="0" smtClean="0">
                          <a:effectLst/>
                        </a:rPr>
                        <a:t>   111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位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操作控制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参考</a:t>
                      </a:r>
                      <a:r>
                        <a:rPr lang="zh-CN" sz="1800" kern="100" dirty="0" smtClean="0">
                          <a:effectLst/>
                        </a:rPr>
                        <a:t>表</a:t>
                      </a:r>
                      <a:r>
                        <a:rPr lang="en-US" altLang="zh-CN" sz="1800" kern="100" dirty="0" smtClean="0">
                          <a:effectLst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97260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dirty="0" smtClean="0"/>
              <a:t>单周期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操作译码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	      </a:t>
            </a:r>
            <a:r>
              <a:rPr lang="en-US" altLang="zh-CN" dirty="0" smtClean="0">
                <a:solidFill>
                  <a:srgbClr val="FF0000"/>
                </a:solidFill>
              </a:rPr>
              <a:t>Second level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70992"/>
            <a:ext cx="8229600" cy="485800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参考实验四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5" name="Group 207"/>
          <p:cNvGraphicFramePr>
            <a:graphicFrameLocks noGrp="1"/>
          </p:cNvGraphicFramePr>
          <p:nvPr/>
        </p:nvGraphicFramePr>
        <p:xfrm>
          <a:off x="230832" y="1628800"/>
          <a:ext cx="8778875" cy="4526192"/>
        </p:xfrm>
        <a:graphic>
          <a:graphicData uri="http://schemas.openxmlformats.org/drawingml/2006/table">
            <a:tbl>
              <a:tblPr/>
              <a:tblGrid>
                <a:gridCol w="1368425"/>
                <a:gridCol w="971550"/>
                <a:gridCol w="1739900"/>
                <a:gridCol w="1446212"/>
                <a:gridCol w="1739900"/>
                <a:gridCol w="1512888"/>
              </a:tblGrid>
              <a:tr h="710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Instruction opcode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ALUop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Instruction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operation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field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Desired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ALU action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ALU_Control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</a:tr>
              <a:tr h="43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LW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 word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xxxxxx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 word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Store word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xxxxxx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Store word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Beq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 equal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xxxxxx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 equal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R-type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0000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R-type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subtract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0010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subtract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R-type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0100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R-type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0101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R-type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Set on less than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1010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Set on less than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R-type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NOR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0111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NOR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圆角矩形 3"/>
          <p:cNvSpPr/>
          <p:nvPr/>
        </p:nvSpPr>
        <p:spPr>
          <a:xfrm>
            <a:off x="4509136" y="3645024"/>
            <a:ext cx="373760" cy="2448272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3000"/>
            </a:schemeClr>
          </a:solidFill>
          <a:ln>
            <a:solidFill>
              <a:srgbClr val="FF5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96296" y="3645024"/>
            <a:ext cx="144016" cy="2448272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3000"/>
            </a:schemeClr>
          </a:solidFill>
          <a:ln>
            <a:solidFill>
              <a:srgbClr val="FF5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488832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多周期数据通路模块：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M_datapath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数据通路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/>
              <a:t>CPU</a:t>
            </a:r>
            <a:r>
              <a:rPr lang="zh-CN" altLang="en-US" sz="2400" dirty="0"/>
              <a:t>主要部件之一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寄存器传输控制对象：通用数据通路</a:t>
            </a:r>
            <a:endParaRPr lang="en-US" altLang="zh-CN" sz="2400" dirty="0"/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基本功能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具有通用计算功能的算术逻辑部件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具有通用目的寄存器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具有通用计数所需的尽可能的路径</a:t>
            </a:r>
            <a:endParaRPr lang="en-US" altLang="zh-CN" sz="2400" dirty="0"/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重要信号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Inst_R</a:t>
            </a:r>
            <a:r>
              <a:rPr lang="zh-CN" altLang="en-US" sz="2200" dirty="0" smtClean="0">
                <a:solidFill>
                  <a:prstClr val="black"/>
                </a:solidFill>
              </a:rPr>
              <a:t>：指令寄存器输出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PC_Current</a:t>
            </a:r>
            <a:r>
              <a:rPr lang="zh-CN" altLang="en-US" sz="2200" dirty="0" smtClean="0">
                <a:solidFill>
                  <a:prstClr val="black"/>
                </a:solidFill>
              </a:rPr>
              <a:t>：当前</a:t>
            </a:r>
            <a:r>
              <a:rPr lang="en-US" altLang="zh-CN" sz="2200" dirty="0" smtClean="0">
                <a:solidFill>
                  <a:prstClr val="black"/>
                </a:solidFill>
              </a:rPr>
              <a:t>PC(PC+4)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M_addr</a:t>
            </a:r>
            <a:r>
              <a:rPr lang="zh-CN" altLang="en-US" sz="2200" dirty="0" smtClean="0">
                <a:solidFill>
                  <a:prstClr val="black"/>
                </a:solidFill>
              </a:rPr>
              <a:t>：存储器地址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Branch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smtClean="0">
                <a:solidFill>
                  <a:prstClr val="black"/>
                </a:solidFill>
              </a:rPr>
              <a:t>=1</a:t>
            </a:r>
            <a:r>
              <a:rPr lang="zh-CN" altLang="en-US" sz="2200" dirty="0" smtClean="0">
                <a:solidFill>
                  <a:prstClr val="black"/>
                </a:solidFill>
              </a:rPr>
              <a:t>→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beq</a:t>
            </a:r>
            <a:r>
              <a:rPr lang="zh-CN" altLang="en-US" sz="2200" dirty="0" smtClean="0">
                <a:solidFill>
                  <a:prstClr val="black"/>
                </a:solidFill>
              </a:rPr>
              <a:t>；</a:t>
            </a:r>
            <a:r>
              <a:rPr lang="en-US" altLang="zh-CN" sz="2200" dirty="0" smtClean="0">
                <a:solidFill>
                  <a:prstClr val="black"/>
                </a:solidFill>
              </a:rPr>
              <a:t>=0</a:t>
            </a:r>
            <a:r>
              <a:rPr lang="zh-CN" altLang="en-US" sz="2200" dirty="0">
                <a:solidFill>
                  <a:prstClr val="black"/>
                </a:solidFill>
              </a:rPr>
              <a:t> → 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bne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PCWriteCond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smtClean="0">
                <a:solidFill>
                  <a:prstClr val="black"/>
                </a:solidFill>
              </a:rPr>
              <a:t>Branch</a:t>
            </a:r>
            <a:r>
              <a:rPr lang="zh-CN" altLang="en-US" sz="2200" dirty="0" smtClean="0">
                <a:solidFill>
                  <a:prstClr val="black"/>
                </a:solidFill>
              </a:rPr>
              <a:t>指令</a:t>
            </a:r>
            <a:endParaRPr lang="en-US" altLang="zh-CN" sz="2200" dirty="0" smtClean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4208" y="1515305"/>
            <a:ext cx="2434213" cy="4722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数据通路接口参考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M_datapath.v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99276"/>
            <a:ext cx="7488832" cy="5354059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module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  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M_datapath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</a:rPr>
              <a:t>      input </a:t>
            </a:r>
            <a:r>
              <a:rPr lang="en-US" altLang="zh-CN" sz="1600" b="0" dirty="0">
                <a:solidFill>
                  <a:schemeClr val="tx1"/>
                </a:solidFill>
              </a:rPr>
              <a:t>reset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  <a:r>
              <a:rPr lang="en-US" altLang="zh-CN" sz="1600" b="0" dirty="0">
                <a:solidFill>
                  <a:schemeClr val="tx1"/>
                </a:solidFill>
              </a:rPr>
              <a:t>		 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外部输入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=1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IorD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IRWrite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</a:t>
            </a:r>
            <a:r>
              <a:rPr lang="en-US" altLang="zh-CN" sz="1600" b="0" dirty="0">
                <a:solidFill>
                  <a:schemeClr val="tx1"/>
                </a:solidFill>
              </a:rPr>
              <a:t>] 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</a:rPr>
              <a:t>      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MemtoReg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ALUSrcA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ALUSrcB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PCSource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//4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选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</a:t>
            </a:r>
            <a:r>
              <a:rPr lang="zh-CN" altLang="en-US" sz="1600" b="0" dirty="0">
                <a:solidFill>
                  <a:schemeClr val="tx1"/>
                </a:solidFill>
              </a:rPr>
              <a:t>控制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,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 </a:t>
            </a:r>
            <a:r>
              <a:rPr lang="en-US" altLang="zh-CN" sz="1600" b="0" dirty="0">
                <a:solidFill>
                  <a:schemeClr val="tx1"/>
                </a:solidFill>
              </a:rPr>
              <a:t>Branch,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[2:0]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	 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</a:rPr>
              <a:t> 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PC_Current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[31:0]data2CPU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</a:rPr>
              <a:t> 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Inst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M_addr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zero,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b="0" dirty="0">
                <a:solidFill>
                  <a:schemeClr val="tx1"/>
                </a:solidFill>
              </a:rPr>
              <a:t>overflow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);</a:t>
            </a:r>
            <a:r>
              <a:rPr lang="en-US" altLang="zh-CN" sz="1600" b="0" dirty="0">
                <a:solidFill>
                  <a:schemeClr val="tx1"/>
                </a:solidFill>
              </a:rPr>
              <a:t>				  	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184" y="1099276"/>
            <a:ext cx="2664296" cy="51683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部件</a:t>
            </a:r>
            <a:r>
              <a:rPr lang="zh-CN" altLang="en-US" dirty="0" smtClean="0"/>
              <a:t>之</a:t>
            </a:r>
            <a:r>
              <a:rPr lang="zh-CN" altLang="en-US" dirty="0"/>
              <a:t>二</a:t>
            </a:r>
            <a:r>
              <a:rPr lang="en-US" altLang="zh-CN" dirty="0" smtClean="0"/>
              <a:t>-</a:t>
            </a:r>
            <a:r>
              <a:rPr lang="zh-CN" altLang="en-US" dirty="0" smtClean="0"/>
              <a:t>控制器：</a:t>
            </a:r>
            <a:r>
              <a:rPr lang="en-US" altLang="zh-CN" dirty="0" smtClean="0">
                <a:solidFill>
                  <a:srgbClr val="FF0000"/>
                </a:solidFill>
              </a:rPr>
              <a:t>ctrl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本</a:t>
            </a:r>
            <a:r>
              <a:rPr lang="zh-CN" altLang="en-US" sz="2800" dirty="0">
                <a:solidFill>
                  <a:schemeClr val="tx1"/>
                </a:solidFill>
              </a:rPr>
              <a:t>实验用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en-US" altLang="zh-CN" sz="2800" dirty="0">
                <a:solidFill>
                  <a:schemeClr val="tx1"/>
                </a:solidFill>
              </a:rPr>
              <a:t>-</a:t>
            </a: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ctrl</a:t>
            </a:r>
            <a:endParaRPr lang="en-US" altLang="zh-CN" sz="28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核调用</a:t>
            </a:r>
            <a:r>
              <a:rPr lang="zh-CN" altLang="en-US" sz="2400" dirty="0" smtClean="0">
                <a:solidFill>
                  <a:prstClr val="black"/>
                </a:solidFill>
              </a:rPr>
              <a:t>模块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ctrl.ngc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空文档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ctrl.v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ctrl.sym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重要信号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MIO_ready</a:t>
            </a:r>
            <a:r>
              <a:rPr lang="zh-CN" altLang="en-US" sz="2400" dirty="0" smtClean="0">
                <a:solidFill>
                  <a:prstClr val="black"/>
                </a:solidFill>
              </a:rPr>
              <a:t>：外设就绪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=0 CPU</a:t>
            </a:r>
            <a:r>
              <a:rPr lang="zh-CN" altLang="en-US" dirty="0" smtClean="0">
                <a:solidFill>
                  <a:prstClr val="black"/>
                </a:solidFill>
              </a:rPr>
              <a:t>等待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=1 CPU</a:t>
            </a:r>
            <a:r>
              <a:rPr lang="zh-CN" altLang="en-US" dirty="0" smtClean="0">
                <a:solidFill>
                  <a:prstClr val="black"/>
                </a:solidFill>
              </a:rPr>
              <a:t>正常运行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prstClr val="black"/>
                </a:solidFill>
              </a:rPr>
              <a:t>本实验恒等于</a:t>
            </a:r>
            <a:r>
              <a:rPr lang="en-US" altLang="zh-CN" dirty="0" smtClean="0">
                <a:solidFill>
                  <a:prstClr val="black"/>
                </a:solidFill>
              </a:rPr>
              <a:t>1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Inst_in</a:t>
            </a:r>
            <a:r>
              <a:rPr lang="zh-CN" altLang="en-US" sz="2400" dirty="0" smtClean="0">
                <a:solidFill>
                  <a:prstClr val="black"/>
                </a:solidFill>
              </a:rPr>
              <a:t>：指令输入，来自</a:t>
            </a:r>
            <a:r>
              <a:rPr lang="en-US" altLang="zh-CN" sz="2400" dirty="0" smtClean="0">
                <a:solidFill>
                  <a:prstClr val="black"/>
                </a:solidFill>
              </a:rPr>
              <a:t>IR</a:t>
            </a:r>
            <a:r>
              <a:rPr lang="zh-CN" altLang="en-US" sz="2400" dirty="0" smtClean="0">
                <a:solidFill>
                  <a:prstClr val="black"/>
                </a:solidFill>
              </a:rPr>
              <a:t>输出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State_out</a:t>
            </a:r>
            <a:r>
              <a:rPr lang="zh-CN" altLang="en-US" sz="2400" dirty="0" smtClean="0">
                <a:solidFill>
                  <a:prstClr val="black"/>
                </a:solidFill>
              </a:rPr>
              <a:t>：状态编码，用于测试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184" y="1092236"/>
            <a:ext cx="2378805" cy="51485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4208" y="1142754"/>
            <a:ext cx="2378805" cy="51485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控制器接口文档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ctrl.v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module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ctrl(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       input  </a:t>
            </a:r>
            <a:r>
              <a:rPr lang="en-US" altLang="zh-CN" sz="1600" b="0" dirty="0">
                <a:solidFill>
                  <a:schemeClr val="tx1"/>
                </a:solidFill>
              </a:rPr>
              <a:t>reset,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Inst_in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>
                <a:solidFill>
                  <a:schemeClr val="tx1"/>
                </a:solidFill>
              </a:rPr>
              <a:t>zero,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overflow,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>
                <a:solidFill>
                  <a:schemeClr val="tx1"/>
                </a:solidFill>
              </a:rPr>
              <a:t>,		//</a:t>
            </a:r>
            <a:r>
              <a:rPr lang="zh-CN" altLang="en-US" sz="1600" b="0" dirty="0">
                <a:solidFill>
                  <a:schemeClr val="tx1"/>
                </a:solidFill>
              </a:rPr>
              <a:t>外部输入</a:t>
            </a:r>
            <a:r>
              <a:rPr lang="en-US" altLang="zh-CN" sz="1600" b="0" dirty="0">
                <a:solidFill>
                  <a:schemeClr val="tx1"/>
                </a:solidFill>
              </a:rPr>
              <a:t>=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       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MemWrite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b="0" dirty="0">
                <a:solidFill>
                  <a:schemeClr val="tx1"/>
                </a:solidFill>
              </a:rPr>
              <a:t>[2:0]</a:t>
            </a:r>
            <a:r>
              <a:rPr lang="en-US" altLang="zh-CN" sz="16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>
                <a:solidFill>
                  <a:schemeClr val="tx1"/>
                </a:solidFill>
              </a:rPr>
              <a:t>,	 //</a:t>
            </a:r>
            <a:r>
              <a:rPr lang="en-US" altLang="zh-CN" sz="1600" b="0" dirty="0" err="1">
                <a:solidFill>
                  <a:schemeClr val="tx1"/>
                </a:solidFill>
              </a:rPr>
              <a:t>ALU_Control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[4:0]</a:t>
            </a:r>
            <a:r>
              <a:rPr lang="en-US" altLang="zh-CN" sz="1600" b="0" dirty="0" err="1">
                <a:solidFill>
                  <a:schemeClr val="tx1"/>
                </a:solidFill>
              </a:rPr>
              <a:t>state_out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CPU_MIO,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IorD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IRWrite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</a:t>
            </a:r>
            <a:r>
              <a:rPr lang="en-US" altLang="zh-CN" sz="1600" b="0" dirty="0">
                <a:solidFill>
                  <a:schemeClr val="tx1"/>
                </a:solidFill>
              </a:rPr>
              <a:t>,		 //</a:t>
            </a:r>
            <a:r>
              <a:rPr lang="zh-CN" altLang="en-US" sz="1600" b="0" dirty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>
                <a:solidFill>
                  <a:schemeClr val="tx1"/>
                </a:solidFill>
              </a:rPr>
              <a:t>2</a:t>
            </a:r>
            <a:r>
              <a:rPr lang="zh-CN" altLang="en-US" sz="1600" b="0" dirty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1600" b="0" dirty="0">
                <a:solidFill>
                  <a:schemeClr val="tx1"/>
                </a:solidFill>
              </a:rPr>
              <a:t>,		 //</a:t>
            </a:r>
            <a:r>
              <a:rPr lang="zh-CN" altLang="en-US" sz="1600" b="0" dirty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>
                <a:solidFill>
                  <a:schemeClr val="tx1"/>
                </a:solidFill>
              </a:rPr>
              <a:t>2</a:t>
            </a:r>
            <a:r>
              <a:rPr lang="zh-CN" altLang="en-US" sz="1600" b="0" dirty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ALUSrcA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ALUSrcB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PCSource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Branch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); </a:t>
            </a: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2806" y="1268760"/>
            <a:ext cx="8711682" cy="4689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ts val="1400"/>
              </a:lnSpc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8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U3-</a:t>
            </a:r>
            <a:r>
              <a:rPr lang="zh-CN" altLang="en-US" dirty="0" smtClean="0"/>
              <a:t>存储器初始化数据参考文档：</a:t>
            </a:r>
            <a:br>
              <a:rPr lang="en-US" altLang="zh-CN" dirty="0"/>
            </a:br>
            <a:r>
              <a:rPr lang="en-US" altLang="zh-CN" dirty="0"/>
              <a:t>		 </a:t>
            </a:r>
            <a:r>
              <a:rPr lang="en-US" altLang="zh-CN" dirty="0" smtClean="0"/>
              <a:t>      </a:t>
            </a:r>
            <a:r>
              <a:rPr lang="en-US" altLang="zh-CN" dirty="0" err="1" smtClean="0">
                <a:solidFill>
                  <a:srgbClr val="FF0000"/>
                </a:solidFill>
              </a:rPr>
              <a:t>mem.coe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代码与数据共存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49685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memory_initialization_radix</a:t>
            </a:r>
            <a:r>
              <a:rPr lang="en-US" altLang="zh-CN" sz="1800" b="0" dirty="0">
                <a:solidFill>
                  <a:schemeClr val="tx1"/>
                </a:solidFill>
              </a:rPr>
              <a:t>=16;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memory_initialization_vector</a:t>
            </a:r>
            <a:r>
              <a:rPr lang="en-US" altLang="zh-CN" sz="1800" b="0" dirty="0">
                <a:solidFill>
                  <a:schemeClr val="tx1"/>
                </a:solidFill>
              </a:rPr>
              <a:t>=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00A52820, AC650000, 8C650000, 00A85824, 01A26820, 11A00017, 8C650000, 01CE9020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0252B020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02569020, 00B25824, 11600005, 1172000A, 01CE9020, 1172000B, AC890000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08000036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11410001, 0800004D, 00005027, 014A5020, AC8A0000, 08000036, 8E290860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AC890000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08000036, 8E290820, AC890000, 08000036, 8C0D0014, 014A5020, 01425025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022E8820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02348824, 01224820, 11210001, 0800005F, 000E4820, 01224820, 8C650000,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00A55820, 016B5820, AC6B0000, AC660004, 0800003E, 00000000, 00000000, 00000000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00000000, 00000000, 00000000, 00000000, 00000000, 00000000, 00000000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00000000, 00000000, 00000000, 00000000, 00000000, 00000000, 00000000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00000000, 00000000, 00000000, 00000000, 00000000, 00000000, 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  <a:r>
              <a:rPr lang="zh-CN" altLang="en-US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………………</a:t>
            </a:r>
            <a:endParaRPr lang="en-US" altLang="zh-CN" sz="1200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……………… </a:t>
            </a:r>
            <a:endParaRPr lang="en-US" altLang="zh-CN" sz="1200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F0000000, 000002AB, 80000000, 0000003F, 00000001, FFFF0000, 0000FFFF, 80000000, 00000000, 11111111, 22222222, 33333333, 44444444, 55555555, 66666666, 77777777, 88888888, 99999999, AAAAAAAA, BBBBBBBB, CCCCCCCC, DDDDDDDD, EEEEEEEE, FFFFFFFF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557EF7E0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D7BDFBD9, D7DBFDB9, DFCFFCFB, DFCFBFFF, F7F3DFFF, FFFFDF3D, FFFF9DB9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FFFFBCFB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DFCFFCFB, DFCFBFFF, D7DB9FFF, D7DBFDB9, D7BDFBD9, FFFF07E0, 007E0FFF,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03BDF020, 03DEF820, 08002300, 00000000, 00000000, 00000000, 00000000, 00000000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5536" y="4293096"/>
            <a:ext cx="8568952" cy="16654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5536" y="1916832"/>
            <a:ext cx="8568952" cy="2232248"/>
          </a:xfrm>
          <a:prstGeom prst="roundRect">
            <a:avLst>
              <a:gd name="adj" fmla="val 54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16016" y="372934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代码区：地址从</a:t>
            </a:r>
            <a:r>
              <a:rPr lang="en-US" altLang="zh-CN" b="1" dirty="0" smtClean="0">
                <a:solidFill>
                  <a:srgbClr val="FF0000"/>
                </a:solidFill>
              </a:rPr>
              <a:t>00000000</a:t>
            </a:r>
            <a:r>
              <a:rPr lang="zh-CN" altLang="en-US" b="1" dirty="0" smtClean="0">
                <a:solidFill>
                  <a:srgbClr val="FF0000"/>
                </a:solidFill>
              </a:rPr>
              <a:t>开始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15816" y="5563266"/>
            <a:ext cx="558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数据</a:t>
            </a:r>
            <a:r>
              <a:rPr lang="zh-CN" altLang="en-US" b="1" dirty="0" smtClean="0">
                <a:solidFill>
                  <a:srgbClr val="FF0000"/>
                </a:solidFill>
              </a:rPr>
              <a:t>区：地址起始需要约定：此代码为</a:t>
            </a:r>
            <a:r>
              <a:rPr lang="en-US" altLang="zh-CN" b="1" dirty="0" smtClean="0">
                <a:solidFill>
                  <a:srgbClr val="FF0000"/>
                </a:solidFill>
              </a:rPr>
              <a:t>00000200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7" idx="1"/>
          </p:cNvCxnSpPr>
          <p:nvPr/>
        </p:nvCxnSpPr>
        <p:spPr>
          <a:xfrm flipH="1" flipV="1">
            <a:off x="539552" y="2132856"/>
            <a:ext cx="4176464" cy="178115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611560" y="4365104"/>
            <a:ext cx="4176464" cy="120576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837392" y="1284096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9</a:t>
            </a:r>
            <a:r>
              <a:rPr lang="zh-CN" altLang="en-US" b="1" dirty="0" smtClean="0">
                <a:solidFill>
                  <a:srgbClr val="FF0000"/>
                </a:solidFill>
              </a:rPr>
              <a:t>条指令设计的，根据实验三修改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之数据通路设计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HDL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描述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调用实验一设计的多路器</a:t>
            </a:r>
            <a:endParaRPr lang="en-US" altLang="zh-CN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调用实验一的基本运算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模块</a:t>
            </a:r>
            <a:endParaRPr lang="en-US" altLang="zh-CN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调用实验四设计</a:t>
            </a:r>
            <a:r>
              <a:rPr lang="zh-CN" altLang="en-US" sz="28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8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Regs</a:t>
            </a: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OExp10-MDP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之数据通路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根据理论课分析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讨论设计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条指令的数据通路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仿真测试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M_Datapath.v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集成替换验证通过的数据通路模块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替换实验四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(Exp09)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M_Datapath.ngc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Exp09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Top_OExp09_MDP.v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测试数据通路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设计测试程序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(MIPS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指令通路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指令通路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1256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建立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sz="2800" dirty="0" smtClean="0">
                <a:solidFill>
                  <a:schemeClr val="tx1"/>
                </a:solidFill>
              </a:rPr>
              <a:t> HDL</a:t>
            </a:r>
            <a:r>
              <a:rPr lang="zh-CN" altLang="en-US" sz="2800" dirty="0" smtClean="0">
                <a:solidFill>
                  <a:schemeClr val="tx1"/>
                </a:solidFill>
              </a:rPr>
              <a:t>输入模板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PC</a:t>
            </a:r>
            <a:r>
              <a:rPr lang="zh-CN" altLang="en-US" sz="2800" dirty="0" smtClean="0">
                <a:solidFill>
                  <a:schemeClr val="tx1"/>
                </a:solidFill>
              </a:rPr>
              <a:t>通路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调用</a:t>
            </a:r>
            <a:r>
              <a:rPr lang="en-US" altLang="zh-CN" sz="2400" dirty="0" smtClean="0"/>
              <a:t>REG32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MUX4T1_32</a:t>
            </a:r>
            <a:r>
              <a:rPr lang="zh-CN" altLang="en-US" sz="2400" dirty="0" smtClean="0"/>
              <a:t>模块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参考描述</a:t>
            </a:r>
            <a:endParaRPr lang="en-US" altLang="zh-CN" sz="2400" dirty="0" smtClean="0"/>
          </a:p>
        </p:txBody>
      </p:sp>
      <p:sp>
        <p:nvSpPr>
          <p:cNvPr id="9" name="矩形 8"/>
          <p:cNvSpPr/>
          <p:nvPr/>
        </p:nvSpPr>
        <p:spPr>
          <a:xfrm>
            <a:off x="-59690" y="4918710"/>
            <a:ext cx="9187180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dirty="0"/>
              <a:t>	</a:t>
            </a:r>
            <a:r>
              <a:rPr lang="zh-CN" altLang="en-US" b="1" dirty="0" smtClean="0">
                <a:solidFill>
                  <a:srgbClr val="0000FF"/>
                </a:solidFill>
              </a:rPr>
              <a:t>assign</a:t>
            </a:r>
            <a:r>
              <a:rPr lang="en-US" altLang="zh-CN" b="1" dirty="0" smtClean="0">
                <a:solidFill>
                  <a:srgbClr val="0000FF"/>
                </a:solidFill>
              </a:rPr>
              <a:t>	     </a:t>
            </a:r>
            <a:r>
              <a:rPr lang="zh-CN" altLang="en-US" dirty="0" smtClean="0"/>
              <a:t>  </a:t>
            </a:r>
            <a:r>
              <a:rPr lang="en-US" altLang="zh-CN" b="1" dirty="0" smtClean="0">
                <a:solidFill>
                  <a:srgbClr val="00B050"/>
                </a:solidFill>
              </a:rPr>
              <a:t>CE</a:t>
            </a:r>
            <a:r>
              <a:rPr lang="en-US" altLang="zh-CN" dirty="0" smtClean="0"/>
              <a:t> </a:t>
            </a:r>
            <a:r>
              <a:rPr lang="zh-CN" altLang="en-US" dirty="0" smtClean="0"/>
              <a:t>= </a:t>
            </a:r>
            <a:r>
              <a:rPr lang="en-US" altLang="zh-CN" dirty="0" err="1" smtClean="0"/>
              <a:t>MIO_ready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?&amp;&amp; </a:t>
            </a:r>
            <a:r>
              <a:rPr lang="en-US" altLang="zh-CN" dirty="0" smtClean="0"/>
              <a:t>(</a:t>
            </a:r>
            <a:r>
              <a:rPr lang="zh-CN" altLang="en-US" dirty="0" smtClean="0"/>
              <a:t>PCWrite || (PCWriteCond &amp;&amp; zero</a:t>
            </a:r>
            <a:r>
              <a:rPr lang="zh-CN" altLang="en-US" dirty="0"/>
              <a:t>&amp;&amp;</a:t>
            </a:r>
            <a:r>
              <a:rPr lang="zh-CN" altLang="en-US" dirty="0" smtClean="0"/>
              <a:t>Branch)</a:t>
            </a:r>
            <a:r>
              <a:rPr lang="en-US" altLang="zh-CN" dirty="0" smtClean="0"/>
              <a:t>)</a:t>
            </a:r>
            <a:r>
              <a:rPr lang="zh-CN" altLang="en-US" dirty="0" smtClean="0"/>
              <a:t>;</a:t>
            </a:r>
            <a:r>
              <a:rPr lang="zh-CN" altLang="en-US" dirty="0"/>
              <a:t>	                                     </a:t>
            </a:r>
            <a:r>
              <a:rPr lang="en-US" altLang="zh-CN" dirty="0">
                <a:solidFill>
                  <a:srgbClr val="0000FF"/>
                </a:solidFill>
              </a:rPr>
              <a:t>res(31:0)    ALU_Out(31:0)   PC_Current(31:28),Inst(25:0),N0,N0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MUX4T1_32</a:t>
            </a:r>
            <a:r>
              <a:rPr lang="en-US" altLang="zh-CN" dirty="0" smtClean="0"/>
              <a:t>  MUX6(.I0(</a:t>
            </a:r>
            <a:r>
              <a:rPr lang="en-US" altLang="zh-CN" b="1" dirty="0">
                <a:solidFill>
                  <a:srgbClr val="FF0000"/>
                </a:solidFill>
              </a:rPr>
              <a:t>PC+4</a:t>
            </a:r>
            <a:r>
              <a:rPr lang="en-US" altLang="zh-CN" b="1" dirty="0" smtClean="0">
                <a:solidFill>
                  <a:srgbClr val="FF0000"/>
                </a:solidFill>
              </a:rPr>
              <a:t>?</a:t>
            </a:r>
            <a:r>
              <a:rPr lang="en-US" altLang="zh-CN" dirty="0" smtClean="0"/>
              <a:t>), .I1(</a:t>
            </a:r>
            <a:r>
              <a:rPr lang="en-US" altLang="zh-CN" b="1" dirty="0" err="1">
                <a:solidFill>
                  <a:srgbClr val="FF0000"/>
                </a:solidFill>
              </a:rPr>
              <a:t>Beq</a:t>
            </a:r>
            <a:r>
              <a:rPr lang="en-US" altLang="zh-CN" b="1" dirty="0" smtClean="0">
                <a:solidFill>
                  <a:srgbClr val="FF0000"/>
                </a:solidFill>
              </a:rPr>
              <a:t>?</a:t>
            </a:r>
            <a:r>
              <a:rPr lang="en-US" altLang="zh-CN" dirty="0" smtClean="0"/>
              <a:t>), .I2(</a:t>
            </a:r>
            <a:r>
              <a:rPr lang="en-US" altLang="zh-CN" b="1" dirty="0">
                <a:solidFill>
                  <a:srgbClr val="FF0000"/>
                </a:solidFill>
              </a:rPr>
              <a:t>Jump</a:t>
            </a:r>
            <a:r>
              <a:rPr lang="en-US" altLang="zh-CN" b="1" dirty="0" smtClean="0">
                <a:solidFill>
                  <a:srgbClr val="FF0000"/>
                </a:solidFill>
              </a:rPr>
              <a:t>?</a:t>
            </a:r>
            <a:r>
              <a:rPr lang="en-US" altLang="zh-CN" dirty="0" smtClean="0"/>
              <a:t>), .I3(</a:t>
            </a:r>
            <a:r>
              <a:rPr lang="en-US" altLang="zh-CN" b="1" dirty="0">
                <a:solidFill>
                  <a:srgbClr val="FF0000"/>
                </a:solidFill>
              </a:rPr>
              <a:t>No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Use</a:t>
            </a:r>
            <a:r>
              <a:rPr lang="en-US" altLang="zh-CN" dirty="0" smtClean="0"/>
              <a:t>), .o(</a:t>
            </a:r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PC_next</a:t>
            </a:r>
            <a:r>
              <a:rPr lang="en-US" altLang="zh-CN" dirty="0" smtClean="0"/>
              <a:t>));</a:t>
            </a:r>
            <a:endParaRPr lang="en-US" altLang="zh-CN" dirty="0" smtClean="0"/>
          </a:p>
          <a:p>
            <a:pPr>
              <a:lnSpc>
                <a:spcPts val="1800"/>
              </a:lnSpc>
            </a:pPr>
            <a:r>
              <a:rPr lang="en-US" altLang="zh-CN" dirty="0"/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REG32</a:t>
            </a:r>
            <a:r>
              <a:rPr lang="en-US" altLang="zh-CN" dirty="0" smtClean="0"/>
              <a:t>	       PC(.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???</a:t>
            </a:r>
            <a:r>
              <a:rPr lang="en-US" altLang="zh-CN" dirty="0" smtClean="0"/>
              <a:t>), .</a:t>
            </a:r>
            <a:r>
              <a:rPr lang="en-US" altLang="zh-CN" dirty="0" err="1" smtClean="0"/>
              <a:t>rst</a:t>
            </a:r>
            <a:r>
              <a:rPr lang="en-US" altLang="zh-CN" dirty="0" smtClean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???</a:t>
            </a:r>
            <a:r>
              <a:rPr lang="en-US" altLang="zh-CN" dirty="0" smtClean="0"/>
              <a:t>), .CE(</a:t>
            </a:r>
            <a:r>
              <a:rPr lang="en-US" altLang="zh-CN" b="1" dirty="0" smtClean="0">
                <a:solidFill>
                  <a:srgbClr val="00B050"/>
                </a:solidFill>
              </a:rPr>
              <a:t>CE</a:t>
            </a:r>
            <a:r>
              <a:rPr lang="en-US" altLang="zh-CN" dirty="0" smtClean="0"/>
              <a:t>), .D(</a:t>
            </a:r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PC_next</a:t>
            </a:r>
            <a:r>
              <a:rPr lang="en-US" altLang="zh-CN" dirty="0"/>
              <a:t>), .Q(</a:t>
            </a:r>
            <a:r>
              <a:rPr lang="en-US" altLang="zh-CN" dirty="0" err="1"/>
              <a:t>PC_Current</a:t>
            </a:r>
            <a:r>
              <a:rPr lang="en-US" altLang="zh-CN" dirty="0" smtClean="0"/>
              <a:t>));</a:t>
            </a:r>
            <a:endParaRPr lang="en-US" altLang="zh-CN" dirty="0" smtClean="0"/>
          </a:p>
          <a:p>
            <a:pPr>
              <a:lnSpc>
                <a:spcPts val="18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	……            </a:t>
            </a:r>
            <a:r>
              <a:rPr lang="en-US" altLang="zh-CN" dirty="0" smtClean="0">
                <a:solidFill>
                  <a:srgbClr val="00B050"/>
                </a:solidFill>
              </a:rPr>
              <a:t>  clk         reset  </a:t>
            </a:r>
            <a:r>
              <a:rPr lang="en-US" altLang="zh-CN" dirty="0" smtClean="0"/>
              <a:t>        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672" y="2416061"/>
            <a:ext cx="8815466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7350-63CB-43B5-98C4-E1608DF970CF}" type="slidenum">
              <a:rPr lang="en-US" altLang="zh-CN">
                <a:solidFill>
                  <a:srgbClr val="007A77"/>
                </a:solidFill>
              </a:rPr>
            </a:fld>
            <a:endParaRPr lang="en-US" altLang="zh-CN" dirty="0">
              <a:solidFill>
                <a:srgbClr val="007A77"/>
              </a:solidFill>
            </a:endParaRPr>
          </a:p>
        </p:txBody>
      </p:sp>
      <p:sp>
        <p:nvSpPr>
          <p:cNvPr id="1228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53437"/>
            <a:ext cx="7561535" cy="431800"/>
          </a:xfrm>
          <a:noFill/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kumimoji="1" lang="zh-CN" altLang="en-US" sz="3600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变量传输与</a:t>
            </a:r>
            <a:r>
              <a:rPr kumimoji="1" lang="zh-CN" altLang="en-US" sz="3600" dirty="0" smtClean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kumimoji="1" lang="en-US" altLang="zh-CN" sz="3600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Exp04</a:t>
            </a:r>
            <a:r>
              <a:rPr kumimoji="1" lang="zh-CN" altLang="en-US" sz="3600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3600" b="1" dirty="0" err="1" smtClean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Regs</a:t>
            </a:r>
            <a:r>
              <a:rPr kumimoji="1" lang="zh-CN" altLang="en-US" sz="3600" b="1" dirty="0" smtClean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模块</a:t>
            </a:r>
            <a:endParaRPr lang="en-US" altLang="zh-CN" sz="2400" b="1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8804" name="Rectangle 4"/>
          <p:cNvSpPr>
            <a:spLocks noChangeArrowheads="1"/>
          </p:cNvSpPr>
          <p:nvPr/>
        </p:nvSpPr>
        <p:spPr bwMode="auto">
          <a:xfrm>
            <a:off x="250825" y="1124744"/>
            <a:ext cx="8642350" cy="5077460"/>
          </a:xfrm>
          <a:prstGeom prst="rect">
            <a:avLst/>
          </a:prstGeom>
          <a:solidFill>
            <a:srgbClr val="EEEEEE"/>
          </a:solidFill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lvl="0"/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wire[4:0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reg_Rs_addr_A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Inst_R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[25:21];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Source 1 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wire[4:0] 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reg_Rt_addr_B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Inst_R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[20:16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Source 2 or Destination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wire[4:0] 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reg_rd_addr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Inst_R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[15:11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	    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Destination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wire[15:0] 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Inst_R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[15:0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	    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wire[25:0]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direct_addr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Inst_R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[25:0];	   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//Jump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 err="1" smtClean="0">
                <a:solidFill>
                  <a:srgbClr val="FF0000"/>
                </a:solidFill>
              </a:rPr>
              <a:t>Regs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regs</a:t>
            </a:r>
            <a:r>
              <a:rPr lang="en-US" altLang="zh-CN" dirty="0" smtClean="0"/>
              <a:t>(.</a:t>
            </a:r>
            <a:r>
              <a:rPr lang="en-US" altLang="zh-CN" dirty="0" err="1"/>
              <a:t>clk</a:t>
            </a:r>
            <a:r>
              <a:rPr lang="en-US" altLang="zh-CN" dirty="0"/>
              <a:t>(</a:t>
            </a:r>
            <a:r>
              <a:rPr lang="en-US" altLang="zh-CN" dirty="0" err="1"/>
              <a:t>clk</a:t>
            </a:r>
            <a:r>
              <a:rPr lang="en-US" altLang="zh-CN" dirty="0"/>
              <a:t>), 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 .</a:t>
            </a:r>
            <a:r>
              <a:rPr lang="en-US" altLang="zh-CN" dirty="0" err="1"/>
              <a:t>rst</a:t>
            </a:r>
            <a:r>
              <a:rPr lang="en-US" altLang="zh-CN" dirty="0"/>
              <a:t>(</a:t>
            </a:r>
            <a:r>
              <a:rPr lang="en-US" altLang="zh-CN" dirty="0" err="1"/>
              <a:t>rst</a:t>
            </a:r>
            <a:r>
              <a:rPr lang="en-US" altLang="zh-CN" dirty="0"/>
              <a:t>), 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.</a:t>
            </a:r>
            <a:r>
              <a:rPr lang="en-US" altLang="zh-CN" dirty="0" err="1"/>
              <a:t>R_addr_A</a:t>
            </a:r>
            <a:r>
              <a:rPr lang="en-US" altLang="zh-CN" dirty="0"/>
              <a:t>(</a:t>
            </a:r>
            <a:r>
              <a:rPr lang="en-US" altLang="zh-CN" dirty="0" err="1"/>
              <a:t>reg_Rs_addr_A</a:t>
            </a:r>
            <a:r>
              <a:rPr lang="en-US" altLang="zh-CN" dirty="0"/>
              <a:t>),  //</a:t>
            </a:r>
            <a:r>
              <a:rPr lang="en-US" altLang="zh-CN" dirty="0">
                <a:solidFill>
                  <a:srgbClr val="0000FF"/>
                </a:solidFill>
              </a:rPr>
              <a:t>Inst(25:21)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.</a:t>
            </a:r>
            <a:r>
              <a:rPr lang="en-US" altLang="zh-CN" dirty="0" err="1"/>
              <a:t>R_addr_B</a:t>
            </a:r>
            <a:r>
              <a:rPr lang="en-US" altLang="zh-CN" dirty="0"/>
              <a:t>(</a:t>
            </a:r>
            <a:r>
              <a:rPr lang="en-US" altLang="zh-CN" dirty="0" err="1"/>
              <a:t>reg_Rt_addr_B</a:t>
            </a:r>
            <a:r>
              <a:rPr lang="en-US" altLang="zh-CN" dirty="0"/>
              <a:t>), //</a:t>
            </a:r>
            <a:r>
              <a:rPr lang="en-US" altLang="zh-CN" dirty="0">
                <a:solidFill>
                  <a:srgbClr val="0000FF"/>
                </a:solidFill>
              </a:rPr>
              <a:t>Inst(20:16)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.</a:t>
            </a:r>
            <a:r>
              <a:rPr lang="en-US" altLang="zh-CN" dirty="0" err="1"/>
              <a:t>Wt_addr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?????????</a:t>
            </a:r>
            <a:r>
              <a:rPr lang="en-US" altLang="zh-CN" dirty="0" smtClean="0"/>
              <a:t>), 	//</a:t>
            </a:r>
            <a:r>
              <a:rPr lang="zh-CN" altLang="en-US" dirty="0" smtClean="0"/>
              <a:t>来自</a:t>
            </a:r>
            <a:r>
              <a:rPr lang="en-US" altLang="zh-CN" dirty="0" smtClean="0"/>
              <a:t>MUX1</a:t>
            </a:r>
            <a:r>
              <a:rPr lang="zh-CN" altLang="en-US" dirty="0" smtClean="0"/>
              <a:t>输出</a:t>
            </a:r>
            <a:r>
              <a:rPr lang="zh-CN" altLang="en-US" dirty="0" smtClean="0">
                <a:solidFill>
                  <a:srgbClr val="0000FF"/>
                </a:solidFill>
              </a:rPr>
              <a:t>自命名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.</a:t>
            </a:r>
            <a:r>
              <a:rPr lang="en-US" altLang="zh-CN" dirty="0" err="1" smtClean="0"/>
              <a:t>Wt_data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?????????</a:t>
            </a:r>
            <a:r>
              <a:rPr lang="en-US" altLang="zh-CN" dirty="0" smtClean="0"/>
              <a:t>),	//</a:t>
            </a:r>
            <a:r>
              <a:rPr lang="zh-CN" altLang="en-US" dirty="0" smtClean="0"/>
              <a:t>来自</a:t>
            </a:r>
            <a:r>
              <a:rPr lang="en-US" altLang="zh-CN" dirty="0" smtClean="0"/>
              <a:t>MUX2</a:t>
            </a:r>
            <a:r>
              <a:rPr lang="zh-CN" altLang="en-US" dirty="0" smtClean="0"/>
              <a:t>输出</a:t>
            </a:r>
            <a:r>
              <a:rPr lang="zh-CN" altLang="en-US" dirty="0" smtClean="0">
                <a:solidFill>
                  <a:srgbClr val="0000FF"/>
                </a:solidFill>
                <a:sym typeface="+mn-ea"/>
              </a:rPr>
              <a:t>自命名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.</a:t>
            </a:r>
            <a:r>
              <a:rPr lang="en-US" altLang="zh-CN" dirty="0"/>
              <a:t>L_S(</a:t>
            </a:r>
            <a:r>
              <a:rPr lang="en-US" altLang="zh-CN" dirty="0" err="1"/>
              <a:t>RegWrite</a:t>
            </a:r>
            <a:r>
              <a:rPr lang="en-US" altLang="zh-CN" dirty="0"/>
              <a:t>), </a:t>
            </a:r>
            <a:r>
              <a:rPr lang="en-US" altLang="zh-CN" dirty="0" smtClean="0"/>
              <a:t>	       	//</a:t>
            </a:r>
            <a:r>
              <a:rPr lang="zh-CN" altLang="en-US" dirty="0" smtClean="0"/>
              <a:t>来自控制器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.</a:t>
            </a:r>
            <a:r>
              <a:rPr lang="en-US" altLang="zh-CN" dirty="0" err="1"/>
              <a:t>rdata_A</a:t>
            </a:r>
            <a:r>
              <a:rPr lang="en-US" altLang="zh-CN" dirty="0"/>
              <a:t>(</a:t>
            </a:r>
            <a:r>
              <a:rPr lang="en-US" altLang="zh-CN" dirty="0" err="1"/>
              <a:t>rdata_A</a:t>
            </a:r>
            <a:r>
              <a:rPr lang="en-US" altLang="zh-CN" dirty="0"/>
              <a:t>), </a:t>
            </a:r>
            <a:r>
              <a:rPr lang="en-US" altLang="zh-CN" dirty="0" smtClean="0"/>
              <a:t>	//</a:t>
            </a:r>
            <a:r>
              <a:rPr lang="zh-CN" altLang="en-US" dirty="0" smtClean="0"/>
              <a:t>送</a:t>
            </a:r>
            <a:r>
              <a:rPr lang="en-US" altLang="zh-CN" dirty="0" smtClean="0"/>
              <a:t>MUX4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.</a:t>
            </a:r>
            <a:r>
              <a:rPr lang="en-US" altLang="zh-CN" dirty="0" err="1"/>
              <a:t>rdata_B</a:t>
            </a:r>
            <a:r>
              <a:rPr lang="en-US" altLang="zh-CN" dirty="0"/>
              <a:t>(</a:t>
            </a:r>
            <a:r>
              <a:rPr lang="en-US" altLang="zh-CN" dirty="0" err="1"/>
              <a:t>rdata_B</a:t>
            </a:r>
            <a:r>
              <a:rPr lang="en-US" altLang="zh-CN" dirty="0" smtClean="0"/>
              <a:t>)	//</a:t>
            </a:r>
            <a:r>
              <a:rPr lang="zh-CN" altLang="en-US" dirty="0" smtClean="0"/>
              <a:t>送</a:t>
            </a:r>
            <a:r>
              <a:rPr lang="en-US" altLang="zh-CN" dirty="0" smtClean="0"/>
              <a:t>MUX3</a:t>
            </a:r>
            <a:r>
              <a:rPr lang="en-US" altLang="zh-CN" dirty="0" smtClean="0">
                <a:solidFill>
                  <a:srgbClr val="0000FF"/>
                </a:solidFill>
              </a:rPr>
              <a:t>//data_out(31:0)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 );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>
                <a:solidFill>
                  <a:srgbClr val="0000FF"/>
                </a:solidFill>
              </a:rPr>
              <a:t>assign</a:t>
            </a:r>
            <a:r>
              <a:rPr lang="en-US" altLang="zh-CN" dirty="0"/>
              <a:t> </a:t>
            </a:r>
            <a:r>
              <a:rPr lang="en-US" altLang="zh-CN" dirty="0" err="1"/>
              <a:t>data_out</a:t>
            </a:r>
            <a:r>
              <a:rPr lang="en-US" altLang="zh-CN" dirty="0"/>
              <a:t>=</a:t>
            </a:r>
            <a:r>
              <a:rPr lang="en-US" altLang="zh-CN" dirty="0" err="1"/>
              <a:t>rdata_B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1600" y="2181364"/>
            <a:ext cx="2241798" cy="28612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7350-63CB-43B5-98C4-E1608DF970CF}" type="slidenum">
              <a:rPr lang="en-US" altLang="zh-CN">
                <a:solidFill>
                  <a:srgbClr val="007A77"/>
                </a:solidFill>
              </a:rPr>
            </a:fld>
            <a:endParaRPr lang="en-US" altLang="zh-CN" dirty="0">
              <a:solidFill>
                <a:srgbClr val="007A77"/>
              </a:solidFill>
            </a:endParaRPr>
          </a:p>
        </p:txBody>
      </p:sp>
      <p:sp>
        <p:nvSpPr>
          <p:cNvPr id="1228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53437"/>
            <a:ext cx="7561535" cy="431800"/>
          </a:xfrm>
          <a:noFill/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kumimoji="1" lang="zh-CN" altLang="en-US" sz="3600" b="1" dirty="0" smtClean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</a:t>
            </a:r>
            <a:r>
              <a:rPr kumimoji="1" lang="en-US" altLang="zh-CN" sz="3600" b="1" dirty="0" err="1" smtClean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Regs</a:t>
            </a:r>
            <a:r>
              <a:rPr kumimoji="1" lang="zh-CN" altLang="en-US" sz="3600" b="1" dirty="0" smtClean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传输通路</a:t>
            </a:r>
            <a:endParaRPr lang="en-US" altLang="zh-CN" sz="2400" b="1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8804" name="Rectangle 4"/>
          <p:cNvSpPr>
            <a:spLocks noChangeArrowheads="1"/>
          </p:cNvSpPr>
          <p:nvPr/>
        </p:nvSpPr>
        <p:spPr bwMode="auto">
          <a:xfrm>
            <a:off x="250825" y="1124744"/>
            <a:ext cx="8642350" cy="5078313"/>
          </a:xfrm>
          <a:prstGeom prst="rect">
            <a:avLst/>
          </a:prstGeom>
          <a:solidFill>
            <a:srgbClr val="EEEEEE"/>
          </a:solidFill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write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MUX4T1_32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MUX2(.I0(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ALU_Out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 OP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.I1(MDR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	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 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.I2({32'h00000000}),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use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.I3(32'h00000000),	// not use 	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	.s(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		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 .o(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w_reg_data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		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 );	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write 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MUX4T1_5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MUX1(.I0(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reg_Rt_addr_B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=IR[21:16]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.I1(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reg_rd_addr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	//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=IR[15:11], LW or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.I2(5'b11111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	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use 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       .I3(5'b00000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	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use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.s(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.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reg_Wt_addr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);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8" y="1909980"/>
            <a:ext cx="3600400" cy="14241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4839210"/>
            <a:ext cx="3878635" cy="13638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Exp04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242" y="1070992"/>
            <a:ext cx="8229600" cy="4968552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dirty="0" smtClean="0">
                <a:solidFill>
                  <a:schemeClr val="tx1"/>
                </a:solidFill>
              </a:rPr>
              <a:t>通路及</a:t>
            </a:r>
            <a:r>
              <a:rPr lang="en-US" altLang="zh-CN" sz="280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dirty="0" smtClean="0">
                <a:solidFill>
                  <a:schemeClr val="tx1"/>
                </a:solidFill>
              </a:rPr>
              <a:t>模块调用描述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9243" y="1528331"/>
            <a:ext cx="8433237" cy="4707890"/>
          </a:xfrm>
          <a:prstGeom prst="rect">
            <a:avLst/>
          </a:prstGeom>
          <a:solidFill>
            <a:srgbClr val="EEEEEE"/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_ALU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A(Alu_A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B(Alu_B),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ALU_operation(ALU_operation),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zero(zero), 					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overflow(overflow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MUX2T1_32    MUX4 (.I0(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rdata_A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//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.I1(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PC_Current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.s(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ALUSrcA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Alu_A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MUX4T1_32      MUX3(.I0(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rdata_B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B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.I1(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PC+4?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		//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for PC+4,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//4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.I2(???????),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可扩展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//Imm_32(31:0)</a:t>
            </a:r>
            <a:endParaRPr lang="en-US" altLang="zh-CN" dirty="0" err="1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.I3(???????),		//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可扩展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//Imm_32(29:0),N0,N0</a:t>
            </a:r>
            <a:endParaRPr lang="en-US" altLang="zh-CN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.s(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ALUSrcB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Alu_B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);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REG32</a:t>
            </a:r>
            <a:r>
              <a:rPr lang="en-US" altLang="zh-CN" dirty="0"/>
              <a:t>	       </a:t>
            </a:r>
            <a:r>
              <a:rPr lang="en-US" altLang="zh-CN" dirty="0" err="1" smtClean="0"/>
              <a:t>ALUOut</a:t>
            </a:r>
            <a:r>
              <a:rPr lang="en-US" altLang="zh-CN" dirty="0"/>
              <a:t>(.</a:t>
            </a:r>
            <a:r>
              <a:rPr lang="en-US" altLang="zh-CN" dirty="0" err="1"/>
              <a:t>clk</a:t>
            </a:r>
            <a:r>
              <a:rPr lang="en-US" altLang="zh-CN" dirty="0"/>
              <a:t>(?</a:t>
            </a:r>
            <a:r>
              <a:rPr lang="en-US" altLang="zh-CN" dirty="0">
                <a:solidFill>
                  <a:srgbClr val="0000FF"/>
                </a:solidFill>
              </a:rPr>
              <a:t>clk</a:t>
            </a:r>
            <a:r>
              <a:rPr lang="en-US" altLang="zh-CN" dirty="0"/>
              <a:t>), .</a:t>
            </a:r>
            <a:r>
              <a:rPr lang="en-US" altLang="zh-CN" dirty="0" err="1"/>
              <a:t>rst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?</a:t>
            </a:r>
            <a:r>
              <a:rPr lang="en-US" altLang="zh-CN" b="1" dirty="0">
                <a:solidFill>
                  <a:srgbClr val="0000FF"/>
                </a:solidFill>
              </a:rPr>
              <a:t>NO</a:t>
            </a:r>
            <a:r>
              <a:rPr lang="en-US" altLang="zh-CN" dirty="0"/>
              <a:t>), .CE(?</a:t>
            </a:r>
            <a:r>
              <a:rPr lang="en-US" altLang="zh-CN" dirty="0">
                <a:solidFill>
                  <a:srgbClr val="0000FF"/>
                </a:solidFill>
              </a:rPr>
              <a:t>V5</a:t>
            </a:r>
            <a:r>
              <a:rPr lang="en-US" altLang="zh-CN" dirty="0"/>
              <a:t>), .D(</a:t>
            </a:r>
            <a:r>
              <a:rPr lang="en-US" altLang="zh-CN" dirty="0">
                <a:solidFill>
                  <a:srgbClr val="FF0000"/>
                </a:solidFill>
              </a:rPr>
              <a:t>res(31:0)</a:t>
            </a:r>
            <a:r>
              <a:rPr lang="en-US" altLang="zh-CN" dirty="0"/>
              <a:t>), .</a:t>
            </a:r>
            <a:r>
              <a:rPr lang="en-US" altLang="zh-CN" dirty="0" smtClean="0"/>
              <a:t>Q(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ALU_Out</a:t>
            </a:r>
            <a:r>
              <a:rPr lang="en-US" altLang="zh-CN" dirty="0" smtClean="0"/>
              <a:t>) );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185" y="1070992"/>
            <a:ext cx="2808311" cy="224335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指令寄存器和存储器缓冲器通路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2200" y="2060848"/>
            <a:ext cx="2594223" cy="3634198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REG32</a:t>
            </a:r>
            <a:r>
              <a:rPr lang="en-US" altLang="zh-CN" sz="1800" dirty="0"/>
              <a:t>	</a:t>
            </a:r>
            <a:r>
              <a:rPr lang="en-US" altLang="zh-CN" sz="1800" b="0" dirty="0">
                <a:solidFill>
                  <a:schemeClr val="tx1"/>
                </a:solidFill>
              </a:rPr>
              <a:t>    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IR</a:t>
            </a:r>
            <a:r>
              <a:rPr lang="en-US" altLang="zh-CN" sz="1800" b="0" dirty="0">
                <a:solidFill>
                  <a:schemeClr val="tx1"/>
                </a:solidFill>
              </a:rPr>
              <a:t>(.</a:t>
            </a:r>
            <a:r>
              <a:rPr lang="en-US" altLang="zh-CN" sz="1800" b="0" dirty="0" err="1">
                <a:solidFill>
                  <a:schemeClr val="tx1"/>
                </a:solidFill>
              </a:rPr>
              <a:t>clk</a:t>
            </a:r>
            <a:r>
              <a:rPr lang="en-US" altLang="zh-CN" sz="1800" b="0" dirty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rgbClr val="FF0000"/>
                </a:solidFill>
              </a:rPr>
              <a:t>???</a:t>
            </a:r>
            <a:r>
              <a:rPr lang="en-US" altLang="zh-CN" sz="1800" b="0" dirty="0">
                <a:solidFill>
                  <a:schemeClr val="tx1"/>
                </a:solidFill>
              </a:rPr>
              <a:t>), .</a:t>
            </a:r>
            <a:r>
              <a:rPr lang="en-US" altLang="zh-CN" sz="1800" b="0" dirty="0" err="1">
                <a:solidFill>
                  <a:schemeClr val="tx1"/>
                </a:solidFill>
              </a:rPr>
              <a:t>rst</a:t>
            </a:r>
            <a:r>
              <a:rPr lang="en-US" altLang="zh-CN" sz="1800" b="0" dirty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rgbClr val="FF0000"/>
                </a:solidFill>
              </a:rPr>
              <a:t>???</a:t>
            </a:r>
            <a:r>
              <a:rPr lang="en-US" altLang="zh-CN" sz="1800" b="0" dirty="0">
                <a:solidFill>
                  <a:schemeClr val="tx1"/>
                </a:solidFill>
              </a:rPr>
              <a:t>), .CE(</a:t>
            </a:r>
            <a:r>
              <a:rPr lang="en-US" altLang="zh-CN" sz="1800" dirty="0">
                <a:solidFill>
                  <a:srgbClr val="FF0000"/>
                </a:solidFill>
              </a:rPr>
              <a:t>???</a:t>
            </a:r>
            <a:r>
              <a:rPr lang="en-US" altLang="zh-CN" sz="1800" b="0" dirty="0">
                <a:solidFill>
                  <a:schemeClr val="tx1"/>
                </a:solidFill>
              </a:rPr>
              <a:t>), .D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</a:rPr>
              <a:t>???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), </a:t>
            </a:r>
            <a:r>
              <a:rPr lang="en-US" altLang="zh-CN" sz="1800" b="0" dirty="0">
                <a:solidFill>
                  <a:schemeClr val="tx1"/>
                </a:solidFill>
              </a:rPr>
              <a:t>.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Q(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Inst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 </a:t>
            </a:r>
            <a:r>
              <a:rPr lang="en-US" altLang="zh-CN" sz="1800" b="0" dirty="0">
                <a:solidFill>
                  <a:schemeClr val="tx1"/>
                </a:solidFill>
              </a:rPr>
              <a:t>);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REG32</a:t>
            </a:r>
            <a:r>
              <a:rPr lang="en-US" altLang="zh-CN" sz="1800" dirty="0"/>
              <a:t>	    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MDR(.</a:t>
            </a:r>
            <a:r>
              <a:rPr lang="en-US" altLang="zh-CN" sz="1800" b="0" dirty="0" err="1">
                <a:solidFill>
                  <a:schemeClr val="tx1"/>
                </a:solidFill>
              </a:rPr>
              <a:t>clk</a:t>
            </a:r>
            <a:r>
              <a:rPr lang="en-US" altLang="zh-CN" sz="1800" b="0" dirty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rgbClr val="FF0000"/>
                </a:solidFill>
              </a:rPr>
              <a:t>???</a:t>
            </a:r>
            <a:r>
              <a:rPr lang="en-US" altLang="zh-CN" sz="1800" b="0" dirty="0">
                <a:solidFill>
                  <a:schemeClr val="tx1"/>
                </a:solidFill>
              </a:rPr>
              <a:t>), .</a:t>
            </a:r>
            <a:r>
              <a:rPr lang="en-US" altLang="zh-CN" sz="1800" b="0" dirty="0" err="1">
                <a:solidFill>
                  <a:schemeClr val="tx1"/>
                </a:solidFill>
              </a:rPr>
              <a:t>rst</a:t>
            </a:r>
            <a:r>
              <a:rPr lang="en-US" altLang="zh-CN" sz="1800" b="0" dirty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rgbClr val="FF0000"/>
                </a:solidFill>
              </a:rPr>
              <a:t>???</a:t>
            </a:r>
            <a:r>
              <a:rPr lang="en-US" altLang="zh-CN" sz="1800" b="0" dirty="0">
                <a:solidFill>
                  <a:schemeClr val="tx1"/>
                </a:solidFill>
              </a:rPr>
              <a:t>), .CE(</a:t>
            </a:r>
            <a:r>
              <a:rPr lang="en-US" altLang="zh-CN" sz="1800" dirty="0">
                <a:solidFill>
                  <a:srgbClr val="FF0000"/>
                </a:solidFill>
              </a:rPr>
              <a:t>???</a:t>
            </a:r>
            <a:r>
              <a:rPr lang="en-US" altLang="zh-CN" sz="1800" b="0" dirty="0">
                <a:solidFill>
                  <a:schemeClr val="tx1"/>
                </a:solidFill>
              </a:rPr>
              <a:t>), .D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</a:rPr>
              <a:t>???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), </a:t>
            </a:r>
            <a:r>
              <a:rPr lang="en-US" altLang="zh-CN" sz="1800" b="0" dirty="0">
                <a:solidFill>
                  <a:schemeClr val="tx1"/>
                </a:solidFill>
              </a:rPr>
              <a:t>.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Q(</a:t>
            </a:r>
            <a:r>
              <a:rPr lang="en-US" altLang="zh-CN" sz="1800" dirty="0" smtClean="0">
                <a:solidFill>
                  <a:srgbClr val="FF0000"/>
                </a:solidFill>
              </a:rPr>
              <a:t>MDR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 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MUX2T1_32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  MUX5 (.I0(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ALU_Out</a:t>
            </a:r>
            <a:r>
              <a:rPr lang="en-US" altLang="zh-CN" sz="1800" b="0" dirty="0">
                <a:solidFill>
                  <a:schemeClr val="tx1"/>
                </a:solidFill>
              </a:rPr>
              <a:t>),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	//</a:t>
            </a:r>
            <a:r>
              <a:rPr lang="en-US" altLang="zh-CN" sz="1800" b="0" dirty="0">
                <a:solidFill>
                  <a:schemeClr val="tx1"/>
                </a:solidFill>
              </a:rPr>
              <a:t>access memory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      .I1(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PC_Current</a:t>
            </a:r>
            <a:r>
              <a:rPr lang="en-US" altLang="zh-CN" sz="1800" b="0" dirty="0">
                <a:solidFill>
                  <a:schemeClr val="tx1"/>
                </a:solidFill>
              </a:rPr>
              <a:t>), 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1800" b="0" dirty="0">
                <a:solidFill>
                  <a:schemeClr val="tx1"/>
                </a:solidFill>
              </a:rPr>
              <a:t>IF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.s(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IorD</a:t>
            </a:r>
            <a:r>
              <a:rPr lang="en-US" altLang="zh-CN" sz="1800" b="0" dirty="0">
                <a:solidFill>
                  <a:schemeClr val="tx1"/>
                </a:solidFill>
              </a:rPr>
              <a:t>), 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.</a:t>
            </a:r>
            <a:r>
              <a:rPr lang="en-US" altLang="zh-CN" sz="1800" b="0" dirty="0">
                <a:solidFill>
                  <a:schemeClr val="tx1"/>
                </a:solidFill>
              </a:rPr>
              <a:t>o(</a:t>
            </a:r>
            <a:r>
              <a:rPr lang="en-US" altLang="zh-CN" sz="1800" b="0" dirty="0" err="1">
                <a:solidFill>
                  <a:schemeClr val="tx1"/>
                </a:solidFill>
              </a:rPr>
              <a:t>M_addr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/>
              <a:t>			  );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84984"/>
            <a:ext cx="2664296" cy="285204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013576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完整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9</a:t>
            </a:r>
            <a:r>
              <a:rPr lang="en-US" altLang="zh-CN" baseline="30000" dirty="0" smtClean="0"/>
              <a:t>+</a:t>
            </a:r>
            <a:r>
              <a:rPr lang="zh-CN" altLang="en-US" dirty="0" smtClean="0"/>
              <a:t>条指令的数据</a:t>
            </a:r>
            <a:r>
              <a:rPr lang="zh-CN" altLang="en-US" dirty="0"/>
              <a:t>通路</a:t>
            </a:r>
            <a:r>
              <a:rPr lang="zh-CN" altLang="en-US" dirty="0" smtClean="0"/>
              <a:t>参考描述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6" y="1196752"/>
            <a:ext cx="8323788" cy="5095181"/>
          </a:xfrm>
        </p:spPr>
      </p:pic>
      <p:sp>
        <p:nvSpPr>
          <p:cNvPr id="5" name="圆角矩形 4"/>
          <p:cNvSpPr/>
          <p:nvPr/>
        </p:nvSpPr>
        <p:spPr>
          <a:xfrm>
            <a:off x="1907704" y="1412776"/>
            <a:ext cx="4536504" cy="93610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91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根据</a:t>
            </a:r>
            <a:r>
              <a:rPr lang="en-US" altLang="zh-CN" dirty="0" err="1" smtClean="0">
                <a:solidFill>
                  <a:srgbClr val="FF0000"/>
                </a:solidFill>
              </a:rPr>
              <a:t>MIO_ready</a:t>
            </a:r>
            <a:r>
              <a:rPr lang="zh-CN" altLang="en-US" dirty="0" smtClean="0">
                <a:solidFill>
                  <a:srgbClr val="FF0000"/>
                </a:solidFill>
              </a:rPr>
              <a:t>和数据通路控制信号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设计</a:t>
            </a:r>
            <a:r>
              <a:rPr lang="en-US" altLang="zh-CN" dirty="0" smtClean="0">
                <a:solidFill>
                  <a:srgbClr val="FF0000"/>
                </a:solidFill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</a:rPr>
              <a:t>寄存器使能条件：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PC+4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Beq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J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328592"/>
          </a:xfrm>
          <a:noFill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chemeClr val="tx1"/>
                </a:solidFill>
              </a:rPr>
              <a:t>数据通路仿真调试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tx1"/>
                </a:solidFill>
              </a:rPr>
              <a:t>参考实验五</a:t>
            </a:r>
            <a:r>
              <a:rPr lang="zh-CN" altLang="en-US" sz="2400" dirty="0" smtClean="0"/>
              <a:t>，注意多周期时序</a:t>
            </a:r>
            <a:endParaRPr lang="en-US" altLang="zh-CN" dirty="0" smtClean="0"/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 smtClean="0"/>
              <a:t>M_Datapath</a:t>
            </a:r>
            <a:r>
              <a:rPr lang="zh-CN" altLang="en-US" sz="2400" dirty="0"/>
              <a:t>模块仿真</a:t>
            </a:r>
            <a:endParaRPr lang="en-US" altLang="zh-CN" sz="2400" dirty="0"/>
          </a:p>
          <a:p>
            <a:pPr lvl="2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dirty="0" smtClean="0"/>
              <a:t>语法检查没有</a:t>
            </a:r>
            <a:r>
              <a:rPr lang="en-US" altLang="zh-CN" sz="2200" dirty="0" smtClean="0"/>
              <a:t>Errors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warnings</a:t>
            </a:r>
            <a:r>
              <a:rPr lang="zh-CN" altLang="en-US" sz="2200" dirty="0" smtClean="0"/>
              <a:t>后仿真测试</a:t>
            </a:r>
            <a:endParaRPr lang="en-US" altLang="zh-CN" sz="2200" dirty="0" smtClean="0"/>
          </a:p>
          <a:p>
            <a:pPr lvl="2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dirty="0" smtClean="0"/>
              <a:t>仿真激励代码设计要点</a:t>
            </a:r>
            <a:endParaRPr lang="en-US" altLang="zh-CN" sz="2200" dirty="0" smtClean="0"/>
          </a:p>
          <a:p>
            <a:pPr lvl="3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只做功能性测试，不做性能和完备性测试</a:t>
            </a:r>
            <a:endParaRPr lang="en-US" altLang="zh-CN" dirty="0" smtClean="0"/>
          </a:p>
          <a:p>
            <a:pPr lvl="3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/>
              <a:t>通路功能</a:t>
            </a:r>
            <a:r>
              <a:rPr lang="zh-CN" altLang="en-US" b="1" dirty="0"/>
              <a:t>测试</a:t>
            </a:r>
            <a:endParaRPr lang="en-US" altLang="zh-CN" b="1" dirty="0" smtClean="0"/>
          </a:p>
          <a:p>
            <a:pPr lvl="4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选择</a:t>
            </a:r>
            <a:r>
              <a:rPr lang="en-US" altLang="zh-CN" dirty="0" smtClean="0"/>
              <a:t>9</a:t>
            </a:r>
            <a:r>
              <a:rPr lang="zh-CN" altLang="en-US" dirty="0" smtClean="0"/>
              <a:t>条指令所有可能通路的代表指令</a:t>
            </a:r>
            <a:endParaRPr lang="en-US" altLang="zh-CN" dirty="0" smtClean="0"/>
          </a:p>
          <a:p>
            <a:pPr lvl="4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激励输入：</a:t>
            </a:r>
            <a:endParaRPr lang="en-US" altLang="zh-CN" dirty="0" smtClean="0"/>
          </a:p>
          <a:p>
            <a:pPr lvl="5">
              <a:lnSpc>
                <a:spcPts val="2400"/>
              </a:lnSpc>
              <a:spcBef>
                <a:spcPts val="0"/>
              </a:spcBef>
            </a:pPr>
            <a:r>
              <a:rPr lang="zh-CN" altLang="en-US" dirty="0" smtClean="0"/>
              <a:t>计算出不同指令控制信号、代表数据和时序</a:t>
            </a:r>
            <a:endParaRPr lang="en-US" altLang="zh-CN" dirty="0" smtClean="0"/>
          </a:p>
          <a:p>
            <a:pPr lvl="5">
              <a:lnSpc>
                <a:spcPts val="2400"/>
              </a:lnSpc>
              <a:spcBef>
                <a:spcPts val="0"/>
              </a:spcBef>
            </a:pPr>
            <a:r>
              <a:rPr lang="en-US" altLang="zh-CN" dirty="0" err="1"/>
              <a:t>c</a:t>
            </a:r>
            <a:r>
              <a:rPr lang="en-US" altLang="zh-CN" dirty="0" err="1" smtClean="0"/>
              <a:t>lk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rst</a:t>
            </a:r>
            <a:endParaRPr lang="en-US" altLang="zh-CN" dirty="0" smtClean="0"/>
          </a:p>
          <a:p>
            <a:pPr lvl="3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/>
              <a:t>ALU</a:t>
            </a:r>
            <a:r>
              <a:rPr lang="zh-CN" altLang="en-US" b="1" dirty="0" smtClean="0"/>
              <a:t>功能测试</a:t>
            </a:r>
            <a:endParaRPr lang="en-US" altLang="zh-CN" b="1" dirty="0" smtClean="0"/>
          </a:p>
          <a:p>
            <a:pPr lvl="4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选择</a:t>
            </a:r>
            <a:r>
              <a:rPr lang="en-US" altLang="zh-CN" dirty="0" smtClean="0"/>
              <a:t>add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slt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5">
              <a:lnSpc>
                <a:spcPts val="2400"/>
              </a:lnSpc>
              <a:spcBef>
                <a:spcPts val="0"/>
              </a:spcBef>
            </a:pPr>
            <a:r>
              <a:rPr lang="zh-CN" altLang="en-US" dirty="0"/>
              <a:t>计算出对应指令的输入控制信号和代表数据</a:t>
            </a:r>
            <a:endParaRPr lang="en-US" altLang="zh-CN" dirty="0" smtClean="0"/>
          </a:p>
          <a:p>
            <a:pPr lvl="4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选择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比较、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Stroe</a:t>
            </a:r>
            <a:r>
              <a:rPr lang="zh-CN" altLang="en-US" dirty="0" smtClean="0"/>
              <a:t>测试地址计算</a:t>
            </a:r>
            <a:endParaRPr lang="en-US" altLang="zh-CN" dirty="0" smtClean="0"/>
          </a:p>
          <a:p>
            <a:pPr lvl="3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 smtClean="0"/>
              <a:t>Regs</a:t>
            </a:r>
            <a:r>
              <a:rPr lang="zh-CN" altLang="en-US" b="1" dirty="0" smtClean="0"/>
              <a:t>功能测试</a:t>
            </a:r>
            <a:endParaRPr lang="en-US" altLang="zh-CN" b="1" dirty="0" smtClean="0"/>
          </a:p>
          <a:p>
            <a:pPr lvl="4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add</a:t>
            </a:r>
            <a:r>
              <a:rPr lang="zh-CN" altLang="en-US" dirty="0" smtClean="0"/>
              <a:t>指令代表作寄存器遍历</a:t>
            </a:r>
            <a:r>
              <a:rPr lang="zh-CN" altLang="en-US" dirty="0"/>
              <a:t>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M_Datapath</a:t>
            </a:r>
            <a:r>
              <a:rPr lang="zh-CN" altLang="en-US" dirty="0" smtClean="0"/>
              <a:t>替换集成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196752"/>
            <a:ext cx="5853336" cy="353098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集成替换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仿真正确后替换</a:t>
            </a:r>
            <a:r>
              <a:rPr lang="en-US" altLang="zh-CN" sz="2000" dirty="0" smtClean="0"/>
              <a:t>Exp09</a:t>
            </a:r>
            <a:r>
              <a:rPr lang="zh-CN" altLang="en-US" sz="2000" dirty="0" smtClean="0"/>
              <a:t>的数据通路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核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清理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Exp09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移除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工程中</a:t>
            </a:r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的数据通路核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600" dirty="0" smtClean="0">
                <a:cs typeface="Times New Roman" panose="02020603050405020304" pitchFamily="18" charset="0"/>
              </a:rPr>
              <a:t>Exp09</a:t>
            </a:r>
            <a:r>
              <a:rPr lang="zh-CN" altLang="en-US" sz="1600" dirty="0" smtClean="0">
                <a:cs typeface="Times New Roman" panose="02020603050405020304" pitchFamily="18" charset="0"/>
              </a:rPr>
              <a:t>工程</a:t>
            </a:r>
            <a:r>
              <a:rPr lang="zh-CN" altLang="en-US" sz="1600" dirty="0">
                <a:cs typeface="Times New Roman" panose="02020603050405020304" pitchFamily="18" charset="0"/>
              </a:rPr>
              <a:t>中移</a:t>
            </a:r>
            <a:r>
              <a:rPr lang="zh-CN" altLang="en-US" sz="1600" dirty="0" smtClean="0">
                <a:cs typeface="Times New Roman" panose="02020603050405020304" pitchFamily="18" charset="0"/>
              </a:rPr>
              <a:t>除数据通路核</a:t>
            </a:r>
            <a:r>
              <a:rPr lang="zh-CN" altLang="en-US" sz="1600" dirty="0">
                <a:cs typeface="Times New Roman" panose="02020603050405020304" pitchFamily="18" charset="0"/>
              </a:rPr>
              <a:t>关联</a:t>
            </a:r>
            <a:endParaRPr lang="en-US" altLang="zh-CN" sz="1600" dirty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删除工程</a:t>
            </a:r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中的数据通路核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>
                <a:cs typeface="Times New Roman" panose="02020603050405020304" pitchFamily="18" charset="0"/>
              </a:rPr>
              <a:t>M_Datapath.ngc</a:t>
            </a:r>
            <a:r>
              <a:rPr lang="zh-CN" altLang="en-US" sz="1800" dirty="0" smtClean="0">
                <a:cs typeface="Times New Roman" panose="02020603050405020304" pitchFamily="18" charset="0"/>
              </a:rPr>
              <a:t>并替换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cs typeface="Times New Roman" panose="02020603050405020304" pitchFamily="18" charset="0"/>
              </a:rPr>
              <a:t>M_Datapath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.</a:t>
            </a:r>
            <a:r>
              <a:rPr lang="zh-CN" altLang="zh-CN" sz="1800" dirty="0">
                <a:cs typeface="Times New Roman" panose="02020603050405020304" pitchFamily="18" charset="0"/>
              </a:rPr>
              <a:t>v 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文件</a:t>
            </a:r>
            <a:endParaRPr lang="en-US" altLang="zh-CN" sz="1800" dirty="0" smtClean="0"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Project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菜单中运行</a:t>
            </a:r>
            <a:r>
              <a:rPr lang="zh-CN" altLang="en-US" sz="2000" dirty="0">
                <a:cs typeface="Times New Roman" panose="02020603050405020304" pitchFamily="18" charset="0"/>
              </a:rPr>
              <a:t>：</a:t>
            </a:r>
            <a:br>
              <a:rPr lang="en-US" altLang="zh-CN" sz="2000" dirty="0" smtClean="0">
                <a:cs typeface="Times New Roman" panose="02020603050405020304" pitchFamily="18" charset="0"/>
              </a:rPr>
            </a:br>
            <a:r>
              <a:rPr lang="en-US" altLang="zh-CN" sz="1800" b="1" dirty="0" smtClean="0">
                <a:cs typeface="Times New Roman" panose="02020603050405020304" pitchFamily="18" charset="0"/>
              </a:rPr>
              <a:t>Cleanup Project Files …</a:t>
            </a:r>
            <a:endParaRPr lang="en-US" altLang="zh-CN" sz="1800" b="1" dirty="0" smtClean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建议用</a:t>
            </a:r>
            <a:r>
              <a:rPr lang="en-US" altLang="zh-CN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Exp09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资源重建工程</a:t>
            </a:r>
            <a:endParaRPr lang="en-US" altLang="zh-CN" sz="240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除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M_Datapath.ngc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核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1395" y="1175753"/>
            <a:ext cx="3183093" cy="506155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228184" y="5704723"/>
            <a:ext cx="2572916" cy="36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1979712" y="5146143"/>
            <a:ext cx="2880320" cy="612648"/>
          </a:xfrm>
          <a:prstGeom prst="wedgeRoundRectCallout">
            <a:avLst>
              <a:gd name="adj1" fmla="val 101121"/>
              <a:gd name="adj2" fmla="val 67632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Exp09</a:t>
            </a:r>
            <a:r>
              <a:rPr lang="zh-CN" altLang="en-US" sz="2400" dirty="0" smtClean="0">
                <a:solidFill>
                  <a:schemeClr val="tx1"/>
                </a:solidFill>
              </a:rPr>
              <a:t>需要清理的核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集成替换</a:t>
            </a:r>
            <a:r>
              <a:rPr lang="en-US" altLang="zh-CN" sz="28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DapaPath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核后的</a:t>
            </a:r>
            <a:b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模块层次结构</a:t>
            </a:r>
            <a:endParaRPr lang="en-US" altLang="zh-CN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0072" y="1129946"/>
            <a:ext cx="3672408" cy="510736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415319" y="1156592"/>
            <a:ext cx="3477161" cy="4864696"/>
          </a:xfrm>
          <a:prstGeom prst="roundRect">
            <a:avLst>
              <a:gd name="adj" fmla="val 6267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827584" y="3070980"/>
            <a:ext cx="2907204" cy="612648"/>
          </a:xfrm>
          <a:prstGeom prst="wedgeRoundRectCallout">
            <a:avLst>
              <a:gd name="adj1" fmla="val 118946"/>
              <a:gd name="adj2" fmla="val -230833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Exp10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完成数据通路替换后的模块调用关系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15319" y="1322297"/>
            <a:ext cx="3541966" cy="360039"/>
          </a:xfrm>
          <a:prstGeom prst="roundRect">
            <a:avLst/>
          </a:prstGeom>
          <a:noFill/>
          <a:ln w="38100"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827584" y="2278081"/>
            <a:ext cx="1735742" cy="612648"/>
          </a:xfrm>
          <a:prstGeom prst="wedgeRoundRectCallout">
            <a:avLst>
              <a:gd name="adj1" fmla="val 218957"/>
              <a:gd name="adj2" fmla="val -180265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控制器不变</a:t>
            </a:r>
            <a:r>
              <a:rPr lang="zh-CN" altLang="en-US" sz="2000" dirty="0">
                <a:solidFill>
                  <a:schemeClr val="tx1"/>
                </a:solidFill>
              </a:rPr>
              <a:t>仍然</a:t>
            </a:r>
            <a:r>
              <a:rPr lang="zh-CN" altLang="en-US" sz="2000" dirty="0" smtClean="0">
                <a:solidFill>
                  <a:schemeClr val="tx1"/>
                </a:solidFill>
              </a:rPr>
              <a:t>使用</a:t>
            </a:r>
            <a:r>
              <a:rPr lang="en-US" altLang="zh-CN" sz="2000" dirty="0" smtClean="0">
                <a:solidFill>
                  <a:schemeClr val="tx1"/>
                </a:solidFill>
              </a:rPr>
              <a:t>IP</a:t>
            </a:r>
            <a:r>
              <a:rPr lang="zh-CN" altLang="en-US" sz="2000" dirty="0" smtClean="0">
                <a:solidFill>
                  <a:schemeClr val="tx1"/>
                </a:solidFill>
              </a:rPr>
              <a:t>核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631343" y="4221088"/>
            <a:ext cx="3045113" cy="72008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196681" y="3912587"/>
            <a:ext cx="4824536" cy="880382"/>
          </a:xfrm>
          <a:prstGeom prst="wedgeRoundRectCallout">
            <a:avLst>
              <a:gd name="adj1" fmla="val 62180"/>
              <a:gd name="adj2" fmla="val 17988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需要寄存器锁在：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指令、</a:t>
            </a:r>
            <a:r>
              <a:rPr lang="en-US" altLang="zh-CN" sz="2000" dirty="0" smtClean="0">
                <a:solidFill>
                  <a:schemeClr val="tx1"/>
                </a:solidFill>
              </a:rPr>
              <a:t>PC</a:t>
            </a:r>
            <a:r>
              <a:rPr lang="zh-CN" altLang="en-US" sz="2000" dirty="0" smtClean="0">
                <a:solidFill>
                  <a:schemeClr val="tx1"/>
                </a:solidFill>
              </a:rPr>
              <a:t>计数器、存储器地址和</a:t>
            </a:r>
            <a:r>
              <a:rPr lang="en-US" altLang="zh-CN" sz="2000" dirty="0" smtClean="0">
                <a:solidFill>
                  <a:schemeClr val="tx1"/>
                </a:solidFill>
              </a:rPr>
              <a:t>ALU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26003" y="5045657"/>
            <a:ext cx="4824536" cy="880382"/>
          </a:xfrm>
          <a:prstGeom prst="wedgeRoundRectCallout">
            <a:avLst>
              <a:gd name="adj1" fmla="val 63520"/>
              <a:gd name="adj2" fmla="val -14535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六个多路选择器：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MUX1,2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Regs</a:t>
            </a:r>
            <a:r>
              <a:rPr lang="zh-CN" altLang="en-US" sz="2000" dirty="0" smtClean="0">
                <a:solidFill>
                  <a:schemeClr val="tx1"/>
                </a:solidFill>
              </a:rPr>
              <a:t>输入；</a:t>
            </a:r>
            <a:r>
              <a:rPr lang="en-US" altLang="zh-CN" sz="2000" dirty="0" smtClean="0">
                <a:solidFill>
                  <a:schemeClr val="tx1"/>
                </a:solidFill>
              </a:rPr>
              <a:t>MUX6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PC</a:t>
            </a:r>
            <a:r>
              <a:rPr lang="zh-CN" altLang="en-US" sz="2000" dirty="0" smtClean="0">
                <a:solidFill>
                  <a:schemeClr val="tx1"/>
                </a:solidFill>
              </a:rPr>
              <a:t>计数器；</a:t>
            </a:r>
            <a:r>
              <a:rPr lang="en-US" altLang="zh-CN" sz="2000" dirty="0" smtClean="0">
                <a:solidFill>
                  <a:schemeClr val="tx1"/>
                </a:solidFill>
              </a:rPr>
              <a:t>MUX5</a:t>
            </a:r>
            <a:r>
              <a:rPr lang="zh-CN" altLang="en-US" sz="2000" dirty="0" smtClean="0">
                <a:solidFill>
                  <a:schemeClr val="tx1"/>
                </a:solidFill>
              </a:rPr>
              <a:t>：存储器地址和</a:t>
            </a:r>
            <a:r>
              <a:rPr lang="en-US" altLang="zh-CN" sz="2000" dirty="0" smtClean="0">
                <a:solidFill>
                  <a:schemeClr val="tx1"/>
                </a:solidFill>
              </a:rPr>
              <a:t>MUX3,4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ALU</a:t>
            </a:r>
            <a:r>
              <a:rPr lang="zh-CN" altLang="en-US" sz="2000" dirty="0" smtClean="0">
                <a:solidFill>
                  <a:schemeClr val="tx1"/>
                </a:solidFill>
              </a:rPr>
              <a:t>输入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631343" y="5000122"/>
            <a:ext cx="3045113" cy="104781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黑体" panose="02010609060101010101" pitchFamily="49" charset="-122"/>
              </a:rPr>
              <a:t>实验目的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1.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深入运用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寄存器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传输控制技术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2.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深入掌握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的核心：数据通路组成与原理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3.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设计多周期数据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通路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4.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测试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方案的设计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5.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测试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程序的设计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使用</a:t>
            </a:r>
            <a:r>
              <a:rPr lang="en-US" altLang="zh-CN" sz="2800" dirty="0">
                <a:solidFill>
                  <a:schemeClr val="tx1"/>
                </a:solidFill>
              </a:rPr>
              <a:t>DEMO</a:t>
            </a:r>
            <a:r>
              <a:rPr lang="zh-CN" altLang="en-US" sz="2800" dirty="0">
                <a:solidFill>
                  <a:schemeClr val="tx1"/>
                </a:solidFill>
              </a:rPr>
              <a:t>程序目测数据通路</a:t>
            </a:r>
            <a:r>
              <a:rPr lang="zh-CN" altLang="en-US" sz="2800" dirty="0" smtClean="0">
                <a:solidFill>
                  <a:schemeClr val="tx1"/>
                </a:solidFill>
              </a:rPr>
              <a:t>功能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DEMO</a:t>
            </a:r>
            <a:r>
              <a:rPr lang="zh-CN" altLang="en-US" sz="2400" dirty="0" smtClean="0"/>
              <a:t>接口功能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SW[7:5</a:t>
            </a:r>
            <a:r>
              <a:rPr lang="en-US" altLang="zh-CN" sz="2000" dirty="0" smtClean="0"/>
              <a:t>]=000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SW[2]=0(</a:t>
            </a:r>
            <a:r>
              <a:rPr lang="zh-CN" altLang="en-US" sz="2000" dirty="0" smtClean="0"/>
              <a:t>全速运行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SW[0]=0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显示程序：跑马灯</a:t>
            </a:r>
            <a:endParaRPr lang="zh-CN" altLang="en-US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SW[0]=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显示程序：矩形变幻</a:t>
            </a:r>
            <a:endParaRPr lang="zh-CN" altLang="en-US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SW[4:3]=01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，内存</a:t>
            </a:r>
            <a:r>
              <a:rPr lang="zh-CN" altLang="en-US" sz="1800" dirty="0"/>
              <a:t>数据显示程序：</a:t>
            </a:r>
            <a:r>
              <a:rPr lang="en-US" altLang="zh-CN" sz="1800" dirty="0"/>
              <a:t>0</a:t>
            </a:r>
            <a:r>
              <a:rPr lang="zh-CN" altLang="en-US" sz="1800" dirty="0"/>
              <a:t>～</a:t>
            </a:r>
            <a:r>
              <a:rPr lang="en-US" altLang="zh-CN" sz="1800" dirty="0"/>
              <a:t>F</a:t>
            </a:r>
            <a:endParaRPr lang="en-US" altLang="zh-CN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SW[4:3]=10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，当前寄存器</a:t>
            </a:r>
            <a:r>
              <a:rPr lang="en-US" altLang="zh-CN" sz="1800" dirty="0" smtClean="0"/>
              <a:t>R9+1</a:t>
            </a:r>
            <a:r>
              <a:rPr lang="zh-CN" altLang="en-US" sz="1800" dirty="0"/>
              <a:t>显示</a:t>
            </a:r>
            <a:endParaRPr lang="zh-CN" altLang="en-US" sz="1800" dirty="0"/>
          </a:p>
          <a:p>
            <a:pPr lvl="2"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用汇编语言设计测试程序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功能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en-US" altLang="zh-CN" sz="2400" dirty="0" err="1" smtClean="0"/>
              <a:t>Regs</a:t>
            </a:r>
            <a:r>
              <a:rPr lang="zh-CN" altLang="en-US" sz="2400" dirty="0" smtClean="0"/>
              <a:t>访问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en-US" altLang="zh-CN" sz="2400" dirty="0" smtClean="0"/>
              <a:t>I-</a:t>
            </a:r>
            <a:r>
              <a:rPr lang="zh-CN" altLang="en-US" sz="2400" dirty="0" smtClean="0"/>
              <a:t>格式指令通路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en-US" altLang="zh-CN" sz="2400" dirty="0" smtClean="0"/>
              <a:t>R-</a:t>
            </a:r>
            <a:r>
              <a:rPr lang="zh-CN" altLang="en-US" sz="2400" dirty="0" smtClean="0"/>
              <a:t>格式指令通路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接口功能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3861048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4211409" cy="1323439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DEMO</a:t>
            </a:r>
            <a:r>
              <a:rPr lang="zh-CN" altLang="en-US" sz="1600" dirty="0" smtClean="0"/>
              <a:t>功能，测试程序可以替换成自己的功能</a:t>
            </a:r>
            <a:endParaRPr lang="en-US" altLang="zh-CN" sz="1600" dirty="0" smtClean="0"/>
          </a:p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  <a:endParaRPr lang="en-US" altLang="zh-CN" sz="1600" dirty="0" smtClean="0"/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193574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557070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测试程序</a:t>
            </a:r>
            <a:r>
              <a:rPr lang="zh-CN" altLang="en-US" dirty="0" smtClean="0"/>
              <a:t>参考：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984" y="1226468"/>
            <a:ext cx="8229600" cy="19145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和</a:t>
            </a:r>
            <a:r>
              <a:rPr lang="en-US" altLang="zh-CN" sz="2800" b="0" dirty="0" err="1" smtClean="0">
                <a:solidFill>
                  <a:schemeClr val="tx1"/>
                </a:solidFill>
              </a:rPr>
              <a:t>Regs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测试</a:t>
            </a:r>
            <a:r>
              <a:rPr lang="zh-CN" altLang="en-US" sz="2800" b="0" dirty="0">
                <a:solidFill>
                  <a:schemeClr val="tx1"/>
                </a:solidFill>
              </a:rPr>
              <a:t>程序替换</a:t>
            </a:r>
            <a:r>
              <a:rPr lang="en-US" altLang="zh-CN" sz="2800" b="0" dirty="0">
                <a:solidFill>
                  <a:schemeClr val="tx1"/>
                </a:solidFill>
              </a:rPr>
              <a:t>DEMO</a:t>
            </a:r>
            <a:r>
              <a:rPr lang="zh-CN" altLang="en-US" sz="2800" b="0" dirty="0">
                <a:solidFill>
                  <a:schemeClr val="tx1"/>
                </a:solidFill>
              </a:rPr>
              <a:t>程序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ALU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Regs</a:t>
            </a:r>
            <a:r>
              <a:rPr lang="zh-CN" altLang="en-US" sz="2000" dirty="0" smtClean="0"/>
              <a:t>测试</a:t>
            </a:r>
            <a:r>
              <a:rPr lang="zh-CN" altLang="en-US" sz="2000" dirty="0"/>
              <a:t>参考</a:t>
            </a:r>
            <a:r>
              <a:rPr lang="zh-CN" altLang="en-US" sz="2000" dirty="0" smtClean="0"/>
              <a:t>设计，测试结果通过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输出信号单步观察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SW[7:5]=100,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Addr_out</a:t>
            </a:r>
            <a:r>
              <a:rPr lang="en-US" altLang="zh-CN" sz="2000" dirty="0" smtClean="0"/>
              <a:t>=ALU</a:t>
            </a:r>
            <a:r>
              <a:rPr lang="zh-CN" altLang="en-US" sz="2000" dirty="0" smtClean="0"/>
              <a:t>输出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SW[7:5]=101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Data_out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寄存器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输出</a:t>
            </a:r>
            <a:endParaRPr lang="en-US" altLang="zh-CN" sz="2000" dirty="0"/>
          </a:p>
          <a:p>
            <a:pPr>
              <a:lnSpc>
                <a:spcPts val="2400"/>
              </a:lnSpc>
            </a:pP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23528" y="2708921"/>
            <a:ext cx="4392488" cy="347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#baseAddr 0000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loop:	nor r1,r0,r0;      	//r1=FFFFFFFF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slt r2,r0,r1;       	//r2=00000001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r3,r2,r2;     	//r3=00000002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r4,r3,r2;    	//r4=00000003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r5,r4,r3;     	//r5=00000005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r6,r5,r4;     	//r6=00000008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r7,r6,r5;     	//r7=0000000d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r8,r7,r6;     	//r8=00000015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r9,r8,r7;    	//r9=00000022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r10,r9,r8;         //r10=00000037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r11,r10,r9;       //r11=00000059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r12,r11,r10;    //r12=00000090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r13,r12,r11;    //r13=000000E9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r14,r13,r12;    //r14=00000179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r15,r14,r13;    //r15=00000262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smtClean="0"/>
              <a:t>	</a:t>
            </a:r>
            <a:endParaRPr lang="pt-BR" sz="1800" b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076056" y="2708920"/>
            <a:ext cx="3888432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r16,r15,r14;    //r16=000003DB</a:t>
            </a:r>
            <a:endParaRPr lang="pt-BR" altLang="zh-CN" kern="0" dirty="0" smtClean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r17,r16,r15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r17=000006D3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r18,r17,r16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r18=00000A18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r19,r18,r17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r19=000010EB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r20,r19,r18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r20=00001B03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r21,r20,r19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r21=00003bEE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r22,r21,r20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r22=000046F1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r23,r22,r21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r23=000080DF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r24,r23,r22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r24=0000C9D0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r25,r24,r23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r25=00014AAF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r26,r25,r24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r26=0001947F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r27,r26,r25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r27=0012DF2E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r28,r27,r26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r28=001473AD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r29,r28,r27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r29=002752DB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r30,r29,r28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r30=003BC688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r31,r30,r29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r31=00621963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j </a:t>
            </a:r>
            <a:r>
              <a:rPr lang="pt-BR" altLang="zh-CN" kern="0" dirty="0">
                <a:solidFill>
                  <a:srgbClr val="000000"/>
                </a:solidFill>
              </a:rPr>
              <a:t>loop;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b="0" dirty="0">
                <a:solidFill>
                  <a:schemeClr val="tx1"/>
                </a:solidFill>
              </a:rPr>
              <a:t>设计通道测试程序替换</a:t>
            </a:r>
            <a:r>
              <a:rPr lang="en-US" altLang="zh-CN" sz="2800" b="0" dirty="0">
                <a:solidFill>
                  <a:schemeClr val="tx1"/>
                </a:solidFill>
              </a:rPr>
              <a:t>DEMO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程序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dirty="0" smtClean="0">
                <a:solidFill>
                  <a:schemeClr val="tx1"/>
                </a:solidFill>
              </a:rPr>
              <a:t>通道测试参考设计。</a:t>
            </a:r>
            <a:r>
              <a:rPr lang="zh-CN" altLang="en-US" sz="2000" dirty="0"/>
              <a:t>测试结果通过</a:t>
            </a:r>
            <a:r>
              <a:rPr lang="en-US" altLang="zh-CN" sz="2000" dirty="0"/>
              <a:t>CPU</a:t>
            </a:r>
            <a:r>
              <a:rPr lang="zh-CN" altLang="en-US" sz="2000" dirty="0"/>
              <a:t>输出信号单步观察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通道功能由传输数据结果来指示，如立即数通道观察：</a:t>
            </a:r>
            <a:r>
              <a:rPr lang="en-US" altLang="zh-CN" sz="2000" dirty="0" smtClean="0"/>
              <a:t>14+$zero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#</a:t>
            </a:r>
            <a:r>
              <a:rPr lang="en-US" altLang="zh-CN" sz="2000" b="0" dirty="0" err="1">
                <a:solidFill>
                  <a:schemeClr val="tx1"/>
                </a:solidFill>
              </a:rPr>
              <a:t>baseAddr</a:t>
            </a:r>
            <a:r>
              <a:rPr lang="en-US" altLang="zh-CN" sz="2000" b="0" dirty="0">
                <a:solidFill>
                  <a:schemeClr val="tx1"/>
                </a:solidFill>
              </a:rPr>
              <a:t> 0000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start: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2000" b="0" dirty="0">
                <a:solidFill>
                  <a:schemeClr val="tx1"/>
                </a:solidFill>
              </a:rPr>
              <a:t>通道结果由后一条指令读操作数观察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>
                <a:solidFill>
                  <a:schemeClr val="tx1"/>
                </a:solidFill>
              </a:rPr>
              <a:t>lw</a:t>
            </a:r>
            <a:r>
              <a:rPr lang="en-US" altLang="zh-CN" sz="2000" b="0" dirty="0">
                <a:solidFill>
                  <a:schemeClr val="tx1"/>
                </a:solidFill>
              </a:rPr>
              <a:t>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r5</a:t>
            </a:r>
            <a:r>
              <a:rPr lang="en-US" altLang="zh-CN" sz="2000" b="0" dirty="0">
                <a:solidFill>
                  <a:schemeClr val="tx1"/>
                </a:solidFill>
              </a:rPr>
              <a:t>, 14($zero);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2000" b="0" dirty="0">
                <a:solidFill>
                  <a:schemeClr val="tx1"/>
                </a:solidFill>
              </a:rPr>
              <a:t>55555555</a:t>
            </a:r>
            <a:r>
              <a:rPr lang="zh-CN" altLang="en-US" sz="2000" b="0" dirty="0">
                <a:solidFill>
                  <a:schemeClr val="tx1"/>
                </a:solidFill>
              </a:rPr>
              <a:t>。存储器读通道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chemeClr val="tx1"/>
                </a:solidFill>
              </a:rPr>
              <a:t>start_A</a:t>
            </a:r>
            <a:r>
              <a:rPr lang="en-US" altLang="zh-CN" sz="2000" b="0" dirty="0">
                <a:solidFill>
                  <a:schemeClr val="tx1"/>
                </a:solidFill>
              </a:rPr>
              <a:t>: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add r1</a:t>
            </a:r>
            <a:r>
              <a:rPr lang="en-US" altLang="zh-CN" sz="2000" b="0" dirty="0">
                <a:solidFill>
                  <a:schemeClr val="tx1"/>
                </a:solidFill>
              </a:rPr>
              <a:t>, r5, $zero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; 		//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写通道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R5: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A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nor r2</a:t>
            </a:r>
            <a:r>
              <a:rPr lang="en-US" altLang="zh-CN" sz="2000" b="0" dirty="0">
                <a:solidFill>
                  <a:schemeClr val="tx1"/>
                </a:solidFill>
              </a:rPr>
              <a:t>, $zero, r1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; 		//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B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R2:ALU</a:t>
            </a:r>
            <a:r>
              <a:rPr lang="zh-CN" altLang="en-US" sz="1800" b="0" dirty="0">
                <a:solidFill>
                  <a:schemeClr val="tx1"/>
                </a:solidFill>
              </a:rPr>
              <a:t>输出通道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lw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r5</a:t>
            </a:r>
            <a:r>
              <a:rPr lang="en-US" altLang="zh-CN" sz="2000" b="0" dirty="0">
                <a:solidFill>
                  <a:schemeClr val="tx1"/>
                </a:solidFill>
              </a:rPr>
              <a:t>, 48($zero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);  //</a:t>
            </a:r>
            <a:r>
              <a:rPr lang="zh-CN" altLang="en-US" sz="18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1600" b="0" dirty="0">
                <a:solidFill>
                  <a:schemeClr val="tx1"/>
                </a:solidFill>
              </a:rPr>
              <a:t>AAAAAAAA</a:t>
            </a:r>
            <a:r>
              <a:rPr lang="zh-CN" altLang="en-US" sz="1800" b="0" dirty="0">
                <a:solidFill>
                  <a:schemeClr val="tx1"/>
                </a:solidFill>
              </a:rPr>
              <a:t>。立即数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:00000048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beq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r2</a:t>
            </a:r>
            <a:r>
              <a:rPr lang="en-US" altLang="zh-CN" sz="2000" b="0" dirty="0">
                <a:solidFill>
                  <a:schemeClr val="tx1"/>
                </a:solidFill>
              </a:rPr>
              <a:t>, r5 </a:t>
            </a:r>
            <a:r>
              <a:rPr lang="en-US" altLang="zh-CN" sz="2000" b="0" dirty="0" err="1">
                <a:solidFill>
                  <a:schemeClr val="tx1"/>
                </a:solidFill>
              </a:rPr>
              <a:t>start_A</a:t>
            </a:r>
            <a:r>
              <a:rPr lang="en-US" altLang="zh-CN" sz="2000" b="0" dirty="0">
                <a:solidFill>
                  <a:schemeClr val="tx1"/>
                </a:solidFill>
              </a:rPr>
              <a:t>;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循环测试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j      start</a:t>
            </a:r>
            <a:r>
              <a:rPr lang="en-US" altLang="zh-CN" sz="2000" b="0" dirty="0">
                <a:solidFill>
                  <a:schemeClr val="tx1"/>
                </a:solidFill>
              </a:rPr>
              <a:t>; 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循环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测试。立即</a:t>
            </a:r>
            <a:r>
              <a:rPr lang="zh-CN" altLang="en-US" sz="2000" b="0" dirty="0">
                <a:solidFill>
                  <a:schemeClr val="tx1"/>
                </a:solidFill>
              </a:rPr>
              <a:t>数通道：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00000014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测试的完备性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dirty="0" smtClean="0">
                <a:solidFill>
                  <a:schemeClr val="tx1"/>
                </a:solidFill>
              </a:rPr>
              <a:t>上述测试</a:t>
            </a:r>
            <a:r>
              <a:rPr lang="zh-CN" altLang="en-US" sz="2000" dirty="0"/>
              <a:t>正确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仅表明通道切换功能和总线传输部分正确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要测试其完全正确，必须遍历所有可能的情况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存储器模块测试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0405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zh-CN" altLang="zh-CN" sz="2800" dirty="0">
                <a:solidFill>
                  <a:schemeClr val="tx1"/>
                </a:solidFill>
              </a:rPr>
              <a:t>存储器模块测试</a:t>
            </a:r>
            <a:r>
              <a:rPr lang="zh-CN" altLang="zh-CN" sz="2800" dirty="0" smtClean="0">
                <a:solidFill>
                  <a:schemeClr val="tx1"/>
                </a:solidFill>
              </a:rPr>
              <a:t>程序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7</a:t>
            </a:r>
            <a:r>
              <a:rPr lang="zh-CN" altLang="en-US" sz="2400" dirty="0" smtClean="0"/>
              <a:t>段码显示器的地址是</a:t>
            </a:r>
            <a:r>
              <a:rPr lang="en-US" altLang="zh-CN" sz="2400" dirty="0" smtClean="0"/>
              <a:t>E0000000/FFFFFFE0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LED</a:t>
            </a:r>
            <a:r>
              <a:rPr lang="zh-CN" altLang="en-US" sz="2400" dirty="0" smtClean="0"/>
              <a:t>显示地址是</a:t>
            </a:r>
            <a:r>
              <a:rPr lang="en-US" altLang="zh-CN" sz="2400" dirty="0" smtClean="0"/>
              <a:t>F0000000/FFFFFF00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请设计</a:t>
            </a:r>
            <a:r>
              <a:rPr lang="zh-CN" altLang="zh-CN" sz="2400" dirty="0" smtClean="0"/>
              <a:t>存储器模块测试程序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测试结果在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段显示器上指示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RAM</a:t>
            </a:r>
            <a:r>
              <a:rPr lang="zh-CN" altLang="en-US" sz="2800" dirty="0">
                <a:solidFill>
                  <a:schemeClr val="tx1"/>
                </a:solidFill>
              </a:rPr>
              <a:t>初始化</a:t>
            </a:r>
            <a:r>
              <a:rPr lang="zh-CN" altLang="en-US" sz="2800" dirty="0" smtClean="0">
                <a:solidFill>
                  <a:schemeClr val="tx1"/>
                </a:solidFill>
              </a:rPr>
              <a:t>数据：</a:t>
            </a:r>
            <a:r>
              <a:rPr lang="zh-CN" altLang="en-US" sz="2200" dirty="0" smtClean="0">
                <a:solidFill>
                  <a:schemeClr val="tx1"/>
                </a:solidFill>
              </a:rPr>
              <a:t>参考单周期</a:t>
            </a:r>
            <a:r>
              <a:rPr lang="en-US" altLang="zh-CN" sz="2200" dirty="0" smtClean="0">
                <a:solidFill>
                  <a:schemeClr val="tx1"/>
                </a:solidFill>
              </a:rPr>
              <a:t>DEMO</a:t>
            </a:r>
            <a:r>
              <a:rPr lang="zh-CN" altLang="en-US" sz="2200" dirty="0" smtClean="0">
                <a:solidFill>
                  <a:schemeClr val="tx1"/>
                </a:solidFill>
              </a:rPr>
              <a:t>设计</a:t>
            </a:r>
            <a:endParaRPr lang="en-US" altLang="zh-CN" sz="2200" b="0" dirty="0" smtClean="0">
              <a:solidFill>
                <a:prstClr val="black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ts val="16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memory_initialization_radix</a:t>
            </a:r>
            <a:r>
              <a:rPr lang="en-US" altLang="zh-CN" sz="16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=16;</a:t>
            </a:r>
            <a:endParaRPr lang="en-US" altLang="zh-CN" sz="1600" b="0" dirty="0">
              <a:solidFill>
                <a:prstClr val="black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ts val="16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memory_initialization_vector</a:t>
            </a:r>
            <a:r>
              <a:rPr lang="en-US" altLang="zh-CN" sz="16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</a:t>
            </a:r>
            <a:endParaRPr lang="en-US" altLang="zh-CN" sz="1600" b="0" dirty="0">
              <a:solidFill>
                <a:prstClr val="black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ts val="1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pt-BR" altLang="zh-CN" sz="14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00A52820, AC650000, 8C650000, 00A85824, 01A26820, 11A00017, 8C650000, 01CE9020, 0252B020, 02569020, 00B25824, 11600005, 1172000A, 01CE9020, 1172000B, AC890000, 08000036, 11410001, 0800004D, 00005027, 014A5020, AC8A0000, 08000036, 8E290860, AC890000, 08000036, 8E290820, AC890000, 08000036, 8C0D0014, 014A5020, 01425025, 022E8820, 02348824, 01224820, 11210001, 0800005F, 000E4820, 01224820, 8C650000</a:t>
            </a:r>
            <a:r>
              <a:rPr lang="pt-BR" altLang="zh-CN" sz="1400" b="0" dirty="0" smtClean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00A55820</a:t>
            </a:r>
            <a:r>
              <a:rPr lang="pt-BR" altLang="zh-CN" sz="14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016B5820, AC6B0000, AC660004, 0800003E, </a:t>
            </a:r>
            <a:r>
              <a:rPr lang="en-US" altLang="zh-CN" sz="1600" b="0" dirty="0" smtClean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…………………………………………</a:t>
            </a:r>
            <a:endParaRPr lang="en-US" altLang="zh-CN" sz="1600" b="0" dirty="0" smtClean="0">
              <a:solidFill>
                <a:prstClr val="black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ts val="1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600" b="0" dirty="0" smtClean="0">
              <a:solidFill>
                <a:prstClr val="black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ts val="1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600" b="0" dirty="0">
              <a:solidFill>
                <a:prstClr val="black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ts val="1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400" b="0" dirty="0" smtClean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F0000000</a:t>
            </a:r>
            <a:r>
              <a:rPr lang="en-US" altLang="zh-CN" sz="14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000002AB, 80000000, 0000003F, 00000001, FFF70000, 0000FFFF, 80000000, 00000000, 11111111, 22222222, 33333333, 44444444, 55555555, 66666666, 77777777, 88888888, 99999999, </a:t>
            </a:r>
            <a:r>
              <a:rPr lang="en-US" altLang="zh-CN" sz="14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aaaaaaaa</a:t>
            </a:r>
            <a:r>
              <a:rPr lang="en-US" altLang="zh-CN" sz="14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bbbbbbbb</a:t>
            </a:r>
            <a:r>
              <a:rPr lang="en-US" altLang="zh-CN" sz="14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cccccccc</a:t>
            </a:r>
            <a:r>
              <a:rPr lang="en-US" altLang="zh-CN" sz="14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dddddddd</a:t>
            </a:r>
            <a:r>
              <a:rPr lang="en-US" altLang="zh-CN" sz="14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eeeeeeee</a:t>
            </a:r>
            <a:r>
              <a:rPr lang="en-US" altLang="zh-CN" sz="14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FFFFFFFF, </a:t>
            </a:r>
            <a:r>
              <a:rPr lang="en-US" altLang="zh-CN" sz="1400" b="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557EF7E0, D7BDFBD9, D7DBFDB9, DFCFFCFB, DFCFBFFF, F7F3DFFF, FFFFDF3D, FFFF9DB9, FFFFBCFB, DFCFFCFB, DFCFBFFF, D7DB9FFF, D7DBFDB9, D7BDFBD9, FFFF07E0, 007E0FFF, 03bdf020, 03def820, 08002300</a:t>
            </a:r>
            <a:r>
              <a:rPr lang="en-US" altLang="zh-CN" sz="1400" b="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1400" b="0" dirty="0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11944" y="3861048"/>
            <a:ext cx="8185200" cy="13144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20046" y="476590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代码区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11944" y="5301208"/>
            <a:ext cx="8157592" cy="1008112"/>
          </a:xfrm>
          <a:prstGeom prst="roundRect">
            <a:avLst>
              <a:gd name="adj" fmla="val 7340"/>
            </a:avLst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34333" y="598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数据区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设计测试记录表格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 smtClean="0">
                <a:solidFill>
                  <a:schemeClr val="tx1"/>
                </a:solidFill>
              </a:rPr>
              <a:t>学会实验数据的统计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参考大学物理实验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本实验没有有效数精确计算，但有大量数据表格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en-US" altLang="zh-CN" sz="2800" b="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b="0" dirty="0">
                <a:solidFill>
                  <a:schemeClr val="tx1"/>
                </a:solidFill>
              </a:rPr>
              <a:t>和</a:t>
            </a:r>
            <a:r>
              <a:rPr lang="en-US" altLang="zh-CN" sz="2800" b="0" dirty="0" err="1">
                <a:solidFill>
                  <a:schemeClr val="tx1"/>
                </a:solidFill>
              </a:rPr>
              <a:t>Regs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测试结果记录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自行设计记录表格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r>
              <a:rPr lang="zh-CN" altLang="en-US" sz="2800" b="0" dirty="0">
                <a:solidFill>
                  <a:schemeClr val="tx1"/>
                </a:solidFill>
              </a:rPr>
              <a:t>通道测试结果记录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自行设计记录表格</a:t>
            </a:r>
            <a:endParaRPr lang="en-US" altLang="zh-CN" sz="2400" dirty="0"/>
          </a:p>
          <a:p>
            <a:r>
              <a:rPr lang="zh-CN" altLang="en-US" sz="2800" b="0" dirty="0">
                <a:solidFill>
                  <a:schemeClr val="tx1"/>
                </a:solidFill>
              </a:rPr>
              <a:t>数据存储模块测试记录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自行设计记录表格</a:t>
            </a:r>
            <a:endParaRPr lang="en-US" altLang="zh-CN" sz="2400" dirty="0"/>
          </a:p>
          <a:p>
            <a:pPr lvl="1"/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ALU</a:t>
            </a: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输出为什么要锁存？</a:t>
            </a:r>
            <a:endParaRPr lang="en-US" altLang="zh-CN" sz="28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ALU</a:t>
            </a: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计算有效地址会与</a:t>
            </a: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ALU</a:t>
            </a: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正常操作冲突吗？</a:t>
            </a:r>
            <a:endParaRPr lang="en-US" altLang="zh-CN" sz="28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仅</a:t>
            </a:r>
            <a:r>
              <a:rPr lang="zh-CN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增加</a:t>
            </a: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I-Type</a:t>
            </a: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算术</a:t>
            </a:r>
            <a:r>
              <a:rPr lang="zh-CN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运算指令是否需要修改本设计的数据通路？</a:t>
            </a:r>
            <a:endParaRPr lang="zh-CN" altLang="zh-CN" sz="28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扩展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下列指令，数据通路将作如何修改：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srl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jalr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eret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addi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xori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J-Type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Jal</a:t>
            </a:r>
            <a:r>
              <a:rPr lang="zh-CN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anose="05000000000000000000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黑体" panose="02010609060101010101" pitchFamily="49" charset="-122"/>
              </a:rPr>
              <a:t>实验任务</a:t>
            </a:r>
            <a:endParaRPr sz="480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143571"/>
            <a:ext cx="8353425" cy="5165749"/>
          </a:xfrm>
        </p:spPr>
        <p:txBody>
          <a:bodyPr/>
          <a:lstStyle/>
          <a:p>
            <a:pPr marL="0" lvl="0" indent="0">
              <a:spcBef>
                <a:spcPts val="6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>
                <a:solidFill>
                  <a:schemeClr val="tx1"/>
                </a:solidFill>
              </a:rPr>
              <a:t>9</a:t>
            </a:r>
            <a:r>
              <a:rPr lang="en-US" altLang="zh-CN" sz="2800" baseline="30000" dirty="0">
                <a:solidFill>
                  <a:schemeClr val="tx1"/>
                </a:solidFill>
              </a:rPr>
              <a:t>+</a:t>
            </a:r>
            <a:r>
              <a:rPr lang="zh-CN" altLang="en-US" sz="2800" dirty="0">
                <a:solidFill>
                  <a:schemeClr val="tx1"/>
                </a:solidFill>
              </a:rPr>
              <a:t>条指令</a:t>
            </a:r>
            <a:r>
              <a:rPr lang="zh-CN" altLang="en-US" sz="2800" dirty="0" smtClean="0">
                <a:solidFill>
                  <a:schemeClr val="tx1"/>
                </a:solidFill>
              </a:rPr>
              <a:t>的多周期数据</a:t>
            </a:r>
            <a:r>
              <a:rPr lang="zh-CN" altLang="en-US" sz="2800" dirty="0">
                <a:solidFill>
                  <a:schemeClr val="tx1"/>
                </a:solidFill>
              </a:rPr>
              <a:t>通路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设计多周期数据通路逻辑原理图</a:t>
            </a:r>
            <a:endParaRPr lang="en-US" altLang="zh-CN" sz="2400" dirty="0" smtClean="0"/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R-Type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zh-CN" altLang="en-US" sz="20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sub</a:t>
            </a:r>
            <a:r>
              <a:rPr lang="zh-CN" altLang="en-US" sz="20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zh-CN" altLang="en-US" sz="20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zh-CN" altLang="en-US" sz="20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slt</a:t>
            </a:r>
            <a:r>
              <a:rPr lang="zh-CN" altLang="en-US" sz="20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nor</a:t>
            </a:r>
            <a:r>
              <a:rPr lang="zh-CN" altLang="en-US" sz="20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*；</a:t>
            </a:r>
            <a:endParaRPr lang="zh-CN" altLang="en-US" sz="20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I-Type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zh-CN" altLang="en-US" sz="20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lang="zh-CN" altLang="en-US" sz="20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zh-CN" altLang="en-US" sz="20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en-US" altLang="zh-CN" sz="20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J-Type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US" altLang="zh-CN" sz="2400" dirty="0" smtClean="0"/>
          </a:p>
          <a:p>
            <a:pPr lvl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用硬件描述语言设计</a:t>
            </a:r>
            <a:r>
              <a:rPr lang="zh-CN" altLang="en-US" sz="2400" dirty="0"/>
              <a:t>实现数据通路</a:t>
            </a:r>
            <a:endParaRPr lang="en-US" altLang="zh-CN" sz="2400" dirty="0"/>
          </a:p>
          <a:p>
            <a:pPr lvl="2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/>
              <a:t>ALU</a:t>
            </a:r>
            <a:r>
              <a:rPr lang="zh-CN" altLang="en-US" sz="2200" dirty="0"/>
              <a:t>和</a:t>
            </a:r>
            <a:r>
              <a:rPr lang="en-US" altLang="zh-CN" sz="2200" dirty="0" err="1"/>
              <a:t>Regs</a:t>
            </a:r>
            <a:r>
              <a:rPr lang="zh-CN" altLang="en-US" sz="2200" dirty="0" smtClean="0"/>
              <a:t>调用</a:t>
            </a:r>
            <a:r>
              <a:rPr lang="en-US" altLang="zh-CN" sz="2200" dirty="0" smtClean="0"/>
              <a:t>Exp04</a:t>
            </a:r>
            <a:r>
              <a:rPr lang="zh-CN" altLang="en-US" sz="2200" dirty="0"/>
              <a:t>设计的模块</a:t>
            </a:r>
            <a:endParaRPr lang="en-US" altLang="zh-CN" sz="2200" dirty="0"/>
          </a:p>
          <a:p>
            <a:pPr lvl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替换</a:t>
            </a:r>
            <a:r>
              <a:rPr lang="en-US" altLang="zh-CN" sz="2400" dirty="0" smtClean="0"/>
              <a:t>Exp09</a:t>
            </a:r>
            <a:r>
              <a:rPr lang="zh-CN" altLang="en-US" sz="2400" dirty="0" smtClean="0"/>
              <a:t>数据</a:t>
            </a:r>
            <a:r>
              <a:rPr lang="zh-CN" altLang="en-US" sz="2400" dirty="0"/>
              <a:t>通路核</a:t>
            </a:r>
            <a:endParaRPr lang="zh-CN" altLang="en-US" sz="2400" dirty="0"/>
          </a:p>
          <a:p>
            <a:pPr marL="0" lvl="0" indent="0">
              <a:spcBef>
                <a:spcPts val="6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</a:rPr>
              <a:t>. </a:t>
            </a:r>
            <a:r>
              <a:rPr lang="zh-CN" altLang="en-US" sz="2800" dirty="0" smtClean="0">
                <a:solidFill>
                  <a:schemeClr val="tx1"/>
                </a:solidFill>
              </a:rPr>
              <a:t>数据</a:t>
            </a:r>
            <a:r>
              <a:rPr lang="zh-CN" altLang="en-US" sz="2800" dirty="0">
                <a:solidFill>
                  <a:schemeClr val="tx1"/>
                </a:solidFill>
              </a:rPr>
              <a:t>通路</a:t>
            </a:r>
            <a:r>
              <a:rPr lang="zh-CN" altLang="en-US" sz="2800" dirty="0" smtClean="0">
                <a:solidFill>
                  <a:schemeClr val="tx1"/>
                </a:solidFill>
              </a:rPr>
              <a:t>测试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设计测试方案与测试程序</a:t>
            </a:r>
            <a:endParaRPr lang="en-US" altLang="zh-CN" sz="2400" dirty="0" smtClean="0"/>
          </a:p>
          <a:p>
            <a:pPr lvl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通路</a:t>
            </a:r>
            <a:r>
              <a:rPr lang="zh-CN" altLang="en-US" sz="2400" dirty="0"/>
              <a:t>测试：</a:t>
            </a:r>
            <a:r>
              <a:rPr lang="en-US" altLang="zh-CN" sz="2400" dirty="0"/>
              <a:t>I-</a:t>
            </a:r>
            <a:r>
              <a:rPr lang="zh-CN" altLang="en-US" sz="2400" dirty="0"/>
              <a:t>格式通路、</a:t>
            </a:r>
            <a:r>
              <a:rPr lang="en-US" altLang="zh-CN" sz="2400" dirty="0"/>
              <a:t>R-</a:t>
            </a:r>
            <a:r>
              <a:rPr lang="zh-CN" altLang="en-US" sz="2400" dirty="0"/>
              <a:t>格式通路</a:t>
            </a: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  <a:endParaRPr lang="en-US" altLang="zh-CN" sz="3200" dirty="0" smtClean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/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/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4672514" y="2661060"/>
            <a:ext cx="2635789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多周期</a:t>
            </a:r>
            <a:r>
              <a:rPr lang="zh-CN" altLang="en-US" sz="4400" dirty="0"/>
              <a:t>数据通路</a:t>
            </a:r>
            <a:r>
              <a:rPr lang="zh-CN" altLang="en-US" sz="4400" dirty="0" smtClean="0"/>
              <a:t>结构：</a:t>
            </a:r>
            <a:r>
              <a:rPr lang="zh-CN" altLang="en-US" sz="3300" dirty="0" smtClean="0">
                <a:solidFill>
                  <a:srgbClr val="FF0000"/>
                </a:solidFill>
              </a:rPr>
              <a:t>兼容</a:t>
            </a:r>
            <a:r>
              <a:rPr lang="en-US" altLang="zh-CN" sz="3300" dirty="0" smtClean="0">
                <a:solidFill>
                  <a:srgbClr val="FF0000"/>
                </a:solidFill>
              </a:rPr>
              <a:t>9-23</a:t>
            </a:r>
            <a:r>
              <a:rPr lang="en-US" altLang="zh-CN" sz="3300" baseline="30000" dirty="0" smtClean="0">
                <a:solidFill>
                  <a:srgbClr val="FF0000"/>
                </a:solidFill>
              </a:rPr>
              <a:t>+</a:t>
            </a:r>
            <a:r>
              <a:rPr lang="zh-CN" altLang="en-US" sz="3300" dirty="0" smtClean="0">
                <a:solidFill>
                  <a:srgbClr val="FF0000"/>
                </a:solidFill>
              </a:rPr>
              <a:t>指令</a:t>
            </a:r>
            <a:endParaRPr lang="zh-CN" altLang="en-US" sz="33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39752" y="2204864"/>
            <a:ext cx="6120680" cy="4176464"/>
          </a:xfrm>
          <a:prstGeom prst="roundRect">
            <a:avLst>
              <a:gd name="adj" fmla="val 5579"/>
            </a:avLst>
          </a:prstGeom>
          <a:solidFill>
            <a:schemeClr val="tx2">
              <a:lumMod val="40000"/>
              <a:lumOff val="6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1216" y="11247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找出指令的通路：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5+1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个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MUX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比单周期增加了什么通道？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3689" y="6155446"/>
            <a:ext cx="6809936" cy="52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552" y="1916832"/>
            <a:ext cx="8064962" cy="48506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19933" y="854097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MUX</a:t>
            </a:r>
            <a:r>
              <a:rPr lang="zh-CN" altLang="en-US" b="1" dirty="0" smtClean="0">
                <a:solidFill>
                  <a:srgbClr val="FF0000"/>
                </a:solidFill>
              </a:rPr>
              <a:t>选择更多输入以兼容扩展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12724</Words>
  <Application>WPS 演示</Application>
  <PresentationFormat>全屏显示(4:3)</PresentationFormat>
  <Paragraphs>1002</Paragraphs>
  <Slides>37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5" baseType="lpstr">
      <vt:lpstr>Arial</vt:lpstr>
      <vt:lpstr>宋体</vt:lpstr>
      <vt:lpstr>Wingdings</vt:lpstr>
      <vt:lpstr>Calibri</vt:lpstr>
      <vt:lpstr>Calibri</vt:lpstr>
      <vt:lpstr>微软雅黑</vt:lpstr>
      <vt:lpstr>黑体</vt:lpstr>
      <vt:lpstr>华文隶书</vt:lpstr>
      <vt:lpstr>Times New Roman</vt:lpstr>
      <vt:lpstr>华文行楷</vt:lpstr>
      <vt:lpstr>仿宋</vt:lpstr>
      <vt:lpstr>隶书</vt:lpstr>
      <vt:lpstr>Arial Unicode MS</vt:lpstr>
      <vt:lpstr>Consolas</vt:lpstr>
      <vt:lpstr>Tahoma</vt:lpstr>
      <vt:lpstr>Algerian</vt:lpstr>
      <vt:lpstr>Office 主题</vt:lpstr>
      <vt:lpstr>MS_ClipArt_Gallery.5</vt:lpstr>
      <vt:lpstr>Computer Organization &amp; Design 					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CPU organization </vt:lpstr>
      <vt:lpstr>多周期数据通路结构：兼容9-23+指令</vt:lpstr>
      <vt:lpstr>多周期控制信号定义：Defined 10+6+？control</vt:lpstr>
      <vt:lpstr>控制信号定义</vt:lpstr>
      <vt:lpstr>ALU操作译码 					      Second level</vt:lpstr>
      <vt:lpstr>多周期数据通路模块： M_datapath</vt:lpstr>
      <vt:lpstr>数据通路接口参考- M_datapath.v</vt:lpstr>
      <vt:lpstr>CPU部件之二-控制器：ctrl</vt:lpstr>
      <vt:lpstr>控制器接口文档- ctrl.v</vt:lpstr>
      <vt:lpstr>U3-存储器初始化数据参考文档： 		       mem.coe 代码与数据共存</vt:lpstr>
      <vt:lpstr>Course Outline</vt:lpstr>
      <vt:lpstr>PowerPoint 演示文稿</vt:lpstr>
      <vt:lpstr>设计工程：OExp10-MDP</vt:lpstr>
      <vt:lpstr>设计要点</vt:lpstr>
      <vt:lpstr>PowerPoint 演示文稿</vt:lpstr>
      <vt:lpstr>PowerPoint 演示文稿</vt:lpstr>
      <vt:lpstr>调用Exp04的ALU模块</vt:lpstr>
      <vt:lpstr>指令寄存器和存储器缓冲器通路</vt:lpstr>
      <vt:lpstr>完整支持9+条指令的数据通路参考描述</vt:lpstr>
      <vt:lpstr>PowerPoint 演示文稿</vt:lpstr>
      <vt:lpstr>M_Datapath替换集成</vt:lpstr>
      <vt:lpstr>PowerPoint 演示文稿</vt:lpstr>
      <vt:lpstr>物理验证</vt:lpstr>
      <vt:lpstr>物理验证-DEMO接口功能</vt:lpstr>
      <vt:lpstr>测试程序参考：ALU和Regs</vt:lpstr>
      <vt:lpstr>测试程序参考</vt:lpstr>
      <vt:lpstr>存储器模块测试</vt:lpstr>
      <vt:lpstr>设计测试记录表格</vt:lpstr>
      <vt:lpstr>思考题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RedFlag</cp:lastModifiedBy>
  <cp:revision>648</cp:revision>
  <dcterms:created xsi:type="dcterms:W3CDTF">2013-04-10T02:56:00Z</dcterms:created>
  <dcterms:modified xsi:type="dcterms:W3CDTF">2018-05-29T07:05:26Z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