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78" r:id="rId7"/>
    <p:sldId id="302" r:id="rId8"/>
    <p:sldId id="303" r:id="rId9"/>
    <p:sldId id="304" r:id="rId10"/>
    <p:sldId id="419" r:id="rId11"/>
    <p:sldId id="496" r:id="rId12"/>
    <p:sldId id="511" r:id="rId13"/>
    <p:sldId id="512" r:id="rId14"/>
    <p:sldId id="516" r:id="rId15"/>
    <p:sldId id="506" r:id="rId16"/>
    <p:sldId id="501" r:id="rId17"/>
    <p:sldId id="518" r:id="rId18"/>
    <p:sldId id="519" r:id="rId19"/>
    <p:sldId id="517" r:id="rId20"/>
    <p:sldId id="522" r:id="rId21"/>
    <p:sldId id="521" r:id="rId22"/>
    <p:sldId id="525" r:id="rId23"/>
    <p:sldId id="524" r:id="rId24"/>
    <p:sldId id="502" r:id="rId25"/>
    <p:sldId id="563" r:id="rId26"/>
    <p:sldId id="509" r:id="rId27"/>
    <p:sldId id="510" r:id="rId28"/>
    <p:sldId id="526" r:id="rId29"/>
    <p:sldId id="513" r:id="rId30"/>
    <p:sldId id="324" r:id="rId31"/>
    <p:sldId id="392" r:id="rId32"/>
    <p:sldId id="480" r:id="rId33"/>
    <p:sldId id="479" r:id="rId34"/>
    <p:sldId id="540" r:id="rId35"/>
    <p:sldId id="534" r:id="rId36"/>
    <p:sldId id="527" r:id="rId37"/>
    <p:sldId id="528" r:id="rId38"/>
    <p:sldId id="529" r:id="rId39"/>
    <p:sldId id="530" r:id="rId40"/>
    <p:sldId id="533" r:id="rId41"/>
    <p:sldId id="541" r:id="rId42"/>
    <p:sldId id="535" r:id="rId43"/>
    <p:sldId id="536" r:id="rId44"/>
    <p:sldId id="538" r:id="rId45"/>
    <p:sldId id="537" r:id="rId46"/>
    <p:sldId id="542" r:id="rId47"/>
    <p:sldId id="457" r:id="rId48"/>
    <p:sldId id="486" r:id="rId49"/>
    <p:sldId id="487" r:id="rId50"/>
    <p:sldId id="488" r:id="rId51"/>
    <p:sldId id="464" r:id="rId52"/>
    <p:sldId id="463" r:id="rId53"/>
    <p:sldId id="465" r:id="rId54"/>
    <p:sldId id="466" r:id="rId55"/>
    <p:sldId id="456" r:id="rId56"/>
    <p:sldId id="386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99"/>
    <a:srgbClr val="D0D8E8"/>
    <a:srgbClr val="FF505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70" autoAdjust="0"/>
  </p:normalViewPr>
  <p:slideViewPr>
    <p:cSldViewPr>
      <p:cViewPr varScale="1">
        <p:scale>
          <a:sx n="67" d="100"/>
          <a:sy n="67" d="100"/>
        </p:scale>
        <p:origin x="12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of Computer Science and Technology, Zhejiang University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zjsqs@zju.edu.cn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实验十一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控制器</a:t>
            </a: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endParaRPr lang="en-US" altLang="zh-CN" sz="4800" b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488832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多周期数据通路模块：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M_datapath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数据通路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CPU</a:t>
            </a:r>
            <a:r>
              <a:rPr lang="zh-CN" altLang="en-US" sz="2400" dirty="0"/>
              <a:t>主要部件之一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寄存器传输控制对象：通用数据通路</a:t>
            </a:r>
            <a:endParaRPr lang="en-US" altLang="zh-CN" sz="2400" dirty="0"/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具有通用计算功能的算术逻辑部件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具有通用目的寄存器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具有通用计数所需的尽可能的路径</a:t>
            </a:r>
            <a:endParaRPr lang="en-US" altLang="zh-CN" sz="2400" dirty="0"/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重要信号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Inst_R</a:t>
            </a:r>
            <a:r>
              <a:rPr lang="zh-CN" altLang="en-US" sz="2200" dirty="0" smtClean="0">
                <a:solidFill>
                  <a:prstClr val="black"/>
                </a:solidFill>
              </a:rPr>
              <a:t>：指令寄存器输出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PC_Current</a:t>
            </a:r>
            <a:r>
              <a:rPr lang="zh-CN" altLang="en-US" sz="2200" dirty="0" smtClean="0">
                <a:solidFill>
                  <a:prstClr val="black"/>
                </a:solidFill>
              </a:rPr>
              <a:t>：当前</a:t>
            </a:r>
            <a:r>
              <a:rPr lang="en-US" altLang="zh-CN" sz="2200" dirty="0" smtClean="0">
                <a:solidFill>
                  <a:prstClr val="black"/>
                </a:solidFill>
              </a:rPr>
              <a:t>PC(PC+4)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M_addr</a:t>
            </a:r>
            <a:r>
              <a:rPr lang="zh-CN" altLang="en-US" sz="2200" dirty="0" smtClean="0">
                <a:solidFill>
                  <a:prstClr val="black"/>
                </a:solidFill>
              </a:rPr>
              <a:t>：存储器地址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Branch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=1</a:t>
            </a:r>
            <a:r>
              <a:rPr lang="zh-CN" altLang="en-US" sz="2200" dirty="0" smtClean="0">
                <a:solidFill>
                  <a:prstClr val="black"/>
                </a:solidFill>
              </a:rPr>
              <a:t>→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beq</a:t>
            </a:r>
            <a:r>
              <a:rPr lang="zh-CN" altLang="en-US" sz="2200" dirty="0" smtClean="0">
                <a:solidFill>
                  <a:prstClr val="black"/>
                </a:solidFill>
              </a:rPr>
              <a:t>；</a:t>
            </a:r>
            <a:r>
              <a:rPr lang="en-US" altLang="zh-CN" sz="2200" dirty="0" smtClean="0">
                <a:solidFill>
                  <a:prstClr val="black"/>
                </a:solidFill>
              </a:rPr>
              <a:t>=0</a:t>
            </a:r>
            <a:r>
              <a:rPr lang="zh-CN" altLang="en-US" sz="2200" dirty="0">
                <a:solidFill>
                  <a:prstClr val="black"/>
                </a:solidFill>
              </a:rPr>
              <a:t> → 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bne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PCWriteCond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Branch</a:t>
            </a:r>
            <a:r>
              <a:rPr lang="zh-CN" altLang="en-US" sz="2200" dirty="0" smtClean="0">
                <a:solidFill>
                  <a:prstClr val="black"/>
                </a:solidFill>
              </a:rPr>
              <a:t>指令</a:t>
            </a:r>
            <a:endParaRPr lang="en-US" altLang="zh-CN" sz="2200" dirty="0" smtClean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208" y="1515305"/>
            <a:ext cx="2434213" cy="4722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数据通路接口参考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6"/>
            <a:ext cx="7488832" cy="5354059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 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M_datapath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>
                <a:solidFill>
                  <a:schemeClr val="tx1"/>
                </a:solidFill>
              </a:rPr>
              <a:t>reset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r>
              <a:rPr lang="en-US" altLang="zh-CN" sz="1600" b="0" dirty="0">
                <a:solidFill>
                  <a:schemeClr val="tx1"/>
                </a:solidFill>
              </a:rPr>
              <a:t>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=1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</a:t>
            </a:r>
            <a:r>
              <a:rPr lang="en-US" altLang="zh-CN" sz="1600" b="0" dirty="0">
                <a:solidFill>
                  <a:schemeClr val="tx1"/>
                </a:solidFill>
              </a:rPr>
              <a:t>] 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PCSource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//4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选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</a:rPr>
              <a:t>控制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>
                <a:solidFill>
                  <a:schemeClr val="tx1"/>
                </a:solidFill>
              </a:rPr>
              <a:t>Branch,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PC_Current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[31:0]data2CPU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M_addr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b="0" dirty="0">
                <a:solidFill>
                  <a:schemeClr val="tx1"/>
                </a:solidFill>
              </a:rPr>
              <a:t>overflow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);</a:t>
            </a:r>
            <a:r>
              <a:rPr lang="en-US" altLang="zh-CN" sz="1600" b="0" dirty="0">
                <a:solidFill>
                  <a:schemeClr val="tx1"/>
                </a:solidFill>
              </a:rPr>
              <a:t>				  	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1099276"/>
            <a:ext cx="2664296" cy="51683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控制器设计方案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控制器实现有多种方法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状态转换实现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状态表→状态方程</a:t>
            </a:r>
            <a:r>
              <a:rPr lang="zh-CN" altLang="en-US" sz="2000" dirty="0" smtClean="0"/>
              <a:t>→激励方程→</a:t>
            </a:r>
            <a:r>
              <a:rPr lang="en-US" altLang="zh-CN" sz="2000" dirty="0" smtClean="0"/>
              <a:t>HDL</a:t>
            </a:r>
            <a:r>
              <a:rPr lang="zh-CN" altLang="en-US" sz="2000" dirty="0" smtClean="0"/>
              <a:t>描述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或状态表</a:t>
            </a:r>
            <a:r>
              <a:rPr lang="zh-CN" altLang="en-US" sz="2000" dirty="0"/>
              <a:t>→ </a:t>
            </a:r>
            <a:r>
              <a:rPr lang="en-US" altLang="zh-CN" sz="2000" dirty="0" smtClean="0"/>
              <a:t>HDL</a:t>
            </a:r>
            <a:r>
              <a:rPr lang="zh-CN" altLang="en-US" sz="2000" dirty="0" smtClean="0"/>
              <a:t>行为</a:t>
            </a:r>
            <a:r>
              <a:rPr lang="zh-CN" altLang="en-US" sz="2000" dirty="0"/>
              <a:t>描述</a:t>
            </a:r>
            <a:endParaRPr lang="zh-CN" altLang="en-US" sz="20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激励方程和输出信号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HDL</a:t>
            </a:r>
            <a:r>
              <a:rPr lang="zh-CN" altLang="en-US" sz="2000" dirty="0"/>
              <a:t>直接</a:t>
            </a:r>
            <a:r>
              <a:rPr lang="zh-CN" altLang="en-US" sz="2000" dirty="0" smtClean="0"/>
              <a:t>描述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ROM/</a:t>
            </a:r>
            <a:r>
              <a:rPr lang="en-US" altLang="zh-CN" sz="2000" dirty="0"/>
              <a:t> PLA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教材光盘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MUX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门电路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这里根据时序电路的一般设计流程分析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实现时可以选用任意一种方法。</a:t>
            </a:r>
            <a:r>
              <a:rPr lang="zh-CN" altLang="en-US" sz="2400" dirty="0" smtClean="0">
                <a:solidFill>
                  <a:schemeClr val="tx1"/>
                </a:solidFill>
              </a:rPr>
              <a:t>建议：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9+</a:t>
            </a:r>
            <a:r>
              <a:rPr lang="zh-CN" altLang="en-US" sz="2000" dirty="0" smtClean="0">
                <a:solidFill>
                  <a:schemeClr val="tx1"/>
                </a:solidFill>
              </a:rPr>
              <a:t>条指令不是非常复杂，用激励方程</a:t>
            </a:r>
            <a:r>
              <a:rPr lang="en-US" altLang="zh-CN" sz="2000" dirty="0" smtClean="0">
                <a:solidFill>
                  <a:schemeClr val="tx1"/>
                </a:solidFill>
              </a:rPr>
              <a:t>HDL</a:t>
            </a:r>
            <a:r>
              <a:rPr lang="zh-CN" altLang="en-US" sz="2000" dirty="0" smtClean="0">
                <a:solidFill>
                  <a:schemeClr val="tx1"/>
                </a:solidFill>
              </a:rPr>
              <a:t>描述实现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指令较多时用</a:t>
            </a:r>
            <a:r>
              <a:rPr lang="en-US" altLang="zh-CN" sz="2000" dirty="0" smtClean="0">
                <a:solidFill>
                  <a:schemeClr val="tx1"/>
                </a:solidFill>
              </a:rPr>
              <a:t>HDL</a:t>
            </a:r>
            <a:r>
              <a:rPr lang="zh-CN" altLang="en-US" sz="2000" dirty="0" smtClean="0">
                <a:solidFill>
                  <a:schemeClr val="tx1"/>
                </a:solidFill>
              </a:rPr>
              <a:t>直接描述状态表实现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控制器与控制对象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67544" y="1070992"/>
            <a:ext cx="2592288" cy="2502024"/>
          </a:xfrm>
          <a:prstGeom prst="ellipse">
            <a:avLst/>
          </a:prstGeom>
          <a:noFill/>
          <a:ln w="38100"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340768"/>
            <a:ext cx="8424936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7038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9</a:t>
            </a:r>
            <a:r>
              <a:rPr lang="en-US" altLang="zh-CN" baseline="30000" dirty="0" smtClean="0"/>
              <a:t>+</a:t>
            </a:r>
            <a:r>
              <a:rPr lang="zh-CN" altLang="en-US" dirty="0" smtClean="0"/>
              <a:t>指令的状态机：根据设计指令画出</a:t>
            </a:r>
            <a:br>
              <a:rPr lang="en-US" altLang="zh-CN" dirty="0" smtClean="0"/>
            </a:br>
            <a:r>
              <a:rPr lang="en-US" altLang="zh-CN" sz="2200" dirty="0"/>
              <a:t> </a:t>
            </a:r>
            <a:r>
              <a:rPr lang="en-US" altLang="zh-CN" sz="2200" dirty="0" smtClean="0"/>
              <a:t>      </a:t>
            </a:r>
            <a:r>
              <a:rPr lang="en-US" altLang="zh-CN" sz="2200" dirty="0" smtClean="0">
                <a:solidFill>
                  <a:srgbClr val="FF0000"/>
                </a:solidFill>
              </a:rPr>
              <a:t>asking </a:t>
            </a:r>
            <a:r>
              <a:rPr lang="en-US" altLang="zh-CN" sz="2200" dirty="0">
                <a:solidFill>
                  <a:srgbClr val="FF0000"/>
                </a:solidFill>
              </a:rPr>
              <a:t>the students to complete the corresponding state truth table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2488"/>
            <a:ext cx="8229600" cy="496855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根据</a:t>
            </a:r>
            <a:r>
              <a:rPr lang="zh-CN" altLang="en-US" sz="2800" dirty="0">
                <a:solidFill>
                  <a:schemeClr val="tx1"/>
                </a:solidFill>
              </a:rPr>
              <a:t>数据</a:t>
            </a:r>
            <a:r>
              <a:rPr lang="zh-CN" altLang="en-US" sz="2800" dirty="0" smtClean="0">
                <a:solidFill>
                  <a:schemeClr val="tx1"/>
                </a:solidFill>
              </a:rPr>
              <a:t>通路设计所有指令状态机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3088" name="Picture 16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5626968" cy="50405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状态编码与分配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6299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根据</a:t>
            </a:r>
            <a:r>
              <a:rPr lang="zh-CN" altLang="en-US" sz="2400" b="0" dirty="0">
                <a:solidFill>
                  <a:schemeClr val="tx1"/>
                </a:solidFill>
              </a:rPr>
              <a:t>状态图可知</a:t>
            </a:r>
            <a:r>
              <a:rPr lang="en-US" altLang="zh-CN" sz="2400" b="0" dirty="0">
                <a:solidFill>
                  <a:schemeClr val="tx1"/>
                </a:solidFill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</a:rPr>
              <a:t>个状态需要</a:t>
            </a:r>
            <a:r>
              <a:rPr lang="en-US" altLang="zh-CN" sz="2400" b="0" dirty="0">
                <a:solidFill>
                  <a:schemeClr val="tx1"/>
                </a:solidFill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</a:rPr>
              <a:t>位状态变量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表示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实验选用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个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触发器存储状态变量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状态编码有多种编码方法，不唯一。这里采用与教材一致的顺序状态编码，不是最佳方案：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5"/>
          <p:cNvGraphicFramePr/>
          <p:nvPr/>
        </p:nvGraphicFramePr>
        <p:xfrm>
          <a:off x="1331640" y="2564904"/>
          <a:ext cx="6984775" cy="3657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45710"/>
                <a:gridCol w="2213642"/>
                <a:gridCol w="3825423"/>
              </a:tblGrid>
              <a:tr h="603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状态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触发器状态分配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effectLst/>
                        </a:rPr>
                        <a:t>3n</a:t>
                      </a:r>
                      <a:r>
                        <a:rPr lang="en-US" sz="2000" kern="100" dirty="0">
                          <a:effectLst/>
                        </a:rPr>
                        <a:t> Q</a:t>
                      </a:r>
                      <a:r>
                        <a:rPr lang="en-US" sz="2000" kern="100" baseline="-25000" dirty="0">
                          <a:effectLst/>
                        </a:rPr>
                        <a:t>2n</a:t>
                      </a:r>
                      <a:r>
                        <a:rPr lang="en-US" sz="2000" kern="100" dirty="0">
                          <a:effectLst/>
                        </a:rPr>
                        <a:t> Q</a:t>
                      </a:r>
                      <a:r>
                        <a:rPr lang="en-US" sz="2000" kern="100" baseline="-25000" dirty="0">
                          <a:effectLst/>
                        </a:rPr>
                        <a:t>1n</a:t>
                      </a:r>
                      <a:r>
                        <a:rPr lang="en-US" sz="2000" kern="100" dirty="0">
                          <a:effectLst/>
                        </a:rPr>
                        <a:t> Q</a:t>
                      </a:r>
                      <a:r>
                        <a:rPr lang="en-US" sz="2000" kern="100" baseline="-25000" dirty="0">
                          <a:effectLst/>
                        </a:rPr>
                        <a:t>0n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备注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0   0   0  0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0   0   0  1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0   0   1  0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0   0   1  1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0   1   0  0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0   1   0  1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0   1   1  0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0   1   1  1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1   0   0  0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1   0   0  1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状态转换表</a:t>
            </a:r>
            <a:r>
              <a:rPr lang="en-US" altLang="zh-CN" dirty="0"/>
              <a:t>/</a:t>
            </a:r>
            <a:r>
              <a:rPr lang="zh-CN" altLang="en-US" dirty="0"/>
              <a:t>次态表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568952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根据</a:t>
            </a:r>
            <a:r>
              <a:rPr lang="zh-CN" altLang="en-US" sz="2400" dirty="0">
                <a:solidFill>
                  <a:schemeClr val="tx1"/>
                </a:solidFill>
              </a:rPr>
              <a:t>状态图和输入变量</a:t>
            </a:r>
            <a:r>
              <a:rPr lang="en-US" altLang="zh-CN" sz="2400" dirty="0" smtClean="0">
                <a:solidFill>
                  <a:schemeClr val="tx1"/>
                </a:solidFill>
              </a:rPr>
              <a:t>OP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2400" dirty="0" smtClean="0">
                <a:solidFill>
                  <a:schemeClr val="tx1"/>
                </a:solidFill>
              </a:rPr>
              <a:t>~OP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5</a:t>
            </a:r>
            <a:r>
              <a:rPr lang="zh-CN" altLang="en-US" sz="2400" dirty="0">
                <a:solidFill>
                  <a:schemeClr val="tx1"/>
                </a:solidFill>
              </a:rPr>
              <a:t>写出状态转换</a:t>
            </a:r>
            <a:r>
              <a:rPr lang="zh-CN" altLang="en-US" sz="2400" dirty="0" smtClean="0">
                <a:solidFill>
                  <a:schemeClr val="tx1"/>
                </a:solidFill>
              </a:rPr>
              <a:t>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zh-CN" altLang="en-US" sz="2000" dirty="0" smtClean="0">
                <a:solidFill>
                  <a:schemeClr val="tx1"/>
                </a:solidFill>
              </a:rPr>
              <a:t>状态变量共有</a:t>
            </a:r>
            <a:r>
              <a:rPr lang="en-US" altLang="zh-CN" sz="2000" dirty="0">
                <a:solidFill>
                  <a:schemeClr val="tx1"/>
                </a:solidFill>
              </a:rPr>
              <a:t>16</a:t>
            </a:r>
            <a:r>
              <a:rPr lang="zh-CN" altLang="en-US" sz="2000" dirty="0" smtClean="0">
                <a:solidFill>
                  <a:schemeClr val="tx1"/>
                </a:solidFill>
              </a:rPr>
              <a:t>个状态，</a:t>
            </a:r>
            <a:r>
              <a:rPr lang="zh-CN" altLang="en-US" sz="2000" dirty="0">
                <a:solidFill>
                  <a:schemeClr val="tx1"/>
                </a:solidFill>
              </a:rPr>
              <a:t>其中</a:t>
            </a:r>
            <a:r>
              <a:rPr lang="en-US" altLang="zh-CN" sz="2000" dirty="0">
                <a:solidFill>
                  <a:schemeClr val="tx1"/>
                </a:solidFill>
              </a:rPr>
              <a:t>1010~1111</a:t>
            </a:r>
            <a:r>
              <a:rPr lang="zh-CN" altLang="en-US" sz="2000" dirty="0">
                <a:solidFill>
                  <a:schemeClr val="tx1"/>
                </a:solidFill>
              </a:rPr>
              <a:t>六个状态为</a:t>
            </a:r>
            <a:r>
              <a:rPr lang="zh-CN" altLang="en-US" sz="2000" dirty="0" smtClean="0">
                <a:solidFill>
                  <a:schemeClr val="tx1"/>
                </a:solidFill>
              </a:rPr>
              <a:t>非工作状态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操作码有</a:t>
            </a: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r>
              <a:rPr lang="zh-CN" altLang="en-US" sz="2000" dirty="0">
                <a:solidFill>
                  <a:schemeClr val="tx1"/>
                </a:solidFill>
              </a:rPr>
              <a:t>个变量，共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6</a:t>
            </a:r>
            <a:r>
              <a:rPr lang="en-US" altLang="zh-CN" sz="2000" dirty="0">
                <a:solidFill>
                  <a:schemeClr val="tx1"/>
                </a:solidFill>
              </a:rPr>
              <a:t>=64</a:t>
            </a:r>
            <a:r>
              <a:rPr lang="zh-CN" altLang="en-US" sz="2000" dirty="0">
                <a:solidFill>
                  <a:schemeClr val="tx1"/>
                </a:solidFill>
              </a:rPr>
              <a:t>个最小项组合，只有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种组合</a:t>
            </a:r>
            <a:r>
              <a:rPr lang="zh-CN" altLang="en-US" sz="2000" dirty="0" smtClean="0">
                <a:solidFill>
                  <a:schemeClr val="tx1"/>
                </a:solidFill>
              </a:rPr>
              <a:t>为有效输入，</a:t>
            </a:r>
            <a:r>
              <a:rPr lang="zh-CN" altLang="en-US" sz="2000" dirty="0">
                <a:solidFill>
                  <a:schemeClr val="tx1"/>
                </a:solidFill>
              </a:rPr>
              <a:t>其余为</a:t>
            </a:r>
            <a:r>
              <a:rPr lang="zh-CN" altLang="en-US" sz="2000" dirty="0" smtClean="0">
                <a:solidFill>
                  <a:schemeClr val="tx1"/>
                </a:solidFill>
              </a:rPr>
              <a:t>无效</a:t>
            </a:r>
            <a:r>
              <a:rPr lang="zh-CN" altLang="en-US" sz="2000" dirty="0"/>
              <a:t>输入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</a:rPr>
              <a:t>可作任意项考虑。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8"/>
          <p:cNvGraphicFramePr/>
          <p:nvPr/>
        </p:nvGraphicFramePr>
        <p:xfrm>
          <a:off x="611560" y="2348880"/>
          <a:ext cx="7978748" cy="395979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97535"/>
                <a:gridCol w="1546860"/>
                <a:gridCol w="2782457"/>
                <a:gridCol w="1769892"/>
                <a:gridCol w="442362"/>
                <a:gridCol w="839642"/>
              </a:tblGrid>
              <a:tr h="2349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现</a:t>
                      </a: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态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入</a:t>
                      </a: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指令操作码</a:t>
                      </a: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态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</a:tr>
              <a:tr h="302199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3n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1n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0n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Op5 Op4 Op3 Op2 Op1 Op0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3n+1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2n+1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1n+1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0n+1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0   0   0  0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无关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0   0   0  1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0    0   0   0   0   0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R-type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x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0    0    1    0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L/S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0    0   0   1   0   0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Beq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0    0   0   0   1   0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1    0    0    1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Jump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0   0   1  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sz="16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0    0    1    1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Load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1    0   </a:t>
                      </a: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 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0   1   1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6675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0    1    0    1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6667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Store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0   0   1  1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Load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0   1   0  0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Load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0   1   0  1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Store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0   1   1  0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0   0   0   0   0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R-type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0   1   1  1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0   0   0   0   0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R-type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0   0   1   0   0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Beq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0   0   0   1   0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  <a:tabLst>
                          <a:tab pos="679450" algn="ctr"/>
                        </a:tabLs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  <a:tabLst>
                          <a:tab pos="679450" algn="ctr"/>
                        </a:tabLs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Jump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3707904" y="3068960"/>
            <a:ext cx="288032" cy="3240360"/>
          </a:xfrm>
          <a:prstGeom prst="roundRect">
            <a:avLst/>
          </a:prstGeom>
          <a:noFill/>
          <a:ln w="38100">
            <a:solidFill>
              <a:srgbClr val="33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4968552"/>
          </a:xfrm>
        </p:spPr>
        <p:txBody>
          <a:bodyPr/>
          <a:lstStyle/>
          <a:p>
            <a:r>
              <a:rPr lang="zh-CN" altLang="zh-CN" sz="2800" dirty="0">
                <a:solidFill>
                  <a:schemeClr val="tx1"/>
                </a:solidFill>
              </a:rPr>
              <a:t>根据状态转换表可以写出状态方程</a:t>
            </a:r>
            <a:r>
              <a:rPr lang="zh-CN" altLang="zh-CN" sz="2800" dirty="0" smtClean="0">
                <a:solidFill>
                  <a:schemeClr val="tx1"/>
                </a:solidFill>
              </a:rPr>
              <a:t>如下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600" dirty="0" smtClean="0">
                <a:solidFill>
                  <a:schemeClr val="tx1"/>
                </a:solidFill>
              </a:rPr>
              <a:t>Op</a:t>
            </a:r>
            <a:r>
              <a:rPr lang="en-US" altLang="zh-CN" sz="2600" baseline="-25000" dirty="0" smtClean="0">
                <a:solidFill>
                  <a:schemeClr val="tx1"/>
                </a:solidFill>
              </a:rPr>
              <a:t>4</a:t>
            </a:r>
            <a:r>
              <a:rPr lang="zh-CN" altLang="en-US" sz="2600" dirty="0" smtClean="0">
                <a:solidFill>
                  <a:schemeClr val="tx1"/>
                </a:solidFill>
              </a:rPr>
              <a:t>全是“</a:t>
            </a:r>
            <a:r>
              <a:rPr lang="en-US" altLang="zh-CN" sz="2600" dirty="0" smtClean="0">
                <a:solidFill>
                  <a:schemeClr val="tx1"/>
                </a:solidFill>
              </a:rPr>
              <a:t>0</a:t>
            </a:r>
            <a:r>
              <a:rPr lang="zh-CN" altLang="en-US" sz="2600" dirty="0" smtClean="0">
                <a:solidFill>
                  <a:schemeClr val="tx1"/>
                </a:solidFill>
              </a:rPr>
              <a:t>”可以简化，但意义不大</a:t>
            </a:r>
            <a:endParaRPr lang="en-US" altLang="zh-CN" sz="2600" dirty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84200" y="3068960"/>
          <a:ext cx="7653190" cy="258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公式" r:id="rId1" imgW="116128800" imgH="43891200" progId="Equation.3">
                  <p:embed/>
                </p:oleObj>
              </mc:Choice>
              <mc:Fallback>
                <p:oleObj name="公式" r:id="rId1" imgW="116128800" imgH="4389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068960"/>
                        <a:ext cx="7653190" cy="2583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4200" y="1639888"/>
          <a:ext cx="798988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公式" r:id="rId3" imgW="132283200" imgH="21336000" progId="Equation.3">
                  <p:embed/>
                </p:oleObj>
              </mc:Choice>
              <mc:Fallback>
                <p:oleObj name="公式" r:id="rId3" imgW="132283200" imgH="21336000" progId="Equation.3">
                  <p:embed/>
                  <p:pic>
                    <p:nvPicPr>
                      <p:cNvPr id="0" name="图片 6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639888"/>
                        <a:ext cx="7989888" cy="1276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1977"/>
            <a:ext cx="843528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根据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zh-CN" altLang="en-US" sz="2400" dirty="0">
                <a:solidFill>
                  <a:schemeClr val="tx1"/>
                </a:solidFill>
              </a:rPr>
              <a:t>触发器特征方程和状态方程</a:t>
            </a:r>
            <a:r>
              <a:rPr lang="zh-CN" altLang="en-US" sz="2400" dirty="0" smtClean="0">
                <a:solidFill>
                  <a:schemeClr val="tx1"/>
                </a:solidFill>
              </a:rPr>
              <a:t>可得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zh-CN" altLang="en-US" sz="2400" dirty="0">
                <a:solidFill>
                  <a:schemeClr val="tx1"/>
                </a:solidFill>
              </a:rPr>
              <a:t>触发器</a:t>
            </a:r>
            <a:r>
              <a:rPr lang="zh-CN" altLang="en-US" sz="2400" dirty="0" smtClean="0">
                <a:solidFill>
                  <a:schemeClr val="tx1"/>
                </a:solidFill>
              </a:rPr>
              <a:t>激励函数：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这一步完成了状态转换的设计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根据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触发器激励方程可以画出状态转换逻辑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200" dirty="0" smtClean="0">
                <a:solidFill>
                  <a:schemeClr val="tx1"/>
                </a:solidFill>
              </a:rPr>
              <a:t>现代工程设计已经不需要自己求解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200" dirty="0" smtClean="0"/>
              <a:t>EDA</a:t>
            </a:r>
            <a:r>
              <a:rPr lang="zh-CN" altLang="en-US" sz="2200" dirty="0" smtClean="0"/>
              <a:t>综合器会自动综合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5576" y="1556792"/>
          <a:ext cx="7704856" cy="2157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公式" r:id="rId1" imgW="116128800" imgH="43891200" progId="Equation.3">
                  <p:embed/>
                </p:oleObj>
              </mc:Choice>
              <mc:Fallback>
                <p:oleObj name="公式" r:id="rId1" imgW="116128800" imgH="43891200" progId="Equation.3">
                  <p:embed/>
                  <p:pic>
                    <p:nvPicPr>
                      <p:cNvPr id="0" name="图片 8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7704856" cy="2157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75656" y="3861048"/>
          <a:ext cx="5760640" cy="962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公式" r:id="rId3" imgW="126492000" imgH="21336000" progId="Equation.3">
                  <p:embed/>
                </p:oleObj>
              </mc:Choice>
              <mc:Fallback>
                <p:oleObj name="公式" r:id="rId3" imgW="126492000" imgH="21336000" progId="Equation.3">
                  <p:embed/>
                  <p:pic>
                    <p:nvPicPr>
                      <p:cNvPr id="0" name="图片 8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861048"/>
                        <a:ext cx="5760640" cy="96225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3333FF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状态激励表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48544"/>
            <a:ext cx="8424936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也可以根据</a:t>
            </a:r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r>
              <a:rPr lang="zh-CN" altLang="en-US" sz="2400" dirty="0" smtClean="0">
                <a:solidFill>
                  <a:schemeClr val="tx1"/>
                </a:solidFill>
              </a:rPr>
              <a:t>触发器特征和状态表得到状态激励表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和状态表类同，仅输出是触发器输入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，一般用状态方程配方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输出真值信号太多，需要另列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1800" dirty="0" smtClean="0">
                <a:solidFill>
                  <a:schemeClr val="tx1"/>
                </a:solidFill>
              </a:rPr>
              <a:t>采用</a:t>
            </a:r>
            <a:r>
              <a:rPr lang="en-US" altLang="zh-CN" sz="1800" dirty="0" smtClean="0">
                <a:solidFill>
                  <a:schemeClr val="tx1"/>
                </a:solidFill>
              </a:rPr>
              <a:t>Moore</a:t>
            </a:r>
            <a:r>
              <a:rPr lang="zh-CN" altLang="en-US" sz="1800" dirty="0" smtClean="0">
                <a:solidFill>
                  <a:schemeClr val="tx1"/>
                </a:solidFill>
              </a:rPr>
              <a:t>状态机，输出仅与状态有关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8"/>
          <p:cNvGraphicFramePr/>
          <p:nvPr/>
        </p:nvGraphicFramePr>
        <p:xfrm>
          <a:off x="401822" y="2407881"/>
          <a:ext cx="8223314" cy="39014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50562"/>
                <a:gridCol w="1684131"/>
                <a:gridCol w="2680335"/>
                <a:gridCol w="1630709"/>
                <a:gridCol w="735567"/>
                <a:gridCol w="842010"/>
              </a:tblGrid>
              <a:tr h="24122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现</a:t>
                      </a: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态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入</a:t>
                      </a: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指令操作码</a:t>
                      </a: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D</a:t>
                      </a:r>
                      <a:r>
                        <a:rPr lang="zh-CN" alt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触发器输入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输出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</a:tr>
              <a:tr h="241223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3n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1n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0n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Op5 Op4 Op3 Op2 Op1 Op0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另列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0   0   0  0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无关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0   0   0  1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0    0   0   0   0   0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R-type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x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0    0    1    0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L/S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0    0   0   1   0   0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Beq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0    0   0   0   1   0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1    0    0    1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Jump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0   0   1  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sz="16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Aft>
                          <a:spcPts val="0"/>
                        </a:spcAft>
                        <a:buAutoNum type="arabicPlain"/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0   1   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sz="16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0    0    1    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sz="16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Load</a:t>
                      </a:r>
                      <a:endParaRPr lang="en-US" sz="16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1    0   </a:t>
                      </a: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 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0   1   1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6675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0    1    0    1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Store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0   0   1  1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</a:t>
                      </a: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0   1   1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Load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0   1   0  0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Load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0   1   0  1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1    0   1   0   1   1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Store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0   1   1  0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0    0   0   0   0   0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R-type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0   1   1  1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0    0   0   0   0   0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R-type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0    0   0   1   0   0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Beq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0    0   0   0   1   0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  <a:tabLst>
                          <a:tab pos="679450" algn="ctr"/>
                        </a:tabLs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  <a:tabLst>
                          <a:tab pos="679450" algn="ctr"/>
                        </a:tabLs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Jump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5436096" y="2348880"/>
            <a:ext cx="2376264" cy="40324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输出信号真值表</a:t>
            </a:r>
            <a:r>
              <a:rPr lang="en-US" altLang="zh-CN" sz="3100" dirty="0" smtClean="0">
                <a:solidFill>
                  <a:srgbClr val="FF0000"/>
                </a:solidFill>
              </a:rPr>
              <a:t>(</a:t>
            </a:r>
            <a:r>
              <a:rPr lang="zh-CN" altLang="en-US" sz="3100" dirty="0" smtClean="0">
                <a:solidFill>
                  <a:srgbClr val="FF0000"/>
                </a:solidFill>
              </a:rPr>
              <a:t>状态激励表另列部分</a:t>
            </a:r>
            <a:r>
              <a:rPr lang="en-US" altLang="zh-CN" sz="3100" dirty="0" smtClean="0">
                <a:solidFill>
                  <a:srgbClr val="FF0000"/>
                </a:solidFill>
              </a:rPr>
              <a:t>)</a:t>
            </a:r>
            <a:endParaRPr lang="zh-CN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05312"/>
            <a:ext cx="8229600" cy="4968552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</a:rPr>
              <a:t>根据</a:t>
            </a:r>
            <a:r>
              <a:rPr lang="zh-CN" altLang="zh-CN" sz="2400" dirty="0" smtClean="0">
                <a:solidFill>
                  <a:schemeClr val="tx1"/>
                </a:solidFill>
              </a:rPr>
              <a:t>状态图</a:t>
            </a:r>
            <a:r>
              <a:rPr lang="zh-CN" altLang="en-US" sz="2400" dirty="0" smtClean="0">
                <a:solidFill>
                  <a:schemeClr val="tx1"/>
                </a:solidFill>
              </a:rPr>
              <a:t>和</a:t>
            </a:r>
            <a:r>
              <a:rPr lang="zh-CN" altLang="zh-CN" sz="2400" dirty="0" smtClean="0">
                <a:solidFill>
                  <a:schemeClr val="tx1"/>
                </a:solidFill>
              </a:rPr>
              <a:t>多周期</a:t>
            </a:r>
            <a:r>
              <a:rPr lang="zh-CN" altLang="en-US" sz="2400" dirty="0" smtClean="0">
                <a:solidFill>
                  <a:schemeClr val="tx1"/>
                </a:solidFill>
              </a:rPr>
              <a:t>数据通路</a:t>
            </a:r>
            <a:r>
              <a:rPr lang="zh-CN" altLang="zh-CN" sz="2400" dirty="0" smtClean="0">
                <a:solidFill>
                  <a:schemeClr val="tx1"/>
                </a:solidFill>
              </a:rPr>
              <a:t>控制</a:t>
            </a:r>
            <a:r>
              <a:rPr lang="zh-CN" altLang="en-US" sz="2400" dirty="0" smtClean="0">
                <a:solidFill>
                  <a:schemeClr val="tx1"/>
                </a:solidFill>
              </a:rPr>
              <a:t>要求</a:t>
            </a:r>
            <a:r>
              <a:rPr lang="zh-CN" altLang="zh-CN" sz="2400" dirty="0" smtClean="0">
                <a:solidFill>
                  <a:schemeClr val="tx1"/>
                </a:solidFill>
              </a:rPr>
              <a:t>信号</a:t>
            </a:r>
            <a:r>
              <a:rPr lang="zh-CN" altLang="zh-CN" sz="2400" dirty="0">
                <a:solidFill>
                  <a:schemeClr val="tx1"/>
                </a:solidFill>
              </a:rPr>
              <a:t>真值表</a:t>
            </a:r>
            <a:r>
              <a:rPr lang="zh-CN" altLang="zh-CN" sz="2400" dirty="0" smtClean="0">
                <a:solidFill>
                  <a:schemeClr val="tx1"/>
                </a:solidFill>
              </a:rPr>
              <a:t>如下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6"/>
          <p:cNvGraphicFramePr/>
          <p:nvPr/>
        </p:nvGraphicFramePr>
        <p:xfrm>
          <a:off x="611560" y="1628800"/>
          <a:ext cx="7632847" cy="46024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24722"/>
                <a:gridCol w="624722"/>
                <a:gridCol w="624722"/>
                <a:gridCol w="618056"/>
                <a:gridCol w="624722"/>
                <a:gridCol w="624722"/>
                <a:gridCol w="618056"/>
                <a:gridCol w="610437"/>
                <a:gridCol w="624722"/>
                <a:gridCol w="624722"/>
                <a:gridCol w="1413244"/>
              </a:tblGrid>
              <a:tr h="219837"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sz="1600" b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3n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1n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0n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（当前状态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现态）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输出控制信号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endParaRPr kumimoji="0" lang="zh-CN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kumimoji="0" lang="zh-CN" altLang="en-US" sz="12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MEN-Ex</a:t>
                      </a:r>
                      <a:endParaRPr kumimoji="0" lang="zh-CN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MEN-RD</a:t>
                      </a:r>
                      <a:endParaRPr kumimoji="0" lang="zh-CN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LW_WB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MEM_W</a:t>
                      </a:r>
                      <a:endParaRPr kumimoji="0" lang="zh-CN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R_Exc</a:t>
                      </a:r>
                      <a:endParaRPr kumimoji="0" lang="zh-CN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R_WB</a:t>
                      </a:r>
                      <a:endParaRPr kumimoji="0" lang="zh-CN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Beq_Exc</a:t>
                      </a:r>
                      <a:endParaRPr kumimoji="0" lang="zh-CN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PCWrite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PCWriteCond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IorD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MemRead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MemWrite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IRWrite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MemtoReg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PCSource1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PCSource0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ALUOp1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ALUOp0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ALUSrcB1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ALUSrcB0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ALUSrcA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RegWrite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RegDst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085584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多周期控制信号定义：</a:t>
            </a:r>
            <a:r>
              <a:rPr lang="en-US" altLang="zh-CN" sz="2700" dirty="0" smtClean="0">
                <a:solidFill>
                  <a:srgbClr val="FF0000"/>
                </a:solidFill>
              </a:rPr>
              <a:t>Defined 10+6+</a:t>
            </a:r>
            <a:r>
              <a:rPr lang="zh-CN" altLang="en-US" sz="2700" dirty="0" smtClean="0">
                <a:solidFill>
                  <a:srgbClr val="FF0000"/>
                </a:solidFill>
              </a:rPr>
              <a:t>？</a:t>
            </a:r>
            <a:r>
              <a:rPr lang="en-US" altLang="zh-CN" sz="2700" dirty="0" smtClean="0">
                <a:solidFill>
                  <a:srgbClr val="FF0000"/>
                </a:solidFill>
              </a:rPr>
              <a:t>control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实验十定义的数据通路控制信号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688853"/>
          <a:ext cx="8496944" cy="4486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943"/>
                <a:gridCol w="880110"/>
                <a:gridCol w="3072448"/>
                <a:gridCol w="1439259"/>
                <a:gridCol w="1656184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赋值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时动作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ALUScrA</a:t>
                      </a:r>
                      <a:endParaRPr lang="en-US" sz="18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 smtClean="0">
                          <a:effectLst/>
                        </a:rPr>
                        <a:t>端口</a:t>
                      </a:r>
                      <a:r>
                        <a:rPr lang="en-US" altLang="zh-CN" sz="1800" kern="100" dirty="0" smtClean="0">
                          <a:effectLst/>
                        </a:rPr>
                        <a:t>A</a:t>
                      </a:r>
                      <a:r>
                        <a:rPr lang="zh-CN" altLang="en-US" sz="1800" kern="100" dirty="0" smtClean="0">
                          <a:effectLst/>
                        </a:rPr>
                        <a:t>、</a:t>
                      </a:r>
                      <a:r>
                        <a:rPr lang="en-US" sz="1800" kern="100" dirty="0" smtClean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寄存器写地址</a:t>
                      </a:r>
                      <a:r>
                        <a:rPr lang="zh-CN" sz="1800" kern="100" dirty="0" smtClean="0">
                          <a:effectLst/>
                        </a:rPr>
                        <a:t>选择</a:t>
                      </a:r>
                      <a:r>
                        <a:rPr lang="en-US" altLang="zh-CN" sz="1800" kern="100" dirty="0" smtClean="0">
                          <a:effectLst/>
                        </a:rPr>
                        <a:t>(</a:t>
                      </a:r>
                      <a:r>
                        <a:rPr lang="zh-CN" altLang="en-US" sz="1800" kern="100" dirty="0" smtClean="0">
                          <a:effectLst/>
                        </a:rPr>
                        <a:t>考虑扩展</a:t>
                      </a:r>
                      <a:r>
                        <a:rPr lang="en-US" altLang="zh-CN" sz="1800" kern="100" dirty="0" smtClean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kern="100" dirty="0">
                          <a:effectLst/>
                        </a:rPr>
                        <a:t>寄存器</a:t>
                      </a:r>
                      <a:r>
                        <a:rPr lang="zh-CN" sz="1800" kern="100" dirty="0" smtClean="0">
                          <a:effectLst/>
                        </a:rPr>
                        <a:t>写数据选择</a:t>
                      </a:r>
                      <a:r>
                        <a:rPr lang="en-US" altLang="zh-CN" sz="1800" kern="100" dirty="0" smtClean="0">
                          <a:effectLst/>
                        </a:rPr>
                        <a:t>(</a:t>
                      </a:r>
                      <a:r>
                        <a:rPr lang="zh-CN" altLang="en-US" sz="1800" kern="100" dirty="0" smtClean="0">
                          <a:effectLst/>
                        </a:rPr>
                        <a:t>考虑扩展</a:t>
                      </a:r>
                      <a:r>
                        <a:rPr lang="en-US" altLang="zh-CN" sz="1800" kern="100" dirty="0" smtClean="0">
                          <a:effectLst/>
                        </a:rPr>
                        <a:t>)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6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IorD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11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PCWriteCond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00" dirty="0" err="1" smtClean="0">
                          <a:effectLst/>
                        </a:rPr>
                        <a:t>Beq</a:t>
                      </a:r>
                      <a:r>
                        <a:rPr lang="zh-CN" sz="1800" kern="100" dirty="0" smtClean="0">
                          <a:effectLst/>
                        </a:rPr>
                        <a:t>指</a:t>
                      </a:r>
                      <a:r>
                        <a:rPr lang="zh-CN" altLang="en-US" sz="1800" kern="100" dirty="0" smtClean="0">
                          <a:effectLst/>
                        </a:rPr>
                        <a:t>示</a:t>
                      </a:r>
                      <a:r>
                        <a:rPr lang="en-US" altLang="zh-CN" sz="1800" kern="100" dirty="0" smtClean="0">
                          <a:effectLst/>
                        </a:rPr>
                        <a:t>(</a:t>
                      </a:r>
                      <a:r>
                        <a:rPr lang="zh-CN" altLang="en-US" sz="1800" kern="100" dirty="0" smtClean="0">
                          <a:effectLst/>
                        </a:rPr>
                        <a:t>考虑</a:t>
                      </a:r>
                      <a:r>
                        <a:rPr lang="en-US" altLang="zh-CN" sz="1800" kern="100" dirty="0" err="1" smtClean="0">
                          <a:effectLst/>
                        </a:rPr>
                        <a:t>Bne</a:t>
                      </a:r>
                      <a:r>
                        <a:rPr lang="zh-CN" altLang="en-US" sz="1800" kern="100" dirty="0" smtClean="0">
                          <a:effectLst/>
                        </a:rPr>
                        <a:t>扩展</a:t>
                      </a:r>
                      <a:r>
                        <a:rPr lang="en-US" altLang="zh-CN" sz="1800" kern="100" dirty="0" smtClean="0">
                          <a:effectLst/>
                        </a:rPr>
                        <a:t>)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96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7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17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存储器读控制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17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</a:rPr>
                        <a:t>000- 111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5868144" y="3068960"/>
            <a:ext cx="2890664" cy="1296144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请填写信号赋值时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对应操作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兼容</a:t>
            </a:r>
            <a:r>
              <a:rPr lang="en-US" altLang="zh-CN" sz="3200" dirty="0" smtClean="0"/>
              <a:t>Exp10</a:t>
            </a:r>
            <a:r>
              <a:rPr lang="zh-CN" altLang="en-US" sz="3200" dirty="0" smtClean="0"/>
              <a:t>的数据通路完善输出信号真值表</a:t>
            </a:r>
            <a:endParaRPr lang="zh-CN" altLang="en-US" sz="32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65288" y="1106456"/>
          <a:ext cx="8089209" cy="530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653"/>
                <a:gridCol w="604000"/>
                <a:gridCol w="604000"/>
                <a:gridCol w="624442"/>
                <a:gridCol w="669045"/>
                <a:gridCol w="620057"/>
                <a:gridCol w="691347"/>
                <a:gridCol w="604000"/>
                <a:gridCol w="604000"/>
                <a:gridCol w="655665"/>
                <a:gridCol w="604000"/>
              </a:tblGrid>
              <a:tr h="372613">
                <a:tc rowSpan="2"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                    状态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输出信号 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8849"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MEM-Ex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MEM-RD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LW_WB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MEM_W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R_Exc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R_WB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Beq_Exc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PCWrite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PCWriteCond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2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IorD</a:t>
                      </a:r>
                      <a:endParaRPr lang="en-US" altLang="zh-CN" sz="18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MemRead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MemWrite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IRWrite</a:t>
                      </a:r>
                      <a:endParaRPr lang="en-US" altLang="zh-CN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MemtoReg</a:t>
                      </a:r>
                      <a:endParaRPr kumimoji="0" lang="zh-CN" altLang="en-US" sz="16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PCSource1</a:t>
                      </a:r>
                      <a:endParaRPr lang="zh-CN" altLang="en-US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PCSource0</a:t>
                      </a:r>
                      <a:endParaRPr lang="zh-CN" altLang="en-US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ALUSrcA</a:t>
                      </a:r>
                      <a:endParaRPr lang="zh-CN" altLang="zh-CN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5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ALUSrcB1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ALUSrcB0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RegWrite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RegDst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Branch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8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ALUOp1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9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ALUOp0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9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MEM_IO</a:t>
                      </a:r>
                      <a:endParaRPr lang="zh-CN" altLang="en-US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467544" y="1196752"/>
            <a:ext cx="172819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284889" y="1619781"/>
            <a:ext cx="6408712" cy="4608512"/>
          </a:xfrm>
          <a:prstGeom prst="roundRect">
            <a:avLst>
              <a:gd name="adj" fmla="val 8400"/>
            </a:avLst>
          </a:prstGeom>
          <a:solidFill>
            <a:schemeClr val="accent5">
              <a:lumMod val="40000"/>
              <a:lumOff val="60000"/>
              <a:alpha val="96000"/>
            </a:schemeClr>
          </a:solidFill>
          <a:ln>
            <a:solidFill>
              <a:srgbClr val="33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</a:rPr>
              <a:t>请分析填入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兼容</a:t>
            </a:r>
            <a:r>
              <a:rPr lang="en-US" altLang="zh-CN" sz="3200" dirty="0" smtClean="0"/>
              <a:t>Exp10</a:t>
            </a:r>
            <a:r>
              <a:rPr lang="zh-CN" altLang="en-US" sz="3200" dirty="0" smtClean="0"/>
              <a:t>的数据通路完善输出信号真值表</a:t>
            </a:r>
            <a:endParaRPr lang="zh-CN" altLang="en-US" sz="32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65288" y="1106456"/>
          <a:ext cx="8089209" cy="530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653"/>
                <a:gridCol w="604000"/>
                <a:gridCol w="604000"/>
                <a:gridCol w="624442"/>
                <a:gridCol w="669045"/>
                <a:gridCol w="620057"/>
                <a:gridCol w="691347"/>
                <a:gridCol w="604000"/>
                <a:gridCol w="604000"/>
                <a:gridCol w="655665"/>
                <a:gridCol w="604000"/>
              </a:tblGrid>
              <a:tr h="372613">
                <a:tc rowSpan="2"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                    状态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输出信号 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8849"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MEM-Ex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MEM-RD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LW_WB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MEM_W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R_Exc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R_WB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Beq_Exc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PCWrite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PCWriteCond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2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IorD</a:t>
                      </a:r>
                      <a:endParaRPr lang="en-US" altLang="zh-CN" sz="18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MemRead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MemWrite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IRWrite</a:t>
                      </a:r>
                      <a:endParaRPr lang="en-US" altLang="zh-CN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MemtoReg</a:t>
                      </a:r>
                      <a:endParaRPr kumimoji="0" lang="zh-CN" altLang="en-US" sz="16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PCSource1</a:t>
                      </a:r>
                      <a:endParaRPr lang="zh-CN" altLang="en-US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PCSource0</a:t>
                      </a:r>
                      <a:endParaRPr lang="zh-CN" altLang="en-US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ALUSrcA</a:t>
                      </a:r>
                      <a:endParaRPr lang="zh-CN" altLang="zh-CN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5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ALUSrcB1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ALUSrcB0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RegWrite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RegDst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Branch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8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ALUOp1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9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ALUOp0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9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MEM_IO</a:t>
                      </a:r>
                      <a:endParaRPr lang="zh-CN" altLang="en-US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467544" y="1196752"/>
            <a:ext cx="172819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部件</a:t>
            </a:r>
            <a:r>
              <a:rPr lang="zh-CN" altLang="en-US" dirty="0" smtClean="0"/>
              <a:t>之</a:t>
            </a:r>
            <a:r>
              <a:rPr lang="zh-CN" altLang="en-US" dirty="0"/>
              <a:t>二</a:t>
            </a:r>
            <a:r>
              <a:rPr lang="en-US" altLang="zh-CN" dirty="0" smtClean="0"/>
              <a:t>-</a:t>
            </a:r>
            <a:r>
              <a:rPr lang="zh-CN" altLang="en-US" dirty="0" smtClean="0"/>
              <a:t>控制器：</a:t>
            </a:r>
            <a:r>
              <a:rPr lang="en-US" altLang="zh-CN" dirty="0" smtClean="0">
                <a:solidFill>
                  <a:srgbClr val="FF0000"/>
                </a:solidFill>
              </a:rPr>
              <a:t>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922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多周期控制器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寄存器传输控制者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根据状态图将编码</a:t>
            </a:r>
            <a:r>
              <a:rPr lang="zh-CN" altLang="en-US" sz="2000" dirty="0">
                <a:solidFill>
                  <a:prstClr val="black"/>
                </a:solidFill>
              </a:rPr>
              <a:t>转换成命令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微操作控制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数据传输通道控制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重要信号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MIO_ready</a:t>
            </a:r>
            <a:r>
              <a:rPr lang="zh-CN" altLang="en-US" sz="2400" dirty="0" smtClean="0">
                <a:solidFill>
                  <a:prstClr val="black"/>
                </a:solidFill>
              </a:rPr>
              <a:t>：外设就绪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=0 CPU</a:t>
            </a:r>
            <a:r>
              <a:rPr lang="zh-CN" altLang="en-US" sz="2200" dirty="0" smtClean="0">
                <a:solidFill>
                  <a:prstClr val="black"/>
                </a:solidFill>
              </a:rPr>
              <a:t>等待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=1 CPU</a:t>
            </a:r>
            <a:r>
              <a:rPr lang="zh-CN" altLang="en-US" sz="2200" dirty="0" smtClean="0">
                <a:solidFill>
                  <a:prstClr val="black"/>
                </a:solidFill>
              </a:rPr>
              <a:t>正常运行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本实验恒等于</a:t>
            </a:r>
            <a:r>
              <a:rPr lang="en-US" altLang="zh-CN" sz="2200" dirty="0" smtClean="0">
                <a:solidFill>
                  <a:prstClr val="black"/>
                </a:solidFill>
              </a:rPr>
              <a:t>1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Inst_in</a:t>
            </a:r>
            <a:r>
              <a:rPr lang="zh-CN" altLang="en-US" sz="2400" dirty="0" smtClean="0">
                <a:solidFill>
                  <a:prstClr val="black"/>
                </a:solidFill>
              </a:rPr>
              <a:t>：指令输入，来自</a:t>
            </a:r>
            <a:r>
              <a:rPr lang="en-US" altLang="zh-CN" sz="2400" dirty="0" smtClean="0">
                <a:solidFill>
                  <a:prstClr val="black"/>
                </a:solidFill>
              </a:rPr>
              <a:t>IR</a:t>
            </a:r>
            <a:r>
              <a:rPr lang="zh-CN" altLang="en-US" sz="2400" dirty="0" smtClean="0">
                <a:solidFill>
                  <a:prstClr val="black"/>
                </a:solidFill>
              </a:rPr>
              <a:t>输出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State_out</a:t>
            </a:r>
            <a:r>
              <a:rPr lang="zh-CN" altLang="en-US" sz="2400" dirty="0" smtClean="0">
                <a:solidFill>
                  <a:prstClr val="black"/>
                </a:solidFill>
              </a:rPr>
              <a:t>：状态编码，用于测试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1092236"/>
            <a:ext cx="2378805" cy="51485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208" y="1142754"/>
            <a:ext cx="2378805" cy="51485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控制器接口文档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ctrl.v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ctrl(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input  </a:t>
            </a:r>
            <a:r>
              <a:rPr lang="en-US" altLang="zh-CN" sz="1600" b="0" dirty="0">
                <a:solidFill>
                  <a:schemeClr val="tx1"/>
                </a:solidFill>
              </a:rPr>
              <a:t>reset,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overflow,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>
                <a:solidFill>
                  <a:schemeClr val="tx1"/>
                </a:solidFill>
              </a:rPr>
              <a:t>=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b="0" dirty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	 //</a:t>
            </a:r>
            <a:r>
              <a:rPr lang="en-US" altLang="zh-CN" sz="1600" b="0" dirty="0" err="1">
                <a:solidFill>
                  <a:schemeClr val="tx1"/>
                </a:solidFill>
              </a:rPr>
              <a:t>ALU_Control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[4:0]</a:t>
            </a:r>
            <a:r>
              <a:rPr lang="en-US" altLang="zh-CN" sz="1600" b="0" dirty="0" err="1">
                <a:solidFill>
                  <a:schemeClr val="tx1"/>
                </a:solidFill>
              </a:rPr>
              <a:t>state_out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CPU_MIO,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>
                <a:solidFill>
                  <a:schemeClr val="tx1"/>
                </a:solidFill>
              </a:rPr>
              <a:t>,		 //</a:t>
            </a:r>
            <a:r>
              <a:rPr lang="zh-CN" altLang="en-US" sz="1600" b="0" dirty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1600" b="0" dirty="0">
                <a:solidFill>
                  <a:schemeClr val="tx1"/>
                </a:solidFill>
              </a:rPr>
              <a:t>,		 //</a:t>
            </a:r>
            <a:r>
              <a:rPr lang="zh-CN" altLang="en-US" sz="1600" b="0" dirty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PCSource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Branch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); </a:t>
            </a: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控制器实现方案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9</a:t>
            </a:r>
            <a:r>
              <a:rPr lang="en-US" altLang="zh-CN" sz="2400" baseline="30000" dirty="0" smtClean="0"/>
              <a:t>+</a:t>
            </a:r>
            <a:r>
              <a:rPr lang="zh-CN" altLang="en-US" sz="2400" dirty="0" smtClean="0"/>
              <a:t>条指令实现与单周期方案相同采用二级译码方案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主控制器输出</a:t>
            </a:r>
            <a:r>
              <a:rPr lang="en-US" altLang="zh-CN" sz="2000" dirty="0" err="1" smtClean="0"/>
              <a:t>ALUop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schemeClr val="tx1"/>
                </a:solidFill>
              </a:rPr>
              <a:t>ALU</a:t>
            </a:r>
            <a:r>
              <a:rPr lang="zh-CN" altLang="en-US" sz="2000" dirty="0" smtClean="0">
                <a:solidFill>
                  <a:schemeClr val="tx1"/>
                </a:solidFill>
              </a:rPr>
              <a:t>译码电路调用单周期设计模块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状态机实现方法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状态机实现请参考数字逻辑状态机描述的三种方式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状态转换</a:t>
            </a:r>
            <a:r>
              <a:rPr lang="zh-CN" altLang="en-US" sz="2400" dirty="0" smtClean="0"/>
              <a:t>实现选择：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根据状态方程</a:t>
            </a:r>
            <a:r>
              <a:rPr lang="en-US" altLang="zh-CN" sz="2000" dirty="0"/>
              <a:t>/</a:t>
            </a:r>
            <a:r>
              <a:rPr lang="zh-CN" altLang="en-US" sz="2000" dirty="0"/>
              <a:t>激励</a:t>
            </a:r>
            <a:r>
              <a:rPr lang="zh-CN" altLang="en-US" sz="2000" dirty="0" smtClean="0"/>
              <a:t>方程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有利于学习理解状态实现原理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根据状态</a:t>
            </a:r>
            <a:r>
              <a:rPr lang="zh-CN" altLang="en-US" sz="2000" dirty="0"/>
              <a:t>表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HDL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直接</a:t>
            </a:r>
            <a:r>
              <a:rPr lang="zh-CN" altLang="en-US" sz="2000" dirty="0" smtClean="0"/>
              <a:t>描述：工程设计方便</a:t>
            </a:r>
            <a:endParaRPr lang="en-US" altLang="zh-CN" sz="20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激励方程和输出信号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HDL</a:t>
            </a:r>
            <a:r>
              <a:rPr lang="zh-CN" altLang="en-US" sz="2000" dirty="0" smtClean="0"/>
              <a:t>直接描述：</a:t>
            </a:r>
            <a:r>
              <a:rPr lang="zh-CN" altLang="en-US" sz="2000" dirty="0"/>
              <a:t>工程设计方便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SOP</a:t>
            </a:r>
            <a:r>
              <a:rPr lang="zh-CN" altLang="en-US" sz="2000" dirty="0" smtClean="0"/>
              <a:t>门电路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ROM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MUX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chemeClr val="tx1"/>
                </a:solidFill>
              </a:rPr>
              <a:t>本实验可任取一种状态机方式实现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右大括号 3"/>
          <p:cNvSpPr/>
          <p:nvPr/>
        </p:nvSpPr>
        <p:spPr>
          <a:xfrm>
            <a:off x="3059832" y="5085184"/>
            <a:ext cx="216024" cy="79208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3888" y="529656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有利于学习</a:t>
            </a:r>
            <a:r>
              <a:rPr lang="zh-CN" altLang="en-US" dirty="0" smtClean="0"/>
              <a:t>理解组合电路原理与结构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806" y="1268760"/>
            <a:ext cx="8711682" cy="4689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zh-CN" altLang="en-US" dirty="0" smtClean="0"/>
              <a:t>存储器初始化数据参考文档：</a:t>
            </a:r>
            <a:br>
              <a:rPr lang="en-US" altLang="zh-CN" dirty="0"/>
            </a:br>
            <a:r>
              <a:rPr lang="en-US" altLang="zh-CN" dirty="0"/>
              <a:t>		 </a:t>
            </a:r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FF0000"/>
                </a:solidFill>
              </a:rPr>
              <a:t>mem.coe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代码与数据共存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memory_initialization_radix</a:t>
            </a:r>
            <a:r>
              <a:rPr lang="en-US" altLang="zh-CN" sz="1800" b="0" dirty="0">
                <a:solidFill>
                  <a:schemeClr val="tx1"/>
                </a:solidFill>
              </a:rPr>
              <a:t>=16;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memory_initialization_vector</a:t>
            </a:r>
            <a:r>
              <a:rPr lang="en-US" altLang="zh-CN" sz="1800" b="0" dirty="0">
                <a:solidFill>
                  <a:schemeClr val="tx1"/>
                </a:solidFill>
              </a:rPr>
              <a:t>=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00A52820, AC650000, 8C650000, 00A85824, 01A26820, 11A00017, 8C650000, 01CE9020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0252B020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02569020, 00B25824, 11600005, 1172000A, 01CE9020, 1172000B, AC890000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08000036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11410001, 0800004D, 00005027, 014A5020, AC8A0000, 08000036, 8E290860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AC890000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08000036, 8E290820, AC890000, 08000036, 8C0D0014, 014A5020, 01425025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022E8820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02348824, 01224820, 11210001, 0800005F, 000E4820, 01224820, 8C650000,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00A55820, 016B5820, AC6B0000, AC660004, 0800003E,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00000000, 00000000, 00000000, 00000000, 00000000, 00000000,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  <a:r>
              <a:rPr lang="zh-CN" altLang="en-US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………………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 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F0000000, 000002AB, 80000000, 0000003F, 00000001, FFFF0000, 0000FFFF, 80000000, 00000000, 11111111, 22222222, 33333333, 44444444, 55555555, 66666666, 77777777, 88888888, 99999999, AAAAAAAA, BBBBBBBB, CCCCCCCC, DDDDDDDD, EEEEEEEE, FFFFFFFF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557EF7E0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D7BDFBD9, D7DBFDB9, DFCFFCFB, DFCFBFFF, F7F3DFFF, FFFFDF3D, FFFF9DB9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FFFFBCFB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DFCFFCFB, DFCFBFFF, D7DB9FFF, D7DBFDB9, D7BDFBD9, FFFF07E0, 007E0FFF,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03BDF020, 03DEF820, 08002300,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5536" y="4293096"/>
            <a:ext cx="8568952" cy="1665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5536" y="1916832"/>
            <a:ext cx="8568952" cy="2232248"/>
          </a:xfrm>
          <a:prstGeom prst="roundRect">
            <a:avLst>
              <a:gd name="adj" fmla="val 54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16016" y="372934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代码区：地址从</a:t>
            </a:r>
            <a:r>
              <a:rPr lang="en-US" altLang="zh-CN" b="1" dirty="0" smtClean="0">
                <a:solidFill>
                  <a:srgbClr val="FF0000"/>
                </a:solidFill>
              </a:rPr>
              <a:t>00000000</a:t>
            </a:r>
            <a:r>
              <a:rPr lang="zh-CN" altLang="en-US" b="1" dirty="0" smtClean="0">
                <a:solidFill>
                  <a:srgbClr val="FF0000"/>
                </a:solidFill>
              </a:rPr>
              <a:t>开始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15816" y="5563266"/>
            <a:ext cx="558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</a:t>
            </a:r>
            <a:r>
              <a:rPr lang="zh-CN" altLang="en-US" b="1" dirty="0" smtClean="0">
                <a:solidFill>
                  <a:srgbClr val="FF0000"/>
                </a:solidFill>
              </a:rPr>
              <a:t>区：地址起始需要约定：此代码为</a:t>
            </a:r>
            <a:r>
              <a:rPr lang="en-US" altLang="zh-CN" b="1" dirty="0" smtClean="0">
                <a:solidFill>
                  <a:srgbClr val="FF0000"/>
                </a:solidFill>
              </a:rPr>
              <a:t>00000200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 flipV="1">
            <a:off x="539552" y="2132856"/>
            <a:ext cx="4176464" cy="178115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11560" y="4365104"/>
            <a:ext cx="4176464" cy="120576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837392" y="1284096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</a:rPr>
              <a:t>条指令设计的，根据实验三修改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496944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控制器设计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实验十设计的数据通路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深入运用寄存器传输控制技术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掌握</a:t>
            </a:r>
            <a:r>
              <a:rPr lang="en-US" altLang="zh-CN" sz="2800" b="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核心：指令执行过程与控制流关系</a:t>
            </a:r>
            <a:endParaRPr lang="en-US" altLang="zh-CN" sz="2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设计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多周期数据通路</a:t>
            </a:r>
            <a:endParaRPr lang="en-US" altLang="zh-CN" sz="2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测试方案的设计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测试程序的设计</a:t>
            </a:r>
            <a:endParaRPr lang="en-US" altLang="zh-CN" sz="2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OExp11-OwnMCPU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27559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设计多周期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之控制器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根据</a:t>
            </a:r>
            <a:r>
              <a:rPr lang="en-US" altLang="zh-CN" sz="2400" dirty="0" smtClean="0"/>
              <a:t>Exp10</a:t>
            </a:r>
            <a:r>
              <a:rPr lang="zh-CN" altLang="en-US" sz="2400" dirty="0" smtClean="0"/>
              <a:t>数据通路及指令设计状态图和状态真值表</a:t>
            </a:r>
            <a:endParaRPr lang="en-US" altLang="zh-CN" sz="24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根据</a:t>
            </a:r>
            <a:r>
              <a:rPr lang="zh-CN" altLang="en-US" sz="2400" dirty="0"/>
              <a:t>状态表完成控制器电路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描述实现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必须根据状态表结构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描述或激励方程描述实现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仿真测试控制器模块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集成替换验证后的控制器模块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替换实验十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(Exp10)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ctrl.ngc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Top_OExp10_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OwnMCPU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.v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测试控制器模块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译码测试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格式、访存指令、分支指令，转移指令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运算控制测试：</a:t>
            </a:r>
            <a:r>
              <a:rPr lang="en-US" altLang="zh-CN" sz="2400" dirty="0"/>
              <a:t>Function</a:t>
            </a:r>
            <a:r>
              <a:rPr lang="zh-CN" altLang="en-US" sz="2400" dirty="0"/>
              <a:t>译码测试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设计主控制器模块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完成</a:t>
            </a:r>
            <a:r>
              <a:rPr lang="zh-CN" altLang="en-US" sz="2400" dirty="0"/>
              <a:t>输出信号真值表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</a:rPr>
              <a:t>用</a:t>
            </a:r>
            <a:r>
              <a:rPr lang="en-US" altLang="zh-CN" sz="2000" dirty="0" smtClean="0">
                <a:solidFill>
                  <a:schemeClr val="tx1"/>
                </a:solidFill>
              </a:rPr>
              <a:t>HDL</a:t>
            </a:r>
            <a:r>
              <a:rPr lang="zh-CN" altLang="en-US" sz="2000" dirty="0" smtClean="0">
                <a:solidFill>
                  <a:schemeClr val="tx1"/>
                </a:solidFill>
              </a:rPr>
              <a:t>直接描述实现状态转换并输出控制信号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或用激励方程实现状态转换并</a:t>
            </a:r>
            <a:r>
              <a:rPr lang="zh-CN" altLang="en-US" sz="2000" dirty="0"/>
              <a:t>输出</a:t>
            </a:r>
            <a:r>
              <a:rPr lang="zh-CN" altLang="en-US" sz="2000" dirty="0" smtClean="0"/>
              <a:t>控制信号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操作译码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分离出单周期的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译码模块并修改调用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DEMO</a:t>
            </a:r>
            <a:r>
              <a:rPr lang="zh-CN" altLang="en-US" sz="2400" dirty="0" smtClean="0"/>
              <a:t>作功能初步调试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ALU</a:t>
            </a:r>
            <a:r>
              <a:rPr lang="zh-CN" altLang="en-US" sz="2000" dirty="0" smtClean="0"/>
              <a:t>必须运算包含“</a:t>
            </a:r>
            <a:r>
              <a:rPr lang="en-US" altLang="zh-CN" sz="2000" dirty="0" smtClean="0"/>
              <a:t>nor</a:t>
            </a:r>
            <a:r>
              <a:rPr lang="zh-CN" altLang="en-US" sz="2000" dirty="0" smtClean="0"/>
              <a:t>”操作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</a:rPr>
              <a:t>否则需要修改或重新设计调试程序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仿真主控制器</a:t>
            </a:r>
            <a:r>
              <a:rPr lang="zh-CN" altLang="en-US" sz="2800" dirty="0">
                <a:solidFill>
                  <a:schemeClr val="tx1"/>
                </a:solidFill>
              </a:rPr>
              <a:t>电路模块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可以单独或合并仿真，但最后要合并为一个控制模块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424936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zh-CN" altLang="en-US" sz="6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控制器设计</a:t>
            </a:r>
            <a:endParaRPr lang="en-US" altLang="zh-CN" sz="6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6800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激励方程描述实现</a:t>
            </a:r>
            <a:endParaRPr lang="en-US" altLang="zh-CN" sz="6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0832" y="2420620"/>
            <a:ext cx="7560840" cy="9363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51520" y="5445224"/>
            <a:ext cx="756084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1520" y="4869160"/>
            <a:ext cx="7560840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激励方程状态机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描述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48464" cy="518457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主控制器状态机描述结构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parameter</a:t>
            </a:r>
            <a:r>
              <a:rPr lang="en-US" altLang="zh-CN" sz="1600" b="0" dirty="0">
                <a:solidFill>
                  <a:schemeClr val="tx1"/>
                </a:solidFill>
              </a:rPr>
              <a:t> IF =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4'b0000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……</a:t>
            </a: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parameter </a:t>
            </a:r>
            <a:r>
              <a:rPr lang="en-US" altLang="zh-CN" sz="1600" b="0" dirty="0">
                <a:solidFill>
                  <a:schemeClr val="tx1"/>
                </a:solidFill>
              </a:rPr>
              <a:t>AND=3'b000, OR=3'b001, ADD=3'b010, SUB=3'b110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……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    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`define </a:t>
            </a:r>
            <a:r>
              <a:rPr lang="en-US" altLang="zh-CN" sz="16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600" b="0" dirty="0">
                <a:solidFill>
                  <a:schemeClr val="tx1"/>
                </a:solidFill>
              </a:rPr>
              <a:t>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{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PCWriteCond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……			}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@ (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or 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reset)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if </a:t>
            </a:r>
            <a:r>
              <a:rPr lang="en-US" altLang="zh-CN" sz="1600" b="0" dirty="0">
                <a:solidFill>
                  <a:schemeClr val="tx1"/>
                </a:solidFill>
              </a:rPr>
              <a:t>(reset==1)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Q </a:t>
            </a:r>
            <a:r>
              <a:rPr lang="en-US" altLang="zh-CN" sz="1600" b="0" dirty="0">
                <a:solidFill>
                  <a:schemeClr val="tx1"/>
                </a:solidFill>
              </a:rPr>
              <a:t>&lt;= IF;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rgbClr val="3333FF"/>
                </a:solidFill>
              </a:rPr>
              <a:t>else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	    Q </a:t>
            </a:r>
            <a:r>
              <a:rPr lang="en-US" altLang="zh-CN" sz="1600" b="0" dirty="0">
                <a:solidFill>
                  <a:schemeClr val="tx1"/>
                </a:solidFill>
              </a:rPr>
              <a:t>&lt;= D;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输出变量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信号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 smtClean="0">
                <a:solidFill>
                  <a:schemeClr val="tx1"/>
                </a:solidFill>
              </a:rPr>
              <a:t>描述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ALU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操作译码描述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0832" y="3428894"/>
            <a:ext cx="7560840" cy="1368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63927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激励方程描述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91175" y="48813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数据通路控制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1175" y="54574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ALU</a:t>
            </a:r>
            <a:r>
              <a:rPr lang="zh-CN" altLang="en-US" b="1" dirty="0" smtClean="0">
                <a:solidFill>
                  <a:srgbClr val="FF0000"/>
                </a:solidFill>
              </a:rPr>
              <a:t>操作控制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6216" y="2600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状态</a:t>
            </a:r>
            <a:r>
              <a:rPr lang="zh-CN" altLang="en-US" b="1" dirty="0">
                <a:solidFill>
                  <a:srgbClr val="FF0000"/>
                </a:solidFill>
              </a:rPr>
              <a:t>转换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44624" y="3541334"/>
          <a:ext cx="5490864" cy="1165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公式" r:id="rId1" imgW="116128800" imgH="43891200" progId="Equation.3">
                  <p:embed/>
                </p:oleObj>
              </mc:Choice>
              <mc:Fallback>
                <p:oleObj name="公式" r:id="rId1" imgW="116128800" imgH="43891200" progId="Equation.3">
                  <p:embed/>
                  <p:pic>
                    <p:nvPicPr>
                      <p:cNvPr id="0" name="图片 12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24" y="3541334"/>
                        <a:ext cx="5490864" cy="1165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激励方程实现状态机参考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1977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参数定义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状态变量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parameter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IF = 4'b0000</a:t>
            </a:r>
            <a:r>
              <a:rPr lang="en-US" altLang="zh-CN" sz="1600" b="0" dirty="0">
                <a:solidFill>
                  <a:schemeClr val="tx1"/>
                </a:solidFill>
              </a:rPr>
              <a:t>,  ID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= </a:t>
            </a:r>
            <a:r>
              <a:rPr lang="en-US" altLang="zh-CN" sz="1600" b="0" dirty="0">
                <a:solidFill>
                  <a:schemeClr val="tx1"/>
                </a:solidFill>
              </a:rPr>
              <a:t>4'b0001,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Mem_Ex</a:t>
            </a:r>
            <a:r>
              <a:rPr lang="en-US" altLang="zh-CN" sz="1600" b="0" dirty="0">
                <a:solidFill>
                  <a:schemeClr val="tx1"/>
                </a:solidFill>
              </a:rPr>
              <a:t> = 4'b0010,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Mem_RD</a:t>
            </a:r>
            <a:r>
              <a:rPr lang="en-US" altLang="zh-CN" sz="1600" b="0" dirty="0">
                <a:solidFill>
                  <a:schemeClr val="tx1"/>
                </a:solidFill>
              </a:rPr>
              <a:t> = 4'b0011,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	      LW_WB </a:t>
            </a:r>
            <a:r>
              <a:rPr lang="en-US" altLang="zh-CN" sz="1600" b="0" dirty="0">
                <a:solidFill>
                  <a:schemeClr val="tx1"/>
                </a:solidFill>
              </a:rPr>
              <a:t>= 4'b0100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Mem_W</a:t>
            </a:r>
            <a:r>
              <a:rPr lang="en-US" altLang="zh-CN" sz="1600" b="0" dirty="0">
                <a:solidFill>
                  <a:schemeClr val="tx1"/>
                </a:solidFill>
              </a:rPr>
              <a:t> = 4'b0101,  </a:t>
            </a:r>
            <a:r>
              <a:rPr lang="en-US" altLang="zh-CN" sz="1600" b="0" dirty="0" err="1">
                <a:solidFill>
                  <a:schemeClr val="tx1"/>
                </a:solidFill>
              </a:rPr>
              <a:t>R_Exc</a:t>
            </a:r>
            <a:r>
              <a:rPr lang="en-US" altLang="zh-CN" sz="1600" b="0" dirty="0">
                <a:solidFill>
                  <a:schemeClr val="tx1"/>
                </a:solidFill>
              </a:rPr>
              <a:t> = 4'b0110,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R_WB   </a:t>
            </a:r>
            <a:r>
              <a:rPr lang="en-US" altLang="zh-CN" sz="1600" b="0" dirty="0">
                <a:solidFill>
                  <a:schemeClr val="tx1"/>
                </a:solidFill>
              </a:rPr>
              <a:t>= 4'b0111,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    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Beq_Exc</a:t>
            </a:r>
            <a:r>
              <a:rPr lang="en-US" altLang="zh-CN" sz="1600" b="0" dirty="0">
                <a:solidFill>
                  <a:schemeClr val="tx1"/>
                </a:solidFill>
              </a:rPr>
              <a:t>= 4'b1000,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J= </a:t>
            </a:r>
            <a:r>
              <a:rPr lang="en-US" altLang="zh-CN" sz="1600" b="0" dirty="0">
                <a:solidFill>
                  <a:schemeClr val="tx1"/>
                </a:solidFill>
              </a:rPr>
              <a:t>4'b1001,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Error </a:t>
            </a:r>
            <a:r>
              <a:rPr lang="en-US" altLang="zh-CN" sz="1600" b="0" dirty="0">
                <a:solidFill>
                  <a:schemeClr val="tx1"/>
                </a:solidFill>
              </a:rPr>
              <a:t>= 4'b1111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输出变量宏定义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`define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Datapath_signals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{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PCWriteCond,IorD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MemWrite,IRWrite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PCSource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>
                <a:solidFill>
                  <a:schemeClr val="tx1"/>
                </a:solidFill>
              </a:rPr>
              <a:t>, Branch, </a:t>
            </a:r>
            <a:r>
              <a:rPr lang="en-US" altLang="zh-CN" sz="1600" b="0" dirty="0" err="1">
                <a:solidFill>
                  <a:schemeClr val="tx1"/>
                </a:solidFill>
              </a:rPr>
              <a:t>ALUop</a:t>
            </a:r>
            <a:r>
              <a:rPr lang="en-US" altLang="zh-CN" sz="1600" b="0" dirty="0">
                <a:solidFill>
                  <a:schemeClr val="tx1"/>
                </a:solidFill>
              </a:rPr>
              <a:t>, CPU_MIO}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输出变量</a:t>
            </a:r>
            <a:r>
              <a:rPr lang="zh-CN" altLang="en-US" sz="2400" dirty="0" smtClean="0"/>
              <a:t>值：根据输出信号</a:t>
            </a:r>
            <a:r>
              <a:rPr lang="zh-CN" altLang="en-US" sz="2400" dirty="0"/>
              <a:t>真值表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parameter </a:t>
            </a:r>
            <a:r>
              <a:rPr lang="en-US" altLang="zh-CN" sz="2000" dirty="0" smtClean="0">
                <a:solidFill>
                  <a:srgbClr val="3333FF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value0 </a:t>
            </a:r>
            <a:r>
              <a:rPr lang="en-US" altLang="zh-CN" sz="1600" b="0" dirty="0">
                <a:solidFill>
                  <a:schemeClr val="tx1"/>
                </a:solidFill>
              </a:rPr>
              <a:t>= 20'b10010100000010000000,	value1 = 20'b00000000000110000000,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value2 </a:t>
            </a:r>
            <a:r>
              <a:rPr lang="en-US" altLang="zh-CN" sz="1600" b="0" dirty="0">
                <a:solidFill>
                  <a:schemeClr val="tx1"/>
                </a:solidFill>
              </a:rPr>
              <a:t>= 20'b00000000001100000000,	value3 = 20'b00110000000000000001,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value4 </a:t>
            </a:r>
            <a:r>
              <a:rPr lang="en-US" altLang="zh-CN" sz="1600" b="0" dirty="0">
                <a:solidFill>
                  <a:schemeClr val="tx1"/>
                </a:solidFill>
              </a:rPr>
              <a:t>= 20'b00000001000001000000,	value5 = 20'b00101000000000000001,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value6 </a:t>
            </a:r>
            <a:r>
              <a:rPr lang="en-US" altLang="zh-CN" sz="1600" b="0" dirty="0">
                <a:solidFill>
                  <a:schemeClr val="tx1"/>
                </a:solidFill>
              </a:rPr>
              <a:t>= 20'b00000000001000000100,	value7 = 20'b00000000000001010000,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value8 </a:t>
            </a:r>
            <a:r>
              <a:rPr lang="en-US" altLang="zh-CN" sz="1600" b="0" dirty="0">
                <a:solidFill>
                  <a:schemeClr val="tx1"/>
                </a:solidFill>
              </a:rPr>
              <a:t>= 20'b01000000011000001010,	value9 = 20'b10000000100000000000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parameter </a:t>
            </a:r>
            <a:r>
              <a:rPr lang="en-US" altLang="zh-CN" sz="1600" b="0" dirty="0">
                <a:solidFill>
                  <a:schemeClr val="tx1"/>
                </a:solidFill>
              </a:rPr>
              <a:t>AND=3'b000, OR=3'b001, ADD=3'b010, SUB=3'b110, NOR=3'b100, SLT=3'b111, XOR=3'b011, SRL=3'b101;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激励方程描述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根据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触发器输入方程用</a:t>
            </a:r>
            <a:r>
              <a:rPr lang="en-US" altLang="zh-CN" sz="2400" dirty="0" smtClean="0">
                <a:solidFill>
                  <a:srgbClr val="3333FF"/>
                </a:solidFill>
              </a:rPr>
              <a:t>assign</a:t>
            </a:r>
            <a:r>
              <a:rPr lang="zh-CN" altLang="en-US" sz="2400" dirty="0" smtClean="0"/>
              <a:t>描述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也可用逻辑图描述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本参考采用状态变量和操作码分别描述然后组合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状态译码描述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 </a:t>
            </a:r>
            <a:r>
              <a:rPr lang="en-US" altLang="zh-CN" sz="1800" b="0" dirty="0">
                <a:solidFill>
                  <a:schemeClr val="tx1"/>
                </a:solidFill>
              </a:rPr>
              <a:t>s0 = ~|Q;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if Q=0000 then s0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s1 = ~Q[3] &amp;&amp; ~Q[2] &amp;&amp; ~Q[1] &amp;&amp;  Q[0] ;	//if Q=0001 then s1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s2 = ~Q[3] &amp;&amp; ~Q[2] &amp;&amp;  Q[1] &amp;&amp; ~Q[0] ;	//if Q=0010 then s2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s3 = ~Q[3] &amp;&amp; ~Q[2] &amp;&amp;  Q[1] &amp;&amp;  Q[0] ;	//if Q=0011 then s3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s4 = ~Q[3] &amp;&amp;  Q[2] &amp;&amp; ~Q[1] &amp;&amp; ~Q[0] ;	//if Q=0100 then s4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s5 = ~Q[3] &amp;&amp;  Q[2] &amp;&amp; ~Q[1] &amp;&amp;  Q[0] ;	//if Q=0101 then s5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s6 = ~Q[3] &amp;&amp;  Q[2] &amp;&amp;  Q[1] &amp;&amp; ~Q[0] ;	//if Q=0110 then s6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s7 = ~Q[3] &amp;&amp;  Q[2] &amp;&amp;  Q[1] &amp;&amp;  Q[0] ;	//if Q=0111 then s7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s8 =  Q[3] &amp;&amp; ~Q[2] &amp;&amp; ~Q[1] &amp;&amp; ~Q[0] ;	//if Q=1000 then s8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s9 =  Q[3] &amp;&amp; ~Q[2] &amp;&amp; ~Q[1] &amp;&amp;  Q[0] ;	//if Q=1001 then s9 = 1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4195" y="130002"/>
          <a:ext cx="6711433" cy="1121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公式" r:id="rId1" imgW="126492000" imgH="21336000" progId="Equation.3">
                  <p:embed/>
                </p:oleObj>
              </mc:Choice>
              <mc:Fallback>
                <p:oleObj name="公式" r:id="rId1" imgW="126492000" imgH="21336000" progId="Equation.3">
                  <p:embed/>
                  <p:pic>
                    <p:nvPicPr>
                      <p:cNvPr id="0" name="图片 9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95" y="130002"/>
                        <a:ext cx="6711433" cy="11210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3333FF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763688" y="4293096"/>
            <a:ext cx="4032448" cy="1656184"/>
          </a:xfrm>
          <a:prstGeom prst="roundRect">
            <a:avLst>
              <a:gd name="adj" fmla="val 8527"/>
            </a:avLst>
          </a:prstGeom>
          <a:solidFill>
            <a:schemeClr val="accent6">
              <a:lumMod val="40000"/>
              <a:lumOff val="6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请完成后继部分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lvl="2">
              <a:spcBef>
                <a:spcPts val="0"/>
              </a:spcBef>
            </a:pPr>
            <a:r>
              <a:rPr lang="zh-CN" altLang="en-US" sz="2000" dirty="0" smtClean="0"/>
              <a:t>操作码译码描述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       assign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>
                <a:solidFill>
                  <a:schemeClr val="tx1"/>
                </a:solidFill>
              </a:rPr>
              <a:t>  =  ~|OP;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	//</a:t>
            </a:r>
            <a:r>
              <a:rPr lang="en-US" altLang="zh-CN" sz="1800" b="0" dirty="0">
                <a:solidFill>
                  <a:schemeClr val="tx1"/>
                </a:solidFill>
              </a:rPr>
              <a:t>if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OP=000000 </a:t>
            </a:r>
            <a:r>
              <a:rPr lang="en-US" altLang="zh-CN" sz="1800" b="0" dirty="0">
                <a:solidFill>
                  <a:schemeClr val="tx1"/>
                </a:solidFill>
              </a:rPr>
              <a:t>then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       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LS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= </a:t>
            </a:r>
            <a:r>
              <a:rPr lang="en-US" altLang="zh-CN" sz="1800" b="0" dirty="0">
                <a:solidFill>
                  <a:schemeClr val="tx1"/>
                </a:solidFill>
              </a:rPr>
              <a:t>(OP == 6'b10x011) ? 1 : 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if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OP=</a:t>
            </a:r>
            <a:r>
              <a:rPr lang="en-US" altLang="zh-CN" sz="1800" b="0" dirty="0">
                <a:solidFill>
                  <a:schemeClr val="tx1"/>
                </a:solidFill>
              </a:rPr>
              <a:t>10x011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then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LS </a:t>
            </a:r>
            <a:r>
              <a:rPr lang="en-US" altLang="zh-CN" sz="1800" b="0" dirty="0">
                <a:solidFill>
                  <a:schemeClr val="tx1"/>
                </a:solidFill>
              </a:rPr>
              <a:t>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       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IBeq</a:t>
            </a:r>
            <a:r>
              <a:rPr lang="en-US" altLang="zh-CN" sz="1800" b="0" dirty="0">
                <a:solidFill>
                  <a:schemeClr val="tx1"/>
                </a:solidFill>
              </a:rPr>
              <a:t>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>
                <a:solidFill>
                  <a:schemeClr val="tx1"/>
                </a:solidFill>
              </a:rPr>
              <a:t>(OP == 6'b000100) ? 1 : 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if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OP=000100 then  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Ibeq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       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Jump   = (OP == 6'b000010) ? 1 : 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if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OP=</a:t>
            </a:r>
            <a:r>
              <a:rPr lang="en-US" altLang="zh-CN" sz="1800" b="0" dirty="0">
                <a:solidFill>
                  <a:schemeClr val="tx1"/>
                </a:solidFill>
              </a:rPr>
              <a:t>000010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then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Jump </a:t>
            </a:r>
            <a:r>
              <a:rPr lang="en-US" altLang="zh-CN" sz="1800" b="0" dirty="0">
                <a:solidFill>
                  <a:schemeClr val="tx1"/>
                </a:solidFill>
              </a:rPr>
              <a:t>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       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Load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= </a:t>
            </a:r>
            <a:r>
              <a:rPr lang="en-US" altLang="zh-CN" sz="1800" b="0" dirty="0">
                <a:solidFill>
                  <a:schemeClr val="tx1"/>
                </a:solidFill>
              </a:rPr>
              <a:t>(OP == 6'b100011) ? 1 : 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if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OP=</a:t>
            </a:r>
            <a:r>
              <a:rPr lang="en-US" altLang="zh-CN" sz="1800" b="0" dirty="0">
                <a:solidFill>
                  <a:schemeClr val="tx1"/>
                </a:solidFill>
              </a:rPr>
              <a:t>100011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then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Load </a:t>
            </a:r>
            <a:r>
              <a:rPr lang="en-US" altLang="zh-CN" sz="1800" b="0" dirty="0">
                <a:solidFill>
                  <a:schemeClr val="tx1"/>
                </a:solidFill>
              </a:rPr>
              <a:t>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       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Store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>
                <a:solidFill>
                  <a:schemeClr val="tx1"/>
                </a:solidFill>
              </a:rPr>
              <a:t>(OP == 6'b101011) ? 1 : 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if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OP=</a:t>
            </a:r>
            <a:r>
              <a:rPr lang="en-US" altLang="zh-CN" sz="1800" b="0" dirty="0">
                <a:solidFill>
                  <a:schemeClr val="tx1"/>
                </a:solidFill>
              </a:rPr>
              <a:t>101011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then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Store </a:t>
            </a:r>
            <a:r>
              <a:rPr lang="en-US" altLang="zh-CN" sz="1800" b="0" dirty="0">
                <a:solidFill>
                  <a:schemeClr val="tx1"/>
                </a:solidFill>
              </a:rPr>
              <a:t>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1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lvl="2">
              <a:spcBef>
                <a:spcPts val="300"/>
              </a:spcBef>
            </a:pPr>
            <a:r>
              <a:rPr lang="zh-CN" altLang="en-US" sz="2000" dirty="0" smtClean="0"/>
              <a:t>激励方程合成描述</a:t>
            </a:r>
            <a:endParaRPr lang="en-US" altLang="zh-CN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D[3] = s1 &amp;&amp; (</a:t>
            </a:r>
            <a:r>
              <a:rPr lang="en-US" altLang="zh-CN" sz="1800" b="0" dirty="0" err="1">
                <a:solidFill>
                  <a:schemeClr val="tx1"/>
                </a:solidFill>
              </a:rPr>
              <a:t>IBeq</a:t>
            </a:r>
            <a:r>
              <a:rPr lang="en-US" altLang="zh-CN" sz="1800" b="0" dirty="0">
                <a:solidFill>
                  <a:schemeClr val="tx1"/>
                </a:solidFill>
              </a:rPr>
              <a:t> || Jump);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</a:t>
            </a:r>
            <a:r>
              <a:rPr lang="en-US" altLang="zh-CN" sz="1800" b="0" dirty="0">
                <a:solidFill>
                  <a:schemeClr val="tx1"/>
                </a:solidFill>
              </a:rPr>
              <a:t> D[2] = s1 &amp;&amp;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>
                <a:solidFill>
                  <a:schemeClr val="tx1"/>
                </a:solidFill>
              </a:rPr>
              <a:t> || s2 &amp;&amp; Store || s3 &amp;&amp; Load || s6 &amp;&amp;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>
                <a:solidFill>
                  <a:schemeClr val="tx1"/>
                </a:solidFill>
              </a:rPr>
              <a:t>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</a:t>
            </a:r>
            <a:r>
              <a:rPr lang="en-US" altLang="zh-CN" sz="1800" b="0" dirty="0">
                <a:solidFill>
                  <a:schemeClr val="tx1"/>
                </a:solidFill>
              </a:rPr>
              <a:t> D[1] = s1 &amp;&amp; (LS ||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>
                <a:solidFill>
                  <a:schemeClr val="tx1"/>
                </a:solidFill>
              </a:rPr>
              <a:t>) || s2 &amp;&amp; Load || s6 &amp;&amp;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>
                <a:solidFill>
                  <a:schemeClr val="tx1"/>
                </a:solidFill>
              </a:rPr>
              <a:t>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 </a:t>
            </a:r>
            <a:r>
              <a:rPr lang="en-US" altLang="zh-CN" sz="1800" b="0" dirty="0">
                <a:solidFill>
                  <a:schemeClr val="tx1"/>
                </a:solidFill>
              </a:rPr>
              <a:t>D[0] = s0 || s1 &amp;&amp; Jump || s2 &amp;&amp; Load || s2 &amp;&amp; Store || s6 &amp;&amp;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状态转换描述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 </a:t>
            </a:r>
            <a:r>
              <a:rPr lang="en-US" altLang="zh-CN" sz="1800" b="0" dirty="0">
                <a:solidFill>
                  <a:schemeClr val="tx1"/>
                </a:solidFill>
              </a:rPr>
              <a:t>@ (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>
                <a:solidFill>
                  <a:schemeClr val="tx1"/>
                </a:solidFill>
              </a:rPr>
              <a:t> or 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800" b="0" dirty="0">
                <a:solidFill>
                  <a:schemeClr val="tx1"/>
                </a:solidFill>
              </a:rPr>
              <a:t> reset)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if (reset==1) Q &lt;= IF;  	        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else Q &lt;= D;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19672" y="2060848"/>
            <a:ext cx="3312368" cy="1080120"/>
          </a:xfrm>
          <a:prstGeom prst="roundRect">
            <a:avLst>
              <a:gd name="adj" fmla="val 8527"/>
            </a:avLst>
          </a:prstGeom>
          <a:solidFill>
            <a:schemeClr val="accent6">
              <a:lumMod val="40000"/>
              <a:lumOff val="6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请完成后继部分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00375" y="3429000"/>
          <a:ext cx="5832648" cy="115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公式" r:id="rId1" imgW="126492000" imgH="21336000" progId="Equation.3">
                  <p:embed/>
                </p:oleObj>
              </mc:Choice>
              <mc:Fallback>
                <p:oleObj name="公式" r:id="rId1" imgW="126492000" imgH="21336000" progId="Equation.3">
                  <p:embed/>
                  <p:pic>
                    <p:nvPicPr>
                      <p:cNvPr id="0" name="图片 10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75" y="3429000"/>
                        <a:ext cx="5832648" cy="11526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3333FF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输出变量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信号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@ * begin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(Q</a:t>
            </a:r>
            <a:r>
              <a:rPr lang="en-US" altLang="zh-CN" sz="1800" b="0" dirty="0">
                <a:solidFill>
                  <a:schemeClr val="tx1"/>
                </a:solidFill>
              </a:rPr>
              <a:t>)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state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IF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value0;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ID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value1;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Mem_Ex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value2;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Mem_RD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value3;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LW_WB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value4;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value5;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R_Exc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value6;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R_WB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value7;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Beq_Exc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value8;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J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value9;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value0;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65287" y="3997206"/>
            <a:ext cx="4248472" cy="2520280"/>
          </a:xfrm>
          <a:prstGeom prst="roundRect">
            <a:avLst>
              <a:gd name="adj" fmla="val 8527"/>
            </a:avLst>
          </a:prstGeom>
          <a:solidFill>
            <a:schemeClr val="accent6">
              <a:lumMod val="40000"/>
              <a:lumOff val="6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请完成后继部分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操作译码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本实验采用二级译码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调用单周期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译码电路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修改单周期控制器模块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分离出</a:t>
            </a:r>
            <a:r>
              <a:rPr lang="en-US" altLang="zh-CN" sz="2000" dirty="0" smtClean="0"/>
              <a:t>ALU</a:t>
            </a:r>
            <a:r>
              <a:rPr lang="zh-CN" altLang="en-US" sz="2000" dirty="0" smtClean="0"/>
              <a:t>译码部分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原理图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部分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nl-NL" altLang="zh-CN" sz="1800" dirty="0">
                <a:solidFill>
                  <a:srgbClr val="FF0000"/>
                </a:solidFill>
              </a:rPr>
              <a:t>ALU_Decoder</a:t>
            </a:r>
            <a:r>
              <a:rPr lang="nl-NL" altLang="zh-CN" sz="1800" dirty="0">
                <a:solidFill>
                  <a:schemeClr val="tx1"/>
                </a:solidFill>
              </a:rPr>
              <a:t>	</a:t>
            </a:r>
            <a:r>
              <a:rPr lang="nl-NL" altLang="zh-CN" sz="1800" dirty="0" smtClean="0">
                <a:solidFill>
                  <a:schemeClr val="tx1"/>
                </a:solidFill>
              </a:rPr>
              <a:t>  ALU_D</a:t>
            </a:r>
            <a:r>
              <a:rPr lang="nl-NL" altLang="zh-CN" sz="1800" dirty="0">
                <a:solidFill>
                  <a:schemeClr val="tx1"/>
                </a:solidFill>
              </a:rPr>
              <a:t>(.ALUop(ALUop), </a:t>
            </a:r>
            <a:endParaRPr lang="nl-NL" altLang="zh-CN" sz="1800" dirty="0" smtClean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nl-NL" altLang="zh-CN" sz="1800" dirty="0" smtClean="0">
                <a:solidFill>
                  <a:schemeClr val="tx1"/>
                </a:solidFill>
              </a:rPr>
              <a:t>			.Fun(Inst_in[5:0</a:t>
            </a:r>
            <a:r>
              <a:rPr lang="nl-NL" altLang="zh-CN" sz="1800" dirty="0">
                <a:solidFill>
                  <a:schemeClr val="tx1"/>
                </a:solidFill>
              </a:rPr>
              <a:t>]), </a:t>
            </a:r>
            <a:endParaRPr lang="nl-NL" altLang="zh-CN" sz="1800" dirty="0" smtClean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nl-NL" altLang="zh-CN" sz="1800" dirty="0">
                <a:solidFill>
                  <a:schemeClr val="tx1"/>
                </a:solidFill>
              </a:rPr>
              <a:t>	</a:t>
            </a:r>
            <a:r>
              <a:rPr lang="nl-NL" altLang="zh-CN" sz="1800" dirty="0" smtClean="0">
                <a:solidFill>
                  <a:schemeClr val="tx1"/>
                </a:solidFill>
              </a:rPr>
              <a:t>		.</a:t>
            </a:r>
            <a:r>
              <a:rPr lang="nl-NL" altLang="zh-CN" sz="1800" dirty="0">
                <a:solidFill>
                  <a:schemeClr val="tx1"/>
                </a:solidFill>
              </a:rPr>
              <a:t>ALU_Control(ALU_operation</a:t>
            </a:r>
            <a:r>
              <a:rPr lang="nl-NL" altLang="zh-CN" sz="1800" dirty="0"/>
              <a:t>));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720" y="3861049"/>
            <a:ext cx="6401097" cy="237626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zh-CN" altLang="en-US" sz="6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控制器设计</a:t>
            </a:r>
            <a:endParaRPr lang="en-US" altLang="zh-CN" sz="6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58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HDL</a:t>
            </a:r>
            <a:r>
              <a:rPr lang="zh-CN" altLang="en-US" sz="5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en-US" sz="5800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描述实现</a:t>
            </a:r>
            <a:endParaRPr lang="en-US" altLang="zh-CN" sz="5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0832" y="2420620"/>
            <a:ext cx="7560840" cy="27365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51520" y="5301208"/>
            <a:ext cx="7560840" cy="576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控制器</a:t>
            </a:r>
            <a:r>
              <a:rPr lang="en-US" altLang="zh-CN" dirty="0" smtClean="0"/>
              <a:t>HDL</a:t>
            </a:r>
            <a:r>
              <a:rPr lang="zh-CN" altLang="en-US" dirty="0" smtClean="0"/>
              <a:t>直接描述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48464" cy="518457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主控制器状态机描述结构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parameter</a:t>
            </a:r>
            <a:r>
              <a:rPr lang="en-US" altLang="zh-CN" sz="1600" b="0" dirty="0">
                <a:solidFill>
                  <a:schemeClr val="tx1"/>
                </a:solidFill>
              </a:rPr>
              <a:t> IF =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4'b0000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……</a:t>
            </a: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parameter </a:t>
            </a:r>
            <a:r>
              <a:rPr lang="en-US" altLang="zh-CN" sz="1600" b="0" dirty="0">
                <a:solidFill>
                  <a:schemeClr val="tx1"/>
                </a:solidFill>
              </a:rPr>
              <a:t>AND=3'b000, OR=3'b001, ADD=3'b010, SUB=3'b110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……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    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`define </a:t>
            </a:r>
            <a:r>
              <a:rPr lang="en-US" altLang="zh-CN" sz="16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600" b="0" dirty="0">
                <a:solidFill>
                  <a:schemeClr val="tx1"/>
                </a:solidFill>
              </a:rPr>
              <a:t>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{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PCWriteCond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……			}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@ (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or 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reset)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  <a:endParaRPr lang="en-US" altLang="zh-CN" sz="1800" dirty="0" smtClean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@*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r>
              <a:rPr lang="zh-CN" altLang="en-US" sz="1600" dirty="0">
                <a:solidFill>
                  <a:schemeClr val="tx1"/>
                </a:solidFill>
              </a:rPr>
              <a:t>输出变量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信号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描述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       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ALU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操作译码描述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8979" y="36042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数据通路控制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1175" y="54574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ALU</a:t>
            </a:r>
            <a:r>
              <a:rPr lang="zh-CN" altLang="en-US" b="1" dirty="0" smtClean="0">
                <a:solidFill>
                  <a:srgbClr val="FF0000"/>
                </a:solidFill>
              </a:rPr>
              <a:t>操作控制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6216" y="2600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状态机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状态机转换描述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@ (</a:t>
            </a:r>
            <a:r>
              <a:rPr lang="en-US" altLang="zh-CN" sz="1600" b="0" dirty="0" err="1">
                <a:solidFill>
                  <a:schemeClr val="tx1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 or </a:t>
            </a:r>
            <a:r>
              <a:rPr lang="en-US" altLang="zh-CN" sz="1600" b="0" dirty="0" err="1">
                <a:solidFill>
                  <a:schemeClr val="tx1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reset)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1800" dirty="0">
                <a:solidFill>
                  <a:srgbClr val="3333FF"/>
                </a:solidFill>
              </a:rPr>
              <a:t>if </a:t>
            </a:r>
            <a:r>
              <a:rPr lang="en-US" altLang="zh-CN" sz="1600" b="0" dirty="0">
                <a:solidFill>
                  <a:schemeClr val="tx1"/>
                </a:solidFill>
              </a:rPr>
              <a:t>(reset==1)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state </a:t>
            </a:r>
            <a:r>
              <a:rPr lang="en-US" altLang="zh-CN" sz="1600" b="0" dirty="0">
                <a:solidFill>
                  <a:schemeClr val="tx1"/>
                </a:solidFill>
              </a:rPr>
              <a:t>&lt;= IF;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1800" dirty="0">
                <a:solidFill>
                  <a:srgbClr val="3333FF"/>
                </a:solidFill>
              </a:rPr>
              <a:t>else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(state)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IF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800" dirty="0">
                <a:solidFill>
                  <a:srgbClr val="3333FF"/>
                </a:solidFill>
              </a:rPr>
              <a:t>if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)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ID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else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IF;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ID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[31:26])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6'b000000: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err="1">
                <a:solidFill>
                  <a:schemeClr val="tx1"/>
                </a:solidFill>
              </a:rPr>
              <a:t>R_Exc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600" b="0" dirty="0">
                <a:solidFill>
                  <a:schemeClr val="tx1"/>
                </a:solidFill>
              </a:rPr>
              <a:t>	//R-type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OP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6'b100011: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Mem_Ex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 	//</a:t>
            </a:r>
            <a:r>
              <a:rPr lang="en-US" altLang="zh-CN" sz="1600" b="0" dirty="0" err="1">
                <a:solidFill>
                  <a:schemeClr val="tx1"/>
                </a:solidFill>
              </a:rPr>
              <a:t>Lw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………………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6'b000100: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err="1">
                <a:solidFill>
                  <a:schemeClr val="tx1"/>
                </a:solidFill>
              </a:rPr>
              <a:t>Beq_Exc</a:t>
            </a:r>
            <a:r>
              <a:rPr lang="en-US" altLang="zh-CN" sz="1600" b="0" dirty="0">
                <a:solidFill>
                  <a:schemeClr val="tx1"/>
                </a:solidFill>
              </a:rPr>
              <a:t>;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	//</a:t>
            </a:r>
            <a:r>
              <a:rPr lang="en-US" altLang="zh-CN" sz="1600" b="0" dirty="0" err="1">
                <a:solidFill>
                  <a:schemeClr val="tx1"/>
                </a:solidFill>
              </a:rPr>
              <a:t>Beq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600" b="0" dirty="0">
                <a:solidFill>
                  <a:schemeClr val="tx1"/>
                </a:solidFill>
              </a:rPr>
              <a:t>: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Mem_Ex:begin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…………</a:t>
            </a: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Error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       </a:t>
            </a:r>
            <a:r>
              <a:rPr lang="en-US" altLang="zh-CN" sz="1800" dirty="0" err="1" smtClean="0">
                <a:solidFill>
                  <a:srgbClr val="3333FF"/>
                </a:solidFill>
              </a:rPr>
              <a:t>endcase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输出变量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信号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描述：与激励方程时相同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@ * begin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(Q</a:t>
            </a:r>
            <a:r>
              <a:rPr lang="en-US" altLang="zh-CN" sz="1800" b="0" dirty="0">
                <a:solidFill>
                  <a:schemeClr val="tx1"/>
                </a:solidFill>
              </a:rPr>
              <a:t>)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state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IF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ID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value1;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Mem_Ex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value2;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Mem_RD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value3;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LW_WB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value4;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value5;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R_Exc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value6;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R_WB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value7;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Beq_Exc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value8;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J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value9;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value0;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19872" y="2852936"/>
            <a:ext cx="4248472" cy="2520280"/>
          </a:xfrm>
          <a:prstGeom prst="roundRect">
            <a:avLst>
              <a:gd name="adj" fmla="val 8527"/>
            </a:avLst>
          </a:prstGeom>
          <a:solidFill>
            <a:schemeClr val="accent6">
              <a:lumMod val="40000"/>
              <a:lumOff val="6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请完成后继部分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操作译码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70992"/>
            <a:ext cx="8229600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800" b="0" dirty="0">
                <a:solidFill>
                  <a:schemeClr val="tx1"/>
                </a:solidFill>
              </a:rPr>
              <a:t> @ 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</a:rPr>
              <a:t>ALUop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3'b010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//add</a:t>
            </a:r>
            <a:r>
              <a:rPr lang="zh-CN" altLang="en-US" sz="1800" b="0" dirty="0">
                <a:solidFill>
                  <a:schemeClr val="tx1"/>
                </a:solidFill>
              </a:rPr>
              <a:t>计算地址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3'b110;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1800" b="0" dirty="0">
                <a:solidFill>
                  <a:schemeClr val="tx1"/>
                </a:solidFill>
              </a:rPr>
              <a:t>sub</a:t>
            </a:r>
            <a:r>
              <a:rPr lang="zh-CN" altLang="en-US" sz="1800" b="0" dirty="0">
                <a:solidFill>
                  <a:schemeClr val="tx1"/>
                </a:solidFill>
              </a:rPr>
              <a:t>比较条件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800" b="0" dirty="0">
                <a:solidFill>
                  <a:schemeClr val="tx1"/>
                </a:solidFill>
              </a:rPr>
              <a:t>[5:0])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6'b100000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ADD;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6'b100010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SUB;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6'b100100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AND;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6'b100101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OR;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6'b100111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NOR;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6'b101010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SLT;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6'b000010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SRL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    //</a:t>
            </a:r>
            <a:r>
              <a:rPr lang="en-US" altLang="zh-CN" sz="1800" b="0" dirty="0" err="1">
                <a:solidFill>
                  <a:schemeClr val="tx1"/>
                </a:solidFill>
              </a:rPr>
              <a:t>shfit</a:t>
            </a:r>
            <a:r>
              <a:rPr lang="en-US" altLang="zh-CN" sz="1800" b="0" dirty="0">
                <a:solidFill>
                  <a:schemeClr val="tx1"/>
                </a:solidFill>
              </a:rPr>
              <a:t> 1bit right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6'b000000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XOR;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default:</a:t>
            </a:r>
            <a:r>
              <a:rPr lang="en-US" altLang="zh-CN" sz="1800" b="0" dirty="0">
                <a:solidFill>
                  <a:schemeClr val="tx1"/>
                </a:solidFill>
              </a:rPr>
              <a:t>  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ADD;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3'b111;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end	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zh-CN" altLang="en-US" sz="6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控制器实现</a:t>
            </a:r>
            <a:endParaRPr lang="en-US" altLang="zh-CN" sz="6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5800" dirty="0" smtClean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集成替换</a:t>
            </a:r>
            <a:endParaRPr lang="en-US" altLang="zh-CN" sz="5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控制器集成替换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266168"/>
            <a:ext cx="585333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集成替换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仿真正确后替换</a:t>
            </a:r>
            <a:r>
              <a:rPr lang="en-US" altLang="zh-CN" sz="2000" dirty="0" smtClean="0"/>
              <a:t>Exp10</a:t>
            </a:r>
            <a:r>
              <a:rPr lang="zh-CN" altLang="en-US" sz="2000" dirty="0" smtClean="0"/>
              <a:t>的控制器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核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工程中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的控制器核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cs typeface="Times New Roman" panose="02020603050405020304" pitchFamily="18" charset="0"/>
              </a:rPr>
              <a:t>Exp10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工程</a:t>
            </a:r>
            <a:r>
              <a:rPr lang="zh-CN" altLang="en-US" sz="2200" dirty="0">
                <a:cs typeface="Times New Roman" panose="02020603050405020304" pitchFamily="18" charset="0"/>
              </a:rPr>
              <a:t>中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移控制器核</a:t>
            </a:r>
            <a:r>
              <a:rPr lang="zh-CN" altLang="en-US" sz="2200" dirty="0">
                <a:cs typeface="Times New Roman" panose="02020603050405020304" pitchFamily="18" charset="0"/>
              </a:rPr>
              <a:t>关联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删除工程中控制器核文件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cs typeface="Times New Roman" panose="02020603050405020304" pitchFamily="18" charset="0"/>
              </a:rPr>
              <a:t>ctrl.ngc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文件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cs typeface="Times New Roman" panose="02020603050405020304" pitchFamily="18" charset="0"/>
              </a:rPr>
              <a:t>Cleanup Project Files …</a:t>
            </a:r>
            <a:endParaRPr lang="en-US" altLang="zh-CN" sz="1800" b="1" dirty="0" smtClean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建议用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Exp10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除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ctrl.ngc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核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088" y="1170143"/>
            <a:ext cx="3384376" cy="51498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868144" y="5512784"/>
            <a:ext cx="2952328" cy="436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01698" y="5644100"/>
            <a:ext cx="2880320" cy="612648"/>
          </a:xfrm>
          <a:prstGeom prst="wedgeRoundRectCallout">
            <a:avLst>
              <a:gd name="adj1" fmla="val 113816"/>
              <a:gd name="adj2" fmla="val -38956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Exp10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集成替换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ctrl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核后</a:t>
            </a:r>
            <a:b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         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的模块层次结构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8889" y="1268760"/>
            <a:ext cx="3751583" cy="5251027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076056" y="1209451"/>
            <a:ext cx="3816424" cy="5310336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23528" y="2586395"/>
            <a:ext cx="4104456" cy="612648"/>
          </a:xfrm>
          <a:prstGeom prst="wedgeRoundRectCallout">
            <a:avLst>
              <a:gd name="adj1" fmla="val 68764"/>
              <a:gd name="adj2" fmla="val -245156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Exp11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完成数据通路替换后的模块调用关系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08695" y="5373216"/>
            <a:ext cx="2671846" cy="612648"/>
          </a:xfrm>
          <a:prstGeom prst="wedgeRoundRectCallout">
            <a:avLst>
              <a:gd name="adj1" fmla="val 131818"/>
              <a:gd name="adj2" fmla="val 18250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替换后的控制器模块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362946" y="5662747"/>
            <a:ext cx="3457525" cy="436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</a:t>
            </a:r>
            <a:r>
              <a:rPr lang="zh-CN" altLang="en-US" sz="2800" dirty="0" smtClean="0">
                <a:solidFill>
                  <a:schemeClr val="tx1"/>
                </a:solidFill>
              </a:rPr>
              <a:t>目测控制器功能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同实验</a:t>
            </a:r>
            <a:r>
              <a:rPr lang="zh-CN" altLang="en-US" sz="2800" dirty="0">
                <a:solidFill>
                  <a:schemeClr val="tx1"/>
                </a:solidFill>
              </a:rPr>
              <a:t>十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接口功能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  <a:endParaRPr lang="zh-CN" altLang="en-US" sz="1800" dirty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ALU</a:t>
            </a:r>
            <a:r>
              <a:rPr lang="zh-CN" altLang="en-US" sz="2400" dirty="0"/>
              <a:t>指令</a:t>
            </a:r>
            <a:r>
              <a:rPr lang="en-US" altLang="zh-CN" sz="2400" dirty="0"/>
              <a:t>(R-</a:t>
            </a:r>
            <a:r>
              <a:rPr lang="zh-CN" altLang="en-US" sz="2400" dirty="0"/>
              <a:t>格式译码、</a:t>
            </a:r>
            <a:r>
              <a:rPr lang="en-US" altLang="zh-CN" sz="2400" dirty="0"/>
              <a:t> Function</a:t>
            </a:r>
            <a:r>
              <a:rPr lang="zh-CN" altLang="en-US" sz="2400" dirty="0"/>
              <a:t>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LW/SW</a:t>
            </a:r>
            <a:r>
              <a:rPr lang="zh-CN" altLang="en-US" sz="2400" dirty="0"/>
              <a:t>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测试分支指令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测试转移指令</a:t>
            </a:r>
            <a:r>
              <a:rPr lang="en-US" altLang="zh-CN" sz="2400" dirty="0"/>
              <a:t>(J-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  <a:r>
              <a:rPr lang="zh-CN" altLang="en-US" dirty="0" smtClean="0"/>
              <a:t>参考：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指令测试</a:t>
            </a:r>
            <a:r>
              <a:rPr lang="zh-CN" altLang="en-US" sz="2800" b="0" dirty="0">
                <a:solidFill>
                  <a:schemeClr val="tx1"/>
                </a:solidFill>
              </a:rPr>
              <a:t>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>
                <a:solidFill>
                  <a:schemeClr val="tx1"/>
                </a:solidFill>
              </a:rPr>
              <a:t>程序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Regs</a:t>
            </a:r>
            <a:r>
              <a:rPr lang="zh-CN" altLang="en-US" sz="2000" dirty="0" smtClean="0"/>
              <a:t>测试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设计，测试结果通过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输出信号单步观察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 = ALU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寄存器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输出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403648" y="2636912"/>
            <a:ext cx="5904656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r2,r0,r1;       	//r2=00000001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r4,r3,r3;    	//r4=00000004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r5,r4,r2;     	//r5=00000005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r6,r5,r5;     	//r6=0000000A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nor r7,r5,r5;     	//r7=FFFFFFFA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sub r8,r7,r5;     	//r8=FFFFFFF5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r9,r8,r5;    	//r9=00000005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r10,r8,r6;           //r10=00000000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r11,r5,r6;           //r11=0000000F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r12,r11,r7;        //r12=0000000A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 r13,r5,r7;          //r13=00000000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……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j loop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		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dirty="0" smtClean="0"/>
              <a:t>	</a:t>
            </a:r>
            <a:endParaRPr lang="pt-BR" sz="1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测试程序参考：</a:t>
            </a:r>
            <a:r>
              <a:rPr lang="en-US" altLang="zh-CN" dirty="0"/>
              <a:t> </a:t>
            </a:r>
            <a:r>
              <a:rPr lang="en-US" altLang="zh-CN" dirty="0" smtClean="0"/>
              <a:t>LW/SW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93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LW/SW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程序</a:t>
            </a:r>
            <a:r>
              <a:rPr lang="zh-CN" altLang="en-US" sz="2400" b="0" dirty="0">
                <a:solidFill>
                  <a:schemeClr val="tx1"/>
                </a:solidFill>
              </a:rPr>
              <a:t>替换</a:t>
            </a:r>
            <a:r>
              <a:rPr lang="en-US" altLang="zh-CN" sz="2400" b="0" dirty="0">
                <a:solidFill>
                  <a:schemeClr val="tx1"/>
                </a:solidFill>
              </a:rPr>
              <a:t>DEMO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程序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参考</a:t>
            </a:r>
            <a:r>
              <a:rPr lang="en-US" altLang="zh-CN" sz="2000" dirty="0" smtClean="0"/>
              <a:t>Lab5</a:t>
            </a:r>
            <a:r>
              <a:rPr lang="zh-CN" altLang="en-US" sz="2000" dirty="0" smtClean="0"/>
              <a:t>通道</a:t>
            </a:r>
            <a:r>
              <a:rPr lang="zh-CN" altLang="en-US" sz="2000" dirty="0"/>
              <a:t>测试设计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</a:t>
            </a:r>
            <a:r>
              <a:rPr lang="zh-CN" altLang="en-US" sz="2000" dirty="0"/>
              <a:t>测试结果通过</a:t>
            </a:r>
            <a:r>
              <a:rPr lang="en-US" altLang="zh-CN" sz="2000" dirty="0"/>
              <a:t>CPU</a:t>
            </a:r>
            <a:r>
              <a:rPr lang="zh-CN" altLang="en-US" sz="2000" dirty="0"/>
              <a:t>输出信号单步观察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存储器地址通过</a:t>
            </a:r>
            <a:r>
              <a:rPr lang="en-US" altLang="zh-CN" sz="2000" dirty="0" err="1" smtClean="0"/>
              <a:t>Addr_out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观察：</a:t>
            </a:r>
            <a:r>
              <a:rPr lang="en-US" altLang="zh-CN" sz="2000" dirty="0" smtClean="0"/>
              <a:t>14+$zero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8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1800" b="0" dirty="0">
                <a:solidFill>
                  <a:schemeClr val="tx1"/>
                </a:solidFill>
              </a:rPr>
              <a:t> 0000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start: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通道结果由后一条指令读操作数观察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lw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1800" b="0" dirty="0">
                <a:solidFill>
                  <a:schemeClr val="tx1"/>
                </a:solidFill>
              </a:rPr>
              <a:t>, 14($zero);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55555555</a:t>
            </a:r>
            <a:r>
              <a:rPr lang="zh-CN" altLang="en-US" sz="1800" b="0" dirty="0">
                <a:solidFill>
                  <a:schemeClr val="tx1"/>
                </a:solidFill>
              </a:rPr>
              <a:t>。存储器读通道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1800" b="0" dirty="0">
                <a:solidFill>
                  <a:schemeClr val="tx1"/>
                </a:solidFill>
              </a:rPr>
              <a:t>: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1800" b="0" dirty="0">
                <a:solidFill>
                  <a:schemeClr val="tx1"/>
                </a:solidFill>
              </a:rPr>
              <a:t>, r5, 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写通道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1800" b="0" dirty="0">
                <a:solidFill>
                  <a:schemeClr val="tx1"/>
                </a:solidFill>
              </a:rPr>
              <a:t>, $zero, r1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1800" b="0" dirty="0">
                <a:solidFill>
                  <a:schemeClr val="tx1"/>
                </a:solidFill>
              </a:rPr>
              <a:t>, 48($zero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  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通道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:00000048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1800" b="0" dirty="0">
                <a:solidFill>
                  <a:schemeClr val="tx1"/>
                </a:solidFill>
              </a:rPr>
              <a:t>, r5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test_sw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循环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测试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>
                <a:solidFill>
                  <a:schemeClr val="tx1"/>
                </a:solidFill>
              </a:rPr>
              <a:t>00000014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test_sw</a:t>
            </a:r>
            <a:r>
              <a:rPr lang="en-US" altLang="zh-CN" sz="1800" dirty="0" smtClean="0">
                <a:solidFill>
                  <a:srgbClr val="FF0000"/>
                </a:solidFill>
              </a:rPr>
              <a:t>: </a:t>
            </a:r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……			//</a:t>
            </a:r>
            <a:r>
              <a:rPr lang="zh-CN" altLang="en-US" sz="1800" dirty="0" smtClean="0">
                <a:solidFill>
                  <a:srgbClr val="FF0000"/>
                </a:solidFill>
              </a:rPr>
              <a:t>增加写</a:t>
            </a:r>
            <a:r>
              <a:rPr lang="en-US" altLang="zh-CN" sz="1800" dirty="0" smtClean="0">
                <a:solidFill>
                  <a:srgbClr val="FF0000"/>
                </a:solidFill>
              </a:rPr>
              <a:t>SW</a:t>
            </a:r>
            <a:r>
              <a:rPr lang="zh-CN" altLang="en-US" sz="1800" dirty="0" smtClean="0">
                <a:solidFill>
                  <a:srgbClr val="FF0000"/>
                </a:solidFill>
              </a:rPr>
              <a:t>测试，如</a:t>
            </a:r>
            <a:r>
              <a:rPr lang="en-US" altLang="zh-CN" sz="1800" dirty="0" smtClean="0">
                <a:solidFill>
                  <a:srgbClr val="FF0000"/>
                </a:solidFill>
              </a:rPr>
              <a:t>14</a:t>
            </a:r>
            <a:r>
              <a:rPr lang="zh-CN" altLang="en-US" sz="1800" dirty="0" smtClean="0">
                <a:solidFill>
                  <a:srgbClr val="FF0000"/>
                </a:solidFill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</a:rPr>
              <a:t>48</a:t>
            </a:r>
            <a:r>
              <a:rPr lang="zh-CN" altLang="en-US" sz="1800" dirty="0" smtClean="0">
                <a:solidFill>
                  <a:srgbClr val="FF0000"/>
                </a:solidFill>
              </a:rPr>
              <a:t>单元交换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00000014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测试的完备性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上述测试</a:t>
            </a:r>
            <a:r>
              <a:rPr lang="zh-CN" altLang="en-US" sz="2000" dirty="0"/>
              <a:t>正确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仅表明</a:t>
            </a:r>
            <a:r>
              <a:rPr lang="zh-CN" altLang="en-US" sz="2000" dirty="0" smtClean="0"/>
              <a:t>地址计算、存储单元和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总线传输</a:t>
            </a:r>
            <a:r>
              <a:rPr lang="zh-CN" altLang="en-US" sz="2000" dirty="0"/>
              <a:t>部分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正确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要测试其完全正确，必须遍历所有可能的情况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 smtClean="0"/>
              <a:t>LW/SW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利用七段显示设备可以设计动态测试</a:t>
            </a:r>
            <a:r>
              <a:rPr lang="zh-CN" altLang="zh-CN" sz="2800" dirty="0" smtClean="0">
                <a:solidFill>
                  <a:schemeClr val="tx1"/>
                </a:solidFill>
              </a:rPr>
              <a:t>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7</a:t>
            </a:r>
            <a:r>
              <a:rPr lang="zh-CN" altLang="en-US" sz="2200" dirty="0" smtClean="0"/>
              <a:t>段码显示器的地址是</a:t>
            </a:r>
            <a:r>
              <a:rPr lang="en-US" altLang="zh-CN" sz="2200" dirty="0" smtClean="0"/>
              <a:t>E0000000/FFFFFFE0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LED</a:t>
            </a:r>
            <a:r>
              <a:rPr lang="zh-CN" altLang="en-US" sz="2200" dirty="0" smtClean="0"/>
              <a:t>显示地址是</a:t>
            </a:r>
            <a:r>
              <a:rPr lang="en-US" altLang="zh-CN" sz="2200" dirty="0" smtClean="0"/>
              <a:t>F0000000/FFFFFF00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SW</a:t>
            </a:r>
            <a:r>
              <a:rPr lang="zh-CN" altLang="en-US" sz="2200" dirty="0" smtClean="0"/>
              <a:t>指令输出测试结果：</a:t>
            </a:r>
            <a:r>
              <a:rPr lang="en-US" altLang="zh-CN" sz="2200" dirty="0" err="1" smtClean="0"/>
              <a:t>sw</a:t>
            </a:r>
            <a:r>
              <a:rPr lang="en-US" altLang="zh-CN" sz="2200" dirty="0" smtClean="0"/>
              <a:t> 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请设计</a:t>
            </a:r>
            <a:r>
              <a:rPr lang="zh-CN" altLang="zh-CN" sz="2200" dirty="0" smtClean="0"/>
              <a:t>存储器模块测试程序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测试结果在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段显示器上指示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RAM</a:t>
            </a:r>
            <a:r>
              <a:rPr lang="zh-CN" altLang="en-US" sz="2800" dirty="0" smtClean="0">
                <a:solidFill>
                  <a:schemeClr val="tx1"/>
                </a:solidFill>
              </a:rPr>
              <a:t>初始化数据同</a:t>
            </a:r>
            <a:r>
              <a:rPr lang="en-US" altLang="zh-CN" sz="2800" dirty="0" smtClean="0">
                <a:solidFill>
                  <a:schemeClr val="tx1"/>
                </a:solidFill>
              </a:rPr>
              <a:t>Exp10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00A52820, AC650000, 8C650000, 00A85824, 01A26820, 11A00017, 8C650000, 01CE9020, 0252B020, 02569020, </a:t>
            </a:r>
            <a:r>
              <a:rPr lang="en-US" altLang="zh-CN" sz="16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1600" b="0" dirty="0" smtClean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600" b="0" dirty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600" b="0" dirty="0" smtClean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16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16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16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16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16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16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16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1600" b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1600" b="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600" b="0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7868" y="3705782"/>
            <a:ext cx="8568952" cy="2585281"/>
          </a:xfrm>
          <a:prstGeom prst="roundRect">
            <a:avLst>
              <a:gd name="adj" fmla="val 54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32240" y="407707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代码区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4248" y="590921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</a:rPr>
              <a:t>数据区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ALU</a:t>
            </a:r>
            <a:r>
              <a:rPr lang="zh-CN" altLang="en-US" sz="2800" dirty="0">
                <a:solidFill>
                  <a:schemeClr val="tx1"/>
                </a:solidFill>
              </a:rPr>
              <a:t>指令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/>
          </a:p>
          <a:p>
            <a:r>
              <a:rPr lang="en-US" altLang="zh-CN" sz="2800" dirty="0">
                <a:solidFill>
                  <a:schemeClr val="tx1"/>
                </a:solidFill>
              </a:rPr>
              <a:t>LW/SW</a:t>
            </a:r>
            <a:r>
              <a:rPr lang="zh-CN" altLang="en-US" sz="2800" dirty="0">
                <a:solidFill>
                  <a:schemeClr val="tx1"/>
                </a:solidFill>
              </a:rPr>
              <a:t>指令测试结果记录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动态存储模块测试记录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用</a:t>
            </a: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HDL</a:t>
            </a: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直接描述状态机时同时输出控制信号需要如何修改？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指令需要增加控制信号吗？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扩展下列指令，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控制器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将作如何修改：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Jal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spcAft>
                <a:spcPts val="0"/>
              </a:spcAft>
            </a:pPr>
            <a:r>
              <a:rPr lang="zh-CN" altLang="en-US" sz="24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此时用二级译码有优势吗？</a:t>
            </a:r>
            <a:endParaRPr lang="en-US" altLang="zh-CN" sz="24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状态机调试你有什么建议？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9</a:t>
            </a:r>
            <a:r>
              <a:rPr lang="en-US" altLang="zh-CN" sz="2800" i="0" baseline="30000" dirty="0" smtClean="0">
                <a:solidFill>
                  <a:schemeClr val="tx1"/>
                </a:solidFill>
                <a:latin typeface="+mj-lt"/>
              </a:rPr>
              <a:t>+</a:t>
            </a:r>
            <a:r>
              <a:rPr lang="zh-CN" altLang="en-US" sz="2800" dirty="0" smtClean="0">
                <a:solidFill>
                  <a:schemeClr val="tx1"/>
                </a:solidFill>
              </a:rPr>
              <a:t>条指令的控制器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用硬件描述语言设计实现控制器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此</a:t>
            </a:r>
            <a:r>
              <a:rPr lang="zh-CN" altLang="en-US" sz="2000" dirty="0"/>
              <a:t>实验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Exp10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基础上完成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设计控制器测试方案：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OP</a:t>
            </a:r>
            <a:r>
              <a:rPr lang="zh-CN" altLang="en-US" sz="2400" dirty="0"/>
              <a:t>译码测试：</a:t>
            </a:r>
            <a:r>
              <a:rPr lang="en-US" altLang="zh-CN" sz="2400" dirty="0"/>
              <a:t>R-</a:t>
            </a:r>
            <a:r>
              <a:rPr lang="zh-CN" altLang="en-US" sz="2400" dirty="0"/>
              <a:t>格式、访存指令、分支指令，转移指令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运算控制测试：</a:t>
            </a:r>
            <a:r>
              <a:rPr lang="en-US" altLang="zh-CN" sz="2400" dirty="0"/>
              <a:t>Function</a:t>
            </a:r>
            <a:r>
              <a:rPr lang="zh-CN" altLang="en-US" sz="2400" dirty="0"/>
              <a:t>译码测试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</a:rPr>
              <a:t>设计控制器测试程序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2097307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多周期</a:t>
            </a:r>
            <a:r>
              <a:rPr lang="zh-CN" altLang="en-US" sz="4400" dirty="0"/>
              <a:t>数据通路</a:t>
            </a:r>
            <a:r>
              <a:rPr lang="zh-CN" altLang="en-US" sz="4400" dirty="0" smtClean="0"/>
              <a:t>结构：</a:t>
            </a:r>
            <a:r>
              <a:rPr lang="zh-CN" altLang="en-US" sz="3300" dirty="0" smtClean="0">
                <a:solidFill>
                  <a:srgbClr val="FF0000"/>
                </a:solidFill>
              </a:rPr>
              <a:t>兼容</a:t>
            </a:r>
            <a:r>
              <a:rPr lang="en-US" altLang="zh-CN" sz="3300" dirty="0" smtClean="0">
                <a:solidFill>
                  <a:srgbClr val="FF0000"/>
                </a:solidFill>
              </a:rPr>
              <a:t>9-23</a:t>
            </a:r>
            <a:r>
              <a:rPr lang="en-US" altLang="zh-CN" sz="3300" baseline="30000" dirty="0" smtClean="0">
                <a:solidFill>
                  <a:srgbClr val="FF0000"/>
                </a:solidFill>
              </a:rPr>
              <a:t>+</a:t>
            </a:r>
            <a:r>
              <a:rPr lang="zh-CN" altLang="en-US" sz="3300" dirty="0" smtClean="0">
                <a:solidFill>
                  <a:srgbClr val="FF0000"/>
                </a:solidFill>
              </a:rPr>
              <a:t>指令</a:t>
            </a:r>
            <a:endParaRPr lang="zh-CN" altLang="en-US" sz="33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9752" y="2204864"/>
            <a:ext cx="6120680" cy="4176464"/>
          </a:xfrm>
          <a:prstGeom prst="roundRect">
            <a:avLst>
              <a:gd name="adj" fmla="val 5579"/>
            </a:avLst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1216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找出指令的通路：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5+1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个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MUX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比单周期增加了什么通道？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3689" y="6155446"/>
            <a:ext cx="6809936" cy="52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1916832"/>
            <a:ext cx="8064962" cy="4850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17986</Words>
  <Application>WPS 演示</Application>
  <PresentationFormat>全屏显示(4:3)</PresentationFormat>
  <Paragraphs>2611</Paragraphs>
  <Slides>54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54</vt:i4>
      </vt:variant>
    </vt:vector>
  </HeadingPairs>
  <TitlesOfParts>
    <vt:vector size="79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仿宋</vt:lpstr>
      <vt:lpstr>隶书</vt:lpstr>
      <vt:lpstr>Arial Unicode MS</vt:lpstr>
      <vt:lpstr>Comic Sans MS</vt:lpstr>
      <vt:lpstr>Consolas</vt:lpstr>
      <vt:lpstr>Algerian</vt:lpstr>
      <vt:lpstr>Office 主题</vt:lpstr>
      <vt:lpstr>MS_ClipArt_Gallery.5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多周期数据通路结构：兼容9-23+指令</vt:lpstr>
      <vt:lpstr>多周期数据通路模块： M_datapath</vt:lpstr>
      <vt:lpstr>数据通路接口参考- M_datapath.v</vt:lpstr>
      <vt:lpstr>控制器设计方案</vt:lpstr>
      <vt:lpstr>控制器与控制对象</vt:lpstr>
      <vt:lpstr>9+指令的状态机：根据设计指令画出        asking the students to complete the corresponding state truth table</vt:lpstr>
      <vt:lpstr>状态编码与分配</vt:lpstr>
      <vt:lpstr>状态转换表/次态表</vt:lpstr>
      <vt:lpstr>状态方程</vt:lpstr>
      <vt:lpstr>激励方程</vt:lpstr>
      <vt:lpstr>状态激励表</vt:lpstr>
      <vt:lpstr>输出信号真值表(状态激励表另列部分)</vt:lpstr>
      <vt:lpstr>多周期控制信号定义：Defined 10+6+？control</vt:lpstr>
      <vt:lpstr>兼容Exp10的数据通路完善输出信号真值表</vt:lpstr>
      <vt:lpstr>兼容Exp10的数据通路完善输出信号真值表</vt:lpstr>
      <vt:lpstr>CPU部件之二-控制器：ctrl</vt:lpstr>
      <vt:lpstr>控制器接口文档- ctrl.v</vt:lpstr>
      <vt:lpstr>控制器实现</vt:lpstr>
      <vt:lpstr>U3-存储器初始化数据参考文档： 		       mem.coe 代码与数据共存</vt:lpstr>
      <vt:lpstr>Course Outline</vt:lpstr>
      <vt:lpstr>PowerPoint 演示文稿</vt:lpstr>
      <vt:lpstr>设计工程：OExp11-OwnMCPU</vt:lpstr>
      <vt:lpstr>设计要点</vt:lpstr>
      <vt:lpstr>PowerPoint 演示文稿</vt:lpstr>
      <vt:lpstr>激励方程状态机HDL描述结构</vt:lpstr>
      <vt:lpstr>激励方程实现状态机参考</vt:lpstr>
      <vt:lpstr>PowerPoint 演示文稿</vt:lpstr>
      <vt:lpstr>PowerPoint 演示文稿</vt:lpstr>
      <vt:lpstr>PowerPoint 演示文稿</vt:lpstr>
      <vt:lpstr>ALU操作译码</vt:lpstr>
      <vt:lpstr>PowerPoint 演示文稿</vt:lpstr>
      <vt:lpstr>控制器HDL直接描述结构</vt:lpstr>
      <vt:lpstr>状态机转换描述</vt:lpstr>
      <vt:lpstr>PowerPoint 演示文稿</vt:lpstr>
      <vt:lpstr>ALU操作译码</vt:lpstr>
      <vt:lpstr>PowerPoint 演示文稿</vt:lpstr>
      <vt:lpstr>控制器集成替换</vt:lpstr>
      <vt:lpstr>PowerPoint 演示文稿</vt:lpstr>
      <vt:lpstr>物理验证</vt:lpstr>
      <vt:lpstr>物理验证-DEMO接口功能</vt:lpstr>
      <vt:lpstr>测试程序参考：ALU指令</vt:lpstr>
      <vt:lpstr>测试程序参考： LW/SW</vt:lpstr>
      <vt:lpstr>动态LW/SW测试</vt:lpstr>
      <vt:lpstr>设计测试记录表格</vt:lpstr>
      <vt:lpstr>思考题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RedFlag</cp:lastModifiedBy>
  <cp:revision>585</cp:revision>
  <dcterms:created xsi:type="dcterms:W3CDTF">2013-04-10T02:56:00Z</dcterms:created>
  <dcterms:modified xsi:type="dcterms:W3CDTF">2018-06-05T06:37:37Z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