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9"/>
  </p:notesMasterIdLst>
  <p:sldIdLst>
    <p:sldId id="297" r:id="rId2"/>
    <p:sldId id="298" r:id="rId3"/>
    <p:sldId id="299" r:id="rId4"/>
    <p:sldId id="512" r:id="rId5"/>
    <p:sldId id="302" r:id="rId6"/>
    <p:sldId id="303" r:id="rId7"/>
    <p:sldId id="304" r:id="rId8"/>
    <p:sldId id="419" r:id="rId9"/>
    <p:sldId id="495" r:id="rId10"/>
    <p:sldId id="515" r:id="rId11"/>
    <p:sldId id="516" r:id="rId12"/>
    <p:sldId id="497" r:id="rId13"/>
    <p:sldId id="509" r:id="rId14"/>
    <p:sldId id="502" r:id="rId15"/>
    <p:sldId id="511" r:id="rId16"/>
    <p:sldId id="503" r:id="rId17"/>
    <p:sldId id="520" r:id="rId18"/>
    <p:sldId id="517" r:id="rId19"/>
    <p:sldId id="518" r:id="rId20"/>
    <p:sldId id="427" r:id="rId21"/>
    <p:sldId id="448" r:id="rId22"/>
    <p:sldId id="523" r:id="rId23"/>
    <p:sldId id="543" r:id="rId24"/>
    <p:sldId id="522" r:id="rId25"/>
    <p:sldId id="524" r:id="rId26"/>
    <p:sldId id="530" r:id="rId27"/>
    <p:sldId id="533" r:id="rId28"/>
    <p:sldId id="534" r:id="rId29"/>
    <p:sldId id="536" r:id="rId30"/>
    <p:sldId id="532" r:id="rId31"/>
    <p:sldId id="538" r:id="rId32"/>
    <p:sldId id="539" r:id="rId33"/>
    <p:sldId id="540" r:id="rId34"/>
    <p:sldId id="541" r:id="rId35"/>
    <p:sldId id="542" r:id="rId36"/>
    <p:sldId id="545" r:id="rId37"/>
    <p:sldId id="386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505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13" autoAdjust="0"/>
  </p:normalViewPr>
  <p:slideViewPr>
    <p:cSldViewPr>
      <p:cViewPr varScale="1">
        <p:scale>
          <a:sx n="69" d="100"/>
          <a:sy n="69" d="100"/>
        </p:scale>
        <p:origin x="12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1FF7C681-B2D6-4347-9046-85D30F8214D1}" type="presOf" srcId="{F4E49FB6-BAEC-4D61-AE0D-5FA9F57F40D1}" destId="{7D320737-378C-4B8C-AEBD-51068216900B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81552E19-8251-465B-90DB-7505C9FBD5A9}" type="presOf" srcId="{8A1426EB-7DE3-47DE-897B-C3F4E225F151}" destId="{D3F14193-5855-4C09-A68A-0623D31128DF}" srcOrd="0" destOrd="0" presId="urn:microsoft.com/office/officeart/2008/layout/VerticalCurvedList"/>
    <dgm:cxn modelId="{3A90885A-DAFB-4DC6-A436-9EEB819A717F}" type="presOf" srcId="{7944E05A-E851-4FEB-8F65-54CF019D8607}" destId="{CC9EE4F8-9490-427F-B10E-0E9D697AC42E}" srcOrd="0" destOrd="0" presId="urn:microsoft.com/office/officeart/2008/layout/VerticalCurvedList"/>
    <dgm:cxn modelId="{BBB947BF-7771-404A-8529-082B9D1D80D4}" type="presOf" srcId="{89F17C84-8395-4E33-8F8A-878E46DB1974}" destId="{1B922EBE-B39C-4873-8CC5-9E93797307C1}" srcOrd="0" destOrd="0" presId="urn:microsoft.com/office/officeart/2008/layout/VerticalCurvedList"/>
    <dgm:cxn modelId="{B0B5D91C-9327-4259-B007-07163C37E7BB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180BA900-D3FF-4048-A19F-6F2C4E225233}" type="presOf" srcId="{607E526C-60CD-4A98-A71B-78FCE2BC42A5}" destId="{596E06D9-740A-4EB7-99D6-26FD9CA88D40}" srcOrd="0" destOrd="0" presId="urn:microsoft.com/office/officeart/2008/layout/VerticalCurvedList"/>
    <dgm:cxn modelId="{28A9EE82-53E3-4F9A-AC3A-253B5BF0C807}" type="presParOf" srcId="{1B922EBE-B39C-4873-8CC5-9E93797307C1}" destId="{7CDB5B95-D570-47D8-BCE0-E552F8830E24}" srcOrd="0" destOrd="0" presId="urn:microsoft.com/office/officeart/2008/layout/VerticalCurvedList"/>
    <dgm:cxn modelId="{E0C36FA8-8B6C-443D-ADE0-1E58B911EE18}" type="presParOf" srcId="{7CDB5B95-D570-47D8-BCE0-E552F8830E24}" destId="{8C163561-368A-464B-8AC3-290847416772}" srcOrd="0" destOrd="0" presId="urn:microsoft.com/office/officeart/2008/layout/VerticalCurvedList"/>
    <dgm:cxn modelId="{865FA9B6-1F76-4395-86B9-B13524885279}" type="presParOf" srcId="{8C163561-368A-464B-8AC3-290847416772}" destId="{239A010D-535F-44FF-8274-A74669569E25}" srcOrd="0" destOrd="0" presId="urn:microsoft.com/office/officeart/2008/layout/VerticalCurvedList"/>
    <dgm:cxn modelId="{DEC73A89-A5D3-49C5-BF04-CBD98C51C6DA}" type="presParOf" srcId="{8C163561-368A-464B-8AC3-290847416772}" destId="{7D320737-378C-4B8C-AEBD-51068216900B}" srcOrd="1" destOrd="0" presId="urn:microsoft.com/office/officeart/2008/layout/VerticalCurvedList"/>
    <dgm:cxn modelId="{AFEFAE45-BFB7-45AA-A37B-FDF723691AD6}" type="presParOf" srcId="{8C163561-368A-464B-8AC3-290847416772}" destId="{C626C0FB-4623-4A86-B194-30FC7A43F690}" srcOrd="2" destOrd="0" presId="urn:microsoft.com/office/officeart/2008/layout/VerticalCurvedList"/>
    <dgm:cxn modelId="{73287888-0124-4C4D-B53D-9DFA04A3F8A6}" type="presParOf" srcId="{8C163561-368A-464B-8AC3-290847416772}" destId="{0DB23378-0D9E-489E-B056-8FF32F56CCC3}" srcOrd="3" destOrd="0" presId="urn:microsoft.com/office/officeart/2008/layout/VerticalCurvedList"/>
    <dgm:cxn modelId="{671AA7D6-0825-410E-AA15-DBBC4E247F9A}" type="presParOf" srcId="{7CDB5B95-D570-47D8-BCE0-E552F8830E24}" destId="{411AB55B-A6A8-48D0-B24D-1FE0443D1EDB}" srcOrd="1" destOrd="0" presId="urn:microsoft.com/office/officeart/2008/layout/VerticalCurvedList"/>
    <dgm:cxn modelId="{57694FAC-EF14-4F06-A617-07B91B564D5D}" type="presParOf" srcId="{7CDB5B95-D570-47D8-BCE0-E552F8830E24}" destId="{62EFC6DF-9B9D-4498-9FCB-69AB4CF71398}" srcOrd="2" destOrd="0" presId="urn:microsoft.com/office/officeart/2008/layout/VerticalCurvedList"/>
    <dgm:cxn modelId="{91D83891-7FBB-4FA4-A7F5-A4B7993CEF2A}" type="presParOf" srcId="{62EFC6DF-9B9D-4498-9FCB-69AB4CF71398}" destId="{3A93CF4B-2409-4FAC-8ACE-009A6101783F}" srcOrd="0" destOrd="0" presId="urn:microsoft.com/office/officeart/2008/layout/VerticalCurvedList"/>
    <dgm:cxn modelId="{A1F4B143-3162-4906-806E-39C2E66E9357}" type="presParOf" srcId="{7CDB5B95-D570-47D8-BCE0-E552F8830E24}" destId="{D3F14193-5855-4C09-A68A-0623D31128DF}" srcOrd="3" destOrd="0" presId="urn:microsoft.com/office/officeart/2008/layout/VerticalCurvedList"/>
    <dgm:cxn modelId="{FDBFEC1D-8DC3-4983-B24D-49FC95D63E0C}" type="presParOf" srcId="{7CDB5B95-D570-47D8-BCE0-E552F8830E24}" destId="{BD8A115F-6910-49FF-9795-3847D8CBD453}" srcOrd="4" destOrd="0" presId="urn:microsoft.com/office/officeart/2008/layout/VerticalCurvedList"/>
    <dgm:cxn modelId="{65FFF683-C7B9-4005-BE22-A92B8B9F6C9A}" type="presParOf" srcId="{BD8A115F-6910-49FF-9795-3847D8CBD453}" destId="{BAAE23CF-93E1-4283-B216-8A16E8BF43B5}" srcOrd="0" destOrd="0" presId="urn:microsoft.com/office/officeart/2008/layout/VerticalCurvedList"/>
    <dgm:cxn modelId="{9556D3BA-0059-4D98-BAEB-843D73B8DB47}" type="presParOf" srcId="{7CDB5B95-D570-47D8-BCE0-E552F8830E24}" destId="{CC9EE4F8-9490-427F-B10E-0E9D697AC42E}" srcOrd="5" destOrd="0" presId="urn:microsoft.com/office/officeart/2008/layout/VerticalCurvedList"/>
    <dgm:cxn modelId="{636469E5-7B77-4BFE-870C-FA34F7013A60}" type="presParOf" srcId="{7CDB5B95-D570-47D8-BCE0-E552F8830E24}" destId="{99854AA3-86D7-4DB5-AA36-6F45C724EA1C}" srcOrd="6" destOrd="0" presId="urn:microsoft.com/office/officeart/2008/layout/VerticalCurvedList"/>
    <dgm:cxn modelId="{AE74472C-803E-41B5-A83C-25B32D513FBC}" type="presParOf" srcId="{99854AA3-86D7-4DB5-AA36-6F45C724EA1C}" destId="{CC93471B-25DF-4061-9EB5-45EAA8B6183F}" srcOrd="0" destOrd="0" presId="urn:microsoft.com/office/officeart/2008/layout/VerticalCurvedList"/>
    <dgm:cxn modelId="{EAB36F79-DC9A-4B55-A844-7A1CB3DB3B40}" type="presParOf" srcId="{7CDB5B95-D570-47D8-BCE0-E552F8830E24}" destId="{596E06D9-740A-4EB7-99D6-26FD9CA88D40}" srcOrd="7" destOrd="0" presId="urn:microsoft.com/office/officeart/2008/layout/VerticalCurvedList"/>
    <dgm:cxn modelId="{C20E8116-096F-4318-A167-EC9578D42636}" type="presParOf" srcId="{7CDB5B95-D570-47D8-BCE0-E552F8830E24}" destId="{9031F968-0A05-4BA8-92EC-3061E9C2118F}" srcOrd="8" destOrd="0" presId="urn:microsoft.com/office/officeart/2008/layout/VerticalCurvedList"/>
    <dgm:cxn modelId="{7F8A3297-6104-419B-BC6F-1BA26BAD73F4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2016/01/27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  <a:pPr/>
              <a:t>5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0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1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21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07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9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2016/01/27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2016/01/27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2016/01/27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2016/01/27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2016/01/27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2016/01/27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2016/01/27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2016/01/27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2016/01/27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2016/01/27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2016/01/27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2016/01/27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  <a:pPr>
                <a:defRPr/>
              </a:pPr>
              <a:t>2016/01/27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/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施青松</a:t>
            </a: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Asso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. Prof.  Shi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Qingsong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College 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of Computer Science and Technology, Zhejiang University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zjsqs@zju.edu.cn</a:t>
            </a: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856" y="2971800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实验十二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多周期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指令扩展设计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" name="Clip" r:id="rId3" imgW="4006850" imgH="2857500" progId="MS_ClipArt_Gallery.5">
                  <p:embed/>
                </p:oleObj>
              </mc:Choice>
              <mc:Fallback>
                <p:oleObj name="Clip" r:id="rId3" imgW="4006850" imgH="2857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2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704856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实验十的数据通路模块：</a:t>
            </a:r>
            <a:r>
              <a:rPr lang="en-US" altLang="zh-CN" dirty="0" err="1" smtClean="0">
                <a:solidFill>
                  <a:srgbClr val="FF0000"/>
                </a:solidFill>
              </a:rPr>
              <a:t>M_datapath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重要</a:t>
            </a:r>
            <a:r>
              <a:rPr lang="zh-CN" altLang="en-US" sz="2800" dirty="0">
                <a:solidFill>
                  <a:schemeClr val="tx1"/>
                </a:solidFill>
              </a:rPr>
              <a:t>信号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已经预留了</a:t>
            </a:r>
            <a:r>
              <a:rPr lang="en-US" altLang="zh-CN" sz="2400" dirty="0" smtClean="0">
                <a:solidFill>
                  <a:prstClr val="black"/>
                </a:solidFill>
              </a:rPr>
              <a:t>Branch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Branch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=1</a:t>
            </a:r>
            <a:r>
              <a:rPr lang="zh-CN" altLang="en-US" sz="2200" dirty="0" smtClean="0">
                <a:solidFill>
                  <a:prstClr val="black"/>
                </a:solidFill>
              </a:rPr>
              <a:t>→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beq</a:t>
            </a:r>
            <a:r>
              <a:rPr lang="zh-CN" altLang="en-US" sz="2200" dirty="0" smtClean="0">
                <a:solidFill>
                  <a:prstClr val="black"/>
                </a:solidFill>
              </a:rPr>
              <a:t>；</a:t>
            </a:r>
            <a:r>
              <a:rPr lang="en-US" altLang="zh-CN" sz="2200" dirty="0" smtClean="0">
                <a:solidFill>
                  <a:prstClr val="black"/>
                </a:solidFill>
              </a:rPr>
              <a:t>=0</a:t>
            </a:r>
            <a:r>
              <a:rPr lang="zh-CN" altLang="en-US" sz="2200" dirty="0" smtClean="0">
                <a:solidFill>
                  <a:prstClr val="black"/>
                </a:solidFill>
              </a:rPr>
              <a:t> → 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bne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条件指令指示：</a:t>
            </a:r>
            <a:r>
              <a:rPr lang="en-US" altLang="zh-CN" sz="20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PCWriteCond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600" dirty="0" smtClean="0">
                <a:solidFill>
                  <a:prstClr val="black"/>
                </a:solidFill>
              </a:rPr>
              <a:t>预留通道控制信号</a:t>
            </a:r>
            <a:endParaRPr lang="en-US" altLang="zh-CN" sz="26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b="1" kern="100" dirty="0" err="1" smtClean="0">
                <a:solidFill>
                  <a:srgbClr val="FF0000"/>
                </a:solidFill>
              </a:rPr>
              <a:t>MemtoReg</a:t>
            </a:r>
            <a:r>
              <a:rPr lang="en-US" altLang="zh-CN" sz="2000" b="1" kern="100" dirty="0" smtClean="0">
                <a:solidFill>
                  <a:srgbClr val="FF0000"/>
                </a:solidFill>
              </a:rPr>
              <a:t>(1:0)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：四选一实验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十只用了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路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b="1" kern="100" dirty="0" err="1" smtClean="0">
                <a:solidFill>
                  <a:srgbClr val="FF0000"/>
                </a:solidFill>
              </a:rPr>
              <a:t>RegDst</a:t>
            </a:r>
            <a:r>
              <a:rPr lang="en-US" altLang="zh-CN" sz="2000" b="1" kern="100" dirty="0" smtClean="0">
                <a:solidFill>
                  <a:srgbClr val="FF0000"/>
                </a:solidFill>
              </a:rPr>
              <a:t>(1:0)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四选一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实验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十只用了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路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b="1" kern="100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PCSource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(1:0)</a:t>
            </a:r>
            <a:r>
              <a:rPr lang="zh-CN" altLang="en-US" sz="2000" b="1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四选一实验十只用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了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路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其他信号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solidFill>
                  <a:prstClr val="black"/>
                </a:solidFill>
              </a:rPr>
              <a:t>Inst_R</a:t>
            </a:r>
            <a:r>
              <a:rPr lang="zh-CN" altLang="en-US" sz="1800" dirty="0" smtClean="0">
                <a:solidFill>
                  <a:prstClr val="black"/>
                </a:solidFill>
              </a:rPr>
              <a:t>：指令寄存器输出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solidFill>
                  <a:prstClr val="black"/>
                </a:solidFill>
              </a:rPr>
              <a:t>PC_Current</a:t>
            </a:r>
            <a:r>
              <a:rPr lang="zh-CN" altLang="en-US" sz="1800" dirty="0" smtClean="0">
                <a:solidFill>
                  <a:prstClr val="black"/>
                </a:solidFill>
              </a:rPr>
              <a:t>：当前</a:t>
            </a:r>
            <a:r>
              <a:rPr lang="en-US" altLang="zh-CN" sz="1800" dirty="0" smtClean="0">
                <a:solidFill>
                  <a:prstClr val="black"/>
                </a:solidFill>
              </a:rPr>
              <a:t>PC(PC+4)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solidFill>
                  <a:prstClr val="black"/>
                </a:solidFill>
              </a:rPr>
              <a:t>M_addr</a:t>
            </a:r>
            <a:r>
              <a:rPr lang="zh-CN" altLang="en-US" sz="1800" dirty="0" smtClean="0">
                <a:solidFill>
                  <a:prstClr val="black"/>
                </a:solidFill>
              </a:rPr>
              <a:t>：存储器地址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515305"/>
            <a:ext cx="2434213" cy="47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数据通路接口参考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M_datapath.v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6"/>
            <a:ext cx="7488832" cy="5354059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  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M_datapath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>
                <a:solidFill>
                  <a:schemeClr val="tx1"/>
                </a:solidFill>
              </a:rPr>
              <a:t>reset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r>
              <a:rPr lang="en-US" altLang="zh-CN" sz="1600" b="0" dirty="0">
                <a:solidFill>
                  <a:schemeClr val="tx1"/>
                </a:solidFill>
              </a:rPr>
              <a:t>		 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外部输入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=1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</a:t>
            </a:r>
            <a:r>
              <a:rPr lang="en-US" altLang="zh-CN" sz="1600" b="0" dirty="0">
                <a:solidFill>
                  <a:schemeClr val="tx1"/>
                </a:solidFill>
              </a:rPr>
              <a:t>] 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MemtoReg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PCSource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//4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选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</a:t>
            </a:r>
            <a:r>
              <a:rPr lang="zh-CN" altLang="en-US" sz="1600" b="0" dirty="0">
                <a:solidFill>
                  <a:schemeClr val="tx1"/>
                </a:solidFill>
              </a:rPr>
              <a:t>控制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	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>
                <a:solidFill>
                  <a:schemeClr val="tx1"/>
                </a:solidFill>
              </a:rPr>
              <a:t>Branch,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	 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PC_Current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[31:0]data2CPU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Inst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M_addr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b="0" dirty="0">
                <a:solidFill>
                  <a:schemeClr val="tx1"/>
                </a:solidFill>
              </a:rPr>
              <a:t>overflow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);</a:t>
            </a:r>
            <a:r>
              <a:rPr lang="en-US" altLang="zh-CN" sz="1600" b="0" dirty="0">
                <a:solidFill>
                  <a:schemeClr val="tx1"/>
                </a:solidFill>
              </a:rPr>
              <a:t>				  	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1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085584" cy="954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多周期控制信号定义：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兼容实验十基本多周期通路与操作控制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91465"/>
              </p:ext>
            </p:extLst>
          </p:nvPr>
        </p:nvGraphicFramePr>
        <p:xfrm>
          <a:off x="368204" y="1700808"/>
          <a:ext cx="8318596" cy="4296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2527"/>
                <a:gridCol w="880110"/>
                <a:gridCol w="2493413"/>
                <a:gridCol w="1489710"/>
                <a:gridCol w="1782836"/>
              </a:tblGrid>
              <a:tr h="293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赋值</a:t>
                      </a:r>
                      <a:r>
                        <a:rPr lang="en-US" sz="1800" kern="100" dirty="0">
                          <a:effectLst/>
                        </a:rPr>
                        <a:t>0</a:t>
                      </a:r>
                      <a:r>
                        <a:rPr lang="zh-CN" sz="1800" kern="100" dirty="0">
                          <a:effectLst/>
                        </a:rPr>
                        <a:t>时动作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46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ALUScrA</a:t>
                      </a:r>
                      <a:endParaRPr lang="en-US" sz="18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 smtClean="0">
                          <a:effectLst/>
                        </a:rPr>
                        <a:t>端口</a:t>
                      </a:r>
                      <a:r>
                        <a:rPr lang="en-US" altLang="zh-CN" sz="1800" kern="100" dirty="0" smtClean="0">
                          <a:effectLst/>
                        </a:rPr>
                        <a:t>A</a:t>
                      </a:r>
                      <a:r>
                        <a:rPr lang="zh-CN" sz="1800" kern="100" dirty="0" smtClean="0">
                          <a:effectLst/>
                        </a:rPr>
                        <a:t>输入</a:t>
                      </a:r>
                      <a:r>
                        <a:rPr lang="zh-CN" sz="1800" kern="100" dirty="0">
                          <a:effectLst/>
                        </a:rPr>
                        <a:t>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 smtClean="0">
                          <a:effectLst/>
                        </a:rPr>
                        <a:t>ALUSrc_B</a:t>
                      </a:r>
                      <a:r>
                        <a:rPr lang="en-US" altLang="zh-CN" sz="1800" kern="100" dirty="0" smtClean="0">
                          <a:effectLst/>
                        </a:rPr>
                        <a:t>(1:0)</a:t>
                      </a:r>
                      <a:endParaRPr lang="zh-CN" altLang="zh-CN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effectLst/>
                        </a:rPr>
                        <a:t>ALU</a:t>
                      </a:r>
                      <a:r>
                        <a:rPr lang="zh-CN" altLang="zh-CN" sz="1800" kern="100" dirty="0" smtClean="0">
                          <a:effectLst/>
                        </a:rPr>
                        <a:t>端口</a:t>
                      </a:r>
                      <a:r>
                        <a:rPr lang="en-US" altLang="zh-CN" sz="1800" kern="100" dirty="0" smtClean="0">
                          <a:effectLst/>
                        </a:rPr>
                        <a:t>B</a:t>
                      </a:r>
                      <a:r>
                        <a:rPr lang="zh-CN" altLang="zh-CN" sz="1800" kern="100" dirty="0" smtClean="0">
                          <a:effectLst/>
                        </a:rPr>
                        <a:t>输入选择</a:t>
                      </a:r>
                      <a:endParaRPr lang="zh-CN" altLang="zh-CN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38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RegDst</a:t>
                      </a:r>
                      <a:r>
                        <a:rPr lang="en-US" altLang="zh-CN" sz="1800" kern="100" dirty="0" smtClean="0">
                          <a:effectLst/>
                        </a:rPr>
                        <a:t>(1:0)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38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MemtoReg</a:t>
                      </a:r>
                      <a:r>
                        <a:rPr lang="en-US" sz="1800" kern="100" dirty="0" smtClean="0">
                          <a:effectLst/>
                        </a:rPr>
                        <a:t>(1:0)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寄存器写入数据选择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99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IorD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指令或数据地址选择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99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PCSource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Next-PC</a:t>
                      </a: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指针选择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38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PCWriteCond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条件指令指示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38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Beq</a:t>
                      </a:r>
                      <a:r>
                        <a:rPr lang="zh-CN" altLang="en-US" sz="1800" kern="100" dirty="0" smtClean="0">
                          <a:effectLst/>
                        </a:rPr>
                        <a:t>、</a:t>
                      </a:r>
                      <a:r>
                        <a:rPr lang="en-US" altLang="zh-CN" sz="1800" kern="100" dirty="0" err="1" smtClean="0">
                          <a:effectLst/>
                        </a:rPr>
                        <a:t>Bne</a:t>
                      </a:r>
                      <a:r>
                        <a:rPr lang="zh-CN" sz="1800" kern="100" dirty="0" smtClean="0">
                          <a:effectLst/>
                        </a:rPr>
                        <a:t>指</a:t>
                      </a:r>
                      <a:r>
                        <a:rPr lang="zh-CN" altLang="en-US" sz="1800" kern="100" dirty="0" smtClean="0">
                          <a:effectLst/>
                        </a:rPr>
                        <a:t>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66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66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存储器写控制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82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存储器读控制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99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个性化设计新增</a:t>
                      </a:r>
                      <a:r>
                        <a:rPr lang="en-US" altLang="zh-CN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需修改电路符号</a:t>
                      </a:r>
                      <a:r>
                        <a:rPr lang="en-US" altLang="zh-CN" sz="18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</a:t>
                      </a:r>
                      <a:r>
                        <a:rPr lang="en-US" altLang="zh-CN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82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</a:rPr>
                        <a:t>000- 111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参考表 </a:t>
                      </a:r>
                      <a:r>
                        <a:rPr lang="en-US" altLang="zh-CN" sz="1800" kern="100" dirty="0" smtClean="0">
                          <a:effectLst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Exp04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5486400" y="3140968"/>
            <a:ext cx="3172932" cy="194421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请填写信号赋值时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对应操作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4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控制器与控制对象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67544" y="1070992"/>
            <a:ext cx="2592288" cy="2502024"/>
          </a:xfrm>
          <a:prstGeom prst="ellipse">
            <a:avLst/>
          </a:prstGeom>
          <a:noFill/>
          <a:ln w="38100"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70992"/>
            <a:ext cx="8154075" cy="51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5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7038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18</a:t>
            </a:r>
            <a:r>
              <a:rPr lang="en-US" altLang="zh-CN" baseline="30000" dirty="0" smtClean="0"/>
              <a:t>+</a:t>
            </a:r>
            <a:r>
              <a:rPr lang="zh-CN" altLang="en-US" dirty="0" smtClean="0"/>
              <a:t>指令的状态机：根据设计指令画出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200" dirty="0"/>
              <a:t> </a:t>
            </a:r>
            <a:r>
              <a:rPr lang="en-US" altLang="zh-CN" sz="2200" dirty="0" smtClean="0"/>
              <a:t>      </a:t>
            </a:r>
            <a:r>
              <a:rPr lang="en-US" altLang="zh-CN" sz="2200" dirty="0" smtClean="0">
                <a:solidFill>
                  <a:srgbClr val="FF0000"/>
                </a:solidFill>
              </a:rPr>
              <a:t>asking </a:t>
            </a:r>
            <a:r>
              <a:rPr lang="en-US" altLang="zh-CN" sz="2200" dirty="0">
                <a:solidFill>
                  <a:srgbClr val="FF0000"/>
                </a:solidFill>
              </a:rPr>
              <a:t>the students to complete the corresponding state truth table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根据</a:t>
            </a:r>
            <a:r>
              <a:rPr lang="zh-CN" altLang="en-US" sz="2800" dirty="0">
                <a:solidFill>
                  <a:schemeClr val="tx1"/>
                </a:solidFill>
              </a:rPr>
              <a:t>数据</a:t>
            </a:r>
            <a:r>
              <a:rPr lang="zh-CN" altLang="en-US" sz="2800" dirty="0" smtClean="0">
                <a:solidFill>
                  <a:schemeClr val="tx1"/>
                </a:solidFill>
              </a:rPr>
              <a:t>通路设计所有指令状态机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763753"/>
              </p:ext>
            </p:extLst>
          </p:nvPr>
        </p:nvGraphicFramePr>
        <p:xfrm>
          <a:off x="827584" y="1844824"/>
          <a:ext cx="6985000" cy="41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Visio" r:id="rId3" imgW="7429440" imgH="4584539" progId="Visio.Drawing.11">
                  <p:embed/>
                </p:oleObj>
              </mc:Choice>
              <mc:Fallback>
                <p:oleObj name="Visio" r:id="rId3" imgW="7429440" imgH="45845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844824"/>
                        <a:ext cx="6985000" cy="415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4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分析指令控制状态机填入下表</a:t>
            </a:r>
            <a:r>
              <a:rPr lang="en-US" altLang="zh-CN" dirty="0" smtClean="0"/>
              <a:t>:</a:t>
            </a:r>
            <a:r>
              <a:rPr lang="zh-CN" altLang="en-US" sz="2700" dirty="0" smtClean="0">
                <a:solidFill>
                  <a:srgbClr val="FF0000"/>
                </a:solidFill>
              </a:rPr>
              <a:t>参考实验</a:t>
            </a:r>
            <a:r>
              <a:rPr lang="en-US" altLang="zh-CN" sz="2700" dirty="0" smtClean="0">
                <a:solidFill>
                  <a:srgbClr val="FF0000"/>
                </a:solidFill>
              </a:rPr>
              <a:t>11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728909"/>
              </p:ext>
            </p:extLst>
          </p:nvPr>
        </p:nvGraphicFramePr>
        <p:xfrm>
          <a:off x="371223" y="1144472"/>
          <a:ext cx="8305233" cy="56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/>
                <a:gridCol w="515938"/>
                <a:gridCol w="515938"/>
                <a:gridCol w="533400"/>
                <a:gridCol w="571500"/>
                <a:gridCol w="529654"/>
                <a:gridCol w="590550"/>
                <a:gridCol w="515938"/>
                <a:gridCol w="515938"/>
                <a:gridCol w="560070"/>
                <a:gridCol w="515938"/>
                <a:gridCol w="293688"/>
                <a:gridCol w="293688"/>
                <a:gridCol w="293688"/>
                <a:gridCol w="514350"/>
              </a:tblGrid>
              <a:tr h="254328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                  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状态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输出信号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增加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7728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6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MEN-Ex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MEN-RD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LW_WB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MEM_W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R_Exc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R_WB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Beq_Exc</a:t>
                      </a:r>
                      <a:endParaRPr kumimoji="0" lang="zh-CN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PCWrite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PCWriteCond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MemRead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MemWrite</a:t>
                      </a:r>
                      <a:endParaRPr lang="zh-CN" altLang="zh-CN" sz="14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IRWrite</a:t>
                      </a:r>
                      <a:endParaRPr lang="en-US" altLang="zh-CN" sz="1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MemtoReg1</a:t>
                      </a:r>
                      <a:endParaRPr kumimoji="0" lang="zh-CN" altLang="en-US" sz="1400" b="1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MemtoReg0</a:t>
                      </a:r>
                      <a:endParaRPr kumimoji="0" lang="zh-CN" altLang="en-US" sz="1400" b="1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PCSource1</a:t>
                      </a:r>
                      <a:endParaRPr lang="zh-CN" altLang="en-US" sz="14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PCSource0</a:t>
                      </a:r>
                      <a:endParaRPr lang="zh-CN" altLang="en-US" sz="14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ALUSrcA</a:t>
                      </a:r>
                      <a:endParaRPr lang="zh-CN" altLang="zh-CN" sz="14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ALUSrcB1</a:t>
                      </a:r>
                      <a:endParaRPr lang="zh-CN" altLang="zh-CN" sz="14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ALUSrcB0</a:t>
                      </a:r>
                      <a:endParaRPr lang="zh-CN" altLang="zh-CN" sz="14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RegWrite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RegDst1</a:t>
                      </a:r>
                      <a:endParaRPr lang="zh-CN" altLang="zh-CN" sz="140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RegDst0</a:t>
                      </a:r>
                      <a:endParaRPr lang="zh-CN" altLang="zh-CN" sz="140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Branch</a:t>
                      </a:r>
                      <a:endParaRPr lang="zh-CN" altLang="zh-CN" sz="14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ALU_operation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MEM_IO</a:t>
                      </a:r>
                      <a:endParaRPr lang="zh-CN" altLang="en-US" sz="14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4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 flipH="1" flipV="1">
            <a:off x="1043608" y="1144472"/>
            <a:ext cx="100811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123728" y="1844824"/>
            <a:ext cx="6408712" cy="4608512"/>
          </a:xfrm>
          <a:prstGeom prst="roundRect">
            <a:avLst>
              <a:gd name="adj" fmla="val 8400"/>
            </a:avLst>
          </a:prstGeom>
          <a:solidFill>
            <a:schemeClr val="accent5">
              <a:lumMod val="40000"/>
              <a:lumOff val="60000"/>
              <a:alpha val="96000"/>
            </a:schemeClr>
          </a:solidFill>
          <a:ln>
            <a:solidFill>
              <a:srgbClr val="333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 smtClean="0">
                <a:solidFill>
                  <a:srgbClr val="FF0000"/>
                </a:solidFill>
              </a:rPr>
              <a:t>请分析完成输出信号真值表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5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60648"/>
            <a:ext cx="8915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dirty="0" smtClean="0"/>
              <a:t>九条指令</a:t>
            </a:r>
            <a:r>
              <a:rPr lang="zh-CN" altLang="en-US" sz="3600" dirty="0"/>
              <a:t>的</a:t>
            </a:r>
            <a:r>
              <a:rPr lang="zh-CN" altLang="en-US" sz="3600" dirty="0" smtClean="0"/>
              <a:t>状态真值表参考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05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25538"/>
            <a:ext cx="8642350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763688" y="4509120"/>
            <a:ext cx="6923112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建议直接输出</a:t>
            </a:r>
            <a:r>
              <a:rPr lang="en-US" altLang="zh-CN" dirty="0" smtClean="0">
                <a:solidFill>
                  <a:srgbClr val="FF0000"/>
                </a:solidFill>
              </a:rPr>
              <a:t>ALU</a:t>
            </a:r>
            <a:r>
              <a:rPr lang="zh-CN" altLang="en-US" dirty="0" smtClean="0">
                <a:solidFill>
                  <a:srgbClr val="FF0000"/>
                </a:solidFill>
              </a:rPr>
              <a:t>控制信号：</a:t>
            </a:r>
            <a:r>
              <a:rPr lang="en-US" altLang="zh-CN" dirty="0" err="1">
                <a:solidFill>
                  <a:srgbClr val="FF0000"/>
                </a:solidFill>
              </a:rPr>
              <a:t>ALU_operation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79712" y="2780928"/>
            <a:ext cx="626469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建议直接输出存储器写控制信号：</a:t>
            </a:r>
            <a:r>
              <a:rPr lang="en-US" altLang="zh-CN" dirty="0" err="1" smtClean="0">
                <a:solidFill>
                  <a:srgbClr val="FF0000"/>
                </a:solidFill>
              </a:rPr>
              <a:t>men_w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控制器实现方案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指令</a:t>
            </a:r>
            <a:r>
              <a:rPr lang="zh-CN" altLang="en-US" sz="2400" dirty="0" smtClean="0"/>
              <a:t>实现建议采用一级译码方案</a:t>
            </a:r>
            <a:endParaRPr lang="en-US" altLang="zh-CN" sz="24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主控制器直接输出</a:t>
            </a:r>
            <a:r>
              <a:rPr lang="en-US" altLang="zh-CN" sz="2200" dirty="0" err="1"/>
              <a:t>ALU_operation</a:t>
            </a:r>
            <a:endParaRPr lang="en-US" altLang="zh-CN" sz="22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schemeClr val="tx1"/>
                </a:solidFill>
              </a:rPr>
              <a:t>ALU</a:t>
            </a:r>
            <a:r>
              <a:rPr lang="zh-CN" altLang="en-US" sz="2200" dirty="0" smtClean="0">
                <a:solidFill>
                  <a:schemeClr val="tx1"/>
                </a:solidFill>
              </a:rPr>
              <a:t>译码电路仍可调用单周期设计模块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状态机实现方法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建议</a:t>
            </a:r>
            <a:r>
              <a:rPr lang="zh-CN" altLang="en-US" sz="2400" dirty="0"/>
              <a:t>根据状态表</a:t>
            </a:r>
            <a:r>
              <a:rPr lang="en-US" altLang="zh-CN" sz="2400" dirty="0"/>
              <a:t>HDL</a:t>
            </a:r>
            <a:r>
              <a:rPr lang="zh-CN" altLang="en-US" sz="2400" dirty="0"/>
              <a:t>直接描述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与实际工程设计一样，便于优化与扩展</a:t>
            </a:r>
            <a:endParaRPr lang="en-US" altLang="zh-CN" sz="22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建议输出信号与状态机分离描述</a:t>
            </a:r>
            <a:endParaRPr lang="en-US" altLang="zh-CN" sz="2200" dirty="0" smtClean="0"/>
          </a:p>
          <a:p>
            <a:pPr lvl="3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结构清楚</a:t>
            </a:r>
            <a:endParaRPr lang="en-US" altLang="zh-CN" dirty="0"/>
          </a:p>
          <a:p>
            <a:pPr lvl="3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HDL</a:t>
            </a:r>
            <a:r>
              <a:rPr lang="zh-CN" altLang="en-US" dirty="0" smtClean="0"/>
              <a:t>直接描述</a:t>
            </a:r>
            <a:endParaRPr lang="en-US" altLang="zh-CN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注意：状态机与输出信号混合描述有一个时钟的差异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8445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多周期</a:t>
            </a:r>
            <a:r>
              <a:rPr lang="zh-CN" altLang="en-US" dirty="0" smtClean="0"/>
              <a:t>控制器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968552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重要信号：兼容实验</a:t>
            </a:r>
            <a:r>
              <a:rPr lang="en-US" altLang="zh-CN" sz="2800" dirty="0" smtClean="0">
                <a:solidFill>
                  <a:prstClr val="black"/>
                </a:solidFill>
              </a:rPr>
              <a:t>11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已经预留了</a:t>
            </a:r>
            <a:r>
              <a:rPr lang="en-US" altLang="zh-CN" sz="2400" dirty="0">
                <a:solidFill>
                  <a:prstClr val="black"/>
                </a:solidFill>
              </a:rPr>
              <a:t>Branch</a:t>
            </a:r>
          </a:p>
          <a:p>
            <a:pPr lvl="2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>
                <a:solidFill>
                  <a:prstClr val="black"/>
                </a:solidFill>
              </a:rPr>
              <a:t>Branch</a:t>
            </a:r>
            <a:r>
              <a:rPr lang="zh-CN" altLang="en-US" sz="2200" dirty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=1</a:t>
            </a:r>
            <a:r>
              <a:rPr lang="zh-CN" altLang="en-US" sz="2200" dirty="0">
                <a:solidFill>
                  <a:prstClr val="black"/>
                </a:solidFill>
              </a:rPr>
              <a:t>→</a:t>
            </a:r>
            <a:r>
              <a:rPr lang="en-US" altLang="zh-CN" sz="2200" dirty="0" err="1">
                <a:solidFill>
                  <a:prstClr val="black"/>
                </a:solidFill>
              </a:rPr>
              <a:t>beq</a:t>
            </a:r>
            <a:r>
              <a:rPr lang="zh-CN" altLang="en-US" sz="2200" dirty="0">
                <a:solidFill>
                  <a:prstClr val="black"/>
                </a:solidFill>
              </a:rPr>
              <a:t>；</a:t>
            </a:r>
            <a:r>
              <a:rPr lang="en-US" altLang="zh-CN" sz="2200" dirty="0">
                <a:solidFill>
                  <a:prstClr val="black"/>
                </a:solidFill>
              </a:rPr>
              <a:t>=0</a:t>
            </a:r>
            <a:r>
              <a:rPr lang="zh-CN" altLang="en-US" sz="2200" dirty="0">
                <a:solidFill>
                  <a:prstClr val="black"/>
                </a:solidFill>
              </a:rPr>
              <a:t> → </a:t>
            </a:r>
            <a:r>
              <a:rPr lang="en-US" altLang="zh-CN" sz="2200" dirty="0" err="1">
                <a:solidFill>
                  <a:prstClr val="black"/>
                </a:solidFill>
              </a:rPr>
              <a:t>bne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2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条件指令指示：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PCWriteCond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预留通道控制信号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b="1" kern="100" dirty="0" err="1">
                <a:solidFill>
                  <a:srgbClr val="FF0000"/>
                </a:solidFill>
              </a:rPr>
              <a:t>MemtoReg</a:t>
            </a:r>
            <a:r>
              <a:rPr lang="en-US" altLang="zh-CN" sz="2000" b="1" kern="100" dirty="0">
                <a:solidFill>
                  <a:srgbClr val="FF0000"/>
                </a:solidFill>
              </a:rPr>
              <a:t>(1:0)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：四选一实验十只用了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路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b="1" kern="100" dirty="0" err="1">
                <a:solidFill>
                  <a:srgbClr val="FF0000"/>
                </a:solidFill>
              </a:rPr>
              <a:t>RegDst</a:t>
            </a:r>
            <a:r>
              <a:rPr lang="en-US" altLang="zh-CN" sz="2000" b="1" kern="100" dirty="0">
                <a:solidFill>
                  <a:srgbClr val="FF0000"/>
                </a:solidFill>
              </a:rPr>
              <a:t>(1:0)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：四选一实验十只用了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路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PCSource</a:t>
            </a:r>
            <a:r>
              <a:rPr lang="en-US" altLang="zh-CN" sz="20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(1:0)</a:t>
            </a:r>
            <a:r>
              <a:rPr lang="zh-CN" altLang="en-US" sz="20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四选一实验十只用了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路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其他信号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MIO_ready</a:t>
            </a:r>
            <a:r>
              <a:rPr lang="zh-CN" altLang="en-US" sz="2200" dirty="0" smtClean="0">
                <a:solidFill>
                  <a:prstClr val="black"/>
                </a:solidFill>
              </a:rPr>
              <a:t>：外设就绪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=0 CPU</a:t>
            </a:r>
            <a:r>
              <a:rPr lang="zh-CN" altLang="en-US" sz="2000" dirty="0" smtClean="0">
                <a:solidFill>
                  <a:prstClr val="black"/>
                </a:solidFill>
              </a:rPr>
              <a:t>等待；</a:t>
            </a:r>
            <a:r>
              <a:rPr lang="en-US" altLang="zh-CN" sz="2000" dirty="0" smtClean="0">
                <a:solidFill>
                  <a:prstClr val="black"/>
                </a:solidFill>
              </a:rPr>
              <a:t>=1 CPU</a:t>
            </a:r>
            <a:r>
              <a:rPr lang="zh-CN" altLang="en-US" sz="2000" dirty="0" smtClean="0">
                <a:solidFill>
                  <a:prstClr val="black"/>
                </a:solidFill>
              </a:rPr>
              <a:t>正常运行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2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本实验恒等于</a:t>
            </a:r>
            <a:r>
              <a:rPr lang="en-US" altLang="zh-CN" sz="2000" dirty="0" smtClean="0">
                <a:solidFill>
                  <a:prstClr val="black"/>
                </a:solidFill>
              </a:rPr>
              <a:t>1</a:t>
            </a:r>
          </a:p>
          <a:p>
            <a:pPr lvl="1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CPU_MIO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CPU</a:t>
            </a:r>
            <a:r>
              <a:rPr lang="zh-CN" altLang="en-US" sz="2200" dirty="0" smtClean="0">
                <a:solidFill>
                  <a:prstClr val="black"/>
                </a:solidFill>
              </a:rPr>
              <a:t>访问存储器指示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Inst_R</a:t>
            </a:r>
            <a:r>
              <a:rPr lang="zh-CN" altLang="en-US" sz="2200" dirty="0">
                <a:solidFill>
                  <a:prstClr val="black"/>
                </a:solidFill>
              </a:rPr>
              <a:t>：指令寄存器输出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>
                <a:solidFill>
                  <a:prstClr val="black"/>
                </a:solidFill>
              </a:rPr>
              <a:t>PC_Current</a:t>
            </a:r>
            <a:r>
              <a:rPr lang="zh-CN" altLang="en-US" sz="2200" dirty="0">
                <a:solidFill>
                  <a:prstClr val="black"/>
                </a:solidFill>
              </a:rPr>
              <a:t>：当前</a:t>
            </a:r>
            <a:r>
              <a:rPr lang="en-US" altLang="zh-CN" sz="2200" dirty="0">
                <a:solidFill>
                  <a:prstClr val="black"/>
                </a:solidFill>
              </a:rPr>
              <a:t>PC(PC+4)</a:t>
            </a:r>
          </a:p>
          <a:p>
            <a:pPr lvl="1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>
                <a:solidFill>
                  <a:prstClr val="black"/>
                </a:solidFill>
              </a:rPr>
              <a:t>M_addr</a:t>
            </a:r>
            <a:r>
              <a:rPr lang="zh-CN" altLang="en-US" sz="2200" dirty="0">
                <a:solidFill>
                  <a:prstClr val="black"/>
                </a:solidFill>
              </a:rPr>
              <a:t>：存储器地址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lnSpc>
                <a:spcPts val="23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State_out</a:t>
            </a:r>
            <a:r>
              <a:rPr lang="zh-CN" altLang="en-US" sz="2200" dirty="0" smtClean="0">
                <a:solidFill>
                  <a:prstClr val="black"/>
                </a:solidFill>
              </a:rPr>
              <a:t>：状态编码，用于测试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lnSpc>
                <a:spcPts val="2400"/>
              </a:lnSpc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1196752"/>
            <a:ext cx="2378805" cy="514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7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兼容实验十的控制器接口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ctrl.v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ctrl(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input  </a:t>
            </a:r>
            <a:r>
              <a:rPr lang="en-US" altLang="zh-CN" sz="1600" b="0" dirty="0">
                <a:solidFill>
                  <a:schemeClr val="tx1"/>
                </a:solidFill>
              </a:rPr>
              <a:t>reset,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overflow,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外部输入</a:t>
            </a:r>
            <a:r>
              <a:rPr lang="en-US" altLang="zh-CN" sz="1600" b="0" dirty="0">
                <a:solidFill>
                  <a:schemeClr val="tx1"/>
                </a:solidFill>
              </a:rPr>
              <a:t>=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b="0" dirty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	 //</a:t>
            </a:r>
            <a:r>
              <a:rPr lang="en-US" altLang="zh-CN" sz="1600" b="0" dirty="0" err="1">
                <a:solidFill>
                  <a:schemeClr val="tx1"/>
                </a:solidFill>
              </a:rPr>
              <a:t>ALU_Control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[4:0]</a:t>
            </a:r>
            <a:r>
              <a:rPr lang="en-US" altLang="zh-CN" sz="1600" b="0" dirty="0" err="1">
                <a:solidFill>
                  <a:schemeClr val="tx1"/>
                </a:solidFill>
              </a:rPr>
              <a:t>state_out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CPU_MIO,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>
                <a:solidFill>
                  <a:schemeClr val="tx1"/>
                </a:solidFill>
              </a:rPr>
              <a:t>,		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实验十预留</a:t>
            </a:r>
            <a:r>
              <a:rPr lang="zh-CN" altLang="en-US" sz="1600" b="0" dirty="0">
                <a:solidFill>
                  <a:schemeClr val="tx1"/>
                </a:solidFill>
              </a:rPr>
              <a:t>到</a:t>
            </a:r>
            <a:r>
              <a:rPr lang="en-US" altLang="zh-CN" sz="1600" b="0" dirty="0">
                <a:solidFill>
                  <a:schemeClr val="tx1"/>
                </a:solidFill>
              </a:rPr>
              <a:t>2</a:t>
            </a:r>
            <a:r>
              <a:rPr lang="zh-CN" altLang="en-US" sz="1600" b="0" dirty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1600" b="0" dirty="0">
                <a:solidFill>
                  <a:schemeClr val="tx1"/>
                </a:solidFill>
              </a:rPr>
              <a:t>,		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实验十预留</a:t>
            </a:r>
            <a:r>
              <a:rPr lang="zh-CN" altLang="en-US" sz="1600" b="0" dirty="0">
                <a:solidFill>
                  <a:schemeClr val="tx1"/>
                </a:solidFill>
              </a:rPr>
              <a:t>到</a:t>
            </a:r>
            <a:r>
              <a:rPr lang="en-US" altLang="zh-CN" sz="1600" b="0" dirty="0">
                <a:solidFill>
                  <a:schemeClr val="tx1"/>
                </a:solidFill>
              </a:rPr>
              <a:t>2</a:t>
            </a:r>
            <a:r>
              <a:rPr lang="zh-CN" altLang="en-US" sz="1600" b="0" dirty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PCSource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Branch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); </a:t>
            </a: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5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20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2806" y="1268760"/>
            <a:ext cx="8711682" cy="4689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400"/>
              </a:lnSpc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8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U3-</a:t>
            </a:r>
            <a:r>
              <a:rPr lang="zh-CN" altLang="en-US" dirty="0" smtClean="0"/>
              <a:t>存储器初始化数据文档：</a:t>
            </a:r>
            <a:r>
              <a:rPr lang="en-US" altLang="zh-CN" dirty="0" err="1" smtClean="0">
                <a:solidFill>
                  <a:srgbClr val="FF0000"/>
                </a:solidFill>
              </a:rPr>
              <a:t>mem.coe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	      </a:t>
            </a:r>
            <a:r>
              <a:rPr lang="zh-CN" altLang="en-US" dirty="0" smtClean="0"/>
              <a:t>代码与数据共存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49685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memory_initialization_radix</a:t>
            </a:r>
            <a:r>
              <a:rPr lang="en-US" altLang="zh-CN" sz="1800" b="0" dirty="0">
                <a:solidFill>
                  <a:schemeClr val="tx1"/>
                </a:solidFill>
              </a:rPr>
              <a:t>=16;</a:t>
            </a:r>
          </a:p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memory_initialization_vector</a:t>
            </a:r>
            <a:r>
              <a:rPr lang="en-US" altLang="zh-CN" sz="1800" b="0" dirty="0">
                <a:solidFill>
                  <a:schemeClr val="tx1"/>
                </a:solidFill>
              </a:rPr>
              <a:t>=</a:t>
            </a: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3c03f000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2014003f, 3c088000, 00632020, 20020001, 00000827, 00205020, 20070003, 00e73827, 20067fff, 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00008820, 200502ab, ac650000, 20120002, ac600004, 8c650000, 00a52820, 00a52820, ac650000, ac660004, 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3c0dffff, 8c650000, 00a52820, 00a52820, ac650000, 8c650000, 00a85824, 21ad0001, 11680015, 8c650000, 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20120018, 00b25824, 11600005, 1172000a, 20120008, 1172000b, ac890000, 08000015, 11410001, 0800002a, 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00005027, 014a5020, ac8a0000, 08000015, 8e2902a0, ac890000, 08000015, 8e290260, ac890000, 08000015, 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3c0dffff, 014a5020, 01425025, 22310004, 02348824, 21290001, 11210001, 0800003b, 21290005, 8c650000, 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00a55820, 016b5820, ac6b0000, ac660004, 8c650000, 00a85824, 1168fffd, 0800001d, 00000000, 00000000,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00000000, 00000000, 00000000, 00000000, 00000000, 00000000, 00000000, 00000000, 00000000, 00000000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………………</a:t>
            </a: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……………… </a:t>
            </a: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f0000000, 000002AB, 80000000, 0000003F, 00000001, FFFF0000, 0000FFFF, 80000000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11111111, 22222222, 33333333, 44444444, 55555555, 66666666, 77777777,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88888888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99999999,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bbbbbbbb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cccccccc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dddddddd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eeeeeeee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ffffffff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557EF7E0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D7BDFBD9, D7DBFDB9, DFCFFCFB, DFCFBFFF, F7F3DFFF, FFFFDF3D, FFFF9DB9,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FFFFBCFB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DFCFFCFB, DFCFBFFF, D7DB9FFF, D7DBFDB9, D7BDFBD9, FFFF07E0, 007E0FFF,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03bdf020, 03def820, 08002300;</a:t>
            </a:r>
          </a:p>
          <a:p>
            <a:pPr marL="457200" lvl="1" indent="0">
              <a:buNone/>
            </a:pP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395536" y="4293096"/>
            <a:ext cx="8568952" cy="16654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5536" y="1916832"/>
            <a:ext cx="8568952" cy="2232248"/>
          </a:xfrm>
          <a:prstGeom prst="roundRect">
            <a:avLst>
              <a:gd name="adj" fmla="val 54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16016" y="372934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代码区：地址从</a:t>
            </a:r>
            <a:r>
              <a:rPr lang="en-US" altLang="zh-CN" b="1" dirty="0" smtClean="0">
                <a:solidFill>
                  <a:srgbClr val="FF0000"/>
                </a:solidFill>
              </a:rPr>
              <a:t>00000000</a:t>
            </a:r>
            <a:r>
              <a:rPr lang="zh-CN" altLang="en-US" b="1" dirty="0" smtClean="0">
                <a:solidFill>
                  <a:srgbClr val="FF0000"/>
                </a:solidFill>
              </a:rPr>
              <a:t>开始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24028" y="5325836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数据</a:t>
            </a:r>
            <a:r>
              <a:rPr lang="zh-CN" altLang="en-US" b="1" dirty="0" smtClean="0">
                <a:solidFill>
                  <a:srgbClr val="FF0000"/>
                </a:solidFill>
              </a:rPr>
              <a:t>区：地址起始需要约定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7" idx="1"/>
          </p:cNvCxnSpPr>
          <p:nvPr/>
        </p:nvCxnSpPr>
        <p:spPr>
          <a:xfrm flipH="1" flipV="1">
            <a:off x="539552" y="2132856"/>
            <a:ext cx="4176464" cy="178115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73088" y="4564676"/>
            <a:ext cx="4320480" cy="85457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24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00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设计工程：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OExp12-MSOC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17145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扩展多周期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少于下列指令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R-Type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add, sub, and, or,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nor,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slt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jr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jalr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eret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</a:p>
          <a:p>
            <a:pPr marL="857250" lvl="2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I-Type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ori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xori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bne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slti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57250" lvl="2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J-Type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J,  </a:t>
            </a:r>
            <a:r>
              <a:rPr lang="en-US" altLang="zh-CN" sz="20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Jal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*；</a:t>
            </a:r>
            <a:endParaRPr lang="zh-CN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集成替换验证通过的新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替换实验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11(Exp11)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11(Exp11)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M_Datapath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Exp11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OExp11_M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CPU/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MSOC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.sch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扩展后的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设计测试程序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61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多周期</a:t>
            </a:r>
            <a:r>
              <a:rPr lang="en-US" altLang="zh-CN" sz="6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6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扩展设计</a:t>
            </a:r>
            <a:endParaRPr lang="en-US" altLang="zh-CN" sz="6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5800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数据通路与控制器设计</a:t>
            </a:r>
            <a:endParaRPr lang="en-US" altLang="zh-CN" sz="5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052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27558"/>
            <a:ext cx="8229600" cy="520975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zh-CN" altLang="en-US" sz="2800" dirty="0" smtClean="0">
                <a:solidFill>
                  <a:schemeClr val="tx1"/>
                </a:solidFill>
              </a:rPr>
              <a:t>指令扩展后的</a:t>
            </a:r>
            <a:r>
              <a:rPr lang="zh-CN" altLang="en-US" sz="2800" dirty="0" smtClean="0">
                <a:solidFill>
                  <a:schemeClr val="tx1"/>
                </a:solidFill>
              </a:rPr>
              <a:t>多</a:t>
            </a:r>
            <a:r>
              <a:rPr lang="zh-CN" altLang="en-US" sz="2800" dirty="0" smtClean="0">
                <a:solidFill>
                  <a:schemeClr val="tx1"/>
                </a:solidFill>
              </a:rPr>
              <a:t>周期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数据通路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根据实验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的数据通路做兼容修改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实现数据通路并仿真验证数据通路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zh-CN" altLang="en-US" sz="2800" dirty="0">
                <a:solidFill>
                  <a:schemeClr val="tx1"/>
                </a:solidFill>
              </a:rPr>
              <a:t>指令扩展后的多周期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/>
              <a:t>根据新数据通路及指令执行流程设计状态图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/>
              <a:t>根据状态图完成</a:t>
            </a:r>
            <a:r>
              <a:rPr lang="zh-CN" altLang="en-US" sz="2000" dirty="0" smtClean="0"/>
              <a:t>状态真值表和输出信号真值表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/>
              <a:t>根据</a:t>
            </a:r>
            <a:r>
              <a:rPr lang="zh-CN" altLang="en-US" sz="2000" dirty="0"/>
              <a:t>状态</a:t>
            </a:r>
            <a:r>
              <a:rPr lang="zh-CN" altLang="en-US" sz="2000" dirty="0" smtClean="0"/>
              <a:t>表实现控制器和输出电路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/>
              <a:t>直接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结构化描述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测试控制器模块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集成替换验证后的控制器模块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11(Exp11)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ctrl.v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Exp11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OExp11_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MCPU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.v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测试控制器模块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设计测试程序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译码测试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格式、访存指令、分支指令，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转移指令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6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指令扩展后</a:t>
            </a:r>
            <a:r>
              <a:rPr lang="en-US" altLang="zh-CN" dirty="0" err="1" smtClean="0"/>
              <a:t>M_</a:t>
            </a:r>
            <a:r>
              <a:rPr lang="en-US" altLang="zh-CN" dirty="0" err="1" smtClean="0"/>
              <a:t>Datapath</a:t>
            </a:r>
            <a:r>
              <a:rPr lang="zh-CN" altLang="en-US" dirty="0" smtClean="0"/>
              <a:t>参考设计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064290"/>
            <a:ext cx="8229599" cy="517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76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23</a:t>
            </a:r>
            <a:r>
              <a:rPr lang="zh-CN" altLang="en-US" dirty="0" smtClean="0"/>
              <a:t>条指令的状态真值表</a:t>
            </a:r>
            <a:r>
              <a:rPr lang="en-US" altLang="zh-CN" dirty="0" smtClean="0"/>
              <a:t>-</a:t>
            </a:r>
            <a:r>
              <a:rPr lang="zh-CN" altLang="en-US" dirty="0" smtClean="0"/>
              <a:t>仅供参考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17" y="1268760"/>
            <a:ext cx="7777162" cy="516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675981" y="2636912"/>
            <a:ext cx="6589798" cy="288032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首先完成状态真值表，然后设计状态机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由于信号定义和指令状态机划分不同结果也会不同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43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0832" y="2970076"/>
            <a:ext cx="8445624" cy="31952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控制器</a:t>
            </a:r>
            <a:r>
              <a:rPr lang="en-US" altLang="zh-CN" dirty="0" smtClean="0"/>
              <a:t>HDL</a:t>
            </a:r>
            <a:r>
              <a:rPr lang="zh-CN" altLang="en-US" dirty="0" smtClean="0"/>
              <a:t>直接描述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48464" cy="532859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主控制器状态机描述结构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2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srgbClr val="0033CC"/>
                </a:solidFill>
              </a:rPr>
              <a:t>parameter</a:t>
            </a:r>
            <a:r>
              <a:rPr lang="en-US" altLang="zh-CN" sz="1800" b="0" dirty="0">
                <a:solidFill>
                  <a:prstClr val="black"/>
                </a:solidFill>
              </a:rPr>
              <a:t> IF =   </a:t>
            </a:r>
            <a:r>
              <a:rPr lang="en-US" altLang="zh-CN" sz="1400" b="0" dirty="0">
                <a:solidFill>
                  <a:prstClr val="black"/>
                </a:solidFill>
              </a:rPr>
              <a:t>5'b00000,      ID=5'b00001,         EX_R=   5'b00010,  </a:t>
            </a:r>
            <a:r>
              <a:rPr lang="en-US" altLang="zh-CN" sz="1400" b="0" dirty="0" err="1">
                <a:solidFill>
                  <a:prstClr val="black"/>
                </a:solidFill>
              </a:rPr>
              <a:t>EX_Mem</a:t>
            </a:r>
            <a:r>
              <a:rPr lang="en-US" altLang="zh-CN" sz="1400" b="0" dirty="0">
                <a:solidFill>
                  <a:prstClr val="black"/>
                </a:solidFill>
              </a:rPr>
              <a:t>=5'b00011,  EX_I=  5'b00100,</a:t>
            </a:r>
          </a:p>
          <a:p>
            <a:pPr marL="0" lvl="0" indent="0">
              <a:lnSpc>
                <a:spcPts val="12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400" b="0" dirty="0">
                <a:solidFill>
                  <a:prstClr val="black"/>
                </a:solidFill>
              </a:rPr>
              <a:t>	 </a:t>
            </a:r>
            <a:r>
              <a:rPr lang="en-US" altLang="zh-CN" sz="1400" b="0" dirty="0" err="1">
                <a:solidFill>
                  <a:prstClr val="black"/>
                </a:solidFill>
              </a:rPr>
              <a:t>Lui_WB</a:t>
            </a:r>
            <a:r>
              <a:rPr lang="en-US" altLang="zh-CN" sz="1400" b="0" dirty="0">
                <a:solidFill>
                  <a:prstClr val="black"/>
                </a:solidFill>
              </a:rPr>
              <a:t>=5'b00101,  </a:t>
            </a:r>
            <a:r>
              <a:rPr lang="en-US" altLang="zh-CN" sz="1400" b="0" dirty="0" err="1">
                <a:solidFill>
                  <a:prstClr val="black"/>
                </a:solidFill>
              </a:rPr>
              <a:t>EX_beq</a:t>
            </a:r>
            <a:r>
              <a:rPr lang="en-US" altLang="zh-CN" sz="1400" b="0" dirty="0">
                <a:solidFill>
                  <a:prstClr val="black"/>
                </a:solidFill>
              </a:rPr>
              <a:t>=5'b00110, </a:t>
            </a:r>
            <a:r>
              <a:rPr lang="en-US" altLang="zh-CN" sz="1400" b="0" dirty="0" err="1">
                <a:solidFill>
                  <a:prstClr val="black"/>
                </a:solidFill>
              </a:rPr>
              <a:t>EX_bne</a:t>
            </a:r>
            <a:r>
              <a:rPr lang="en-US" altLang="zh-CN" sz="1400" b="0" dirty="0">
                <a:solidFill>
                  <a:prstClr val="black"/>
                </a:solidFill>
              </a:rPr>
              <a:t>= 5'b00111, </a:t>
            </a:r>
            <a:r>
              <a:rPr lang="en-US" altLang="zh-CN" sz="1400" b="0" dirty="0" err="1">
                <a:solidFill>
                  <a:prstClr val="black"/>
                </a:solidFill>
              </a:rPr>
              <a:t>EX_jr</a:t>
            </a:r>
            <a:r>
              <a:rPr lang="en-US" altLang="zh-CN" sz="1400" b="0" dirty="0">
                <a:solidFill>
                  <a:prstClr val="black"/>
                </a:solidFill>
              </a:rPr>
              <a:t>= 5'b01000,     EX_JAL=5'b01001, </a:t>
            </a:r>
          </a:p>
          <a:p>
            <a:pPr marL="0" lvl="0" indent="0">
              <a:lnSpc>
                <a:spcPts val="12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400" b="0" dirty="0">
                <a:solidFill>
                  <a:prstClr val="black"/>
                </a:solidFill>
              </a:rPr>
              <a:t>	 </a:t>
            </a:r>
            <a:r>
              <a:rPr lang="en-US" altLang="zh-CN" sz="1400" b="0" dirty="0" err="1">
                <a:solidFill>
                  <a:prstClr val="black"/>
                </a:solidFill>
              </a:rPr>
              <a:t>Exe_J</a:t>
            </a:r>
            <a:r>
              <a:rPr lang="en-US" altLang="zh-CN" sz="1400" b="0" dirty="0">
                <a:solidFill>
                  <a:prstClr val="black"/>
                </a:solidFill>
              </a:rPr>
              <a:t> = 5'b01010,    MEM_RD=5'b01011,                              MEM_WD= 5'b01100,                      	WB_R=  5'b01101,   WB_I=5'b01110,     WB_LW=5'b01111,  Error=11111;</a:t>
            </a: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</a:p>
          <a:p>
            <a:pPr marL="0" lvl="0" indent="0">
              <a:lnSpc>
                <a:spcPts val="12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srgbClr val="0033CC"/>
                </a:solidFill>
              </a:rPr>
              <a:t>parameter </a:t>
            </a:r>
            <a:r>
              <a:rPr lang="en-US" altLang="zh-CN" sz="1400" b="0" dirty="0">
                <a:solidFill>
                  <a:prstClr val="black"/>
                </a:solidFill>
              </a:rPr>
              <a:t>AND=3'b000, OR=3'b001, ADD=3'b010, SUB=3'b110, </a:t>
            </a:r>
          </a:p>
          <a:p>
            <a:pPr marL="0" lvl="0" indent="0">
              <a:lnSpc>
                <a:spcPts val="12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400" b="0" dirty="0">
                <a:solidFill>
                  <a:prstClr val="black"/>
                </a:solidFill>
              </a:rPr>
              <a:t>                 NOR=3'b100, SLT=3'b111, XOR=3'b011, SRL=3'b101;</a:t>
            </a:r>
            <a:r>
              <a:rPr lang="en-US" altLang="zh-CN" sz="1800" b="0" dirty="0">
                <a:solidFill>
                  <a:prstClr val="black"/>
                </a:solidFill>
              </a:rPr>
              <a:t>	  </a:t>
            </a:r>
          </a:p>
          <a:p>
            <a:pPr marL="0" lvl="0" indent="0">
              <a:lnSpc>
                <a:spcPts val="12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`define </a:t>
            </a:r>
            <a:r>
              <a:rPr lang="en-US" altLang="zh-CN" sz="1400" b="0" dirty="0" err="1">
                <a:solidFill>
                  <a:prstClr val="black"/>
                </a:solidFill>
              </a:rPr>
              <a:t>CPU_ctrl_signals</a:t>
            </a:r>
            <a:r>
              <a:rPr lang="en-US" altLang="zh-CN" sz="1400" b="0" dirty="0">
                <a:solidFill>
                  <a:prstClr val="black"/>
                </a:solidFill>
              </a:rPr>
              <a:t>  {</a:t>
            </a:r>
            <a:r>
              <a:rPr lang="en-US" altLang="zh-CN" sz="1400" b="0" dirty="0" err="1">
                <a:solidFill>
                  <a:prstClr val="black"/>
                </a:solidFill>
              </a:rPr>
              <a:t>PCWrite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PCWriteCond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IorD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MemRead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MemWrite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IRWrite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MemtoReg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PCSource</a:t>
            </a:r>
            <a:r>
              <a:rPr lang="en-US" altLang="zh-CN" sz="1400" b="0" dirty="0">
                <a:solidFill>
                  <a:prstClr val="black"/>
                </a:solidFill>
              </a:rPr>
              <a:t>, 		   </a:t>
            </a:r>
            <a:r>
              <a:rPr lang="en-US" altLang="zh-CN" sz="1400" b="0" dirty="0" err="1">
                <a:solidFill>
                  <a:prstClr val="black"/>
                </a:solidFill>
              </a:rPr>
              <a:t>ALUSrcB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ALUSrcA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RegWrite</a:t>
            </a:r>
            <a:r>
              <a:rPr lang="en-US" altLang="zh-CN" sz="1400" b="0" dirty="0">
                <a:solidFill>
                  <a:prstClr val="black"/>
                </a:solidFill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</a:rPr>
              <a:t>RegDst</a:t>
            </a:r>
            <a:r>
              <a:rPr lang="en-US" altLang="zh-CN" sz="1400" b="0" dirty="0">
                <a:solidFill>
                  <a:prstClr val="black"/>
                </a:solidFill>
              </a:rPr>
              <a:t>, CPU_MIO, ……}</a:t>
            </a:r>
            <a:r>
              <a:rPr lang="en-US" altLang="zh-CN" sz="1800" b="0" dirty="0">
                <a:solidFill>
                  <a:prstClr val="black"/>
                </a:solidFill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@ (</a:t>
            </a:r>
            <a:r>
              <a:rPr lang="en-US" altLang="zh-CN" sz="1800" dirty="0" err="1">
                <a:solidFill>
                  <a:srgbClr val="3333FF"/>
                </a:solidFill>
              </a:rPr>
              <a:t>posedge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or </a:t>
            </a:r>
            <a:r>
              <a:rPr lang="en-US" altLang="zh-CN" sz="1800" dirty="0" err="1">
                <a:solidFill>
                  <a:srgbClr val="3333FF"/>
                </a:solidFill>
              </a:rPr>
              <a:t>posedge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reset)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 smtClean="0">
                <a:solidFill>
                  <a:srgbClr val="3333FF"/>
                </a:solidFill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@* </a:t>
            </a:r>
            <a:r>
              <a:rPr lang="en-US" altLang="zh-CN" sz="1800" dirty="0" smtClean="0">
                <a:solidFill>
                  <a:srgbClr val="3333FF"/>
                </a:solidFill>
              </a:rPr>
              <a:t>begin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输出变量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信号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1600" dirty="0" smtClean="0">
                <a:solidFill>
                  <a:schemeClr val="tx1"/>
                </a:solidFill>
              </a:rPr>
              <a:t>描述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r>
              <a:rPr lang="en-US" altLang="zh-CN" sz="1600" dirty="0">
                <a:solidFill>
                  <a:schemeClr val="tx1"/>
                </a:solidFill>
              </a:rPr>
              <a:t> ALU</a:t>
            </a:r>
            <a:r>
              <a:rPr lang="zh-CN" altLang="en-US" sz="1600" dirty="0" smtClean="0">
                <a:solidFill>
                  <a:schemeClr val="tx1"/>
                </a:solidFill>
              </a:rPr>
              <a:t>操作控制描述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         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0" dirty="0" smtClean="0">
                <a:solidFill>
                  <a:schemeClr val="tx1"/>
                </a:solidFill>
              </a:rPr>
              <a:t>          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        ALU</a:t>
            </a:r>
            <a:r>
              <a:rPr lang="zh-CN" altLang="en-US" sz="1600" dirty="0" smtClean="0">
                <a:solidFill>
                  <a:schemeClr val="tx1"/>
                </a:solidFill>
              </a:rPr>
              <a:t>操作译码描述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9187" y="4669088"/>
            <a:ext cx="243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数据通路</a:t>
            </a:r>
            <a:r>
              <a:rPr lang="zh-CN" altLang="en-US" b="1" dirty="0" smtClean="0">
                <a:solidFill>
                  <a:srgbClr val="FF0000"/>
                </a:solidFill>
              </a:rPr>
              <a:t>控制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含</a:t>
            </a:r>
            <a:r>
              <a:rPr lang="en-US" altLang="zh-CN" b="1" dirty="0" smtClean="0">
                <a:solidFill>
                  <a:srgbClr val="FF0000"/>
                </a:solidFill>
              </a:rPr>
              <a:t>ALU)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9187" y="31024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状态机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31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状态机转换描述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3479"/>
            <a:ext cx="8229600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@ (</a:t>
            </a:r>
            <a:r>
              <a:rPr lang="en-US" altLang="zh-CN" sz="1600" b="0" dirty="0" err="1">
                <a:solidFill>
                  <a:schemeClr val="tx1"/>
                </a:solidFill>
              </a:rPr>
              <a:t>posedge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 or </a:t>
            </a:r>
            <a:r>
              <a:rPr lang="en-US" altLang="zh-CN" sz="1600" b="0" dirty="0" err="1">
                <a:solidFill>
                  <a:schemeClr val="tx1"/>
                </a:solidFill>
              </a:rPr>
              <a:t>posedge</a:t>
            </a:r>
            <a:r>
              <a:rPr lang="en-US" altLang="zh-CN" sz="1600" b="0" dirty="0">
                <a:solidFill>
                  <a:schemeClr val="tx1"/>
                </a:solidFill>
              </a:rPr>
              <a:t> reset)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            </a:t>
            </a:r>
            <a:r>
              <a:rPr lang="en-US" altLang="zh-CN" sz="1800" dirty="0">
                <a:solidFill>
                  <a:srgbClr val="3333FF"/>
                </a:solidFill>
              </a:rPr>
              <a:t>if </a:t>
            </a:r>
            <a:r>
              <a:rPr lang="en-US" altLang="zh-CN" sz="1600" b="0" dirty="0">
                <a:solidFill>
                  <a:schemeClr val="tx1"/>
                </a:solidFill>
              </a:rPr>
              <a:t>(reset==1)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state </a:t>
            </a:r>
            <a:r>
              <a:rPr lang="en-US" altLang="zh-CN" sz="1600" b="0" dirty="0">
                <a:solidFill>
                  <a:schemeClr val="tx1"/>
                </a:solidFill>
              </a:rPr>
              <a:t>&lt;= IF;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sz="1800" dirty="0">
                <a:solidFill>
                  <a:srgbClr val="3333FF"/>
                </a:solidFill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(state)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IF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800" dirty="0">
                <a:solidFill>
                  <a:srgbClr val="3333FF"/>
                </a:solidFill>
              </a:rPr>
              <a:t>if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MIO_ready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)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ID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800" dirty="0" smtClean="0">
                <a:solidFill>
                  <a:srgbClr val="3333FF"/>
                </a:solidFill>
              </a:rPr>
              <a:t>else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state </a:t>
            </a:r>
            <a:r>
              <a:rPr lang="en-US" altLang="zh-CN" sz="1600" b="0" dirty="0">
                <a:solidFill>
                  <a:schemeClr val="tx1"/>
                </a:solidFill>
              </a:rPr>
              <a:t>&lt;=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IF;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ID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600" b="0" dirty="0">
                <a:solidFill>
                  <a:schemeClr val="tx1"/>
                </a:solidFill>
              </a:rPr>
              <a:t>[31:26])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          6'b000000: state &lt;= state &lt;= EX_R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//R-type 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6'b100011: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</a:t>
            </a:r>
            <a:r>
              <a:rPr lang="en-US" altLang="zh-CN" sz="1600" b="0" dirty="0" err="1">
                <a:solidFill>
                  <a:schemeClr val="tx1"/>
                </a:solidFill>
              </a:rPr>
              <a:t>EX_Mem</a:t>
            </a:r>
            <a:r>
              <a:rPr lang="en-US" altLang="zh-CN" sz="1600" b="0" dirty="0">
                <a:solidFill>
                  <a:schemeClr val="tx1"/>
                </a:solidFill>
              </a:rPr>
              <a:t>;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600" b="0" dirty="0" err="1">
                <a:solidFill>
                  <a:schemeClr val="tx1"/>
                </a:solidFill>
              </a:rPr>
              <a:t>Lw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>
                <a:solidFill>
                  <a:schemeClr val="tx1"/>
                </a:solidFill>
              </a:rPr>
              <a:t>………………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6'b000100: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</a:t>
            </a:r>
            <a:r>
              <a:rPr lang="en-US" altLang="zh-CN" sz="1600" b="0" dirty="0" err="1">
                <a:solidFill>
                  <a:schemeClr val="tx1"/>
                </a:solidFill>
              </a:rPr>
              <a:t>EX_beq</a:t>
            </a:r>
            <a:r>
              <a:rPr lang="en-US" altLang="zh-CN" sz="1600" b="0" dirty="0">
                <a:solidFill>
                  <a:schemeClr val="tx1"/>
                </a:solidFill>
              </a:rPr>
              <a:t>;  </a:t>
            </a:r>
            <a:r>
              <a:rPr lang="en-US" altLang="zh-CN" sz="1600" b="0" dirty="0">
                <a:solidFill>
                  <a:schemeClr val="tx1"/>
                </a:solidFill>
              </a:rPr>
              <a:t>	//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Beq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6‘b000101: </a:t>
            </a:r>
            <a:r>
              <a:rPr lang="en-US" altLang="zh-CN" sz="1600" b="0" dirty="0">
                <a:solidFill>
                  <a:schemeClr val="tx1"/>
                </a:solidFill>
              </a:rPr>
              <a:t>state &lt;=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EX_bne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;	//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Bne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2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2800" b="0" dirty="0" smtClean="0">
                <a:solidFill>
                  <a:prstClr val="black"/>
                </a:solidFill>
              </a:rPr>
              <a:t>………………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600" b="0" dirty="0">
                <a:solidFill>
                  <a:schemeClr val="tx1"/>
                </a:solidFill>
              </a:rPr>
              <a:t>: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Error;	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Mem_Ex:begin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800" b="0" dirty="0">
                <a:solidFill>
                  <a:schemeClr val="tx1"/>
                </a:solidFill>
              </a:rPr>
              <a:t>	</a:t>
            </a:r>
            <a:r>
              <a:rPr lang="en-US" altLang="zh-CN" sz="2800" b="0" dirty="0">
                <a:solidFill>
                  <a:schemeClr val="tx1"/>
                </a:solidFill>
              </a:rPr>
              <a:t>		…………</a:t>
            </a:r>
            <a:r>
              <a:rPr lang="en-US" altLang="zh-CN" sz="2800" b="0" dirty="0">
                <a:solidFill>
                  <a:schemeClr val="tx1"/>
                </a:solidFill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Error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Error;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state </a:t>
            </a:r>
            <a:r>
              <a:rPr lang="en-US" altLang="zh-CN" sz="1600" b="0" dirty="0">
                <a:solidFill>
                  <a:schemeClr val="tx1"/>
                </a:solidFill>
              </a:rPr>
              <a:t>&lt;= Error;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3333FF"/>
                </a:solidFill>
              </a:rPr>
              <a:t>endcase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60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输出变量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信号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</a:rPr>
              <a:t>描述</a:t>
            </a:r>
            <a:r>
              <a:rPr lang="zh-CN" altLang="en-US" sz="2800" dirty="0" smtClean="0">
                <a:solidFill>
                  <a:schemeClr val="tx1"/>
                </a:solidFill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</a:rPr>
              <a:t>指令</a:t>
            </a:r>
            <a:r>
              <a:rPr lang="zh-CN" altLang="en-US" sz="2000" dirty="0" smtClean="0">
                <a:solidFill>
                  <a:srgbClr val="FF0000"/>
                </a:solidFill>
              </a:rPr>
              <a:t>扩展后</a:t>
            </a:r>
            <a:r>
              <a:rPr lang="en-US" altLang="zh-CN" sz="2000" dirty="0" smtClean="0">
                <a:solidFill>
                  <a:srgbClr val="FF0000"/>
                </a:solidFill>
              </a:rPr>
              <a:t>value</a:t>
            </a:r>
            <a:r>
              <a:rPr lang="zh-CN" altLang="en-US" sz="2000" dirty="0" smtClean="0">
                <a:solidFill>
                  <a:srgbClr val="FF0000"/>
                </a:solidFill>
              </a:rPr>
              <a:t>需要重新定义值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always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@ * 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dirty="0" smtClean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(Q</a:t>
            </a:r>
            <a:r>
              <a:rPr lang="en-US" altLang="zh-CN" sz="1800" b="0" dirty="0">
                <a:solidFill>
                  <a:schemeClr val="tx1"/>
                </a:solidFill>
              </a:rPr>
              <a:t>)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//</a:t>
            </a:r>
            <a:r>
              <a:rPr lang="en-US" altLang="zh-CN" sz="1800" b="0" dirty="0">
                <a:solidFill>
                  <a:schemeClr val="tx1"/>
                </a:solidFill>
              </a:rPr>
              <a:t>state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IF</a:t>
            </a:r>
            <a:r>
              <a:rPr lang="en-US" altLang="zh-CN" sz="1800" b="0" dirty="0">
                <a:solidFill>
                  <a:schemeClr val="tx1"/>
                </a:solidFill>
              </a:rPr>
              <a:t>: 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= value0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prstClr val="black"/>
                </a:solidFill>
              </a:rPr>
              <a:t>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>
                <a:solidFill>
                  <a:prstClr val="black"/>
                </a:solidFill>
              </a:rPr>
              <a:t> = 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ADD;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smtClean="0">
                <a:solidFill>
                  <a:srgbClr val="3333FF"/>
                </a:solidFill>
              </a:rPr>
              <a:t>end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ID</a:t>
            </a:r>
            <a:r>
              <a:rPr lang="en-US" altLang="zh-CN" sz="1800" b="0" dirty="0">
                <a:solidFill>
                  <a:schemeClr val="tx1"/>
                </a:solidFill>
              </a:rPr>
              <a:t>: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= value1</a:t>
            </a:r>
            <a:r>
              <a:rPr lang="en-US" altLang="zh-CN" sz="1800" b="0" dirty="0">
                <a:solidFill>
                  <a:schemeClr val="tx1"/>
                </a:solidFill>
              </a:rPr>
              <a:t>; </a:t>
            </a:r>
            <a:r>
              <a:rPr lang="en-US" altLang="zh-CN" sz="1800" b="0" dirty="0" err="1" smtClean="0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800" b="0" dirty="0">
                <a:solidFill>
                  <a:prstClr val="black"/>
                </a:solidFill>
              </a:rPr>
              <a:t>= ADD;</a:t>
            </a:r>
            <a:r>
              <a:rPr lang="en-US" altLang="zh-CN" sz="1800" b="0" dirty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>
                <a:solidFill>
                  <a:schemeClr val="tx1"/>
                </a:solidFill>
              </a:rPr>
              <a:t>EX_Mem</a:t>
            </a:r>
            <a:r>
              <a:rPr lang="en-US" altLang="zh-CN" sz="1800" b="0" dirty="0">
                <a:solidFill>
                  <a:schemeClr val="tx1"/>
                </a:solidFill>
              </a:rPr>
              <a:t>:  </a:t>
            </a:r>
            <a:r>
              <a:rPr lang="en-US" altLang="zh-CN" sz="1800" dirty="0" smtClean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value2;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>
                <a:solidFill>
                  <a:prstClr val="black"/>
                </a:solidFill>
              </a:rPr>
              <a:t> = ADD;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EX_R:	  </a:t>
            </a:r>
            <a:r>
              <a:rPr lang="en-US" altLang="zh-CN" sz="1800" dirty="0" smtClean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value6;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	  </a:t>
            </a:r>
            <a:r>
              <a:rPr lang="en-US" altLang="zh-CN" sz="1800" dirty="0" smtClean="0">
                <a:solidFill>
                  <a:srgbClr val="3333FF"/>
                </a:solidFill>
              </a:rPr>
              <a:t>case 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Inst_in</a:t>
            </a:r>
            <a:r>
              <a:rPr lang="en-US" altLang="zh-CN" sz="1800" dirty="0">
                <a:solidFill>
                  <a:srgbClr val="FF0000"/>
                </a:solidFill>
              </a:rPr>
              <a:t>[5:0</a:t>
            </a:r>
            <a:r>
              <a:rPr lang="en-US" altLang="zh-CN" sz="1800" dirty="0" smtClean="0">
                <a:solidFill>
                  <a:srgbClr val="FF0000"/>
                </a:solidFill>
              </a:rPr>
              <a:t>])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 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6‘b100000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 smtClean="0">
                <a:solidFill>
                  <a:prstClr val="black"/>
                </a:solidFill>
              </a:rPr>
              <a:t>ALU_operation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600" b="0" dirty="0">
                <a:solidFill>
                  <a:prstClr val="black"/>
                </a:solidFill>
              </a:rPr>
              <a:t>= 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????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prstClr val="black"/>
                </a:solidFill>
              </a:rPr>
              <a:t>	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	 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6‘b100010</a:t>
            </a:r>
            <a:r>
              <a:rPr lang="en-US" altLang="zh-CN" sz="1600" b="0" dirty="0">
                <a:solidFill>
                  <a:schemeClr val="tx1"/>
                </a:solidFill>
              </a:rPr>
              <a:t>: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 smtClean="0">
                <a:solidFill>
                  <a:prstClr val="black"/>
                </a:solidFill>
              </a:rPr>
              <a:t>ALU_operation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600" b="0" dirty="0">
                <a:solidFill>
                  <a:prstClr val="black"/>
                </a:solidFill>
              </a:rPr>
              <a:t>= 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???? </a:t>
            </a:r>
            <a:r>
              <a:rPr lang="en-US" altLang="zh-CN" sz="1600" b="0" dirty="0">
                <a:solidFill>
                  <a:prstClr val="black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rgbClr val="3333FF"/>
                </a:solidFill>
              </a:rPr>
              <a:t> 			…………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3333FF"/>
                </a:solidFill>
              </a:rPr>
              <a:t>		   default</a:t>
            </a:r>
            <a:r>
              <a:rPr lang="en-US" altLang="zh-CN" sz="1600" dirty="0">
                <a:solidFill>
                  <a:srgbClr val="3333FF"/>
                </a:solidFill>
              </a:rPr>
              <a:t>: </a:t>
            </a:r>
            <a:r>
              <a:rPr lang="en-US" altLang="zh-CN" sz="1600" dirty="0" smtClean="0">
                <a:solidFill>
                  <a:srgbClr val="3333FF"/>
                </a:solidFill>
              </a:rPr>
              <a:t>      </a:t>
            </a:r>
            <a:r>
              <a:rPr lang="en-US" altLang="zh-CN" sz="1600" b="0" dirty="0" err="1" smtClean="0">
                <a:solidFill>
                  <a:prstClr val="black"/>
                </a:solidFill>
              </a:rPr>
              <a:t>ALU_operation</a:t>
            </a:r>
            <a:r>
              <a:rPr lang="en-US" altLang="zh-CN" sz="1600" b="0" dirty="0" smtClean="0">
                <a:solidFill>
                  <a:prstClr val="black"/>
                </a:solidFill>
              </a:rPr>
              <a:t>  &lt;= </a:t>
            </a:r>
            <a:r>
              <a:rPr lang="en-US" altLang="zh-CN" sz="1600" b="0" dirty="0">
                <a:solidFill>
                  <a:prstClr val="black"/>
                </a:solidFill>
              </a:rPr>
              <a:t>ADD;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	</a:t>
            </a:r>
            <a:r>
              <a:rPr lang="en-US" altLang="zh-CN" sz="1800" dirty="0" smtClean="0">
                <a:solidFill>
                  <a:srgbClr val="3333FF"/>
                </a:solidFill>
              </a:rPr>
              <a:t>	  </a:t>
            </a:r>
            <a:r>
              <a:rPr lang="en-US" altLang="zh-CN" sz="1800" dirty="0" err="1" smtClean="0">
                <a:solidFill>
                  <a:srgbClr val="3333FF"/>
                </a:solidFill>
              </a:rPr>
              <a:t>endcase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  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MEM_RD: </a:t>
            </a:r>
            <a:r>
              <a:rPr lang="en-US" altLang="zh-CN" sz="1800" dirty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value3;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>
                <a:solidFill>
                  <a:prstClr val="black"/>
                </a:solidFill>
              </a:rPr>
              <a:t> = ADD;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</a:rPr>
              <a:t>end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WB_LW :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</a:rPr>
              <a:t>  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value4;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>
                <a:solidFill>
                  <a:prstClr val="black"/>
                </a:solidFill>
              </a:rPr>
              <a:t> = ADD;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</a:rPr>
              <a:t>end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……………………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 smtClean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dirty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value0;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>
                <a:solidFill>
                  <a:prstClr val="black"/>
                </a:solidFill>
              </a:rPr>
              <a:t> = ADD;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3333FF"/>
                </a:solidFill>
              </a:rPr>
              <a:t>endcase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67744" y="3212976"/>
            <a:ext cx="3888432" cy="18002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92888" y="3851466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R-Type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5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复杂时序电路实现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学习</a:t>
            </a:r>
            <a:r>
              <a:rPr lang="en-US" altLang="zh-CN" sz="28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优化思想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个性化设计探索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测试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方案的设计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5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测试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程序的设计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175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状态</a:t>
            </a:r>
            <a:r>
              <a:rPr lang="en-US" altLang="zh-CN" dirty="0" smtClean="0"/>
              <a:t>EX_R</a:t>
            </a:r>
            <a:r>
              <a:rPr lang="zh-CN" altLang="en-US" dirty="0" smtClean="0"/>
              <a:t>时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操作译码</a:t>
            </a:r>
            <a:r>
              <a:rPr lang="zh-CN" altLang="en-US" dirty="0" smtClean="0"/>
              <a:t>描述</a:t>
            </a:r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70992"/>
            <a:ext cx="8568952" cy="52383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chemeClr val="tx1"/>
                </a:solidFill>
              </a:rPr>
              <a:t>R</a:t>
            </a:r>
            <a:r>
              <a:rPr lang="zh-CN" altLang="en-US" sz="2800" dirty="0" smtClean="0">
                <a:solidFill>
                  <a:schemeClr val="tx1"/>
                </a:solidFill>
              </a:rPr>
              <a:t>格式指令</a:t>
            </a:r>
            <a:r>
              <a:rPr lang="en-US" altLang="zh-CN" sz="280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dirty="0" smtClean="0">
                <a:solidFill>
                  <a:schemeClr val="tx1"/>
                </a:solidFill>
              </a:rPr>
              <a:t>译码参考</a:t>
            </a:r>
            <a:r>
              <a:rPr lang="zh-CN" altLang="en-US" sz="2800" dirty="0" smtClean="0">
                <a:solidFill>
                  <a:schemeClr val="tx1"/>
                </a:solidFill>
              </a:rPr>
              <a:t>描述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EX_R:  </a:t>
            </a:r>
            <a:r>
              <a:rPr lang="en-US" altLang="zh-CN" sz="1800" dirty="0" smtClean="0">
                <a:solidFill>
                  <a:srgbClr val="3333FF"/>
                </a:solidFill>
              </a:rPr>
              <a:t>begin </a:t>
            </a:r>
            <a:r>
              <a:rPr lang="en-US" altLang="zh-CN" sz="1800" b="0" dirty="0">
                <a:solidFill>
                  <a:schemeClr val="tx1"/>
                </a:solidFill>
              </a:rPr>
              <a:t>`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value6;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Inst_in</a:t>
            </a:r>
            <a:r>
              <a:rPr lang="en-US" altLang="zh-CN" sz="1800" dirty="0">
                <a:solidFill>
                  <a:srgbClr val="FF0000"/>
                </a:solidFill>
              </a:rPr>
              <a:t>[31:26</a:t>
            </a:r>
            <a:r>
              <a:rPr lang="en-US" altLang="zh-CN" sz="1800" dirty="0" smtClean="0">
                <a:solidFill>
                  <a:srgbClr val="FF0000"/>
                </a:solidFill>
              </a:rPr>
              <a:t>])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	//</a:t>
            </a:r>
            <a:r>
              <a:rPr lang="en-US" altLang="zh-CN" sz="1800" b="0" dirty="0">
                <a:solidFill>
                  <a:schemeClr val="tx1"/>
                </a:solidFill>
              </a:rPr>
              <a:t>R-type 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6'b100000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&lt;=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？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6'b100010: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&lt;= ?;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6'b100100: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&lt;= ?;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6'b100101: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&lt;= ?;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6'b100111: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&lt;= ?;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6'b101010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&lt;=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?;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6'b000010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 smtClean="0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&lt;=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?;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//SP3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shfit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1bit right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6'b000000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&lt;=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?;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6'b001000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>
                <a:solidFill>
                  <a:schemeClr val="tx1"/>
                </a:solidFill>
              </a:rPr>
              <a:t>  &lt;=ADD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Jr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   </a:t>
            </a:r>
            <a:r>
              <a:rPr lang="en-US" altLang="zh-CN" sz="1800" b="0" dirty="0" err="1" smtClean="0">
                <a:solidFill>
                  <a:prstClr val="black"/>
                </a:solidFill>
              </a:rPr>
              <a:t>ALU_operation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&lt;= ADD;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     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</a:p>
          <a:p>
            <a:pPr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输出信号与状态时序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输出信号若与状态机合并描述有一个时钟差</a:t>
            </a:r>
            <a:r>
              <a:rPr lang="en-US" altLang="zh-CN" sz="2400" b="0" dirty="0">
                <a:solidFill>
                  <a:schemeClr val="tx1"/>
                </a:solidFill>
              </a:rPr>
              <a:t>	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86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多周期</a:t>
            </a:r>
            <a:r>
              <a:rPr lang="en-US" altLang="zh-CN" sz="6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6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</a:t>
            </a:r>
            <a:r>
              <a:rPr lang="zh-CN" altLang="en-US" sz="6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en-US" altLang="zh-CN" sz="6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5800" dirty="0" smtClean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集成替换</a:t>
            </a:r>
            <a:endParaRPr lang="en-US" altLang="zh-CN" sz="5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1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499" y="1124745"/>
            <a:ext cx="3613006" cy="51320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控制器集成替换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980728"/>
            <a:ext cx="6213376" cy="35309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集成替换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仿真正确后</a:t>
            </a:r>
            <a:r>
              <a:rPr lang="zh-CN" altLang="en-US" sz="2200" dirty="0" smtClean="0"/>
              <a:t>替换</a:t>
            </a:r>
            <a:r>
              <a:rPr lang="en-US" altLang="zh-CN" sz="2200" dirty="0" smtClean="0"/>
              <a:t>Exp11</a:t>
            </a:r>
            <a:r>
              <a:rPr lang="zh-CN" altLang="en-US" sz="2200" dirty="0" smtClean="0"/>
              <a:t>工程</a:t>
            </a:r>
            <a:r>
              <a:rPr lang="zh-CN" altLang="en-US" sz="2200" dirty="0" smtClean="0"/>
              <a:t>中的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数据通路模块、控制器模块</a:t>
            </a:r>
            <a:endPara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移除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</a:t>
            </a: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中数据通路与控制器关联</a:t>
            </a:r>
            <a:endParaRPr lang="en-US" altLang="zh-CN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>
                <a:cs typeface="Times New Roman" panose="02020603050405020304" pitchFamily="18" charset="0"/>
              </a:rPr>
              <a:t>Exp11</a:t>
            </a:r>
            <a:r>
              <a:rPr lang="zh-CN" altLang="en-US" sz="2200" dirty="0">
                <a:cs typeface="Times New Roman" panose="02020603050405020304" pitchFamily="18" charset="0"/>
              </a:rPr>
              <a:t>工程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中移除数据通路关联</a:t>
            </a:r>
            <a:endParaRPr lang="en-US" altLang="zh-CN" sz="2200" dirty="0" smtClean="0"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cs typeface="Times New Roman" panose="02020603050405020304" pitchFamily="18" charset="0"/>
              </a:rPr>
              <a:t>Exp11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工程</a:t>
            </a:r>
            <a:r>
              <a:rPr lang="zh-CN" altLang="en-US" sz="2200" dirty="0">
                <a:cs typeface="Times New Roman" panose="02020603050405020304" pitchFamily="18" charset="0"/>
              </a:rPr>
              <a:t>中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移除控制器关联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替换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工程中数据通路模块文件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M_Datapath.v</a:t>
            </a:r>
            <a:endParaRPr lang="en-US" altLang="zh-CN" sz="200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替换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控制器模块文件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ts val="2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cs typeface="Times New Roman" panose="02020603050405020304" pitchFamily="18" charset="0"/>
              </a:rPr>
              <a:t>ctrl.v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文件</a:t>
            </a:r>
            <a:endParaRPr lang="en-US" altLang="zh-CN" sz="1800" dirty="0" smtClean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Project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菜单中运行</a:t>
            </a:r>
            <a:r>
              <a:rPr lang="zh-CN" altLang="en-US" sz="2400" dirty="0"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cs typeface="Times New Roman" panose="02020603050405020304" pitchFamily="18" charset="0"/>
              </a:rPr>
              <a:t/>
            </a:r>
            <a:br>
              <a:rPr lang="en-US" altLang="zh-CN" sz="2400" dirty="0" smtClean="0">
                <a:cs typeface="Times New Roman" panose="02020603050405020304" pitchFamily="18" charset="0"/>
              </a:rPr>
            </a:br>
            <a:r>
              <a:rPr lang="en-US" altLang="zh-CN" sz="2200" b="1" dirty="0" smtClean="0">
                <a:cs typeface="Times New Roman" panose="02020603050405020304" pitchFamily="18" charset="0"/>
              </a:rPr>
              <a:t>Cleanup Project Files …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建议用</a:t>
            </a: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Exp11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资源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重建工程</a:t>
            </a:r>
            <a:endParaRPr lang="en-US" altLang="zh-CN" sz="24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除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M_Datapath.v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和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ctrl.v</a:t>
            </a:r>
            <a:r>
              <a:rPr lang="zh-CN" altLang="en-US" sz="2000" dirty="0">
                <a:cs typeface="Times New Roman" panose="02020603050405020304" pitchFamily="18" charset="0"/>
              </a:rPr>
              <a:t>模块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835696" y="5867552"/>
            <a:ext cx="3168352" cy="307469"/>
          </a:xfrm>
          <a:prstGeom prst="wedgeRoundRectCallout">
            <a:avLst>
              <a:gd name="adj1" fmla="val 78542"/>
              <a:gd name="adj2" fmla="val -120086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Exp11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需要替换的模块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796136" y="5425852"/>
            <a:ext cx="3312369" cy="59543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3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627" y="1340768"/>
            <a:ext cx="3894669" cy="46711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" y="1130691"/>
            <a:ext cx="8229600" cy="4968552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集成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替换后的模块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层次结构</a:t>
            </a:r>
            <a:endParaRPr lang="en-US" altLang="zh-CN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227239" y="1209451"/>
            <a:ext cx="3816424" cy="4776413"/>
          </a:xfrm>
          <a:prstGeom prst="roundRect">
            <a:avLst>
              <a:gd name="adj" fmla="val 9515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323528" y="2586395"/>
            <a:ext cx="4104456" cy="612648"/>
          </a:xfrm>
          <a:prstGeom prst="wedgeRoundRectCallout">
            <a:avLst>
              <a:gd name="adj1" fmla="val 74615"/>
              <a:gd name="adj2" fmla="val -210481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Exp12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数据通路替换后的模块调用关系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08695" y="5373216"/>
            <a:ext cx="2671846" cy="612648"/>
          </a:xfrm>
          <a:prstGeom prst="wedgeRoundRectCallout">
            <a:avLst>
              <a:gd name="adj1" fmla="val 126978"/>
              <a:gd name="adj2" fmla="val -48085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替换后</a:t>
            </a:r>
            <a:r>
              <a:rPr lang="zh-CN" altLang="en-US" sz="2000" dirty="0" smtClean="0">
                <a:solidFill>
                  <a:schemeClr val="tx1"/>
                </a:solidFill>
              </a:rPr>
              <a:t>的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数据通路与</a:t>
            </a:r>
            <a:r>
              <a:rPr lang="zh-CN" altLang="en-US" sz="2000" dirty="0" smtClean="0">
                <a:solidFill>
                  <a:schemeClr val="tx1"/>
                </a:solidFill>
              </a:rPr>
              <a:t>控制器</a:t>
            </a:r>
            <a:r>
              <a:rPr lang="zh-CN" altLang="en-US" sz="2000" dirty="0" smtClean="0">
                <a:solidFill>
                  <a:schemeClr val="tx1"/>
                </a:solidFill>
              </a:rPr>
              <a:t>模块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06688" y="5243044"/>
            <a:ext cx="3531607" cy="4364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0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DEMO</a:t>
            </a:r>
            <a:r>
              <a:rPr lang="zh-CN" altLang="en-US" sz="2800" dirty="0">
                <a:solidFill>
                  <a:schemeClr val="tx1"/>
                </a:solidFill>
              </a:rPr>
              <a:t>程序</a:t>
            </a:r>
            <a:r>
              <a:rPr lang="zh-CN" altLang="en-US" sz="2800" dirty="0" smtClean="0">
                <a:solidFill>
                  <a:schemeClr val="tx1"/>
                </a:solidFill>
              </a:rPr>
              <a:t>目测控制器</a:t>
            </a:r>
            <a:r>
              <a:rPr lang="zh-CN" altLang="en-US" sz="2800" dirty="0" smtClean="0">
                <a:solidFill>
                  <a:schemeClr val="tx1"/>
                </a:solidFill>
              </a:rPr>
              <a:t>功能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接口</a:t>
            </a:r>
            <a:r>
              <a:rPr lang="zh-CN" altLang="en-US" sz="2400" dirty="0" smtClean="0"/>
              <a:t>功能：</a:t>
            </a:r>
            <a:r>
              <a:rPr lang="en-US" altLang="zh-CN" sz="2400" dirty="0"/>
              <a:t> (</a:t>
            </a:r>
            <a:r>
              <a:rPr lang="zh-CN" altLang="en-US" sz="2400" dirty="0"/>
              <a:t>同实验</a:t>
            </a:r>
            <a:r>
              <a:rPr lang="en-US" altLang="zh-CN" sz="2400" dirty="0"/>
              <a:t>11</a:t>
            </a:r>
            <a:r>
              <a:rPr lang="zh-CN" altLang="en-US" sz="2400" dirty="0"/>
              <a:t>，代码不同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SW[7:5</a:t>
            </a:r>
            <a:r>
              <a:rPr lang="en-US" altLang="zh-CN" sz="2000" dirty="0" smtClean="0"/>
              <a:t>]=000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SW[2]=0(</a:t>
            </a:r>
            <a:r>
              <a:rPr lang="zh-CN" altLang="en-US" sz="2000" dirty="0" smtClean="0"/>
              <a:t>全速运行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SW[0]=0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显示程序：跑马灯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SW[0]=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显示程序：矩形变幻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SW[4:3]=01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，内存</a:t>
            </a:r>
            <a:r>
              <a:rPr lang="zh-CN" altLang="en-US" sz="1800" dirty="0"/>
              <a:t>数据显示程序：</a:t>
            </a:r>
            <a:r>
              <a:rPr lang="en-US" altLang="zh-CN" sz="1800" dirty="0"/>
              <a:t>0</a:t>
            </a:r>
            <a:r>
              <a:rPr lang="zh-CN" altLang="en-US" sz="1800" dirty="0"/>
              <a:t>～</a:t>
            </a:r>
            <a:r>
              <a:rPr lang="en-US" altLang="zh-CN" sz="1800" dirty="0"/>
              <a:t>F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SW[4:3]=10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，当前寄存器</a:t>
            </a:r>
            <a:r>
              <a:rPr lang="en-US" altLang="zh-CN" sz="1800" dirty="0" smtClean="0"/>
              <a:t>R9+1</a:t>
            </a:r>
            <a:r>
              <a:rPr lang="zh-CN" altLang="en-US" sz="1800" dirty="0"/>
              <a:t>显示</a:t>
            </a:r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用汇编语言设计测试程序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ALU</a:t>
            </a:r>
            <a:r>
              <a:rPr lang="zh-CN" altLang="en-US" sz="2400" dirty="0"/>
              <a:t>指令</a:t>
            </a:r>
            <a:r>
              <a:rPr lang="en-US" altLang="zh-CN" sz="2400" dirty="0"/>
              <a:t>(R-</a:t>
            </a:r>
            <a:r>
              <a:rPr lang="zh-CN" altLang="en-US" sz="2400" dirty="0"/>
              <a:t>格式译码、</a:t>
            </a:r>
            <a:r>
              <a:rPr lang="en-US" altLang="zh-CN" sz="2400" dirty="0"/>
              <a:t> Function</a:t>
            </a:r>
            <a:r>
              <a:rPr lang="zh-CN" altLang="en-US" sz="2400" dirty="0"/>
              <a:t>译码</a:t>
            </a:r>
            <a:r>
              <a:rPr lang="en-US" altLang="zh-CN" sz="2400" dirty="0"/>
              <a:t>)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LW/SW</a:t>
            </a:r>
            <a:r>
              <a:rPr lang="zh-CN" altLang="en-US" sz="2400" dirty="0"/>
              <a:t>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测试分支指令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测试转移指令</a:t>
            </a:r>
            <a:r>
              <a:rPr lang="en-US" altLang="zh-CN" sz="2400" dirty="0"/>
              <a:t>(J-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7377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4211409" cy="1323439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DEMO</a:t>
            </a:r>
            <a:r>
              <a:rPr lang="zh-CN" altLang="en-US" sz="1600" dirty="0" smtClean="0"/>
              <a:t>功能，测试程序可以替换成自己的功能</a:t>
            </a:r>
            <a:endParaRPr lang="en-US" altLang="zh-CN" sz="1600" dirty="0" smtClean="0"/>
          </a:p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3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</a:t>
            </a:r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84" y="1226468"/>
            <a:ext cx="8229600" cy="1914500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设计</a:t>
            </a:r>
            <a:r>
              <a:rPr lang="en-US" altLang="zh-CN" sz="2800" dirty="0">
                <a:solidFill>
                  <a:prstClr val="black"/>
                </a:solidFill>
              </a:rPr>
              <a:t>CPU</a:t>
            </a:r>
            <a:r>
              <a:rPr lang="zh-CN" altLang="en-US" sz="2800" dirty="0">
                <a:solidFill>
                  <a:prstClr val="black"/>
                </a:solidFill>
              </a:rPr>
              <a:t>功能测试方案和测试例程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物理调试正确后，设计测试</a:t>
            </a:r>
            <a:r>
              <a:rPr lang="zh-CN" altLang="en-US" sz="2400" dirty="0">
                <a:solidFill>
                  <a:prstClr val="black"/>
                </a:solidFill>
              </a:rPr>
              <a:t>方案与测试程序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演示程序：简单有意义的</a:t>
            </a:r>
            <a:r>
              <a:rPr lang="en-US" altLang="zh-CN" sz="2400" dirty="0">
                <a:solidFill>
                  <a:prstClr val="black"/>
                </a:solidFill>
              </a:rPr>
              <a:t>DEMO</a:t>
            </a:r>
          </a:p>
          <a:p>
            <a:pPr lvl="2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修改</a:t>
            </a:r>
            <a:r>
              <a:rPr lang="en-US" altLang="zh-CN" sz="2000" dirty="0" smtClean="0">
                <a:solidFill>
                  <a:prstClr val="black"/>
                </a:solidFill>
              </a:rPr>
              <a:t>DEMO</a:t>
            </a:r>
            <a:r>
              <a:rPr lang="zh-CN" altLang="en-US" sz="2000" dirty="0" smtClean="0">
                <a:solidFill>
                  <a:prstClr val="black"/>
                </a:solidFill>
              </a:rPr>
              <a:t>兼有测试、自检并有一定趣味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2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Project</a:t>
            </a:r>
            <a:r>
              <a:rPr lang="zh-CN" altLang="en-US" sz="2000" dirty="0">
                <a:solidFill>
                  <a:prstClr val="black"/>
                </a:solidFill>
              </a:rPr>
              <a:t>的简化版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795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810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7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43571"/>
            <a:ext cx="8353425" cy="5165749"/>
          </a:xfrm>
        </p:spPr>
        <p:txBody>
          <a:bodyPr/>
          <a:lstStyle/>
          <a:p>
            <a:pPr marL="0" lvl="0" indent="0">
              <a:spcBef>
                <a:spcPts val="6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指令集</a:t>
            </a:r>
            <a:r>
              <a:rPr lang="zh-CN" altLang="en-US" sz="2800" dirty="0" smtClean="0">
                <a:solidFill>
                  <a:schemeClr val="tx1"/>
                </a:solidFill>
              </a:rPr>
              <a:t>优化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  <a:r>
              <a:rPr lang="zh-CN" altLang="en-US" sz="2800" dirty="0" smtClean="0">
                <a:solidFill>
                  <a:schemeClr val="tx1"/>
                </a:solidFill>
              </a:rPr>
              <a:t>扩展多</a:t>
            </a:r>
            <a:r>
              <a:rPr lang="zh-CN" altLang="en-US" sz="2800" dirty="0" smtClean="0">
                <a:solidFill>
                  <a:schemeClr val="tx1"/>
                </a:solidFill>
              </a:rPr>
              <a:t>周期</a:t>
            </a:r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指令集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chemeClr val="tx1"/>
                </a:solidFill>
              </a:rPr>
              <a:t>不少于下列指令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add, sub, and, 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nor,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eret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en-US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bne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J-Type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J, 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鼓励个性化设计</a:t>
            </a:r>
            <a:endParaRPr lang="en-US" altLang="zh-CN" sz="2400" dirty="0" smtClean="0"/>
          </a:p>
          <a:p>
            <a:pPr marL="1200150" lvl="2" indent="-34290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/>
              <a:t>必需兼容基本指令集</a:t>
            </a:r>
            <a:endParaRPr lang="en-US" altLang="zh-CN" sz="2000" dirty="0" smtClean="0"/>
          </a:p>
          <a:p>
            <a:pPr marL="0" lvl="0" indent="0">
              <a:spcBef>
                <a:spcPts val="6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</a:rPr>
              <a:t>. </a:t>
            </a: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功能测试方案和测试例程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测试方案与测试程序</a:t>
            </a:r>
            <a:endParaRPr lang="en-US" altLang="zh-CN" sz="2400" dirty="0" smtClean="0"/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演示程序：简单有意义的</a:t>
            </a:r>
            <a:r>
              <a:rPr lang="en-US" altLang="zh-CN" sz="2400" dirty="0" smtClean="0"/>
              <a:t>DEMO</a:t>
            </a:r>
          </a:p>
          <a:p>
            <a:pPr lvl="2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/>
              <a:t>Project</a:t>
            </a:r>
            <a:r>
              <a:rPr lang="zh-CN" altLang="en-US" sz="2000" dirty="0" smtClean="0"/>
              <a:t>的简化版</a:t>
            </a:r>
            <a:r>
              <a:rPr lang="en-US" altLang="zh-CN" sz="2000" dirty="0"/>
              <a:t>	</a:t>
            </a:r>
            <a:endParaRPr lang="zh-CN" altLang="en-US" sz="2000" dirty="0"/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03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8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>
              <a:spLocks/>
            </p:cNvSpPr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>
              <a:spLocks/>
            </p:cNvSpPr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5783370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763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63688" y="6074407"/>
            <a:ext cx="7222029" cy="52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多周期</a:t>
            </a:r>
            <a:r>
              <a:rPr lang="zh-CN" altLang="en-US" sz="4400" dirty="0"/>
              <a:t>数据通路</a:t>
            </a:r>
            <a:r>
              <a:rPr lang="zh-CN" altLang="en-US" sz="4400" dirty="0" smtClean="0"/>
              <a:t>结构：</a:t>
            </a:r>
            <a:r>
              <a:rPr lang="zh-CN" altLang="en-US" sz="3300" dirty="0" smtClean="0">
                <a:solidFill>
                  <a:srgbClr val="FF0000"/>
                </a:solidFill>
              </a:rPr>
              <a:t>兼容</a:t>
            </a:r>
            <a:r>
              <a:rPr lang="en-US" altLang="zh-CN" sz="3300" dirty="0" smtClean="0">
                <a:solidFill>
                  <a:srgbClr val="FF0000"/>
                </a:solidFill>
              </a:rPr>
              <a:t>9-23</a:t>
            </a:r>
            <a:r>
              <a:rPr lang="en-US" altLang="zh-CN" sz="3300" baseline="30000" dirty="0" smtClean="0">
                <a:solidFill>
                  <a:srgbClr val="FF0000"/>
                </a:solidFill>
              </a:rPr>
              <a:t>+</a:t>
            </a:r>
            <a:r>
              <a:rPr lang="zh-CN" altLang="en-US" sz="3300" dirty="0" smtClean="0">
                <a:solidFill>
                  <a:srgbClr val="FF0000"/>
                </a:solidFill>
              </a:rPr>
              <a:t>指令</a:t>
            </a:r>
            <a:endParaRPr lang="zh-CN" altLang="en-US" sz="33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39752" y="2276872"/>
            <a:ext cx="6557392" cy="3990537"/>
          </a:xfrm>
          <a:prstGeom prst="roundRect">
            <a:avLst>
              <a:gd name="adj" fmla="val 5579"/>
            </a:avLst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1216" y="11247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找出指令的通路：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5+1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个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MUX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增加或修改了什么通道？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44" y="2060848"/>
            <a:ext cx="8318173" cy="4667757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5796136" y="2420888"/>
            <a:ext cx="1656184" cy="432048"/>
          </a:xfrm>
          <a:prstGeom prst="roundRect">
            <a:avLst/>
          </a:prstGeom>
          <a:solidFill>
            <a:schemeClr val="accent6">
              <a:lumMod val="75000"/>
              <a:alpha val="5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210002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4986</TotalTime>
  <Words>1793</Words>
  <Application>Microsoft Office PowerPoint</Application>
  <PresentationFormat>全屏显示(4:3)</PresentationFormat>
  <Paragraphs>539</Paragraphs>
  <Slides>37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仿宋</vt:lpstr>
      <vt:lpstr>黑体</vt:lpstr>
      <vt:lpstr>华文行楷</vt:lpstr>
      <vt:lpstr>华文隶书</vt:lpstr>
      <vt:lpstr>隶书</vt:lpstr>
      <vt:lpstr>宋体</vt:lpstr>
      <vt:lpstr>微软雅黑</vt:lpstr>
      <vt:lpstr>Algerian</vt:lpstr>
      <vt:lpstr>Arial</vt:lpstr>
      <vt:lpstr>Calibri</vt:lpstr>
      <vt:lpstr>Consolas</vt:lpstr>
      <vt:lpstr>Times New Roman</vt:lpstr>
      <vt:lpstr>Wingdings</vt:lpstr>
      <vt:lpstr>Office 主题</vt:lpstr>
      <vt:lpstr>Clip</vt:lpstr>
      <vt:lpstr>Visio</vt:lpstr>
      <vt:lpstr>Computer Organization &amp; Design      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CPU organization </vt:lpstr>
      <vt:lpstr>多周期数据通路结构：兼容9-23+指令</vt:lpstr>
      <vt:lpstr>实验十的数据通路模块：M_datapath</vt:lpstr>
      <vt:lpstr>数据通路接口参考- M_datapath.v</vt:lpstr>
      <vt:lpstr>多周期控制信号定义：</vt:lpstr>
      <vt:lpstr>控制器与控制对象</vt:lpstr>
      <vt:lpstr>18+指令的状态机：根据设计指令画出        asking the students to complete the corresponding state truth table</vt:lpstr>
      <vt:lpstr>分析指令控制状态机填入下表:参考实验11</vt:lpstr>
      <vt:lpstr>九条指令的状态真值表参考</vt:lpstr>
      <vt:lpstr>控制器实现</vt:lpstr>
      <vt:lpstr>多周期控制器：ctrl</vt:lpstr>
      <vt:lpstr>兼容实验十的控制器接口- ctrl.v</vt:lpstr>
      <vt:lpstr>U3-存储器初始化数据文档：mem.coe           代码与数据共存</vt:lpstr>
      <vt:lpstr>Course Outline</vt:lpstr>
      <vt:lpstr>设计工程：OExp12-MSOC</vt:lpstr>
      <vt:lpstr>PowerPoint 演示文稿</vt:lpstr>
      <vt:lpstr>设计要点</vt:lpstr>
      <vt:lpstr>指令扩展后M_Datapath参考设计</vt:lpstr>
      <vt:lpstr>23条指令的状态真值表-仅供参考</vt:lpstr>
      <vt:lpstr>控制器HDL直接描述结构</vt:lpstr>
      <vt:lpstr>状态机转换描述</vt:lpstr>
      <vt:lpstr>PowerPoint 演示文稿</vt:lpstr>
      <vt:lpstr>状态EX_R时ALU操作译码描述参考</vt:lpstr>
      <vt:lpstr>PowerPoint 演示文稿</vt:lpstr>
      <vt:lpstr>控制器集成替换</vt:lpstr>
      <vt:lpstr>PowerPoint 演示文稿</vt:lpstr>
      <vt:lpstr>物理验证</vt:lpstr>
      <vt:lpstr>物理验证-DEMO接口功能</vt:lpstr>
      <vt:lpstr>测试程序参考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ZJUSQS</cp:lastModifiedBy>
  <cp:revision>676</cp:revision>
  <dcterms:created xsi:type="dcterms:W3CDTF">2013-04-10T02:56:54Z</dcterms:created>
  <dcterms:modified xsi:type="dcterms:W3CDTF">2016-01-27T05:52:32Z</dcterms:modified>
</cp:coreProperties>
</file>