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6" r:id="rId7"/>
    <p:sldId id="260" r:id="rId8"/>
    <p:sldId id="270" r:id="rId9"/>
    <p:sldId id="271" r:id="rId10"/>
    <p:sldId id="272" r:id="rId11"/>
    <p:sldId id="261" r:id="rId12"/>
    <p:sldId id="273" r:id="rId13"/>
    <p:sldId id="262" r:id="rId14"/>
    <p:sldId id="277" r:id="rId15"/>
    <p:sldId id="283" r:id="rId16"/>
    <p:sldId id="280"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4" autoAdjust="0"/>
    <p:restoredTop sz="94660"/>
  </p:normalViewPr>
  <p:slideViewPr>
    <p:cSldViewPr snapToGrid="0">
      <p:cViewPr>
        <p:scale>
          <a:sx n="80" d="100"/>
          <a:sy n="80" d="100"/>
        </p:scale>
        <p:origin x="-336" y="-294"/>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62225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93284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5310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97316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43512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0282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75577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98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1017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8895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2019/6/29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869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D4687C-C755-4BB9-A989-51D65373B122}" type="datetimeFigureOut">
              <a:rPr lang="zh-CN" altLang="en-US" smtClean="0"/>
              <a:t>2019/6/29</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704971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大公</a:t>
            </a:r>
            <a:r>
              <a:rPr lang="zh-CN" altLang="en-US" sz="3600" dirty="0" smtClean="0">
                <a:ln w="6350">
                  <a:noFill/>
                </a:ln>
                <a:latin typeface="宋体" pitchFamily="2" charset="-122"/>
                <a:ea typeface="宋体" pitchFamily="2" charset="-122"/>
              </a:rPr>
              <a:t>网网站设计展示</a:t>
            </a:r>
            <a:endParaRPr lang="zh-CN" altLang="en-US" sz="3600" dirty="0">
              <a:ln w="6350">
                <a:noFill/>
              </a:ln>
              <a:latin typeface="宋体" pitchFamily="2" charset="-122"/>
              <a:ea typeface="宋体" pitchFamily="2" charset="-122"/>
            </a:endParaRPr>
          </a:p>
        </p:txBody>
      </p:sp>
      <p:grpSp>
        <p:nvGrpSpPr>
          <p:cNvPr id="52" name="组合 51"/>
          <p:cNvGrpSpPr/>
          <p:nvPr/>
        </p:nvGrpSpPr>
        <p:grpSpPr>
          <a:xfrm>
            <a:off x="3834418" y="3797586"/>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3775896" y="4224888"/>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4021719" y="3746238"/>
            <a:ext cx="13131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dirty="0">
                <a:solidFill>
                  <a:schemeClr val="bg1">
                    <a:lumMod val="50000"/>
                  </a:schemeClr>
                </a:solidFill>
                <a:latin typeface="宋体" pitchFamily="2" charset="-122"/>
                <a:ea typeface="宋体" pitchFamily="2" charset="-122"/>
              </a:rPr>
              <a:t>指导老师</a:t>
            </a:r>
            <a:r>
              <a:rPr lang="zh-CN" altLang="en-US" sz="1100" dirty="0" smtClean="0">
                <a:solidFill>
                  <a:schemeClr val="bg1">
                    <a:lumMod val="50000"/>
                  </a:schemeClr>
                </a:solidFill>
                <a:latin typeface="宋体" pitchFamily="2" charset="-122"/>
                <a:ea typeface="宋体" pitchFamily="2" charset="-122"/>
              </a:rPr>
              <a:t>：杨伟亮</a:t>
            </a:r>
            <a:endParaRPr lang="en-US" altLang="zh-CN" sz="11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3979072" y="4173540"/>
            <a:ext cx="25827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dirty="0">
                <a:solidFill>
                  <a:schemeClr val="bg1">
                    <a:lumMod val="50000"/>
                  </a:schemeClr>
                </a:solidFill>
                <a:latin typeface="宋体" pitchFamily="2" charset="-122"/>
                <a:ea typeface="宋体" pitchFamily="2" charset="-122"/>
              </a:rPr>
              <a:t>答辩人</a:t>
            </a:r>
            <a:r>
              <a:rPr lang="zh-CN" altLang="en-US" sz="1100" dirty="0" smtClean="0">
                <a:solidFill>
                  <a:schemeClr val="bg1">
                    <a:lumMod val="50000"/>
                  </a:schemeClr>
                </a:solidFill>
                <a:latin typeface="宋体" pitchFamily="2" charset="-122"/>
                <a:ea typeface="宋体" pitchFamily="2" charset="-122"/>
              </a:rPr>
              <a:t>：大公网网站设计小组全体成员</a:t>
            </a:r>
            <a:endParaRPr lang="en-US" altLang="zh-CN" sz="11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7871255"/>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barn(inVertical)">
                                      <p:cBhvr>
                                        <p:cTn id="14" dur="5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anim calcmode="lin" valueType="num">
                                      <p:cBhvr>
                                        <p:cTn id="27" dur="1000" fill="hold"/>
                                        <p:tgtEl>
                                          <p:spTgt spid="52"/>
                                        </p:tgtEl>
                                        <p:attrNameLst>
                                          <p:attrName>ppt_x</p:attrName>
                                        </p:attrNameLst>
                                      </p:cBhvr>
                                      <p:tavLst>
                                        <p:tav tm="0">
                                          <p:val>
                                            <p:strVal val="#ppt_x"/>
                                          </p:val>
                                        </p:tav>
                                        <p:tav tm="100000">
                                          <p:val>
                                            <p:strVal val="#ppt_x"/>
                                          </p:val>
                                        </p:tav>
                                      </p:tavLst>
                                    </p:anim>
                                    <p:anim calcmode="lin" valueType="num">
                                      <p:cBhvr>
                                        <p:cTn id="28" dur="1000" fill="hold"/>
                                        <p:tgtEl>
                                          <p:spTgt spid="5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anim calcmode="lin" valueType="num">
                                      <p:cBhvr>
                                        <p:cTn id="32" dur="1000" fill="hold"/>
                                        <p:tgtEl>
                                          <p:spTgt spid="57"/>
                                        </p:tgtEl>
                                        <p:attrNameLst>
                                          <p:attrName>ppt_x</p:attrName>
                                        </p:attrNameLst>
                                      </p:cBhvr>
                                      <p:tavLst>
                                        <p:tav tm="0">
                                          <p:val>
                                            <p:strVal val="#ppt_x"/>
                                          </p:val>
                                        </p:tav>
                                        <p:tav tm="100000">
                                          <p:val>
                                            <p:strVal val="#ppt_x"/>
                                          </p:val>
                                        </p:tav>
                                      </p:tavLst>
                                    </p:anim>
                                    <p:anim calcmode="lin" valueType="num">
                                      <p:cBhvr>
                                        <p:cTn id="3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left)">
                                      <p:cBhvr>
                                        <p:cTn id="38" dur="500"/>
                                        <p:tgtEl>
                                          <p:spTgt spid="6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left)">
                                      <p:cBhvr>
                                        <p:cTn id="4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576376" y="290122"/>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000" b="1" dirty="0" smtClean="0">
                <a:solidFill>
                  <a:schemeClr val="bg1">
                    <a:lumMod val="50000"/>
                  </a:schemeClr>
                </a:solidFill>
              </a:rPr>
              <a:t>开发和</a:t>
            </a:r>
            <a:r>
              <a:rPr lang="zh-CN" altLang="en-US" sz="2000" b="1" dirty="0" smtClean="0">
                <a:solidFill>
                  <a:schemeClr val="accent2"/>
                </a:solidFill>
              </a:rPr>
              <a:t>运行环境</a:t>
            </a:r>
            <a:endParaRPr lang="en-US" altLang="zh-CN" sz="20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36"/>
          <p:cNvGrpSpPr/>
          <p:nvPr/>
        </p:nvGrpSpPr>
        <p:grpSpPr>
          <a:xfrm>
            <a:off x="785789" y="2520492"/>
            <a:ext cx="2381249" cy="1626284"/>
            <a:chOff x="785787" y="2520491"/>
            <a:chExt cx="1821669" cy="1626284"/>
          </a:xfrm>
        </p:grpSpPr>
        <p:sp>
          <p:nvSpPr>
            <p:cNvPr id="14" name="Bent Arrow 18"/>
            <p:cNvSpPr/>
            <p:nvPr/>
          </p:nvSpPr>
          <p:spPr>
            <a:xfrm>
              <a:off x="785787" y="2520491"/>
              <a:ext cx="1821669" cy="1163187"/>
            </a:xfrm>
            <a:prstGeom prst="bentArrow">
              <a:avLst/>
            </a:prstGeom>
            <a:solidFill>
              <a:srgbClr val="ED7D31"/>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Rectangle 14"/>
            <p:cNvSpPr/>
            <p:nvPr/>
          </p:nvSpPr>
          <p:spPr>
            <a:xfrm>
              <a:off x="1142975" y="3500444"/>
              <a:ext cx="1464479" cy="646331"/>
            </a:xfrm>
            <a:prstGeom prst="rect">
              <a:avLst/>
            </a:prstGeom>
          </p:spPr>
          <p:txBody>
            <a:bodyPr wrap="square">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操作系统</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Windows7</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旗舰版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6" name="AutoShape 112"/>
            <p:cNvSpPr>
              <a:spLocks/>
            </p:cNvSpPr>
            <p:nvPr/>
          </p:nvSpPr>
          <p:spPr bwMode="auto">
            <a:xfrm>
              <a:off x="1500166" y="3071816"/>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ED7D3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17" name="Group 47"/>
          <p:cNvGrpSpPr/>
          <p:nvPr/>
        </p:nvGrpSpPr>
        <p:grpSpPr>
          <a:xfrm>
            <a:off x="5245716" y="1513832"/>
            <a:ext cx="2381249" cy="1551303"/>
            <a:chOff x="4429124" y="1809654"/>
            <a:chExt cx="1821669" cy="1551303"/>
          </a:xfrm>
        </p:grpSpPr>
        <p:sp>
          <p:nvSpPr>
            <p:cNvPr id="18" name="Bent Arrow 20"/>
            <p:cNvSpPr/>
            <p:nvPr/>
          </p:nvSpPr>
          <p:spPr>
            <a:xfrm>
              <a:off x="4429124" y="1809654"/>
              <a:ext cx="1821669" cy="1163187"/>
            </a:xfrm>
            <a:prstGeom prst="bentArrow">
              <a:avLst/>
            </a:prstGeom>
            <a:solidFill>
              <a:srgbClr val="ED7D31"/>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16"/>
            <p:cNvSpPr/>
            <p:nvPr/>
          </p:nvSpPr>
          <p:spPr>
            <a:xfrm>
              <a:off x="4857752" y="2714626"/>
              <a:ext cx="1300272" cy="646331"/>
            </a:xfrm>
            <a:prstGeom prst="rect">
              <a:avLst/>
            </a:prstGeom>
          </p:spPr>
          <p:txBody>
            <a:bodyPr wrap="square">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rPr>
                <a:t>调试网站</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Google Chrome</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20" name="Group 29"/>
            <p:cNvGrpSpPr/>
            <p:nvPr/>
          </p:nvGrpSpPr>
          <p:grpSpPr>
            <a:xfrm>
              <a:off x="5214942" y="2285998"/>
              <a:ext cx="251543" cy="366676"/>
              <a:chOff x="2612963" y="2767277"/>
              <a:chExt cx="251543" cy="366676"/>
            </a:xfrm>
            <a:solidFill>
              <a:schemeClr val="accent4"/>
            </a:solidFill>
          </p:grpSpPr>
          <p:sp>
            <p:nvSpPr>
              <p:cNvPr id="21" name="AutoShape 113"/>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2" name="AutoShape 114"/>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ED7D3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grpSp>
        <p:nvGrpSpPr>
          <p:cNvPr id="23" name="Group 46"/>
          <p:cNvGrpSpPr/>
          <p:nvPr/>
        </p:nvGrpSpPr>
        <p:grpSpPr>
          <a:xfrm>
            <a:off x="3105161" y="1290243"/>
            <a:ext cx="2381249" cy="2289405"/>
            <a:chOff x="2607455" y="1428742"/>
            <a:chExt cx="1821669" cy="2289405"/>
          </a:xfrm>
        </p:grpSpPr>
        <p:sp>
          <p:nvSpPr>
            <p:cNvPr id="24" name="Bent Arrow 19"/>
            <p:cNvSpPr/>
            <p:nvPr/>
          </p:nvSpPr>
          <p:spPr>
            <a:xfrm>
              <a:off x="2607455" y="2132762"/>
              <a:ext cx="1821669" cy="1163187"/>
            </a:xfrm>
            <a:prstGeom prst="bentArrow">
              <a:avLst/>
            </a:prstGeom>
            <a:solidFill>
              <a:srgbClr val="5B9BD5"/>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Rectangle 15"/>
            <p:cNvSpPr/>
            <p:nvPr/>
          </p:nvSpPr>
          <p:spPr>
            <a:xfrm>
              <a:off x="3000364" y="3071816"/>
              <a:ext cx="1415394"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开发工具</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Open Sans" pitchFamily="34" charset="0"/>
                </a:rPr>
                <a:t>WebStorm</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6" name="AutoShape 29"/>
            <p:cNvSpPr>
              <a:spLocks/>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5B9BD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7" name="Group 39"/>
            <p:cNvGrpSpPr/>
            <p:nvPr/>
          </p:nvGrpSpPr>
          <p:grpSpPr>
            <a:xfrm>
              <a:off x="3291608" y="1428742"/>
              <a:ext cx="423296" cy="764990"/>
              <a:chOff x="3386647" y="802411"/>
              <a:chExt cx="172336" cy="311450"/>
            </a:xfrm>
            <a:solidFill>
              <a:schemeClr val="accent1"/>
            </a:solidFill>
          </p:grpSpPr>
          <p:sp>
            <p:nvSpPr>
              <p:cNvPr id="28" name="Freeform 71"/>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5B9BD5"/>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73"/>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5B9BD5"/>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74"/>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Line 75"/>
              <p:cNvSpPr>
                <a:spLocks noChangeShapeType="1"/>
              </p:cNvSpPr>
              <p:nvPr/>
            </p:nvSpPr>
            <p:spPr bwMode="auto">
              <a:xfrm>
                <a:off x="3534067" y="924914"/>
                <a:ext cx="2077" cy="2077"/>
              </a:xfrm>
              <a:prstGeom prst="lin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73001202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Left)">
                                      <p:cBhvr>
                                        <p:cTn id="16" dur="500"/>
                                        <p:tgtEl>
                                          <p:spTgt spid="13"/>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slide(fromLeft)">
                                      <p:cBhvr>
                                        <p:cTn id="20" dur="500"/>
                                        <p:tgtEl>
                                          <p:spTgt spid="23"/>
                                        </p:tgtEl>
                                      </p:cBhvr>
                                    </p:animEffect>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60" y="2395796"/>
            <a:ext cx="922047" cy="569451"/>
          </a:xfrm>
          <a:prstGeom prst="rect">
            <a:avLst/>
          </a:prstGeom>
        </p:spPr>
        <p:txBody>
          <a:bodyPr wrap="none">
            <a:spAutoFit/>
          </a:bodyPr>
          <a:lstStyle/>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Impact" pitchFamily="34" charset="0"/>
                <a:ea typeface="微软雅黑" pitchFamily="34" charset="-122"/>
              </a:rPr>
              <a:t>关键技术</a:t>
            </a:r>
            <a:endParaRPr lang="en-US" altLang="zh-CN" sz="1100" dirty="0" smtClean="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Impact" pitchFamily="34" charset="0"/>
                <a:ea typeface="微软雅黑" pitchFamily="34" charset="-122"/>
              </a:rPr>
              <a:t>设计亮点</a:t>
            </a:r>
            <a:endParaRPr lang="zh-CN" altLang="en-US" sz="1100" dirty="0">
              <a:ln w="6350">
                <a:noFill/>
              </a:ln>
              <a:solidFill>
                <a:schemeClr val="bg1">
                  <a:lumMod val="50000"/>
                </a:schemeClr>
              </a:solidFill>
              <a:latin typeface="Impact" pitchFamily="34" charset="0"/>
              <a:ea typeface="微软雅黑"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smtClean="0">
                <a:ln w="6350">
                  <a:noFill/>
                </a:ln>
                <a:latin typeface="Impact" pitchFamily="34" charset="0"/>
                <a:ea typeface="微软雅黑" pitchFamily="34" charset="-122"/>
              </a:rPr>
              <a:t>成果展示</a:t>
            </a:r>
            <a:endParaRPr lang="zh-CN" altLang="en-US" sz="2000" b="1" dirty="0">
              <a:ln w="6350">
                <a:noFill/>
              </a:ln>
              <a:latin typeface="Impact" pitchFamily="34" charset="0"/>
              <a:ea typeface="微软雅黑"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1"/>
            <p:cNvSpPr>
              <a:spLocks noEditPoints="1"/>
            </p:cNvSpPr>
            <p:nvPr/>
          </p:nvSpPr>
          <p:spPr bwMode="auto">
            <a:xfrm>
              <a:off x="3140488" y="2278095"/>
              <a:ext cx="462264" cy="58731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35765893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963501" y="290122"/>
            <a:ext cx="1217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000" b="1" dirty="0" smtClean="0">
                <a:solidFill>
                  <a:schemeClr val="accent2"/>
                </a:solidFill>
              </a:rPr>
              <a:t>内容展示</a:t>
            </a:r>
            <a:endParaRPr lang="en-US" altLang="zh-CN" sz="20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89362" y="3660940"/>
            <a:ext cx="1666953" cy="512448"/>
          </a:xfrm>
          <a:prstGeom prst="rect">
            <a:avLst/>
          </a:prstGeom>
          <a:noFill/>
        </p:spPr>
        <p:txBody>
          <a:bodyPr wrap="square" lIns="68580" tIns="34290" rIns="68580" bIns="34290" rtlCol="0">
            <a:spAutoFit/>
          </a:bodyPr>
          <a:lstStyle/>
          <a:p>
            <a:pPr algn="ctr">
              <a:lnSpc>
                <a:spcPct val="120000"/>
              </a:lnSpc>
            </a:pPr>
            <a:r>
              <a:rPr lang="zh-CN" altLang="en-US" sz="1200" dirty="0" smtClean="0">
                <a:latin typeface="微软雅黑" panose="020B0503020204020204" pitchFamily="34" charset="-122"/>
                <a:ea typeface="微软雅黑" panose="020B0503020204020204" pitchFamily="34" charset="-122"/>
              </a:rPr>
              <a:t>利用</a:t>
            </a:r>
            <a:r>
              <a:rPr lang="en-US" altLang="zh-CN" sz="1200" dirty="0" smtClean="0">
                <a:latin typeface="微软雅黑" panose="020B0503020204020204" pitchFamily="34" charset="-122"/>
                <a:ea typeface="微软雅黑" panose="020B0503020204020204" pitchFamily="34" charset="-122"/>
              </a:rPr>
              <a:t>function</a:t>
            </a:r>
            <a:r>
              <a:rPr lang="zh-CN" altLang="en-US" sz="1200" dirty="0" smtClean="0">
                <a:latin typeface="微软雅黑" panose="020B0503020204020204" pitchFamily="34" charset="-122"/>
                <a:ea typeface="微软雅黑" panose="020B0503020204020204" pitchFamily="34" charset="-122"/>
              </a:rPr>
              <a:t>自动生成年月日</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669084" y="3660940"/>
            <a:ext cx="1666953" cy="493661"/>
          </a:xfrm>
          <a:prstGeom prst="rect">
            <a:avLst/>
          </a:prstGeom>
          <a:noFill/>
        </p:spPr>
        <p:txBody>
          <a:bodyPr wrap="square" lIns="68580" tIns="34290" rIns="68580" bIns="34290" rtlCol="0">
            <a:spAutoFit/>
          </a:bodyPr>
          <a:lstStyle/>
          <a:p>
            <a:pPr algn="ctr">
              <a:lnSpc>
                <a:spcPct val="120000"/>
              </a:lnSpc>
            </a:pPr>
            <a:r>
              <a:rPr lang="zh-CN" altLang="en-US" sz="1200" dirty="0" smtClean="0">
                <a:latin typeface="微软雅黑" panose="020B0503020204020204" pitchFamily="34" charset="-122"/>
                <a:ea typeface="微软雅黑" panose="020B0503020204020204" pitchFamily="34" charset="-122"/>
              </a:rPr>
              <a:t>利用</a:t>
            </a:r>
            <a:r>
              <a:rPr lang="en-US" altLang="zh-CN" sz="1200" dirty="0" smtClean="0">
                <a:latin typeface="微软雅黑" pitchFamily="34" charset="-122"/>
                <a:ea typeface="微软雅黑" pitchFamily="34" charset="-122"/>
                <a:cs typeface="华文黑体" pitchFamily="2" charset="-122"/>
              </a:rPr>
              <a:t>bootstrap</a:t>
            </a:r>
            <a:r>
              <a:rPr lang="zh-CN" altLang="en-US" sz="1200" dirty="0" smtClean="0">
                <a:latin typeface="微软雅黑" pitchFamily="34" charset="-122"/>
                <a:ea typeface="微软雅黑" pitchFamily="34" charset="-122"/>
              </a:rPr>
              <a:t>包中的下拉菜单</a:t>
            </a:r>
            <a:endParaRPr lang="zh-CN" altLang="en-US" sz="1200" dirty="0">
              <a:latin typeface="微软雅黑" pitchFamily="34" charset="-122"/>
              <a:ea typeface="微软雅黑" pitchFamily="34" charset="-122"/>
              <a:cs typeface="华文黑体" pitchFamily="2" charset="-122"/>
            </a:endParaRPr>
          </a:p>
        </p:txBody>
      </p:sp>
      <p:sp>
        <p:nvSpPr>
          <p:cNvPr id="7" name="文本框 6"/>
          <p:cNvSpPr txBox="1"/>
          <p:nvPr/>
        </p:nvSpPr>
        <p:spPr>
          <a:xfrm>
            <a:off x="4748806"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运</a:t>
            </a:r>
            <a:r>
              <a:rPr lang="zh-CN" altLang="en-US" sz="1200" dirty="0" smtClean="0">
                <a:latin typeface="微软雅黑" panose="020B0503020204020204" pitchFamily="34" charset="-122"/>
                <a:ea typeface="微软雅黑" panose="020B0503020204020204" pitchFamily="34" charset="-122"/>
              </a:rPr>
              <a:t>用了</a:t>
            </a:r>
            <a:r>
              <a:rPr lang="en-US" altLang="zh-CN" sz="1200" dirty="0" smtClean="0">
                <a:latin typeface="微软雅黑" panose="020B0503020204020204" pitchFamily="34" charset="-122"/>
                <a:ea typeface="微软雅黑" panose="020B0503020204020204" pitchFamily="34" charset="-122"/>
              </a:rPr>
              <a:t>input</a:t>
            </a:r>
            <a:r>
              <a:rPr lang="zh-CN" altLang="en-US" sz="1200" dirty="0" smtClean="0">
                <a:latin typeface="微软雅黑" panose="020B0503020204020204" pitchFamily="34" charset="-122"/>
                <a:ea typeface="微软雅黑" panose="020B0503020204020204" pitchFamily="34" charset="-122"/>
              </a:rPr>
              <a:t>搜索框，同时也用到了</a:t>
            </a:r>
            <a:r>
              <a:rPr lang="en-US" altLang="zh-CN" sz="1200" dirty="0" smtClean="0">
                <a:latin typeface="微软雅黑" pitchFamily="34" charset="-122"/>
                <a:ea typeface="微软雅黑" pitchFamily="34" charset="-122"/>
                <a:cs typeface="华文黑体" pitchFamily="2" charset="-122"/>
              </a:rPr>
              <a:t>bootstrap</a:t>
            </a:r>
            <a:r>
              <a:rPr lang="zh-CN" altLang="en-US" sz="1200" dirty="0" smtClean="0">
                <a:latin typeface="微软雅黑" pitchFamily="34" charset="-122"/>
                <a:ea typeface="微软雅黑" pitchFamily="34" charset="-122"/>
                <a:cs typeface="华文黑体" pitchFamily="2" charset="-122"/>
              </a:rPr>
              <a:t>内置图标</a:t>
            </a:r>
            <a:endParaRPr lang="zh-CN" altLang="en-US"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51013" y="3660940"/>
            <a:ext cx="1666953" cy="512448"/>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背景</a:t>
            </a:r>
            <a:r>
              <a:rPr lang="zh-CN" altLang="en-US" sz="1200" dirty="0" smtClean="0">
                <a:latin typeface="微软雅黑" panose="020B0503020204020204" pitchFamily="34" charset="-122"/>
                <a:ea typeface="微软雅黑" panose="020B0503020204020204" pitchFamily="34" charset="-122"/>
              </a:rPr>
              <a:t>颜色利用了</a:t>
            </a:r>
            <a:r>
              <a:rPr lang="en-US" altLang="zh-CN" sz="1200" dirty="0" smtClean="0">
                <a:latin typeface="微软雅黑" panose="020B0503020204020204" pitchFamily="34" charset="-122"/>
                <a:ea typeface="微软雅黑" panose="020B0503020204020204" pitchFamily="34" charset="-122"/>
              </a:rPr>
              <a:t>less</a:t>
            </a:r>
            <a:r>
              <a:rPr lang="zh-CN" altLang="en-US" sz="1200" dirty="0" smtClean="0">
                <a:latin typeface="微软雅黑" panose="020B0503020204020204" pitchFamily="34" charset="-122"/>
                <a:ea typeface="微软雅黑" panose="020B0503020204020204" pitchFamily="34" charset="-122"/>
              </a:rPr>
              <a:t>的内置函数</a:t>
            </a:r>
            <a:endParaRPr lang="zh-CN" altLang="en-US" sz="1200" dirty="0">
              <a:latin typeface="微软雅黑" panose="020B0503020204020204" pitchFamily="34" charset="-122"/>
              <a:ea typeface="微软雅黑" panose="020B0503020204020204" pitchFamily="34" charset="-122"/>
            </a:endParaRPr>
          </a:p>
        </p:txBody>
      </p:sp>
      <p:cxnSp>
        <p:nvCxnSpPr>
          <p:cNvPr id="9" name="Straight Connector 32"/>
          <p:cNvCxnSpPr/>
          <p:nvPr/>
        </p:nvCxnSpPr>
        <p:spPr>
          <a:xfrm>
            <a:off x="786939"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2851062"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32"/>
          <p:cNvCxnSpPr/>
          <p:nvPr/>
        </p:nvCxnSpPr>
        <p:spPr>
          <a:xfrm>
            <a:off x="4975698"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32"/>
          <p:cNvCxnSpPr/>
          <p:nvPr/>
        </p:nvCxnSpPr>
        <p:spPr>
          <a:xfrm>
            <a:off x="7039821"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5815" r="46071"/>
          <a:stretch/>
        </p:blipFill>
        <p:spPr>
          <a:xfrm>
            <a:off x="723305" y="2012846"/>
            <a:ext cx="1399065" cy="90280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084" y="2012846"/>
            <a:ext cx="1666953" cy="880345"/>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5" name="图片 14"/>
          <p:cNvPicPr>
            <a:picLocks noChangeAspect="1"/>
          </p:cNvPicPr>
          <p:nvPr/>
        </p:nvPicPr>
        <p:blipFill rotWithShape="1">
          <a:blip r:embed="rId4">
            <a:extLst>
              <a:ext uri="{28A0092B-C50C-407E-A947-70E740481C1C}">
                <a14:useLocalDpi xmlns:a14="http://schemas.microsoft.com/office/drawing/2010/main" val="0"/>
              </a:ext>
            </a:extLst>
          </a:blip>
          <a:srcRect b="14862"/>
          <a:stretch/>
        </p:blipFill>
        <p:spPr>
          <a:xfrm>
            <a:off x="4732931" y="2012846"/>
            <a:ext cx="1666953" cy="720829"/>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6" name="图片 15"/>
          <p:cNvPicPr>
            <a:picLocks noChangeAspect="1"/>
          </p:cNvPicPr>
          <p:nvPr/>
        </p:nvPicPr>
        <p:blipFill rotWithShape="1">
          <a:blip r:embed="rId5">
            <a:extLst>
              <a:ext uri="{28A0092B-C50C-407E-A947-70E740481C1C}">
                <a14:useLocalDpi xmlns:a14="http://schemas.microsoft.com/office/drawing/2010/main" val="0"/>
              </a:ext>
            </a:extLst>
          </a:blip>
          <a:srcRect t="1" b="8094"/>
          <a:stretch/>
        </p:blipFill>
        <p:spPr>
          <a:xfrm>
            <a:off x="6860281" y="2012846"/>
            <a:ext cx="1666953" cy="90280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spTree>
    <p:extLst>
      <p:ext uri="{BB962C8B-B14F-4D97-AF65-F5344CB8AC3E}">
        <p14:creationId xmlns:p14="http://schemas.microsoft.com/office/powerpoint/2010/main" val="213494801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5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5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60" y="2290447"/>
            <a:ext cx="1281120" cy="612796"/>
          </a:xfrm>
          <a:prstGeom prst="rect">
            <a:avLst/>
          </a:prstGeom>
        </p:spPr>
        <p:txBody>
          <a:bodyPr wrap="none">
            <a:spAutoFit/>
          </a:bodyPr>
          <a:lstStyle/>
          <a:p>
            <a:pPr marL="171450" indent="-171450">
              <a:lnSpc>
                <a:spcPct val="150000"/>
              </a:lnSpc>
              <a:buFont typeface="Wingdings" pitchFamily="2" charset="2"/>
              <a:buChar char="ü"/>
            </a:pPr>
            <a:r>
              <a:rPr lang="zh-CN" altLang="en-US" sz="1200" dirty="0" smtClean="0">
                <a:ln w="6350">
                  <a:noFill/>
                </a:ln>
                <a:solidFill>
                  <a:schemeClr val="bg1">
                    <a:lumMod val="50000"/>
                  </a:schemeClr>
                </a:solidFill>
                <a:latin typeface="Impact" pitchFamily="34" charset="0"/>
                <a:ea typeface="微软雅黑" pitchFamily="34" charset="-122"/>
              </a:rPr>
              <a:t>网站的优缺点</a:t>
            </a:r>
            <a:endParaRPr lang="en-US" altLang="zh-CN" sz="1200" dirty="0" smtClean="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200" dirty="0">
                <a:ln w="6350">
                  <a:noFill/>
                </a:ln>
                <a:solidFill>
                  <a:schemeClr val="bg1">
                    <a:lumMod val="50000"/>
                  </a:schemeClr>
                </a:solidFill>
                <a:latin typeface="Impact" pitchFamily="34" charset="0"/>
                <a:ea typeface="微软雅黑" pitchFamily="34" charset="-122"/>
              </a:rPr>
              <a:t>总结</a:t>
            </a: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smtClean="0">
                <a:ln w="6350">
                  <a:noFill/>
                </a:ln>
                <a:latin typeface="Impact" pitchFamily="34" charset="0"/>
                <a:ea typeface="微软雅黑" pitchFamily="34" charset="-122"/>
              </a:rPr>
              <a:t>总结与反思</a:t>
            </a:r>
            <a:endParaRPr lang="zh-CN" altLang="en-US" sz="2000" b="1" dirty="0">
              <a:ln w="6350">
                <a:noFill/>
              </a:ln>
              <a:latin typeface="Impact" pitchFamily="34" charset="0"/>
              <a:ea typeface="微软雅黑"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9"/>
            <p:cNvSpPr>
              <a:spLocks noEditPoints="1"/>
            </p:cNvSpPr>
            <p:nvPr/>
          </p:nvSpPr>
          <p:spPr bwMode="auto">
            <a:xfrm>
              <a:off x="3092898" y="2389605"/>
              <a:ext cx="557090" cy="3629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FF910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25785723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447335" y="290122"/>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000" b="1" dirty="0" smtClean="0">
                <a:solidFill>
                  <a:schemeClr val="bg1">
                    <a:lumMod val="50000"/>
                  </a:schemeClr>
                </a:solidFill>
              </a:rPr>
              <a:t>网站的</a:t>
            </a:r>
            <a:r>
              <a:rPr lang="zh-CN" altLang="en-US" sz="2000" b="1" dirty="0" smtClean="0">
                <a:solidFill>
                  <a:schemeClr val="accent2"/>
                </a:solidFill>
              </a:rPr>
              <a:t>优点和不足</a:t>
            </a:r>
            <a:endParaRPr lang="en-US" altLang="zh-CN" sz="20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0"/>
          <p:cNvGrpSpPr>
            <a:grpSpLocks/>
          </p:cNvGrpSpPr>
          <p:nvPr/>
        </p:nvGrpSpPr>
        <p:grpSpPr bwMode="auto">
          <a:xfrm>
            <a:off x="3306121" y="1287119"/>
            <a:ext cx="1080419" cy="1796709"/>
            <a:chOff x="0" y="0"/>
            <a:chExt cx="1081794" cy="1800000"/>
          </a:xfrm>
          <a:solidFill>
            <a:srgbClr val="5B9BD5"/>
          </a:solidFill>
        </p:grpSpPr>
        <p:sp>
          <p:nvSpPr>
            <p:cNvPr id="6" name="矩形 38"/>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7" name="矩形 39"/>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8" name="矩形 40"/>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9" name="Group 14"/>
          <p:cNvGrpSpPr>
            <a:grpSpLocks/>
          </p:cNvGrpSpPr>
          <p:nvPr/>
        </p:nvGrpSpPr>
        <p:grpSpPr bwMode="auto">
          <a:xfrm flipH="1">
            <a:off x="4923582" y="1287119"/>
            <a:ext cx="1080419" cy="1796709"/>
            <a:chOff x="0" y="0"/>
            <a:chExt cx="1081794" cy="1800000"/>
          </a:xfrm>
          <a:solidFill>
            <a:srgbClr val="5B9BD5"/>
          </a:solidFill>
        </p:grpSpPr>
        <p:sp>
          <p:nvSpPr>
            <p:cNvPr id="10" name="矩形 43"/>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1" name="矩形 44"/>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2" name="矩形 45"/>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13" name="Group 18"/>
          <p:cNvGrpSpPr>
            <a:grpSpLocks/>
          </p:cNvGrpSpPr>
          <p:nvPr/>
        </p:nvGrpSpPr>
        <p:grpSpPr bwMode="auto">
          <a:xfrm>
            <a:off x="888688" y="1540670"/>
            <a:ext cx="2390364" cy="2987308"/>
            <a:chOff x="0" y="0"/>
            <a:chExt cx="2395630" cy="2993840"/>
          </a:xfrm>
        </p:grpSpPr>
        <p:grpSp>
          <p:nvGrpSpPr>
            <p:cNvPr id="14" name="Group 19"/>
            <p:cNvGrpSpPr>
              <a:grpSpLocks/>
            </p:cNvGrpSpPr>
            <p:nvPr/>
          </p:nvGrpSpPr>
          <p:grpSpPr bwMode="auto">
            <a:xfrm>
              <a:off x="1799283" y="0"/>
              <a:ext cx="596347" cy="360356"/>
              <a:chOff x="-100630" y="0"/>
              <a:chExt cx="596347" cy="360356"/>
            </a:xfrm>
          </p:grpSpPr>
          <p:sp>
            <p:nvSpPr>
              <p:cNvPr id="16" name="矩形 56"/>
              <p:cNvSpPr>
                <a:spLocks noChangeArrowheads="1"/>
              </p:cNvSpPr>
              <p:nvPr/>
            </p:nvSpPr>
            <p:spPr bwMode="auto">
              <a:xfrm>
                <a:off x="-510" y="0"/>
                <a:ext cx="360314" cy="36035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17" name="文本框 57"/>
              <p:cNvSpPr>
                <a:spLocks noChangeArrowheads="1"/>
              </p:cNvSpPr>
              <p:nvPr/>
            </p:nvSpPr>
            <p:spPr bwMode="auto">
              <a:xfrm>
                <a:off x="-100630" y="0"/>
                <a:ext cx="596347" cy="33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1597" dirty="0">
                    <a:solidFill>
                      <a:schemeClr val="bg1"/>
                    </a:solidFill>
                    <a:latin typeface="+mn-ea"/>
                    <a:cs typeface="+mn-ea"/>
                    <a:sym typeface="微软雅黑" panose="020B0503020204020204" pitchFamily="34" charset="-122"/>
                  </a:rPr>
                  <a:t>优点</a:t>
                </a:r>
              </a:p>
            </p:txBody>
          </p:sp>
        </p:grpSp>
        <p:sp>
          <p:nvSpPr>
            <p:cNvPr id="15" name="矩形 59"/>
            <p:cNvSpPr>
              <a:spLocks noChangeArrowheads="1"/>
            </p:cNvSpPr>
            <p:nvPr/>
          </p:nvSpPr>
          <p:spPr bwMode="auto">
            <a:xfrm>
              <a:off x="0" y="375103"/>
              <a:ext cx="2361131" cy="261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zh-CN" sz="1400" kern="3000" spc="23" dirty="0">
                  <a:solidFill>
                    <a:schemeClr val="tx1">
                      <a:lumMod val="50000"/>
                      <a:lumOff val="50000"/>
                    </a:schemeClr>
                  </a:solidFill>
                  <a:latin typeface="+mj-ea"/>
                </a:rPr>
                <a:t>利用了较新的技术，运用了</a:t>
              </a:r>
              <a:r>
                <a:rPr lang="en-US" altLang="zh-CN" sz="1400" kern="3000" spc="23" dirty="0">
                  <a:solidFill>
                    <a:schemeClr val="tx1">
                      <a:lumMod val="50000"/>
                      <a:lumOff val="50000"/>
                    </a:schemeClr>
                  </a:solidFill>
                  <a:latin typeface="+mj-ea"/>
                </a:rPr>
                <a:t>bootstrap</a:t>
              </a:r>
              <a:r>
                <a:rPr lang="zh-CN" altLang="zh-CN" sz="1400" kern="3000" spc="23" dirty="0">
                  <a:solidFill>
                    <a:schemeClr val="tx1">
                      <a:lumMod val="50000"/>
                      <a:lumOff val="50000"/>
                    </a:schemeClr>
                  </a:solidFill>
                  <a:latin typeface="+mj-ea"/>
                </a:rPr>
                <a:t>、</a:t>
              </a:r>
              <a:r>
                <a:rPr lang="en-US" altLang="zh-CN" sz="1400" kern="3000" spc="23" dirty="0" err="1">
                  <a:solidFill>
                    <a:schemeClr val="tx1">
                      <a:lumMod val="50000"/>
                      <a:lumOff val="50000"/>
                    </a:schemeClr>
                  </a:solidFill>
                  <a:latin typeface="+mj-ea"/>
                </a:rPr>
                <a:t>jquery</a:t>
              </a:r>
              <a:r>
                <a:rPr lang="zh-CN" altLang="zh-CN" sz="1400" kern="3000" spc="23" dirty="0">
                  <a:solidFill>
                    <a:schemeClr val="tx1">
                      <a:lumMod val="50000"/>
                      <a:lumOff val="50000"/>
                    </a:schemeClr>
                  </a:solidFill>
                  <a:latin typeface="+mj-ea"/>
                </a:rPr>
                <a:t>包</a:t>
              </a:r>
              <a:r>
                <a:rPr lang="zh-CN" altLang="en-US" sz="1400" kern="3000" spc="23" dirty="0">
                  <a:solidFill>
                    <a:schemeClr val="tx1">
                      <a:lumMod val="50000"/>
                      <a:lumOff val="50000"/>
                    </a:schemeClr>
                  </a:solidFill>
                  <a:latin typeface="+mj-ea"/>
                </a:rPr>
                <a:t>的</a:t>
              </a:r>
              <a:r>
                <a:rPr lang="zh-CN" altLang="zh-CN" sz="1400" kern="3000" spc="23" dirty="0">
                  <a:solidFill>
                    <a:schemeClr val="tx1">
                      <a:lumMod val="50000"/>
                      <a:lumOff val="50000"/>
                    </a:schemeClr>
                  </a:solidFill>
                  <a:latin typeface="+mj-ea"/>
                </a:rPr>
                <a:t>组件和插件等，同时也用到了</a:t>
              </a:r>
              <a:r>
                <a:rPr lang="zh-CN" altLang="en-US" sz="1400" kern="3000" spc="23" dirty="0">
                  <a:solidFill>
                    <a:schemeClr val="tx1">
                      <a:lumMod val="50000"/>
                      <a:lumOff val="50000"/>
                    </a:schemeClr>
                  </a:solidFill>
                  <a:latin typeface="+mj-ea"/>
                </a:rPr>
                <a:t>一些</a:t>
              </a:r>
              <a:r>
                <a:rPr lang="en-US" altLang="zh-CN" sz="1400" kern="3000" spc="23" dirty="0">
                  <a:solidFill>
                    <a:schemeClr val="tx1">
                      <a:lumMod val="50000"/>
                      <a:lumOff val="50000"/>
                    </a:schemeClr>
                  </a:solidFill>
                  <a:latin typeface="+mj-ea"/>
                </a:rPr>
                <a:t>functions</a:t>
              </a:r>
              <a:r>
                <a:rPr lang="zh-CN" altLang="zh-CN" sz="1400" kern="3000" spc="23" dirty="0">
                  <a:solidFill>
                    <a:schemeClr val="tx1">
                      <a:lumMod val="50000"/>
                      <a:lumOff val="50000"/>
                    </a:schemeClr>
                  </a:solidFill>
                  <a:latin typeface="+mj-ea"/>
                </a:rPr>
                <a:t>，</a:t>
              </a:r>
              <a:r>
                <a:rPr lang="en-US" altLang="zh-CN" sz="1400" kern="3000" spc="23" dirty="0" err="1">
                  <a:solidFill>
                    <a:schemeClr val="tx1">
                      <a:lumMod val="50000"/>
                      <a:lumOff val="50000"/>
                    </a:schemeClr>
                  </a:solidFill>
                  <a:latin typeface="+mj-ea"/>
                </a:rPr>
                <a:t>javascript</a:t>
              </a:r>
              <a:r>
                <a:rPr lang="zh-CN" altLang="zh-CN" sz="1400" kern="3000" spc="23" dirty="0">
                  <a:solidFill>
                    <a:schemeClr val="tx1">
                      <a:lumMod val="50000"/>
                      <a:lumOff val="50000"/>
                    </a:schemeClr>
                  </a:solidFill>
                  <a:latin typeface="+mj-ea"/>
                </a:rPr>
                <a:t>等</a:t>
              </a:r>
              <a:r>
                <a:rPr lang="zh-CN" altLang="zh-CN" sz="1400" kern="3000" spc="23" dirty="0" smtClean="0">
                  <a:solidFill>
                    <a:schemeClr val="tx1">
                      <a:lumMod val="50000"/>
                      <a:lumOff val="50000"/>
                    </a:schemeClr>
                  </a:solidFill>
                  <a:latin typeface="+mj-ea"/>
                </a:rPr>
                <a:t>。</a:t>
              </a:r>
              <a:endParaRPr lang="en-US" altLang="zh-CN" sz="1400" kern="3000" spc="23" dirty="0" smtClean="0">
                <a:solidFill>
                  <a:schemeClr val="tx1">
                    <a:lumMod val="50000"/>
                    <a:lumOff val="50000"/>
                  </a:schemeClr>
                </a:solidFill>
                <a:latin typeface="+mj-ea"/>
              </a:endParaRPr>
            </a:p>
            <a:p>
              <a:pPr>
                <a:lnSpc>
                  <a:spcPct val="130000"/>
                </a:lnSpc>
              </a:pPr>
              <a:r>
                <a:rPr lang="zh-CN" altLang="en-US" sz="1400" kern="3000" spc="23" dirty="0">
                  <a:solidFill>
                    <a:schemeClr val="tx1">
                      <a:lumMod val="50000"/>
                      <a:lumOff val="50000"/>
                    </a:schemeClr>
                  </a:solidFill>
                  <a:latin typeface="+mj-ea"/>
                </a:rPr>
                <a:t>利用新技术我们实现了网页的整体结构化，同时也减少的代码量，减少了开发时间</a:t>
              </a:r>
              <a:endParaRPr lang="zh-CN" altLang="zh-CN" sz="1400" kern="3000" spc="23" dirty="0">
                <a:solidFill>
                  <a:schemeClr val="tx1">
                    <a:lumMod val="50000"/>
                    <a:lumOff val="50000"/>
                  </a:schemeClr>
                </a:solidFill>
                <a:latin typeface="+mj-ea"/>
              </a:endParaRPr>
            </a:p>
            <a:p>
              <a:pPr>
                <a:lnSpc>
                  <a:spcPct val="130000"/>
                </a:lnSpc>
              </a:pPr>
              <a:endParaRPr lang="zh-CN" altLang="zh-CN" sz="1400" kern="3000" spc="23" dirty="0">
                <a:solidFill>
                  <a:schemeClr val="tx1">
                    <a:lumMod val="50000"/>
                    <a:lumOff val="50000"/>
                  </a:schemeClr>
                </a:solidFill>
                <a:latin typeface="+mj-ea"/>
              </a:endParaRPr>
            </a:p>
          </p:txBody>
        </p:sp>
      </p:grpSp>
      <p:grpSp>
        <p:nvGrpSpPr>
          <p:cNvPr id="18" name="Group 23"/>
          <p:cNvGrpSpPr>
            <a:grpSpLocks/>
          </p:cNvGrpSpPr>
          <p:nvPr/>
        </p:nvGrpSpPr>
        <p:grpSpPr bwMode="auto">
          <a:xfrm flipV="1">
            <a:off x="3312458" y="2675051"/>
            <a:ext cx="1080419" cy="1796709"/>
            <a:chOff x="0" y="0"/>
            <a:chExt cx="1081794" cy="1800000"/>
          </a:xfrm>
          <a:solidFill>
            <a:srgbClr val="5B9BD5"/>
          </a:solidFill>
        </p:grpSpPr>
        <p:sp>
          <p:nvSpPr>
            <p:cNvPr id="19" name="矩形 61"/>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0" name="矩形 62"/>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1" name="矩形 63"/>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22" name="Group 27"/>
          <p:cNvGrpSpPr>
            <a:grpSpLocks/>
          </p:cNvGrpSpPr>
          <p:nvPr/>
        </p:nvGrpSpPr>
        <p:grpSpPr bwMode="auto">
          <a:xfrm flipH="1" flipV="1">
            <a:off x="4929919" y="2675051"/>
            <a:ext cx="1080419" cy="1796709"/>
            <a:chOff x="0" y="0"/>
            <a:chExt cx="1081794" cy="1800000"/>
          </a:xfrm>
          <a:solidFill>
            <a:srgbClr val="5B9BD5"/>
          </a:solidFill>
        </p:grpSpPr>
        <p:sp>
          <p:nvSpPr>
            <p:cNvPr id="23" name="矩形 65"/>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4" name="矩形 66"/>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5" name="矩形 67"/>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grpSp>
      <p:grpSp>
        <p:nvGrpSpPr>
          <p:cNvPr id="26" name="Group 31"/>
          <p:cNvGrpSpPr>
            <a:grpSpLocks/>
          </p:cNvGrpSpPr>
          <p:nvPr/>
        </p:nvGrpSpPr>
        <p:grpSpPr bwMode="auto">
          <a:xfrm>
            <a:off x="3754445" y="1989008"/>
            <a:ext cx="1796475" cy="1796709"/>
            <a:chOff x="0" y="0"/>
            <a:chExt cx="1800000" cy="1800000"/>
          </a:xfrm>
          <a:solidFill>
            <a:srgbClr val="3CBDDA"/>
          </a:solidFill>
        </p:grpSpPr>
        <p:sp>
          <p:nvSpPr>
            <p:cNvPr id="27" name="椭圆 69"/>
            <p:cNvSpPr>
              <a:spLocks noChangeArrowheads="1"/>
            </p:cNvSpPr>
            <p:nvPr/>
          </p:nvSpPr>
          <p:spPr bwMode="auto">
            <a:xfrm>
              <a:off x="0" y="0"/>
              <a:ext cx="1800000" cy="1800000"/>
            </a:xfrm>
            <a:prstGeom prst="ellipse">
              <a:avLst/>
            </a:prstGeom>
            <a:solidFill>
              <a:srgbClr val="ED7D31"/>
            </a:solidFill>
            <a:ln w="9525">
              <a:noFill/>
              <a:round/>
              <a:headEnd/>
              <a:tailEnd/>
            </a:ln>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28" name="文本框 70"/>
            <p:cNvSpPr>
              <a:spLocks noChangeArrowheads="1"/>
            </p:cNvSpPr>
            <p:nvPr/>
          </p:nvSpPr>
          <p:spPr bwMode="auto">
            <a:xfrm>
              <a:off x="388268" y="583811"/>
              <a:ext cx="1023465" cy="4162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100" dirty="0" smtClean="0">
                  <a:solidFill>
                    <a:schemeClr val="bg1"/>
                  </a:solidFill>
                  <a:latin typeface="+mn-ea"/>
                  <a:cs typeface="+mn-ea"/>
                  <a:sym typeface="微软雅黑" panose="020B0503020204020204" pitchFamily="34" charset="-122"/>
                </a:rPr>
                <a:t>大公网</a:t>
              </a:r>
              <a:endParaRPr lang="zh-CN" altLang="en-US" sz="2100" dirty="0">
                <a:solidFill>
                  <a:schemeClr val="bg1"/>
                </a:solidFill>
                <a:latin typeface="+mn-ea"/>
                <a:cs typeface="+mn-ea"/>
                <a:sym typeface="微软雅黑" panose="020B0503020204020204" pitchFamily="34" charset="-122"/>
              </a:endParaRPr>
            </a:p>
          </p:txBody>
        </p:sp>
      </p:grpSp>
      <p:grpSp>
        <p:nvGrpSpPr>
          <p:cNvPr id="34" name="Group 39"/>
          <p:cNvGrpSpPr>
            <a:grpSpLocks/>
          </p:cNvGrpSpPr>
          <p:nvPr/>
        </p:nvGrpSpPr>
        <p:grpSpPr bwMode="auto">
          <a:xfrm>
            <a:off x="6052449" y="1556148"/>
            <a:ext cx="2374294" cy="2147457"/>
            <a:chOff x="-18394" y="0"/>
            <a:chExt cx="2379525" cy="2149973"/>
          </a:xfrm>
        </p:grpSpPr>
        <p:grpSp>
          <p:nvGrpSpPr>
            <p:cNvPr id="35" name="Group 40"/>
            <p:cNvGrpSpPr>
              <a:grpSpLocks/>
            </p:cNvGrpSpPr>
            <p:nvPr/>
          </p:nvGrpSpPr>
          <p:grpSpPr bwMode="auto">
            <a:xfrm>
              <a:off x="-18394" y="0"/>
              <a:ext cx="596348" cy="359989"/>
              <a:chOff x="-118082" y="0"/>
              <a:chExt cx="596348" cy="359989"/>
            </a:xfrm>
          </p:grpSpPr>
          <p:sp>
            <p:nvSpPr>
              <p:cNvPr id="37" name="矩形 80"/>
              <p:cNvSpPr>
                <a:spLocks noChangeArrowheads="1"/>
              </p:cNvSpPr>
              <p:nvPr/>
            </p:nvSpPr>
            <p:spPr bwMode="auto">
              <a:xfrm>
                <a:off x="532" y="0"/>
                <a:ext cx="359122" cy="35998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7">
                  <a:latin typeface="+mn-ea"/>
                  <a:cs typeface="+mn-ea"/>
                  <a:sym typeface="微软雅黑" panose="020B0503020204020204" pitchFamily="34" charset="-122"/>
                </a:endParaRPr>
              </a:p>
            </p:txBody>
          </p:sp>
          <p:sp>
            <p:nvSpPr>
              <p:cNvPr id="38" name="文本框 81"/>
              <p:cNvSpPr>
                <a:spLocks noChangeArrowheads="1"/>
              </p:cNvSpPr>
              <p:nvPr/>
            </p:nvSpPr>
            <p:spPr bwMode="auto">
              <a:xfrm>
                <a:off x="-118082" y="0"/>
                <a:ext cx="596348" cy="33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1597" dirty="0" smtClean="0">
                    <a:solidFill>
                      <a:schemeClr val="bg1"/>
                    </a:solidFill>
                    <a:latin typeface="+mn-ea"/>
                    <a:cs typeface="+mn-ea"/>
                    <a:sym typeface="微软雅黑" panose="020B0503020204020204" pitchFamily="34" charset="-122"/>
                  </a:rPr>
                  <a:t>不足</a:t>
                </a:r>
                <a:endParaRPr lang="zh-CN" altLang="en-US" sz="1597" dirty="0">
                  <a:solidFill>
                    <a:schemeClr val="bg1"/>
                  </a:solidFill>
                  <a:latin typeface="+mn-ea"/>
                  <a:cs typeface="+mn-ea"/>
                  <a:sym typeface="微软雅黑" panose="020B0503020204020204" pitchFamily="34" charset="-122"/>
                </a:endParaRPr>
              </a:p>
            </p:txBody>
          </p:sp>
        </p:grpSp>
        <p:sp>
          <p:nvSpPr>
            <p:cNvPr id="36" name="矩形 79"/>
            <p:cNvSpPr>
              <a:spLocks noChangeArrowheads="1"/>
            </p:cNvSpPr>
            <p:nvPr/>
          </p:nvSpPr>
          <p:spPr bwMode="auto">
            <a:xfrm>
              <a:off x="0" y="375103"/>
              <a:ext cx="2361131" cy="177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zh-CN" sz="1400" kern="3000" spc="23" dirty="0">
                  <a:solidFill>
                    <a:schemeClr val="tx1">
                      <a:lumMod val="50000"/>
                      <a:lumOff val="50000"/>
                    </a:schemeClr>
                  </a:solidFill>
                  <a:latin typeface="+mj-ea"/>
                </a:rPr>
                <a:t>没有连接后台数据库，不能实时更新网站新闻</a:t>
              </a:r>
              <a:r>
                <a:rPr lang="zh-CN" altLang="en-US" sz="1400" kern="3000" spc="23" dirty="0" smtClean="0">
                  <a:solidFill>
                    <a:schemeClr val="tx1">
                      <a:lumMod val="50000"/>
                      <a:lumOff val="50000"/>
                    </a:schemeClr>
                  </a:solidFill>
                  <a:latin typeface="+mj-ea"/>
                </a:rPr>
                <a:t>。</a:t>
              </a:r>
              <a:endParaRPr lang="en-US" altLang="zh-CN" sz="1400" kern="3000" spc="23" dirty="0" smtClean="0">
                <a:solidFill>
                  <a:schemeClr val="tx1">
                    <a:lumMod val="50000"/>
                    <a:lumOff val="50000"/>
                  </a:schemeClr>
                </a:solidFill>
                <a:latin typeface="+mj-ea"/>
              </a:endParaRPr>
            </a:p>
            <a:p>
              <a:pPr>
                <a:lnSpc>
                  <a:spcPct val="130000"/>
                </a:lnSpc>
              </a:pPr>
              <a:r>
                <a:rPr lang="zh-CN" altLang="zh-CN" sz="1400" kern="3000" spc="23" dirty="0">
                  <a:solidFill>
                    <a:schemeClr val="tx1">
                      <a:lumMod val="50000"/>
                      <a:lumOff val="50000"/>
                    </a:schemeClr>
                  </a:solidFill>
                  <a:latin typeface="+mj-ea"/>
                </a:rPr>
                <a:t>在编译的过程中</a:t>
              </a:r>
              <a:r>
                <a:rPr lang="zh-CN" altLang="en-US" sz="1400" kern="3000" spc="23" dirty="0">
                  <a:solidFill>
                    <a:schemeClr val="tx1">
                      <a:lumMod val="50000"/>
                      <a:lumOff val="50000"/>
                    </a:schemeClr>
                  </a:solidFill>
                  <a:latin typeface="+mj-ea"/>
                </a:rPr>
                <a:t>部分代码不够完善，</a:t>
              </a:r>
              <a:r>
                <a:rPr lang="zh-CN" altLang="zh-CN" sz="1400" kern="3000" spc="23" dirty="0">
                  <a:solidFill>
                    <a:schemeClr val="tx1">
                      <a:lumMod val="50000"/>
                      <a:lumOff val="50000"/>
                    </a:schemeClr>
                  </a:solidFill>
                  <a:latin typeface="+mj-ea"/>
                </a:rPr>
                <a:t>界面不够美观等</a:t>
              </a:r>
            </a:p>
            <a:p>
              <a:pPr>
                <a:lnSpc>
                  <a:spcPct val="130000"/>
                </a:lnSpc>
              </a:pPr>
              <a:endParaRPr lang="en-US" altLang="zh-CN" sz="1400" kern="3000" spc="23" dirty="0" smtClean="0">
                <a:solidFill>
                  <a:schemeClr val="tx1">
                    <a:lumMod val="50000"/>
                    <a:lumOff val="50000"/>
                  </a:schemeClr>
                </a:solidFill>
                <a:latin typeface="+mj-ea"/>
              </a:endParaRPr>
            </a:p>
            <a:p>
              <a:pPr>
                <a:lnSpc>
                  <a:spcPct val="130000"/>
                </a:lnSpc>
              </a:pPr>
              <a:endParaRPr lang="zh-CN" altLang="zh-CN" sz="1400" kern="3000" spc="23" dirty="0">
                <a:solidFill>
                  <a:schemeClr val="tx1">
                    <a:lumMod val="50000"/>
                    <a:lumOff val="50000"/>
                  </a:schemeClr>
                </a:solidFill>
                <a:latin typeface="+mj-ea"/>
              </a:endParaRPr>
            </a:p>
          </p:txBody>
        </p:sp>
      </p:grpSp>
    </p:spTree>
    <p:extLst>
      <p:ext uri="{BB962C8B-B14F-4D97-AF65-F5344CB8AC3E}">
        <p14:creationId xmlns:p14="http://schemas.microsoft.com/office/powerpoint/2010/main" val="180532500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750"/>
                                        <p:tgtEl>
                                          <p:spTgt spid="26"/>
                                        </p:tgtEl>
                                      </p:cBhvr>
                                    </p:animEffect>
                                  </p:childTnLst>
                                </p:cTn>
                              </p:par>
                            </p:childTnLst>
                          </p:cTn>
                        </p:par>
                        <p:par>
                          <p:cTn id="17" fill="hold">
                            <p:stCondLst>
                              <p:cond delay="1250"/>
                            </p:stCondLst>
                            <p:childTnLst>
                              <p:par>
                                <p:cTn id="18" presetID="23" presetClass="entr" presetSubtype="52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ppt_x</p:attrName>
                                        </p:attrNameLst>
                                      </p:cBhvr>
                                      <p:tavLst>
                                        <p:tav tm="0">
                                          <p:val>
                                            <p:fltVal val="0.5"/>
                                          </p:val>
                                        </p:tav>
                                        <p:tav tm="100000">
                                          <p:val>
                                            <p:strVal val="#ppt_x"/>
                                          </p:val>
                                        </p:tav>
                                      </p:tavLst>
                                    </p:anim>
                                    <p:anim calcmode="lin" valueType="num">
                                      <p:cBhvr>
                                        <p:cTn id="23" dur="500" fill="hold"/>
                                        <p:tgtEl>
                                          <p:spTgt spid="5"/>
                                        </p:tgtEl>
                                        <p:attrNameLst>
                                          <p:attrName>ppt_y</p:attrName>
                                        </p:attrNameLst>
                                      </p:cBhvr>
                                      <p:tavLst>
                                        <p:tav tm="0">
                                          <p:val>
                                            <p:fltVal val="0.5"/>
                                          </p:val>
                                        </p:tav>
                                        <p:tav tm="100000">
                                          <p:val>
                                            <p:strVal val="#ppt_y"/>
                                          </p:val>
                                        </p:tav>
                                      </p:tavLst>
                                    </p:anim>
                                  </p:childTnLst>
                                </p:cTn>
                              </p:par>
                            </p:childTnLst>
                          </p:cTn>
                        </p:par>
                        <p:par>
                          <p:cTn id="24" fill="hold">
                            <p:stCondLst>
                              <p:cond delay="1750"/>
                            </p:stCondLst>
                            <p:childTnLst>
                              <p:par>
                                <p:cTn id="25" presetID="23" presetClass="entr" presetSubtype="52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ppt_x</p:attrName>
                                        </p:attrNameLst>
                                      </p:cBhvr>
                                      <p:tavLst>
                                        <p:tav tm="0">
                                          <p:val>
                                            <p:fltVal val="0.5"/>
                                          </p:val>
                                        </p:tav>
                                        <p:tav tm="100000">
                                          <p:val>
                                            <p:strVal val="#ppt_x"/>
                                          </p:val>
                                        </p:tav>
                                      </p:tavLst>
                                    </p:anim>
                                    <p:anim calcmode="lin" valueType="num">
                                      <p:cBhvr>
                                        <p:cTn id="30" dur="500" fill="hold"/>
                                        <p:tgtEl>
                                          <p:spTgt spid="9"/>
                                        </p:tgtEl>
                                        <p:attrNameLst>
                                          <p:attrName>ppt_y</p:attrName>
                                        </p:attrNameLst>
                                      </p:cBhvr>
                                      <p:tavLst>
                                        <p:tav tm="0">
                                          <p:val>
                                            <p:fltVal val="0.5"/>
                                          </p:val>
                                        </p:tav>
                                        <p:tav tm="100000">
                                          <p:val>
                                            <p:strVal val="#ppt_y"/>
                                          </p:val>
                                        </p:tav>
                                      </p:tavLst>
                                    </p:anim>
                                  </p:childTnLst>
                                </p:cTn>
                              </p:par>
                            </p:childTnLst>
                          </p:cTn>
                        </p:par>
                        <p:par>
                          <p:cTn id="31" fill="hold">
                            <p:stCondLst>
                              <p:cond delay="2250"/>
                            </p:stCondLst>
                            <p:childTnLst>
                              <p:par>
                                <p:cTn id="32" presetID="23" presetClass="entr" presetSubtype="52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 calcmode="lin" valueType="num">
                                      <p:cBhvr>
                                        <p:cTn id="36" dur="500" fill="hold"/>
                                        <p:tgtEl>
                                          <p:spTgt spid="18"/>
                                        </p:tgtEl>
                                        <p:attrNameLst>
                                          <p:attrName>ppt_x</p:attrName>
                                        </p:attrNameLst>
                                      </p:cBhvr>
                                      <p:tavLst>
                                        <p:tav tm="0">
                                          <p:val>
                                            <p:fltVal val="0.5"/>
                                          </p:val>
                                        </p:tav>
                                        <p:tav tm="100000">
                                          <p:val>
                                            <p:strVal val="#ppt_x"/>
                                          </p:val>
                                        </p:tav>
                                      </p:tavLst>
                                    </p:anim>
                                    <p:anim calcmode="lin" valueType="num">
                                      <p:cBhvr>
                                        <p:cTn id="37" dur="500" fill="hold"/>
                                        <p:tgtEl>
                                          <p:spTgt spid="18"/>
                                        </p:tgtEl>
                                        <p:attrNameLst>
                                          <p:attrName>ppt_y</p:attrName>
                                        </p:attrNameLst>
                                      </p:cBhvr>
                                      <p:tavLst>
                                        <p:tav tm="0">
                                          <p:val>
                                            <p:fltVal val="0.5"/>
                                          </p:val>
                                        </p:tav>
                                        <p:tav tm="100000">
                                          <p:val>
                                            <p:strVal val="#ppt_y"/>
                                          </p:val>
                                        </p:tav>
                                      </p:tavLst>
                                    </p:anim>
                                  </p:childTnLst>
                                </p:cTn>
                              </p:par>
                            </p:childTnLst>
                          </p:cTn>
                        </p:par>
                        <p:par>
                          <p:cTn id="38" fill="hold">
                            <p:stCondLst>
                              <p:cond delay="2750"/>
                            </p:stCondLst>
                            <p:childTnLst>
                              <p:par>
                                <p:cTn id="39" presetID="23" presetClass="entr" presetSubtype="528"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ppt_x</p:attrName>
                                        </p:attrNameLst>
                                      </p:cBhvr>
                                      <p:tavLst>
                                        <p:tav tm="0">
                                          <p:val>
                                            <p:fltVal val="0.5"/>
                                          </p:val>
                                        </p:tav>
                                        <p:tav tm="100000">
                                          <p:val>
                                            <p:strVal val="#ppt_x"/>
                                          </p:val>
                                        </p:tav>
                                      </p:tavLst>
                                    </p:anim>
                                    <p:anim calcmode="lin" valueType="num">
                                      <p:cBhvr>
                                        <p:cTn id="44" dur="500" fill="hold"/>
                                        <p:tgtEl>
                                          <p:spTgt spid="22"/>
                                        </p:tgtEl>
                                        <p:attrNameLst>
                                          <p:attrName>ppt_y</p:attrName>
                                        </p:attrNameLst>
                                      </p:cBhvr>
                                      <p:tavLst>
                                        <p:tav tm="0">
                                          <p:val>
                                            <p:fltVal val="0.5"/>
                                          </p:val>
                                        </p:tav>
                                        <p:tav tm="100000">
                                          <p:val>
                                            <p:strVal val="#ppt_y"/>
                                          </p:val>
                                        </p:tav>
                                      </p:tavLst>
                                    </p:anim>
                                  </p:childTnLst>
                                </p:cTn>
                              </p:par>
                            </p:childTnLst>
                          </p:cTn>
                        </p:par>
                        <p:par>
                          <p:cTn id="45" fill="hold">
                            <p:stCondLst>
                              <p:cond delay="3250"/>
                            </p:stCondLst>
                            <p:childTnLst>
                              <p:par>
                                <p:cTn id="46" presetID="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1+#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70287" y="290122"/>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buFont typeface="Arial" charset="0"/>
              <a:buNone/>
              <a:defRPr sz="2400" b="1">
                <a:solidFill>
                  <a:schemeClr val="bg1">
                    <a:lumMod val="50000"/>
                  </a:schemeClr>
                </a:solidFill>
              </a:defRPr>
            </a:lvl1pPr>
          </a:lstStyle>
          <a:p>
            <a:r>
              <a:rPr lang="zh-CN" altLang="en-US" dirty="0" smtClean="0">
                <a:solidFill>
                  <a:schemeClr val="accent2"/>
                </a:solidFill>
              </a:rPr>
              <a:t>总结</a:t>
            </a:r>
            <a:endParaRPr lang="en-US" altLang="zh-CN"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3"/>
          <p:cNvSpPr>
            <a:spLocks noChangeArrowheads="1"/>
          </p:cNvSpPr>
          <p:nvPr/>
        </p:nvSpPr>
        <p:spPr bwMode="auto">
          <a:xfrm>
            <a:off x="1786792" y="1406696"/>
            <a:ext cx="5570415" cy="30148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9" name="TextBox 17"/>
          <p:cNvSpPr>
            <a:spLocks noChangeArrowheads="1"/>
          </p:cNvSpPr>
          <p:nvPr/>
        </p:nvSpPr>
        <p:spPr bwMode="auto">
          <a:xfrm>
            <a:off x="2169974" y="1771348"/>
            <a:ext cx="48040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r>
              <a:rPr lang="zh-CN" altLang="zh-CN" sz="1400" kern="3000" spc="23" dirty="0">
                <a:solidFill>
                  <a:schemeClr val="bg2">
                    <a:lumMod val="25000"/>
                  </a:schemeClr>
                </a:solidFill>
                <a:latin typeface="+mj-ea"/>
                <a:ea typeface="+mn-ea"/>
              </a:rPr>
              <a:t>通过一系列</a:t>
            </a:r>
            <a:r>
              <a:rPr lang="en-US" altLang="zh-CN" sz="1400" kern="3000" spc="23" dirty="0">
                <a:solidFill>
                  <a:schemeClr val="bg2">
                    <a:lumMod val="25000"/>
                  </a:schemeClr>
                </a:solidFill>
                <a:latin typeface="+mj-ea"/>
                <a:ea typeface="+mn-ea"/>
              </a:rPr>
              <a:t>Web</a:t>
            </a:r>
            <a:r>
              <a:rPr lang="zh-CN" altLang="zh-CN" sz="1400" kern="3000" spc="23" dirty="0">
                <a:solidFill>
                  <a:schemeClr val="bg2">
                    <a:lumMod val="25000"/>
                  </a:schemeClr>
                </a:solidFill>
                <a:latin typeface="+mj-ea"/>
                <a:ea typeface="+mn-ea"/>
              </a:rPr>
              <a:t>技术的学习，我们小组成员都有很大的收获。从最初的入门开始接触</a:t>
            </a:r>
            <a:r>
              <a:rPr lang="en-US" altLang="zh-CN" sz="1400" kern="3000" spc="23" dirty="0">
                <a:solidFill>
                  <a:schemeClr val="bg2">
                    <a:lumMod val="25000"/>
                  </a:schemeClr>
                </a:solidFill>
                <a:latin typeface="+mj-ea"/>
                <a:ea typeface="+mn-ea"/>
              </a:rPr>
              <a:t>Html,</a:t>
            </a:r>
            <a:r>
              <a:rPr lang="zh-CN" altLang="zh-CN" sz="1400" kern="3000" spc="23" dirty="0">
                <a:solidFill>
                  <a:schemeClr val="bg2">
                    <a:lumMod val="25000"/>
                  </a:schemeClr>
                </a:solidFill>
                <a:latin typeface="+mj-ea"/>
                <a:ea typeface="+mn-ea"/>
              </a:rPr>
              <a:t>到做一些简单的静态页面，再到用</a:t>
            </a:r>
            <a:r>
              <a:rPr lang="en-US" altLang="zh-CN" sz="1400" kern="3000" spc="23" dirty="0" err="1">
                <a:solidFill>
                  <a:schemeClr val="bg2">
                    <a:lumMod val="25000"/>
                  </a:schemeClr>
                </a:solidFill>
                <a:latin typeface="+mj-ea"/>
                <a:ea typeface="+mn-ea"/>
              </a:rPr>
              <a:t>css</a:t>
            </a:r>
            <a:r>
              <a:rPr lang="zh-CN" altLang="zh-CN" sz="1400" kern="3000" spc="23" dirty="0">
                <a:solidFill>
                  <a:schemeClr val="bg2">
                    <a:lumMod val="25000"/>
                  </a:schemeClr>
                </a:solidFill>
                <a:latin typeface="+mj-ea"/>
                <a:ea typeface="+mn-ea"/>
              </a:rPr>
              <a:t>做一些动画效果</a:t>
            </a:r>
            <a:r>
              <a:rPr lang="en-US" altLang="zh-CN" sz="1400" kern="3000" spc="23" dirty="0">
                <a:solidFill>
                  <a:schemeClr val="bg2">
                    <a:lumMod val="25000"/>
                  </a:schemeClr>
                </a:solidFill>
                <a:latin typeface="+mj-ea"/>
                <a:ea typeface="+mn-ea"/>
              </a:rPr>
              <a:t>,</a:t>
            </a:r>
            <a:r>
              <a:rPr lang="zh-CN" altLang="zh-CN" sz="1400" kern="3000" spc="23" dirty="0">
                <a:solidFill>
                  <a:schemeClr val="bg2">
                    <a:lumMod val="25000"/>
                  </a:schemeClr>
                </a:solidFill>
                <a:latin typeface="+mj-ea"/>
                <a:ea typeface="+mn-ea"/>
              </a:rPr>
              <a:t>现在我们用</a:t>
            </a:r>
            <a:r>
              <a:rPr lang="en-US" altLang="zh-CN" sz="1400" kern="3000" spc="23" dirty="0">
                <a:solidFill>
                  <a:schemeClr val="bg2">
                    <a:lumMod val="25000"/>
                  </a:schemeClr>
                </a:solidFill>
                <a:latin typeface="+mj-ea"/>
                <a:ea typeface="+mn-ea"/>
              </a:rPr>
              <a:t>Less ,</a:t>
            </a:r>
            <a:r>
              <a:rPr lang="en-US" altLang="zh-CN" sz="1400" kern="3000" spc="23" dirty="0" err="1">
                <a:solidFill>
                  <a:schemeClr val="bg2">
                    <a:lumMod val="25000"/>
                  </a:schemeClr>
                </a:solidFill>
                <a:latin typeface="+mj-ea"/>
                <a:ea typeface="+mn-ea"/>
              </a:rPr>
              <a:t>javascript</a:t>
            </a:r>
            <a:r>
              <a:rPr lang="en-US" altLang="zh-CN" sz="1400" kern="3000" spc="23" dirty="0">
                <a:solidFill>
                  <a:schemeClr val="bg2">
                    <a:lumMod val="25000"/>
                  </a:schemeClr>
                </a:solidFill>
                <a:latin typeface="+mj-ea"/>
                <a:ea typeface="+mn-ea"/>
              </a:rPr>
              <a:t>, bootstrap</a:t>
            </a:r>
            <a:r>
              <a:rPr lang="zh-CN" altLang="zh-CN" sz="1400" kern="3000" spc="23" dirty="0">
                <a:solidFill>
                  <a:schemeClr val="bg2">
                    <a:lumMod val="25000"/>
                  </a:schemeClr>
                </a:solidFill>
                <a:latin typeface="+mj-ea"/>
                <a:ea typeface="+mn-ea"/>
              </a:rPr>
              <a:t>等制作网页，在这个过程中，我们循序渐进，逐步掌握了所学知识，了解了构建网站的一些步骤。在制作过程中有遇到一些困难，例如一些结构问题、逻辑问题，也有知识学的不透彻而引起的问题，但通过小组成员互相帮助，共同商量，还有老师的帮助，最终我们都解决了。通过小组合作完成此次项目，我们不仅互相学习，完善了知识体系，也懂得了合作的重要性，我们相信这对我们以后的学习工作将会有很大的帮助。</a:t>
            </a:r>
          </a:p>
        </p:txBody>
      </p:sp>
      <p:sp>
        <p:nvSpPr>
          <p:cNvPr id="84" name="TextBox 22"/>
          <p:cNvSpPr>
            <a:spLocks noChangeArrowheads="1"/>
          </p:cNvSpPr>
          <p:nvPr/>
        </p:nvSpPr>
        <p:spPr bwMode="auto">
          <a:xfrm>
            <a:off x="1314798" y="4248498"/>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4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标题文本四</a:t>
            </a:r>
            <a:endParaRPr lang="zh-CN" altLang="en-US" sz="1574"/>
          </a:p>
        </p:txBody>
      </p:sp>
    </p:spTree>
    <p:extLst>
      <p:ext uri="{BB962C8B-B14F-4D97-AF65-F5344CB8AC3E}">
        <p14:creationId xmlns:p14="http://schemas.microsoft.com/office/powerpoint/2010/main" val="151565444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p:cBhvr>
                                        <p:cTn id="16" dur="500"/>
                                        <p:tgtEl>
                                          <p:spTgt spid="7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p:cBhvr>
                                        <p:cTn id="19" dur="500"/>
                                        <p:tgtEl>
                                          <p:spTgt spid="66"/>
                                        </p:tgtEl>
                                      </p:cBhvr>
                                    </p:animEffect>
                                  </p:childTnLst>
                                </p:cTn>
                              </p:par>
                            </p:childTnLst>
                          </p:cTn>
                        </p:par>
                        <p:par>
                          <p:cTn id="20" fill="hold">
                            <p:stCondLst>
                              <p:cond delay="1000"/>
                            </p:stCondLst>
                            <p:childTnLst>
                              <p:par>
                                <p:cTn id="21" presetID="31" presetClass="entr" presetSubtype="0"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p:cTn id="23" dur="500" fill="hold"/>
                                        <p:tgtEl>
                                          <p:spTgt spid="84"/>
                                        </p:tgtEl>
                                        <p:attrNameLst>
                                          <p:attrName>ppt_w</p:attrName>
                                        </p:attrNameLst>
                                      </p:cBhvr>
                                      <p:tavLst>
                                        <p:tav tm="0">
                                          <p:val>
                                            <p:fltVal val="0"/>
                                          </p:val>
                                        </p:tav>
                                        <p:tav tm="100000">
                                          <p:val>
                                            <p:strVal val="#ppt_w"/>
                                          </p:val>
                                        </p:tav>
                                      </p:tavLst>
                                    </p:anim>
                                    <p:anim calcmode="lin" valueType="num">
                                      <p:cBhvr>
                                        <p:cTn id="24" dur="500" fill="hold"/>
                                        <p:tgtEl>
                                          <p:spTgt spid="84"/>
                                        </p:tgtEl>
                                        <p:attrNameLst>
                                          <p:attrName>ppt_h</p:attrName>
                                        </p:attrNameLst>
                                      </p:cBhvr>
                                      <p:tavLst>
                                        <p:tav tm="0">
                                          <p:val>
                                            <p:fltVal val="0"/>
                                          </p:val>
                                        </p:tav>
                                        <p:tav tm="100000">
                                          <p:val>
                                            <p:strVal val="#ppt_h"/>
                                          </p:val>
                                        </p:tav>
                                      </p:tavLst>
                                    </p:anim>
                                    <p:anim calcmode="lin" valueType="num">
                                      <p:cBhvr>
                                        <p:cTn id="25" dur="500" fill="hold"/>
                                        <p:tgtEl>
                                          <p:spTgt spid="84"/>
                                        </p:tgtEl>
                                        <p:attrNameLst>
                                          <p:attrName>style.rotation</p:attrName>
                                        </p:attrNameLst>
                                      </p:cBhvr>
                                      <p:tavLst>
                                        <p:tav tm="0">
                                          <p:val>
                                            <p:fltVal val="90"/>
                                          </p:val>
                                        </p:tav>
                                        <p:tav tm="100000">
                                          <p:val>
                                            <p:fltVal val="0"/>
                                          </p:val>
                                        </p:tav>
                                      </p:tavLst>
                                    </p:anim>
                                    <p:animEffect>
                                      <p:cBhvr>
                                        <p:cTn id="2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6" grpId="0" bldLvl="0" animBg="1" autoUpdateAnimBg="0"/>
      <p:bldP spid="79" grpId="0" bldLvl="0" autoUpdateAnimBg="0"/>
      <p:bldP spid="8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演示</a:t>
            </a:r>
            <a:r>
              <a:rPr lang="zh-CN" altLang="en-US" sz="3600" dirty="0" smtClean="0">
                <a:ln w="6350">
                  <a:noFill/>
                </a:ln>
                <a:latin typeface="宋体" pitchFamily="2" charset="-122"/>
                <a:ea typeface="宋体" pitchFamily="2" charset="-122"/>
              </a:rPr>
              <a:t>完毕，欢迎指导</a:t>
            </a:r>
            <a:endParaRPr lang="zh-CN" altLang="en-US" sz="3600" dirty="0">
              <a:ln w="6350">
                <a:noFill/>
              </a:ln>
              <a:latin typeface="宋体" pitchFamily="2" charset="-122"/>
              <a:ea typeface="宋体" pitchFamily="2" charset="-122"/>
            </a:endParaRPr>
          </a:p>
        </p:txBody>
      </p:sp>
      <p:sp>
        <p:nvSpPr>
          <p:cNvPr id="51" name="圆角矩形 50"/>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grpSp>
        <p:nvGrpSpPr>
          <p:cNvPr id="52" name="组合 51"/>
          <p:cNvGrpSpPr/>
          <p:nvPr/>
        </p:nvGrpSpPr>
        <p:grpSpPr>
          <a:xfrm>
            <a:off x="2487979" y="4211163"/>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2675280" y="4159815"/>
            <a:ext cx="16209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dirty="0">
                <a:solidFill>
                  <a:schemeClr val="bg1">
                    <a:lumMod val="50000"/>
                  </a:schemeClr>
                </a:solidFill>
                <a:latin typeface="宋体" pitchFamily="2" charset="-122"/>
                <a:ea typeface="宋体" pitchFamily="2" charset="-122"/>
              </a:rPr>
              <a:t>指导老师</a:t>
            </a:r>
            <a:r>
              <a:rPr lang="zh-CN" altLang="en-US" sz="1400" dirty="0" smtClean="0">
                <a:solidFill>
                  <a:schemeClr val="bg1">
                    <a:lumMod val="50000"/>
                  </a:schemeClr>
                </a:solidFill>
                <a:latin typeface="宋体" pitchFamily="2" charset="-122"/>
                <a:ea typeface="宋体" pitchFamily="2" charset="-122"/>
              </a:rPr>
              <a:t>：杨伟亮</a:t>
            </a:r>
            <a:endParaRPr lang="en-US" altLang="zh-CN" sz="14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5004048" y="4136763"/>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bg1">
                    <a:lumMod val="50000"/>
                  </a:schemeClr>
                </a:solidFill>
                <a:latin typeface="宋体" pitchFamily="2" charset="-122"/>
                <a:ea typeface="宋体" pitchFamily="2" charset="-122"/>
              </a:rPr>
              <a:t>答辩人</a:t>
            </a:r>
            <a:r>
              <a:rPr lang="zh-CN" altLang="en-US" sz="1600" dirty="0" smtClean="0">
                <a:solidFill>
                  <a:schemeClr val="bg1">
                    <a:lumMod val="50000"/>
                  </a:schemeClr>
                </a:solidFill>
                <a:latin typeface="宋体" pitchFamily="2" charset="-122"/>
                <a:ea typeface="宋体" pitchFamily="2" charset="-122"/>
              </a:rPr>
              <a:t>：大公网网页设计小组</a:t>
            </a:r>
            <a:endParaRPr lang="en-US" altLang="zh-CN" sz="16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481095"/>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iterate type="lt">
                                    <p:tmPct val="10000"/>
                                  </p:iterate>
                                  <p:childTnLst>
                                    <p:set>
                                      <p:cBhvr>
                                        <p:cTn id="27" dur="1" fill="hold">
                                          <p:stCondLst>
                                            <p:cond delay="0"/>
                                          </p:stCondLst>
                                        </p:cTn>
                                        <p:tgtEl>
                                          <p:spTgt spid="51"/>
                                        </p:tgtEl>
                                        <p:attrNameLst>
                                          <p:attrName>style.visibility</p:attrName>
                                        </p:attrNameLst>
                                      </p:cBhvr>
                                      <p:to>
                                        <p:strVal val="visible"/>
                                      </p:to>
                                    </p:set>
                                    <p:animEffect transition="in" filter="barn(inVertical)">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2"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92072" y="4328398"/>
            <a:ext cx="677883" cy="370556"/>
            <a:chOff x="6992070" y="4328397"/>
            <a:chExt cx="677883" cy="370556"/>
          </a:xfrm>
        </p:grpSpPr>
        <p:grpSp>
          <p:nvGrpSpPr>
            <p:cNvPr id="5" name="组合 4"/>
            <p:cNvGrpSpPr/>
            <p:nvPr/>
          </p:nvGrpSpPr>
          <p:grpSpPr>
            <a:xfrm>
              <a:off x="6992070" y="4328397"/>
              <a:ext cx="275466" cy="358793"/>
              <a:chOff x="3326607" y="2279650"/>
              <a:chExt cx="446087" cy="581026"/>
            </a:xfrm>
          </p:grpSpPr>
          <p:sp>
            <p:nvSpPr>
              <p:cNvPr id="1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8" name="组合 17"/>
              <p:cNvGrpSpPr/>
              <p:nvPr/>
            </p:nvGrpSpPr>
            <p:grpSpPr>
              <a:xfrm>
                <a:off x="3326607" y="2279650"/>
                <a:ext cx="446087" cy="581026"/>
                <a:chOff x="1493838" y="2298700"/>
                <a:chExt cx="446087" cy="581026"/>
              </a:xfrm>
            </p:grpSpPr>
            <p:sp>
              <p:nvSpPr>
                <p:cNvPr id="1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7322924" y="4406821"/>
              <a:ext cx="347029" cy="292132"/>
              <a:chOff x="2027238" y="2425700"/>
              <a:chExt cx="561975" cy="473075"/>
            </a:xfrm>
          </p:grpSpPr>
          <p:sp>
            <p:nvSpPr>
              <p:cNvPr id="7"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26" name="矩形 2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566"/>
          <p:cNvSpPr txBox="1"/>
          <p:nvPr/>
        </p:nvSpPr>
        <p:spPr>
          <a:xfrm>
            <a:off x="7815487" y="4252259"/>
            <a:ext cx="864096" cy="492443"/>
          </a:xfrm>
          <a:prstGeom prst="rect">
            <a:avLst/>
          </a:prstGeom>
          <a:noFill/>
        </p:spPr>
        <p:txBody>
          <a:bodyPr wrap="square" lIns="0" tIns="0" rIns="0" bIns="0" rtlCol="0">
            <a:spAutoFit/>
          </a:bodyPr>
          <a:lstStyle/>
          <a:p>
            <a:pPr algn="dist"/>
            <a:r>
              <a:rPr lang="zh-CN" altLang="en-US" sz="2000" dirty="0" smtClean="0">
                <a:ln w="6350">
                  <a:noFill/>
                </a:ln>
                <a:solidFill>
                  <a:srgbClr val="FF9101"/>
                </a:solidFill>
                <a:latin typeface="宋体" pitchFamily="2" charset="-122"/>
                <a:ea typeface="宋体" pitchFamily="2" charset="-122"/>
              </a:rPr>
              <a:t>目  录</a:t>
            </a:r>
            <a:endParaRPr lang="en-US" altLang="zh-CN" sz="2000" dirty="0">
              <a:ln w="6350">
                <a:noFill/>
              </a:ln>
              <a:solidFill>
                <a:srgbClr val="FF9101"/>
              </a:solidFill>
              <a:latin typeface="宋体" pitchFamily="2" charset="-122"/>
              <a:ea typeface="宋体" pitchFamily="2" charset="-122"/>
            </a:endParaRPr>
          </a:p>
          <a:p>
            <a:pPr algn="dist"/>
            <a:r>
              <a:rPr lang="en-US" altLang="zh-CN" sz="1200" dirty="0">
                <a:ln w="6350">
                  <a:noFill/>
                </a:ln>
                <a:solidFill>
                  <a:schemeClr val="tx1">
                    <a:lumMod val="65000"/>
                    <a:lumOff val="35000"/>
                  </a:schemeClr>
                </a:solidFill>
                <a:latin typeface="宋体" pitchFamily="2" charset="-122"/>
                <a:ea typeface="宋体" pitchFamily="2" charset="-122"/>
                <a:cs typeface="Arial" pitchFamily="34" charset="0"/>
              </a:rPr>
              <a:t>CONTENTS</a:t>
            </a:r>
            <a:endParaRPr lang="zh-CN" altLang="en-US" sz="1200" dirty="0">
              <a:ln w="6350">
                <a:noFill/>
              </a:ln>
              <a:solidFill>
                <a:schemeClr val="tx1">
                  <a:lumMod val="65000"/>
                  <a:lumOff val="35000"/>
                </a:schemeClr>
              </a:solidFill>
              <a:latin typeface="宋体" pitchFamily="2" charset="-122"/>
              <a:ea typeface="宋体" pitchFamily="2" charset="-122"/>
              <a:cs typeface="Arial" pitchFamily="34" charset="0"/>
            </a:endParaRPr>
          </a:p>
        </p:txBody>
      </p:sp>
      <p:sp>
        <p:nvSpPr>
          <p:cNvPr id="28" name="矩形 27"/>
          <p:cNvSpPr/>
          <p:nvPr/>
        </p:nvSpPr>
        <p:spPr>
          <a:xfrm>
            <a:off x="5960430" y="1931804"/>
            <a:ext cx="800220" cy="276999"/>
          </a:xfrm>
          <a:prstGeom prst="rect">
            <a:avLst/>
          </a:prstGeom>
        </p:spPr>
        <p:txBody>
          <a:bodyPr wrap="none">
            <a:spAutoFit/>
          </a:bodyPr>
          <a:lstStyle/>
          <a:p>
            <a:pPr algn="ctr"/>
            <a:r>
              <a:rPr lang="zh-CN" altLang="en-US" sz="1200" dirty="0" smtClean="0">
                <a:ln w="6350">
                  <a:noFill/>
                </a:ln>
                <a:latin typeface="宋体" pitchFamily="2" charset="-122"/>
                <a:ea typeface="宋体" pitchFamily="2" charset="-122"/>
              </a:rPr>
              <a:t>成果展示</a:t>
            </a:r>
            <a:endParaRPr lang="zh-CN" altLang="en-US" sz="1200" dirty="0">
              <a:ln w="6350">
                <a:noFill/>
              </a:ln>
              <a:latin typeface="宋体" pitchFamily="2" charset="-122"/>
              <a:ea typeface="宋体" pitchFamily="2" charset="-122"/>
            </a:endParaRPr>
          </a:p>
        </p:txBody>
      </p:sp>
      <p:sp>
        <p:nvSpPr>
          <p:cNvPr id="29" name="矩形 28"/>
          <p:cNvSpPr/>
          <p:nvPr/>
        </p:nvSpPr>
        <p:spPr>
          <a:xfrm>
            <a:off x="4137558" y="1932598"/>
            <a:ext cx="800220" cy="276999"/>
          </a:xfrm>
          <a:prstGeom prst="rect">
            <a:avLst/>
          </a:prstGeom>
        </p:spPr>
        <p:txBody>
          <a:bodyPr wrap="none">
            <a:spAutoFit/>
          </a:bodyPr>
          <a:lstStyle/>
          <a:p>
            <a:pPr algn="ctr"/>
            <a:r>
              <a:rPr lang="zh-CN" altLang="en-US" sz="1200" dirty="0" smtClean="0">
                <a:ln w="6350">
                  <a:noFill/>
                </a:ln>
                <a:latin typeface="宋体" pitchFamily="2" charset="-122"/>
                <a:ea typeface="宋体" pitchFamily="2" charset="-122"/>
              </a:rPr>
              <a:t>网页设计</a:t>
            </a:r>
            <a:endParaRPr lang="zh-CN" altLang="en-US" sz="1200" dirty="0">
              <a:ln w="6350">
                <a:noFill/>
              </a:ln>
              <a:latin typeface="宋体" pitchFamily="2" charset="-122"/>
              <a:ea typeface="宋体" pitchFamily="2" charset="-122"/>
            </a:endParaRPr>
          </a:p>
        </p:txBody>
      </p:sp>
      <p:sp>
        <p:nvSpPr>
          <p:cNvPr id="30" name="矩形 29"/>
          <p:cNvSpPr/>
          <p:nvPr/>
        </p:nvSpPr>
        <p:spPr>
          <a:xfrm>
            <a:off x="697527" y="1922944"/>
            <a:ext cx="1138170" cy="276999"/>
          </a:xfrm>
          <a:prstGeom prst="rect">
            <a:avLst/>
          </a:prstGeom>
        </p:spPr>
        <p:txBody>
          <a:bodyPr wrap="square">
            <a:spAutoFit/>
          </a:bodyPr>
          <a:lstStyle/>
          <a:p>
            <a:pPr algn="ctr"/>
            <a:r>
              <a:rPr lang="zh-CN" altLang="en-US" sz="1200" dirty="0" smtClean="0">
                <a:ln w="6350">
                  <a:noFill/>
                </a:ln>
                <a:latin typeface="宋体" pitchFamily="2" charset="-122"/>
                <a:ea typeface="宋体" pitchFamily="2" charset="-122"/>
              </a:rPr>
              <a:t>小组介绍</a:t>
            </a:r>
            <a:endParaRPr lang="zh-CN" altLang="en-US" sz="1200" dirty="0">
              <a:ln w="6350">
                <a:noFill/>
              </a:ln>
              <a:latin typeface="宋体" pitchFamily="2" charset="-122"/>
              <a:ea typeface="宋体" pitchFamily="2" charset="-122"/>
            </a:endParaRPr>
          </a:p>
        </p:txBody>
      </p:sp>
      <p:sp>
        <p:nvSpPr>
          <p:cNvPr id="32" name="矩形 31"/>
          <p:cNvSpPr/>
          <p:nvPr/>
        </p:nvSpPr>
        <p:spPr>
          <a:xfrm>
            <a:off x="7431693" y="1935772"/>
            <a:ext cx="954108" cy="276999"/>
          </a:xfrm>
          <a:prstGeom prst="rect">
            <a:avLst/>
          </a:prstGeom>
        </p:spPr>
        <p:txBody>
          <a:bodyPr wrap="none">
            <a:spAutoFit/>
          </a:bodyPr>
          <a:lstStyle/>
          <a:p>
            <a:pPr algn="ctr"/>
            <a:r>
              <a:rPr lang="zh-CN" altLang="en-US" sz="1200" dirty="0" smtClean="0">
                <a:ln w="6350">
                  <a:noFill/>
                </a:ln>
                <a:latin typeface="宋体" pitchFamily="2" charset="-122"/>
                <a:ea typeface="宋体" pitchFamily="2" charset="-122"/>
              </a:rPr>
              <a:t>总结与反思</a:t>
            </a:r>
            <a:endParaRPr lang="zh-CN" altLang="en-US" sz="1200" dirty="0">
              <a:ln w="6350">
                <a:noFill/>
              </a:ln>
              <a:latin typeface="宋体" pitchFamily="2" charset="-122"/>
              <a:ea typeface="宋体" pitchFamily="2" charset="-122"/>
            </a:endParaRPr>
          </a:p>
        </p:txBody>
      </p:sp>
      <p:grpSp>
        <p:nvGrpSpPr>
          <p:cNvPr id="36" name="组合 35"/>
          <p:cNvGrpSpPr/>
          <p:nvPr/>
        </p:nvGrpSpPr>
        <p:grpSpPr>
          <a:xfrm>
            <a:off x="4267357" y="1091770"/>
            <a:ext cx="589338" cy="589338"/>
            <a:chOff x="2648994" y="1082116"/>
            <a:chExt cx="589338" cy="589338"/>
          </a:xfrm>
        </p:grpSpPr>
        <p:sp>
          <p:nvSpPr>
            <p:cNvPr id="37" name="椭圆 36"/>
            <p:cNvSpPr/>
            <p:nvPr/>
          </p:nvSpPr>
          <p:spPr>
            <a:xfrm>
              <a:off x="2648994"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
            <p:cNvSpPr>
              <a:spLocks noEditPoints="1"/>
            </p:cNvSpPr>
            <p:nvPr/>
          </p:nvSpPr>
          <p:spPr bwMode="auto">
            <a:xfrm>
              <a:off x="2800042" y="1236153"/>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614078" y="1094944"/>
            <a:ext cx="589338" cy="589338"/>
            <a:chOff x="5936795" y="1082116"/>
            <a:chExt cx="589338" cy="589338"/>
          </a:xfrm>
        </p:grpSpPr>
        <p:sp>
          <p:nvSpPr>
            <p:cNvPr id="40" name="椭圆 39"/>
            <p:cNvSpPr/>
            <p:nvPr/>
          </p:nvSpPr>
          <p:spPr>
            <a:xfrm>
              <a:off x="5936795"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1"/>
            <p:cNvSpPr>
              <a:spLocks noEditPoints="1"/>
            </p:cNvSpPr>
            <p:nvPr/>
          </p:nvSpPr>
          <p:spPr bwMode="auto">
            <a:xfrm>
              <a:off x="6108428" y="1220247"/>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6065872" y="1090976"/>
            <a:ext cx="589338" cy="589338"/>
            <a:chOff x="4277331" y="1082116"/>
            <a:chExt cx="589338" cy="589338"/>
          </a:xfrm>
        </p:grpSpPr>
        <p:sp>
          <p:nvSpPr>
            <p:cNvPr id="43" name="椭圆 42"/>
            <p:cNvSpPr/>
            <p:nvPr/>
          </p:nvSpPr>
          <p:spPr>
            <a:xfrm>
              <a:off x="4277331"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2"/>
            <p:cNvSpPr>
              <a:spLocks noEditPoints="1"/>
            </p:cNvSpPr>
            <p:nvPr/>
          </p:nvSpPr>
          <p:spPr bwMode="auto">
            <a:xfrm>
              <a:off x="4464895" y="1223662"/>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80069" y="1082116"/>
            <a:ext cx="589338" cy="589338"/>
            <a:chOff x="980069" y="1082116"/>
            <a:chExt cx="589338" cy="589338"/>
          </a:xfrm>
        </p:grpSpPr>
        <p:sp>
          <p:nvSpPr>
            <p:cNvPr id="46" name="椭圆 45"/>
            <p:cNvSpPr/>
            <p:nvPr/>
          </p:nvSpPr>
          <p:spPr>
            <a:xfrm>
              <a:off x="980069" y="1082116"/>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1100223" y="123265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矩形 47"/>
          <p:cNvSpPr/>
          <p:nvPr/>
        </p:nvSpPr>
        <p:spPr>
          <a:xfrm>
            <a:off x="5986080" y="2402687"/>
            <a:ext cx="748923" cy="560474"/>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mn-ea"/>
              </a:rPr>
              <a:t>关键技术</a:t>
            </a:r>
          </a:p>
          <a:p>
            <a:pPr algn="ctr">
              <a:lnSpc>
                <a:spcPct val="150000"/>
              </a:lnSpc>
            </a:pPr>
            <a:r>
              <a:rPr lang="zh-CN" altLang="en-US" sz="1100" dirty="0" smtClean="0">
                <a:ln w="6350">
                  <a:noFill/>
                </a:ln>
                <a:solidFill>
                  <a:schemeClr val="bg1">
                    <a:lumMod val="50000"/>
                  </a:schemeClr>
                </a:solidFill>
                <a:latin typeface="+mn-ea"/>
              </a:rPr>
              <a:t>设计亮点</a:t>
            </a:r>
          </a:p>
        </p:txBody>
      </p:sp>
      <p:sp>
        <p:nvSpPr>
          <p:cNvPr id="49" name="矩形 48"/>
          <p:cNvSpPr/>
          <p:nvPr/>
        </p:nvSpPr>
        <p:spPr>
          <a:xfrm>
            <a:off x="4163205" y="2403480"/>
            <a:ext cx="748923" cy="560474"/>
          </a:xfrm>
          <a:prstGeom prst="rect">
            <a:avLst/>
          </a:prstGeom>
        </p:spPr>
        <p:txBody>
          <a:bodyPr wrap="none">
            <a:spAutoFit/>
          </a:bodyPr>
          <a:lstStyle/>
          <a:p>
            <a:pPr algn="ctr">
              <a:lnSpc>
                <a:spcPct val="150000"/>
              </a:lnSpc>
            </a:pPr>
            <a:r>
              <a:rPr lang="zh-CN" altLang="en-US" sz="1100" dirty="0">
                <a:ln w="6350">
                  <a:noFill/>
                </a:ln>
                <a:solidFill>
                  <a:schemeClr val="bg1">
                    <a:lumMod val="50000"/>
                  </a:schemeClr>
                </a:solidFill>
                <a:latin typeface="+mn-ea"/>
              </a:rPr>
              <a:t>设计</a:t>
            </a:r>
            <a:r>
              <a:rPr lang="zh-CN" altLang="en-US" sz="1100" dirty="0" smtClean="0">
                <a:ln w="6350">
                  <a:noFill/>
                </a:ln>
                <a:solidFill>
                  <a:schemeClr val="bg1">
                    <a:lumMod val="50000"/>
                  </a:schemeClr>
                </a:solidFill>
                <a:latin typeface="+mn-ea"/>
              </a:rPr>
              <a:t>思路</a:t>
            </a:r>
            <a:endParaRPr lang="zh-CN" altLang="en-US" sz="1100" dirty="0">
              <a:ln w="6350">
                <a:noFill/>
              </a:ln>
              <a:solidFill>
                <a:schemeClr val="bg1">
                  <a:lumMod val="50000"/>
                </a:schemeClr>
              </a:solidFill>
              <a:latin typeface="+mn-ea"/>
            </a:endParaRPr>
          </a:p>
          <a:p>
            <a:pPr algn="ctr">
              <a:lnSpc>
                <a:spcPct val="150000"/>
              </a:lnSpc>
            </a:pPr>
            <a:r>
              <a:rPr lang="zh-CN" altLang="en-US" sz="1100" dirty="0" smtClean="0">
                <a:ln w="6350">
                  <a:noFill/>
                </a:ln>
                <a:solidFill>
                  <a:schemeClr val="bg1">
                    <a:lumMod val="50000"/>
                  </a:schemeClr>
                </a:solidFill>
                <a:latin typeface="+mn-ea"/>
              </a:rPr>
              <a:t>设计方法</a:t>
            </a:r>
          </a:p>
        </p:txBody>
      </p:sp>
      <p:sp>
        <p:nvSpPr>
          <p:cNvPr id="50" name="矩形 49"/>
          <p:cNvSpPr/>
          <p:nvPr/>
        </p:nvSpPr>
        <p:spPr>
          <a:xfrm>
            <a:off x="892148" y="2393827"/>
            <a:ext cx="748923" cy="306559"/>
          </a:xfrm>
          <a:prstGeom prst="rect">
            <a:avLst/>
          </a:prstGeom>
        </p:spPr>
        <p:txBody>
          <a:bodyPr wrap="none">
            <a:spAutoFit/>
          </a:bodyPr>
          <a:lstStyle/>
          <a:p>
            <a:pPr algn="ctr">
              <a:lnSpc>
                <a:spcPct val="150000"/>
              </a:lnSpc>
            </a:pPr>
            <a:r>
              <a:rPr lang="zh-CN" altLang="en-US" sz="1100" dirty="0" smtClean="0">
                <a:ln w="6350">
                  <a:noFill/>
                </a:ln>
                <a:solidFill>
                  <a:schemeClr val="bg1">
                    <a:lumMod val="50000"/>
                  </a:schemeClr>
                </a:solidFill>
                <a:latin typeface="+mn-ea"/>
              </a:rPr>
              <a:t>小组成员</a:t>
            </a:r>
          </a:p>
        </p:txBody>
      </p:sp>
      <p:sp>
        <p:nvSpPr>
          <p:cNvPr id="52" name="矩形 51"/>
          <p:cNvSpPr/>
          <p:nvPr/>
        </p:nvSpPr>
        <p:spPr>
          <a:xfrm>
            <a:off x="7393224" y="2406654"/>
            <a:ext cx="1031052" cy="560474"/>
          </a:xfrm>
          <a:prstGeom prst="rect">
            <a:avLst/>
          </a:prstGeom>
        </p:spPr>
        <p:txBody>
          <a:bodyPr wrap="none">
            <a:spAutoFit/>
          </a:bodyPr>
          <a:lstStyle/>
          <a:p>
            <a:pPr algn="ctr">
              <a:lnSpc>
                <a:spcPct val="150000"/>
              </a:lnSpc>
            </a:pPr>
            <a:r>
              <a:rPr lang="zh-CN" altLang="en-US" sz="1100" dirty="0" smtClean="0">
                <a:ln w="6350">
                  <a:noFill/>
                </a:ln>
                <a:solidFill>
                  <a:schemeClr val="bg1">
                    <a:lumMod val="50000"/>
                  </a:schemeClr>
                </a:solidFill>
                <a:latin typeface="+mn-ea"/>
              </a:rPr>
              <a:t>网站的优缺点</a:t>
            </a:r>
            <a:endParaRPr lang="en-US" altLang="zh-CN" sz="1100" dirty="0" smtClean="0">
              <a:ln w="6350">
                <a:noFill/>
              </a:ln>
              <a:solidFill>
                <a:schemeClr val="bg1">
                  <a:lumMod val="50000"/>
                </a:schemeClr>
              </a:solidFill>
              <a:latin typeface="+mn-ea"/>
            </a:endParaRPr>
          </a:p>
          <a:p>
            <a:pPr algn="ctr">
              <a:lnSpc>
                <a:spcPct val="150000"/>
              </a:lnSpc>
            </a:pPr>
            <a:r>
              <a:rPr lang="zh-CN" altLang="en-US" sz="1100" dirty="0">
                <a:ln w="6350">
                  <a:noFill/>
                </a:ln>
                <a:solidFill>
                  <a:schemeClr val="bg1">
                    <a:lumMod val="50000"/>
                  </a:schemeClr>
                </a:solidFill>
                <a:latin typeface="+mn-ea"/>
              </a:rPr>
              <a:t>总结</a:t>
            </a:r>
            <a:endParaRPr lang="en-US" altLang="zh-CN" sz="1100" dirty="0" smtClean="0">
              <a:ln w="6350">
                <a:noFill/>
              </a:ln>
              <a:solidFill>
                <a:schemeClr val="bg1">
                  <a:lumMod val="50000"/>
                </a:schemeClr>
              </a:solidFill>
              <a:latin typeface="+mn-ea"/>
            </a:endParaRPr>
          </a:p>
        </p:txBody>
      </p:sp>
      <p:cxnSp>
        <p:nvCxnSpPr>
          <p:cNvPr id="53" name="直接连接符 52"/>
          <p:cNvCxnSpPr/>
          <p:nvPr/>
        </p:nvCxnSpPr>
        <p:spPr>
          <a:xfrm flipH="1">
            <a:off x="5646811" y="234017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830713" y="2340973"/>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81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7211953" y="2344147"/>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303985" y="1922943"/>
            <a:ext cx="1261884" cy="276999"/>
          </a:xfrm>
          <a:prstGeom prst="rect">
            <a:avLst/>
          </a:prstGeom>
        </p:spPr>
        <p:txBody>
          <a:bodyPr wrap="none">
            <a:spAutoFit/>
          </a:bodyPr>
          <a:lstStyle/>
          <a:p>
            <a:pPr algn="ctr"/>
            <a:r>
              <a:rPr lang="zh-CN" altLang="en-US" sz="1200" dirty="0" smtClean="0">
                <a:ln w="6350">
                  <a:noFill/>
                </a:ln>
                <a:latin typeface="宋体" pitchFamily="2" charset="-122"/>
                <a:ea typeface="宋体" pitchFamily="2" charset="-122"/>
              </a:rPr>
              <a:t>设计背景与意义</a:t>
            </a:r>
            <a:endParaRPr lang="zh-CN" altLang="en-US" sz="1200" dirty="0">
              <a:ln w="6350">
                <a:noFill/>
              </a:ln>
              <a:latin typeface="宋体" pitchFamily="2" charset="-122"/>
              <a:ea typeface="宋体" pitchFamily="2" charset="-122"/>
            </a:endParaRPr>
          </a:p>
        </p:txBody>
      </p:sp>
      <p:grpSp>
        <p:nvGrpSpPr>
          <p:cNvPr id="57" name="组合 56"/>
          <p:cNvGrpSpPr/>
          <p:nvPr/>
        </p:nvGrpSpPr>
        <p:grpSpPr>
          <a:xfrm>
            <a:off x="2605046" y="1082115"/>
            <a:ext cx="589338" cy="589338"/>
            <a:chOff x="7554277" y="1082116"/>
            <a:chExt cx="589338" cy="589338"/>
          </a:xfrm>
        </p:grpSpPr>
        <p:sp>
          <p:nvSpPr>
            <p:cNvPr id="58" name="椭圆 57"/>
            <p:cNvSpPr/>
            <p:nvPr/>
          </p:nvSpPr>
          <p:spPr>
            <a:xfrm>
              <a:off x="7554277"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9"/>
            <p:cNvSpPr>
              <a:spLocks noEditPoints="1"/>
            </p:cNvSpPr>
            <p:nvPr/>
          </p:nvSpPr>
          <p:spPr bwMode="auto">
            <a:xfrm>
              <a:off x="7658704" y="1253622"/>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0" name="矩形 59"/>
          <p:cNvSpPr/>
          <p:nvPr/>
        </p:nvSpPr>
        <p:spPr>
          <a:xfrm>
            <a:off x="2348870" y="2393826"/>
            <a:ext cx="1172117" cy="306559"/>
          </a:xfrm>
          <a:prstGeom prst="rect">
            <a:avLst/>
          </a:prstGeom>
        </p:spPr>
        <p:txBody>
          <a:bodyPr wrap="none">
            <a:spAutoFit/>
          </a:bodyPr>
          <a:lstStyle/>
          <a:p>
            <a:pPr algn="ctr">
              <a:lnSpc>
                <a:spcPct val="150000"/>
              </a:lnSpc>
            </a:pPr>
            <a:r>
              <a:rPr lang="zh-CN" altLang="en-US" sz="1100" dirty="0" smtClean="0">
                <a:ln w="6350">
                  <a:noFill/>
                </a:ln>
                <a:solidFill>
                  <a:schemeClr val="bg1">
                    <a:lumMod val="50000"/>
                  </a:schemeClr>
                </a:solidFill>
                <a:latin typeface="+mn-ea"/>
              </a:rPr>
              <a:t>设计背景与意义</a:t>
            </a:r>
            <a:endParaRPr lang="zh-CN" altLang="en-US" sz="1100" dirty="0">
              <a:ln w="6350">
                <a:noFill/>
              </a:ln>
              <a:solidFill>
                <a:schemeClr val="bg1">
                  <a:lumMod val="50000"/>
                </a:schemeClr>
              </a:solidFill>
              <a:latin typeface="+mn-ea"/>
            </a:endParaRPr>
          </a:p>
        </p:txBody>
      </p:sp>
      <p:cxnSp>
        <p:nvCxnSpPr>
          <p:cNvPr id="61" name="直接连接符 60"/>
          <p:cNvCxnSpPr/>
          <p:nvPr/>
        </p:nvCxnSpPr>
        <p:spPr>
          <a:xfrm flipH="1">
            <a:off x="2223739" y="2331318"/>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4768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0-#ppt_w/2"/>
                                          </p:val>
                                        </p:tav>
                                        <p:tav tm="100000">
                                          <p:val>
                                            <p:strVal val="#ppt_x"/>
                                          </p:val>
                                        </p:tav>
                                      </p:tavLst>
                                    </p:anim>
                                    <p:anim calcmode="lin" valueType="num">
                                      <p:cBhvr additive="base">
                                        <p:cTn id="3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1+#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1+#ppt_w/2"/>
                                          </p:val>
                                        </p:tav>
                                        <p:tav tm="100000">
                                          <p:val>
                                            <p:strVal val="#ppt_x"/>
                                          </p:val>
                                        </p:tav>
                                      </p:tavLst>
                                    </p:anim>
                                    <p:anim calcmode="lin" valueType="num">
                                      <p:cBhvr additive="base">
                                        <p:cTn id="46" dur="500" fill="hold"/>
                                        <p:tgtEl>
                                          <p:spTgt spid="51"/>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inVertical)">
                                      <p:cBhvr>
                                        <p:cTn id="63" dur="500"/>
                                        <p:tgtEl>
                                          <p:spTgt spid="55"/>
                                        </p:tgtEl>
                                      </p:cBhvr>
                                    </p:animEffect>
                                  </p:childTnLst>
                                </p:cTn>
                              </p:par>
                              <p:par>
                                <p:cTn id="64" presetID="16" presetClass="entr" presetSubtype="21"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barn(inVertical)">
                                      <p:cBhvr>
                                        <p:cTn id="66" dur="500"/>
                                        <p:tgtEl>
                                          <p:spTgt spid="61"/>
                                        </p:tgtEl>
                                      </p:cBhvr>
                                    </p:animEffect>
                                  </p:childTnLst>
                                </p:cTn>
                              </p:par>
                              <p:par>
                                <p:cTn id="67" presetID="16" presetClass="entr" presetSubtype="21"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arn(inVertical)">
                                      <p:cBhvr>
                                        <p:cTn id="69" dur="500"/>
                                        <p:tgtEl>
                                          <p:spTgt spid="54"/>
                                        </p:tgtEl>
                                      </p:cBhvr>
                                    </p:animEffect>
                                  </p:childTnLst>
                                </p:cTn>
                              </p:par>
                              <p:par>
                                <p:cTn id="70" presetID="16" presetClass="entr" presetSubtype="21"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barn(inVertical)">
                                      <p:cBhvr>
                                        <p:cTn id="72" dur="500"/>
                                        <p:tgtEl>
                                          <p:spTgt spid="53"/>
                                        </p:tgtEl>
                                      </p:cBhvr>
                                    </p:animEffect>
                                  </p:childTnLst>
                                </p:cTn>
                              </p:par>
                              <p:par>
                                <p:cTn id="73" presetID="16" presetClass="entr" presetSubtype="21"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arn(inVertical)">
                                      <p:cBhvr>
                                        <p:cTn id="75" dur="500"/>
                                        <p:tgtEl>
                                          <p:spTgt spid="56"/>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1000"/>
                                        <p:tgtEl>
                                          <p:spTgt spid="50"/>
                                        </p:tgtEl>
                                      </p:cBhvr>
                                    </p:animEffect>
                                    <p:anim calcmode="lin" valueType="num">
                                      <p:cBhvr>
                                        <p:cTn id="81" dur="1000" fill="hold"/>
                                        <p:tgtEl>
                                          <p:spTgt spid="50"/>
                                        </p:tgtEl>
                                        <p:attrNameLst>
                                          <p:attrName>ppt_x</p:attrName>
                                        </p:attrNameLst>
                                      </p:cBhvr>
                                      <p:tavLst>
                                        <p:tav tm="0">
                                          <p:val>
                                            <p:strVal val="#ppt_x"/>
                                          </p:val>
                                        </p:tav>
                                        <p:tav tm="100000">
                                          <p:val>
                                            <p:strVal val="#ppt_x"/>
                                          </p:val>
                                        </p:tav>
                                      </p:tavLst>
                                    </p:anim>
                                    <p:anim calcmode="lin" valueType="num">
                                      <p:cBhvr>
                                        <p:cTn id="82" dur="1000" fill="hold"/>
                                        <p:tgtEl>
                                          <p:spTgt spid="5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1000"/>
                                        <p:tgtEl>
                                          <p:spTgt spid="49"/>
                                        </p:tgtEl>
                                      </p:cBhvr>
                                    </p:animEffect>
                                    <p:anim calcmode="lin" valueType="num">
                                      <p:cBhvr>
                                        <p:cTn id="86" dur="1000" fill="hold"/>
                                        <p:tgtEl>
                                          <p:spTgt spid="49"/>
                                        </p:tgtEl>
                                        <p:attrNameLst>
                                          <p:attrName>ppt_x</p:attrName>
                                        </p:attrNameLst>
                                      </p:cBhvr>
                                      <p:tavLst>
                                        <p:tav tm="0">
                                          <p:val>
                                            <p:strVal val="#ppt_x"/>
                                          </p:val>
                                        </p:tav>
                                        <p:tav tm="100000">
                                          <p:val>
                                            <p:strVal val="#ppt_x"/>
                                          </p:val>
                                        </p:tav>
                                      </p:tavLst>
                                    </p:anim>
                                    <p:anim calcmode="lin" valueType="num">
                                      <p:cBhvr>
                                        <p:cTn id="87" dur="1000" fill="hold"/>
                                        <p:tgtEl>
                                          <p:spTgt spid="4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1000"/>
                                        <p:tgtEl>
                                          <p:spTgt spid="52"/>
                                        </p:tgtEl>
                                      </p:cBhvr>
                                    </p:animEffect>
                                    <p:anim calcmode="lin" valueType="num">
                                      <p:cBhvr>
                                        <p:cTn id="96" dur="1000" fill="hold"/>
                                        <p:tgtEl>
                                          <p:spTgt spid="52"/>
                                        </p:tgtEl>
                                        <p:attrNameLst>
                                          <p:attrName>ppt_x</p:attrName>
                                        </p:attrNameLst>
                                      </p:cBhvr>
                                      <p:tavLst>
                                        <p:tav tm="0">
                                          <p:val>
                                            <p:strVal val="#ppt_x"/>
                                          </p:val>
                                        </p:tav>
                                        <p:tav tm="100000">
                                          <p:val>
                                            <p:strVal val="#ppt_x"/>
                                          </p:val>
                                        </p:tav>
                                      </p:tavLst>
                                    </p:anim>
                                    <p:anim calcmode="lin" valueType="num">
                                      <p:cBhvr>
                                        <p:cTn id="97" dur="1000" fill="hold"/>
                                        <p:tgtEl>
                                          <p:spTgt spid="5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1000"/>
                                        <p:tgtEl>
                                          <p:spTgt spid="60"/>
                                        </p:tgtEl>
                                      </p:cBhvr>
                                    </p:animEffect>
                                    <p:anim calcmode="lin" valueType="num">
                                      <p:cBhvr>
                                        <p:cTn id="101" dur="1000" fill="hold"/>
                                        <p:tgtEl>
                                          <p:spTgt spid="60"/>
                                        </p:tgtEl>
                                        <p:attrNameLst>
                                          <p:attrName>ppt_x</p:attrName>
                                        </p:attrNameLst>
                                      </p:cBhvr>
                                      <p:tavLst>
                                        <p:tav tm="0">
                                          <p:val>
                                            <p:strVal val="#ppt_x"/>
                                          </p:val>
                                        </p:tav>
                                        <p:tav tm="100000">
                                          <p:val>
                                            <p:strVal val="#ppt_x"/>
                                          </p:val>
                                        </p:tav>
                                      </p:tavLst>
                                    </p:anim>
                                    <p:anim calcmode="lin" valueType="num">
                                      <p:cBhvr>
                                        <p:cTn id="10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2" grpId="0"/>
      <p:bldP spid="48" grpId="0"/>
      <p:bldP spid="49" grpId="0"/>
      <p:bldP spid="50" grpId="0"/>
      <p:bldP spid="52" grpId="0"/>
      <p:bldP spid="51"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11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4" name="组合 113"/>
          <p:cNvGrpSpPr/>
          <p:nvPr/>
        </p:nvGrpSpPr>
        <p:grpSpPr>
          <a:xfrm>
            <a:off x="2725702" y="1943452"/>
            <a:ext cx="1279612" cy="1282202"/>
            <a:chOff x="2725702" y="1943451"/>
            <a:chExt cx="1279612" cy="1282202"/>
          </a:xfrm>
        </p:grpSpPr>
        <p:sp>
          <p:nvSpPr>
            <p:cNvPr id="115"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116" name="Freeform 13"/>
            <p:cNvSpPr>
              <a:spLocks noEditPoints="1"/>
            </p:cNvSpPr>
            <p:nvPr/>
          </p:nvSpPr>
          <p:spPr bwMode="auto">
            <a:xfrm>
              <a:off x="3031287" y="2283524"/>
              <a:ext cx="668442" cy="55512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17" name="矩形 116"/>
          <p:cNvSpPr/>
          <p:nvPr/>
        </p:nvSpPr>
        <p:spPr>
          <a:xfrm>
            <a:off x="4572558" y="2275560"/>
            <a:ext cx="922047" cy="306559"/>
          </a:xfrm>
          <a:prstGeom prst="rect">
            <a:avLst/>
          </a:prstGeom>
        </p:spPr>
        <p:txBody>
          <a:bodyPr wrap="none">
            <a:spAutoFit/>
          </a:bodyPr>
          <a:lstStyle/>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mn-ea"/>
              </a:rPr>
              <a:t>小组成员</a:t>
            </a:r>
            <a:endParaRPr lang="zh-CN" altLang="en-US" sz="1100" dirty="0">
              <a:ln w="6350">
                <a:noFill/>
              </a:ln>
              <a:solidFill>
                <a:schemeClr val="bg1">
                  <a:lumMod val="50000"/>
                </a:schemeClr>
              </a:solidFill>
              <a:latin typeface="+mn-ea"/>
            </a:endParaRPr>
          </a:p>
        </p:txBody>
      </p:sp>
      <p:sp>
        <p:nvSpPr>
          <p:cNvPr id="118" name="矩形 117"/>
          <p:cNvSpPr/>
          <p:nvPr/>
        </p:nvSpPr>
        <p:spPr>
          <a:xfrm>
            <a:off x="4572558" y="1875449"/>
            <a:ext cx="1351992" cy="400110"/>
          </a:xfrm>
          <a:prstGeom prst="rect">
            <a:avLst/>
          </a:prstGeom>
        </p:spPr>
        <p:txBody>
          <a:bodyPr wrap="square">
            <a:spAutoFit/>
          </a:bodyPr>
          <a:lstStyle/>
          <a:p>
            <a:r>
              <a:rPr lang="zh-CN" altLang="en-US" sz="2000" b="1" dirty="0" smtClean="0">
                <a:ln w="6350">
                  <a:noFill/>
                </a:ln>
                <a:latin typeface="+mn-ea"/>
              </a:rPr>
              <a:t>小组介绍</a:t>
            </a:r>
            <a:endParaRPr lang="zh-CN" altLang="en-US" sz="2000" b="1" dirty="0">
              <a:ln w="6350">
                <a:noFill/>
              </a:ln>
              <a:latin typeface="+mn-ea"/>
            </a:endParaRPr>
          </a:p>
        </p:txBody>
      </p:sp>
    </p:spTree>
    <p:extLst>
      <p:ext uri="{BB962C8B-B14F-4D97-AF65-F5344CB8AC3E}">
        <p14:creationId xmlns:p14="http://schemas.microsoft.com/office/powerpoint/2010/main" val="373737448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inVertic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4"/>
                                        </p:tgtEl>
                                        <p:attrNameLst>
                                          <p:attrName>style.visibility</p:attrName>
                                        </p:attrNameLst>
                                      </p:cBhvr>
                                      <p:to>
                                        <p:strVal val="visible"/>
                                      </p:to>
                                    </p:set>
                                    <p:anim calcmode="lin" valueType="num">
                                      <p:cBhvr>
                                        <p:cTn id="18" dur="500" fill="hold"/>
                                        <p:tgtEl>
                                          <p:spTgt spid="114"/>
                                        </p:tgtEl>
                                        <p:attrNameLst>
                                          <p:attrName>ppt_w</p:attrName>
                                        </p:attrNameLst>
                                      </p:cBhvr>
                                      <p:tavLst>
                                        <p:tav tm="0">
                                          <p:val>
                                            <p:fltVal val="0"/>
                                          </p:val>
                                        </p:tav>
                                        <p:tav tm="100000">
                                          <p:val>
                                            <p:strVal val="#ppt_w"/>
                                          </p:val>
                                        </p:tav>
                                      </p:tavLst>
                                    </p:anim>
                                    <p:anim calcmode="lin" valueType="num">
                                      <p:cBhvr>
                                        <p:cTn id="19" dur="500" fill="hold"/>
                                        <p:tgtEl>
                                          <p:spTgt spid="114"/>
                                        </p:tgtEl>
                                        <p:attrNameLst>
                                          <p:attrName>ppt_h</p:attrName>
                                        </p:attrNameLst>
                                      </p:cBhvr>
                                      <p:tavLst>
                                        <p:tav tm="0">
                                          <p:val>
                                            <p:fltVal val="0"/>
                                          </p:val>
                                        </p:tav>
                                        <p:tav tm="100000">
                                          <p:val>
                                            <p:strVal val="#ppt_h"/>
                                          </p:val>
                                        </p:tav>
                                      </p:tavLst>
                                    </p:anim>
                                    <p:animEffect transition="in" filter="fade">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1000"/>
                                        <p:tgtEl>
                                          <p:spTgt spid="118"/>
                                        </p:tgtEl>
                                      </p:cBhvr>
                                    </p:animEffect>
                                    <p:anim calcmode="lin" valueType="num">
                                      <p:cBhvr>
                                        <p:cTn id="26" dur="1000" fill="hold"/>
                                        <p:tgtEl>
                                          <p:spTgt spid="118"/>
                                        </p:tgtEl>
                                        <p:attrNameLst>
                                          <p:attrName>ppt_x</p:attrName>
                                        </p:attrNameLst>
                                      </p:cBhvr>
                                      <p:tavLst>
                                        <p:tav tm="0">
                                          <p:val>
                                            <p:strVal val="#ppt_x"/>
                                          </p:val>
                                        </p:tav>
                                        <p:tav tm="100000">
                                          <p:val>
                                            <p:strVal val="#ppt_x"/>
                                          </p:val>
                                        </p:tav>
                                      </p:tavLst>
                                    </p:anim>
                                    <p:anim calcmode="lin" valueType="num">
                                      <p:cBhvr>
                                        <p:cTn id="27" dur="1000" fill="hold"/>
                                        <p:tgtEl>
                                          <p:spTgt spid="1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7"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860909" y="290122"/>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400" b="1" dirty="0" smtClean="0">
                <a:solidFill>
                  <a:schemeClr val="bg1">
                    <a:lumMod val="50000"/>
                  </a:schemeClr>
                </a:solidFill>
              </a:rPr>
              <a:t>小组</a:t>
            </a:r>
            <a:r>
              <a:rPr lang="zh-CN" altLang="en-US" sz="2400" b="1" dirty="0" smtClean="0">
                <a:solidFill>
                  <a:schemeClr val="accent2"/>
                </a:solidFill>
              </a:rPr>
              <a:t>成员</a:t>
            </a:r>
            <a:endParaRPr lang="en-US" altLang="zh-CN" sz="24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493"/>
          <p:cNvSpPr>
            <a:spLocks noChangeArrowheads="1"/>
          </p:cNvSpPr>
          <p:nvPr/>
        </p:nvSpPr>
        <p:spPr bwMode="auto">
          <a:xfrm>
            <a:off x="1184442" y="2201259"/>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cxnSp>
        <p:nvCxnSpPr>
          <p:cNvPr id="9" name="直接连接符 8"/>
          <p:cNvCxnSpPr/>
          <p:nvPr/>
        </p:nvCxnSpPr>
        <p:spPr>
          <a:xfrm>
            <a:off x="1167700" y="1599755"/>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4116" y="1600370"/>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84441" y="2817516"/>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36786" y="2817516"/>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498"/>
          <p:cNvSpPr txBox="1"/>
          <p:nvPr/>
        </p:nvSpPr>
        <p:spPr>
          <a:xfrm>
            <a:off x="3217656" y="1140475"/>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赵佳琪</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14" name="TextBox 499"/>
          <p:cNvSpPr txBox="1"/>
          <p:nvPr/>
        </p:nvSpPr>
        <p:spPr>
          <a:xfrm>
            <a:off x="6772170" y="1141090"/>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甄铁军</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15" name="TextBox 500"/>
          <p:cNvSpPr txBox="1"/>
          <p:nvPr/>
        </p:nvSpPr>
        <p:spPr>
          <a:xfrm>
            <a:off x="3234397" y="2335394"/>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杨程卿</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16" name="TextBox 501"/>
          <p:cNvSpPr txBox="1"/>
          <p:nvPr/>
        </p:nvSpPr>
        <p:spPr>
          <a:xfrm>
            <a:off x="6764840" y="2335394"/>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杨光林</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17" name="TextBox 503"/>
          <p:cNvSpPr txBox="1"/>
          <p:nvPr/>
        </p:nvSpPr>
        <p:spPr>
          <a:xfrm>
            <a:off x="1073783" y="1667292"/>
            <a:ext cx="3046199" cy="302390"/>
          </a:xfrm>
          <a:prstGeom prst="rect">
            <a:avLst/>
          </a:prstGeom>
          <a:noFill/>
        </p:spPr>
        <p:txBody>
          <a:bodyPr wrap="square" rtlCol="0">
            <a:spAutoFit/>
          </a:bodyPr>
          <a:lstStyle/>
          <a:p>
            <a:pPr>
              <a:lnSpc>
                <a:spcPct val="130000"/>
              </a:lnSpc>
            </a:pPr>
            <a:r>
              <a:rPr lang="zh-CN" altLang="en-US" sz="1050" dirty="0" smtClean="0">
                <a:solidFill>
                  <a:schemeClr val="tx1">
                    <a:lumMod val="65000"/>
                    <a:lumOff val="35000"/>
                  </a:schemeClr>
                </a:solidFill>
                <a:latin typeface="微软雅黑" pitchFamily="34" charset="-122"/>
                <a:ea typeface="微软雅黑" pitchFamily="34" charset="-122"/>
              </a:rPr>
              <a:t>分工：首页、调试网站、修改文档、</a:t>
            </a:r>
            <a:r>
              <a:rPr lang="en-US" altLang="zh-CN" sz="1050" dirty="0" err="1" smtClean="0">
                <a:solidFill>
                  <a:schemeClr val="tx1">
                    <a:lumMod val="65000"/>
                    <a:lumOff val="35000"/>
                  </a:schemeClr>
                </a:solidFill>
                <a:latin typeface="微软雅黑" pitchFamily="34" charset="-122"/>
                <a:ea typeface="微软雅黑" pitchFamily="34" charset="-122"/>
              </a:rPr>
              <a:t>ppt</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18" name="TextBox 504"/>
          <p:cNvSpPr txBox="1"/>
          <p:nvPr/>
        </p:nvSpPr>
        <p:spPr>
          <a:xfrm>
            <a:off x="4667919" y="1667907"/>
            <a:ext cx="3046199" cy="30239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050" dirty="0">
                <a:solidFill>
                  <a:schemeClr val="tx1">
                    <a:lumMod val="65000"/>
                    <a:lumOff val="35000"/>
                  </a:schemeClr>
                </a:solidFill>
              </a:rPr>
              <a:t>分工</a:t>
            </a:r>
            <a:r>
              <a:rPr lang="zh-CN" altLang="en-US" sz="1050" dirty="0" smtClean="0">
                <a:solidFill>
                  <a:schemeClr val="tx1">
                    <a:lumMod val="65000"/>
                    <a:lumOff val="35000"/>
                  </a:schemeClr>
                </a:solidFill>
              </a:rPr>
              <a:t>：生活、专题、调试</a:t>
            </a:r>
            <a:r>
              <a:rPr lang="zh-CN" altLang="en-US" sz="1050" dirty="0">
                <a:solidFill>
                  <a:schemeClr val="tx1">
                    <a:lumMod val="65000"/>
                    <a:lumOff val="35000"/>
                  </a:schemeClr>
                </a:solidFill>
              </a:rPr>
              <a:t>网站、修改文档、</a:t>
            </a:r>
            <a:r>
              <a:rPr lang="en-US" altLang="zh-CN" sz="1050" dirty="0" err="1">
                <a:solidFill>
                  <a:schemeClr val="tx1">
                    <a:lumMod val="65000"/>
                    <a:lumOff val="35000"/>
                  </a:schemeClr>
                </a:solidFill>
              </a:rPr>
              <a:t>ppt</a:t>
            </a:r>
            <a:endParaRPr lang="zh-CN" altLang="en-US" sz="1050" dirty="0">
              <a:solidFill>
                <a:schemeClr val="tx1">
                  <a:lumMod val="65000"/>
                  <a:lumOff val="35000"/>
                </a:schemeClr>
              </a:solidFill>
            </a:endParaRPr>
          </a:p>
        </p:txBody>
      </p:sp>
      <p:sp>
        <p:nvSpPr>
          <p:cNvPr id="19" name="TextBox 505"/>
          <p:cNvSpPr txBox="1"/>
          <p:nvPr/>
        </p:nvSpPr>
        <p:spPr>
          <a:xfrm>
            <a:off x="1090524" y="2892872"/>
            <a:ext cx="3046199" cy="30239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050" dirty="0">
                <a:solidFill>
                  <a:schemeClr val="tx1">
                    <a:lumMod val="65000"/>
                    <a:lumOff val="35000"/>
                  </a:schemeClr>
                </a:solidFill>
              </a:rPr>
              <a:t>分工</a:t>
            </a:r>
            <a:r>
              <a:rPr lang="zh-CN" altLang="en-US" sz="1050" dirty="0" smtClean="0">
                <a:solidFill>
                  <a:schemeClr val="tx1">
                    <a:lumMod val="65000"/>
                    <a:lumOff val="35000"/>
                  </a:schemeClr>
                </a:solidFill>
              </a:rPr>
              <a:t>：财经、艺文、</a:t>
            </a:r>
            <a:r>
              <a:rPr lang="zh-CN" altLang="en-US" sz="1050" dirty="0">
                <a:solidFill>
                  <a:schemeClr val="tx1">
                    <a:lumMod val="65000"/>
                    <a:lumOff val="35000"/>
                  </a:schemeClr>
                </a:solidFill>
              </a:rPr>
              <a:t>调试网站、修改文档、</a:t>
            </a:r>
            <a:r>
              <a:rPr lang="en-US" altLang="zh-CN" sz="1050" dirty="0" err="1">
                <a:solidFill>
                  <a:schemeClr val="tx1">
                    <a:lumMod val="65000"/>
                    <a:lumOff val="35000"/>
                  </a:schemeClr>
                </a:solidFill>
              </a:rPr>
              <a:t>ppt</a:t>
            </a:r>
            <a:endParaRPr lang="zh-CN" altLang="en-US" sz="1050" dirty="0">
              <a:solidFill>
                <a:schemeClr val="tx1">
                  <a:lumMod val="65000"/>
                  <a:lumOff val="35000"/>
                </a:schemeClr>
              </a:solidFill>
            </a:endParaRPr>
          </a:p>
        </p:txBody>
      </p:sp>
      <p:sp>
        <p:nvSpPr>
          <p:cNvPr id="20" name="TextBox 506"/>
          <p:cNvSpPr txBox="1"/>
          <p:nvPr/>
        </p:nvSpPr>
        <p:spPr>
          <a:xfrm>
            <a:off x="4660589" y="2892872"/>
            <a:ext cx="3046199" cy="30239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050" dirty="0">
                <a:solidFill>
                  <a:schemeClr val="tx1">
                    <a:lumMod val="65000"/>
                    <a:lumOff val="35000"/>
                  </a:schemeClr>
                </a:solidFill>
              </a:rPr>
              <a:t>分工</a:t>
            </a:r>
            <a:r>
              <a:rPr lang="zh-CN" altLang="en-US" sz="1050" dirty="0" smtClean="0">
                <a:solidFill>
                  <a:schemeClr val="tx1">
                    <a:lumMod val="65000"/>
                    <a:lumOff val="35000"/>
                  </a:schemeClr>
                </a:solidFill>
              </a:rPr>
              <a:t>：新闻、</a:t>
            </a:r>
            <a:r>
              <a:rPr lang="zh-CN" altLang="en-US" sz="1050" dirty="0">
                <a:solidFill>
                  <a:schemeClr val="tx1">
                    <a:lumMod val="65000"/>
                    <a:lumOff val="35000"/>
                  </a:schemeClr>
                </a:solidFill>
              </a:rPr>
              <a:t>调试网站、修改文档、</a:t>
            </a:r>
            <a:r>
              <a:rPr lang="en-US" altLang="zh-CN" sz="1050" dirty="0" err="1">
                <a:solidFill>
                  <a:schemeClr val="tx1">
                    <a:lumMod val="65000"/>
                    <a:lumOff val="35000"/>
                  </a:schemeClr>
                </a:solidFill>
              </a:rPr>
              <a:t>ppt</a:t>
            </a:r>
            <a:endParaRPr lang="zh-CN" altLang="en-US" sz="1050" dirty="0">
              <a:solidFill>
                <a:schemeClr val="tx1">
                  <a:lumMod val="65000"/>
                  <a:lumOff val="35000"/>
                </a:schemeClr>
              </a:solidFill>
            </a:endParaRPr>
          </a:p>
        </p:txBody>
      </p:sp>
      <p:sp>
        <p:nvSpPr>
          <p:cNvPr id="22" name="Oval 493"/>
          <p:cNvSpPr>
            <a:spLocks noChangeArrowheads="1"/>
          </p:cNvSpPr>
          <p:nvPr/>
        </p:nvSpPr>
        <p:spPr bwMode="auto">
          <a:xfrm>
            <a:off x="1184440" y="3536393"/>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cxnSp>
        <p:nvCxnSpPr>
          <p:cNvPr id="23" name="直接连接符 22"/>
          <p:cNvCxnSpPr/>
          <p:nvPr/>
        </p:nvCxnSpPr>
        <p:spPr>
          <a:xfrm>
            <a:off x="1184439" y="4152650"/>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36784" y="4152650"/>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500"/>
          <p:cNvSpPr txBox="1"/>
          <p:nvPr/>
        </p:nvSpPr>
        <p:spPr>
          <a:xfrm>
            <a:off x="3234395" y="3670528"/>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张艳红</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26" name="TextBox 501"/>
          <p:cNvSpPr txBox="1"/>
          <p:nvPr/>
        </p:nvSpPr>
        <p:spPr>
          <a:xfrm>
            <a:off x="6764838" y="3670528"/>
            <a:ext cx="819455" cy="346249"/>
          </a:xfrm>
          <a:prstGeom prst="rect">
            <a:avLst/>
          </a:prstGeom>
          <a:noFill/>
        </p:spPr>
        <p:txBody>
          <a:bodyPr wrap="none" rtlCol="0" anchor="ctr">
            <a:spAutoFit/>
          </a:bodyPr>
          <a:lstStyle/>
          <a:p>
            <a:pPr lvl="0" algn="r"/>
            <a:r>
              <a:rPr lang="zh-CN" altLang="en-US" sz="1650" b="1" dirty="0" smtClean="0">
                <a:solidFill>
                  <a:schemeClr val="tx1">
                    <a:lumMod val="65000"/>
                    <a:lumOff val="35000"/>
                  </a:schemeClr>
                </a:solidFill>
                <a:latin typeface="微软雅黑" pitchFamily="34" charset="-122"/>
                <a:ea typeface="微软雅黑" pitchFamily="34" charset="-122"/>
                <a:cs typeface="UKIJ Qolyazma" pitchFamily="18" charset="0"/>
              </a:rPr>
              <a:t>刘文涛</a:t>
            </a:r>
            <a:endParaRPr lang="zh-CN" altLang="en-US" sz="1650" b="1" dirty="0">
              <a:solidFill>
                <a:schemeClr val="tx1">
                  <a:lumMod val="65000"/>
                  <a:lumOff val="35000"/>
                </a:schemeClr>
              </a:solidFill>
              <a:latin typeface="微软雅黑" pitchFamily="34" charset="-122"/>
              <a:ea typeface="微软雅黑" pitchFamily="34" charset="-122"/>
              <a:cs typeface="UKIJ Qolyazma" pitchFamily="18" charset="0"/>
            </a:endParaRPr>
          </a:p>
        </p:txBody>
      </p:sp>
      <p:sp>
        <p:nvSpPr>
          <p:cNvPr id="27" name="TextBox 505"/>
          <p:cNvSpPr txBox="1"/>
          <p:nvPr/>
        </p:nvSpPr>
        <p:spPr>
          <a:xfrm>
            <a:off x="1090522" y="4228006"/>
            <a:ext cx="3046199" cy="30239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050" dirty="0">
                <a:solidFill>
                  <a:schemeClr val="tx1">
                    <a:lumMod val="65000"/>
                    <a:lumOff val="35000"/>
                  </a:schemeClr>
                </a:solidFill>
              </a:rPr>
              <a:t>分工</a:t>
            </a:r>
            <a:r>
              <a:rPr lang="zh-CN" altLang="en-US" sz="1050" dirty="0" smtClean="0">
                <a:solidFill>
                  <a:schemeClr val="tx1">
                    <a:lumMod val="65000"/>
                    <a:lumOff val="35000"/>
                  </a:schemeClr>
                </a:solidFill>
              </a:rPr>
              <a:t>：评论、</a:t>
            </a:r>
            <a:r>
              <a:rPr lang="zh-CN" altLang="en-US" sz="1050" dirty="0">
                <a:solidFill>
                  <a:schemeClr val="tx1">
                    <a:lumMod val="65000"/>
                    <a:lumOff val="35000"/>
                  </a:schemeClr>
                </a:solidFill>
              </a:rPr>
              <a:t>调试网站、修改文档、</a:t>
            </a:r>
            <a:r>
              <a:rPr lang="en-US" altLang="zh-CN" sz="1050" dirty="0" err="1">
                <a:solidFill>
                  <a:schemeClr val="tx1">
                    <a:lumMod val="65000"/>
                    <a:lumOff val="35000"/>
                  </a:schemeClr>
                </a:solidFill>
              </a:rPr>
              <a:t>ppt</a:t>
            </a:r>
            <a:endParaRPr lang="zh-CN" altLang="en-US" sz="1050" dirty="0">
              <a:solidFill>
                <a:schemeClr val="tx1">
                  <a:lumMod val="65000"/>
                  <a:lumOff val="35000"/>
                </a:schemeClr>
              </a:solidFill>
            </a:endParaRPr>
          </a:p>
        </p:txBody>
      </p:sp>
      <p:sp>
        <p:nvSpPr>
          <p:cNvPr id="28" name="TextBox 506"/>
          <p:cNvSpPr txBox="1"/>
          <p:nvPr/>
        </p:nvSpPr>
        <p:spPr>
          <a:xfrm>
            <a:off x="4660587" y="4228006"/>
            <a:ext cx="3046199" cy="30239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050" dirty="0">
                <a:solidFill>
                  <a:schemeClr val="tx1">
                    <a:lumMod val="65000"/>
                    <a:lumOff val="35000"/>
                  </a:schemeClr>
                </a:solidFill>
              </a:rPr>
              <a:t>分工</a:t>
            </a:r>
            <a:r>
              <a:rPr lang="zh-CN" altLang="en-US" sz="1050" dirty="0" smtClean="0">
                <a:solidFill>
                  <a:schemeClr val="tx1">
                    <a:lumMod val="65000"/>
                    <a:lumOff val="35000"/>
                  </a:schemeClr>
                </a:solidFill>
              </a:rPr>
              <a:t>：影像、</a:t>
            </a:r>
            <a:r>
              <a:rPr lang="zh-CN" altLang="en-US" sz="1050" dirty="0">
                <a:solidFill>
                  <a:schemeClr val="tx1">
                    <a:lumMod val="65000"/>
                    <a:lumOff val="35000"/>
                  </a:schemeClr>
                </a:solidFill>
              </a:rPr>
              <a:t>调试网站、修改文档、</a:t>
            </a:r>
            <a:r>
              <a:rPr lang="en-US" altLang="zh-CN" sz="1050" dirty="0" err="1">
                <a:solidFill>
                  <a:schemeClr val="tx1">
                    <a:lumMod val="65000"/>
                    <a:lumOff val="35000"/>
                  </a:schemeClr>
                </a:solidFill>
              </a:rPr>
              <a:t>ppt</a:t>
            </a:r>
            <a:endParaRPr lang="zh-CN" altLang="en-US" sz="1050" dirty="0">
              <a:solidFill>
                <a:schemeClr val="tx1">
                  <a:lumMod val="65000"/>
                  <a:lumOff val="35000"/>
                </a:schemeClr>
              </a:solidFill>
            </a:endParaRPr>
          </a:p>
        </p:txBody>
      </p:sp>
      <p:sp>
        <p:nvSpPr>
          <p:cNvPr id="29" name="Oval 493"/>
          <p:cNvSpPr>
            <a:spLocks noChangeArrowheads="1"/>
          </p:cNvSpPr>
          <p:nvPr/>
        </p:nvSpPr>
        <p:spPr bwMode="auto">
          <a:xfrm>
            <a:off x="1184442" y="892584"/>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sp>
        <p:nvSpPr>
          <p:cNvPr id="30" name="Oval 493"/>
          <p:cNvSpPr>
            <a:spLocks noChangeArrowheads="1"/>
          </p:cNvSpPr>
          <p:nvPr/>
        </p:nvSpPr>
        <p:spPr bwMode="auto">
          <a:xfrm>
            <a:off x="4736788" y="1008323"/>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sp>
        <p:nvSpPr>
          <p:cNvPr id="31" name="Oval 493"/>
          <p:cNvSpPr>
            <a:spLocks noChangeArrowheads="1"/>
          </p:cNvSpPr>
          <p:nvPr/>
        </p:nvSpPr>
        <p:spPr bwMode="auto">
          <a:xfrm>
            <a:off x="4777666" y="2260012"/>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sp>
        <p:nvSpPr>
          <p:cNvPr id="32" name="Oval 493"/>
          <p:cNvSpPr>
            <a:spLocks noChangeArrowheads="1"/>
          </p:cNvSpPr>
          <p:nvPr/>
        </p:nvSpPr>
        <p:spPr bwMode="auto">
          <a:xfrm>
            <a:off x="4794417" y="3519765"/>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ED7D31"/>
          </a:solidFill>
          <a:ln>
            <a:noFill/>
          </a:ln>
          <a:effec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65000"/>
                  <a:lumOff val="35000"/>
                </a:schemeClr>
              </a:solidFill>
              <a:ea typeface="微软雅黑" pitchFamily="34" charset="-122"/>
            </a:endParaRPr>
          </a:p>
        </p:txBody>
      </p:sp>
    </p:spTree>
    <p:extLst>
      <p:ext uri="{BB962C8B-B14F-4D97-AF65-F5344CB8AC3E}">
        <p14:creationId xmlns:p14="http://schemas.microsoft.com/office/powerpoint/2010/main" val="347268296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50000"/>
                                  </p:iterate>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300"/>
                                        <p:tgtEl>
                                          <p:spTgt spid="13"/>
                                        </p:tgtEl>
                                        <p:attrNameLst>
                                          <p:attrName>ppt_y</p:attrName>
                                        </p:attrNameLst>
                                      </p:cBhvr>
                                      <p:tavLst>
                                        <p:tav tm="0">
                                          <p:val>
                                            <p:strVal val="#ppt_y+#ppt_h*1.125000"/>
                                          </p:val>
                                        </p:tav>
                                        <p:tav tm="100000">
                                          <p:val>
                                            <p:strVal val="#ppt_y"/>
                                          </p:val>
                                        </p:tav>
                                      </p:tavLst>
                                    </p:anim>
                                    <p:animEffect transition="in" filter="wipe(up)">
                                      <p:cBhvr>
                                        <p:cTn id="26" dur="300"/>
                                        <p:tgtEl>
                                          <p:spTgt spid="13"/>
                                        </p:tgtEl>
                                      </p:cBhvr>
                                    </p:animEffect>
                                  </p:childTnLst>
                                </p:cTn>
                              </p:par>
                              <p:par>
                                <p:cTn id="27" presetID="12" presetClass="entr" presetSubtype="4" fill="hold" grpId="0" nodeType="with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12" presetClass="entr" presetSubtype="4" fill="hold" grpId="0" nodeType="withEffect">
                                  <p:stCondLst>
                                    <p:cond delay="0"/>
                                  </p:stCondLst>
                                  <p:iterate type="lt">
                                    <p:tmPct val="50000"/>
                                  </p:iterate>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300"/>
                                        <p:tgtEl>
                                          <p:spTgt spid="15"/>
                                        </p:tgtEl>
                                        <p:attrNameLst>
                                          <p:attrName>ppt_y</p:attrName>
                                        </p:attrNameLst>
                                      </p:cBhvr>
                                      <p:tavLst>
                                        <p:tav tm="0">
                                          <p:val>
                                            <p:strVal val="#ppt_y+#ppt_h*1.125000"/>
                                          </p:val>
                                        </p:tav>
                                        <p:tav tm="100000">
                                          <p:val>
                                            <p:strVal val="#ppt_y"/>
                                          </p:val>
                                        </p:tav>
                                      </p:tavLst>
                                    </p:anim>
                                    <p:animEffect transition="in" filter="wipe(up)">
                                      <p:cBhvr>
                                        <p:cTn id="34" dur="300"/>
                                        <p:tgtEl>
                                          <p:spTgt spid="15"/>
                                        </p:tgtEl>
                                      </p:cBhvr>
                                    </p:animEffect>
                                  </p:childTnLst>
                                </p:cTn>
                              </p:par>
                              <p:par>
                                <p:cTn id="35" presetID="12" presetClass="entr" presetSubtype="4" fill="hold" grpId="0" nodeType="withEffect">
                                  <p:stCondLst>
                                    <p:cond delay="0"/>
                                  </p:stCondLst>
                                  <p:iterate type="lt">
                                    <p:tmPct val="50000"/>
                                  </p:iterate>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300"/>
                                        <p:tgtEl>
                                          <p:spTgt spid="16"/>
                                        </p:tgtEl>
                                        <p:attrNameLst>
                                          <p:attrName>ppt_y</p:attrName>
                                        </p:attrNameLst>
                                      </p:cBhvr>
                                      <p:tavLst>
                                        <p:tav tm="0">
                                          <p:val>
                                            <p:strVal val="#ppt_y+#ppt_h*1.125000"/>
                                          </p:val>
                                        </p:tav>
                                        <p:tav tm="100000">
                                          <p:val>
                                            <p:strVal val="#ppt_y"/>
                                          </p:val>
                                        </p:tav>
                                      </p:tavLst>
                                    </p:anim>
                                    <p:animEffect transition="in" filter="wipe(up)">
                                      <p:cBhvr>
                                        <p:cTn id="38" dur="300"/>
                                        <p:tgtEl>
                                          <p:spTgt spid="16"/>
                                        </p:tgtEl>
                                      </p:cBhvr>
                                    </p:animEffect>
                                  </p:childTnLst>
                                </p:cTn>
                              </p:par>
                              <p:par>
                                <p:cTn id="39" presetID="10" presetClass="entr" presetSubtype="0" fill="hold" grpId="0" nodeType="withEffect">
                                  <p:stCondLst>
                                    <p:cond delay="1000"/>
                                  </p:stCondLst>
                                  <p:iterate type="lt">
                                    <p:tmPct val="10000"/>
                                  </p:iterate>
                                  <p:childTnLst>
                                    <p:set>
                                      <p:cBhvr>
                                        <p:cTn id="40" dur="1" fill="hold">
                                          <p:stCondLst>
                                            <p:cond delay="0"/>
                                          </p:stCondLst>
                                        </p:cTn>
                                        <p:tgtEl>
                                          <p:spTgt spid="17"/>
                                        </p:tgtEl>
                                        <p:attrNameLst>
                                          <p:attrName>style.visibility</p:attrName>
                                        </p:attrNameLst>
                                      </p:cBhvr>
                                      <p:to>
                                        <p:strVal val="visible"/>
                                      </p:to>
                                    </p:set>
                                    <p:animEffect transition="in" filter="fade">
                                      <p:cBhvr>
                                        <p:cTn id="41" dur="100"/>
                                        <p:tgtEl>
                                          <p:spTgt spid="17"/>
                                        </p:tgtEl>
                                      </p:cBhvr>
                                    </p:animEffect>
                                  </p:childTnLst>
                                </p:cTn>
                              </p:par>
                              <p:par>
                                <p:cTn id="42" presetID="10" presetClass="entr" presetSubtype="0" fill="hold" grpId="0" nodeType="withEffect">
                                  <p:stCondLst>
                                    <p:cond delay="1000"/>
                                  </p:stCondLst>
                                  <p:iterate type="lt">
                                    <p:tmPct val="10000"/>
                                  </p:iterate>
                                  <p:childTnLst>
                                    <p:set>
                                      <p:cBhvr>
                                        <p:cTn id="43" dur="1" fill="hold">
                                          <p:stCondLst>
                                            <p:cond delay="0"/>
                                          </p:stCondLst>
                                        </p:cTn>
                                        <p:tgtEl>
                                          <p:spTgt spid="18"/>
                                        </p:tgtEl>
                                        <p:attrNameLst>
                                          <p:attrName>style.visibility</p:attrName>
                                        </p:attrNameLst>
                                      </p:cBhvr>
                                      <p:to>
                                        <p:strVal val="visible"/>
                                      </p:to>
                                    </p:set>
                                    <p:animEffect transition="in" filter="fade">
                                      <p:cBhvr>
                                        <p:cTn id="44" dur="100"/>
                                        <p:tgtEl>
                                          <p:spTgt spid="18"/>
                                        </p:tgtEl>
                                      </p:cBhvr>
                                    </p:animEffect>
                                  </p:childTnLst>
                                </p:cTn>
                              </p:par>
                              <p:par>
                                <p:cTn id="45" presetID="10" presetClass="entr" presetSubtype="0" fill="hold" grpId="0" nodeType="withEffect">
                                  <p:stCondLst>
                                    <p:cond delay="1000"/>
                                  </p:stCondLst>
                                  <p:iterate type="lt">
                                    <p:tmPct val="10000"/>
                                  </p:iterate>
                                  <p:childTnLst>
                                    <p:set>
                                      <p:cBhvr>
                                        <p:cTn id="46" dur="1" fill="hold">
                                          <p:stCondLst>
                                            <p:cond delay="0"/>
                                          </p:stCondLst>
                                        </p:cTn>
                                        <p:tgtEl>
                                          <p:spTgt spid="19"/>
                                        </p:tgtEl>
                                        <p:attrNameLst>
                                          <p:attrName>style.visibility</p:attrName>
                                        </p:attrNameLst>
                                      </p:cBhvr>
                                      <p:to>
                                        <p:strVal val="visible"/>
                                      </p:to>
                                    </p:set>
                                    <p:animEffect transition="in" filter="fade">
                                      <p:cBhvr>
                                        <p:cTn id="47" dur="100"/>
                                        <p:tgtEl>
                                          <p:spTgt spid="19"/>
                                        </p:tgtEl>
                                      </p:cBhvr>
                                    </p:animEffect>
                                  </p:childTnLst>
                                </p:cTn>
                              </p:par>
                              <p:par>
                                <p:cTn id="48" presetID="10" presetClass="entr" presetSubtype="0" fill="hold" grpId="0" nodeType="withEffect">
                                  <p:stCondLst>
                                    <p:cond delay="1000"/>
                                  </p:stCondLst>
                                  <p:iterate type="lt">
                                    <p:tmPct val="10000"/>
                                  </p:iterate>
                                  <p:childTnLst>
                                    <p:set>
                                      <p:cBhvr>
                                        <p:cTn id="49" dur="1" fill="hold">
                                          <p:stCondLst>
                                            <p:cond delay="0"/>
                                          </p:stCondLst>
                                        </p:cTn>
                                        <p:tgtEl>
                                          <p:spTgt spid="20"/>
                                        </p:tgtEl>
                                        <p:attrNameLst>
                                          <p:attrName>style.visibility</p:attrName>
                                        </p:attrNameLst>
                                      </p:cBhvr>
                                      <p:to>
                                        <p:strVal val="visible"/>
                                      </p:to>
                                    </p:set>
                                    <p:animEffect transition="in" filter="fade">
                                      <p:cBhvr>
                                        <p:cTn id="50" dur="1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1+#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1+#ppt_w/2"/>
                                          </p:val>
                                        </p:tav>
                                        <p:tav tm="100000">
                                          <p:val>
                                            <p:strVal val="#ppt_x"/>
                                          </p:val>
                                        </p:tav>
                                      </p:tavLst>
                                    </p:anim>
                                    <p:anim calcmode="lin" valueType="num">
                                      <p:cBhvr additive="base">
                                        <p:cTn id="60" dur="500" fill="hold"/>
                                        <p:tgtEl>
                                          <p:spTgt spid="7"/>
                                        </p:tgtEl>
                                        <p:attrNameLst>
                                          <p:attrName>ppt_y</p:attrName>
                                        </p:attrNameLst>
                                      </p:cBhvr>
                                      <p:tavLst>
                                        <p:tav tm="0">
                                          <p:val>
                                            <p:strVal val="#ppt_y"/>
                                          </p:val>
                                        </p:tav>
                                        <p:tav tm="100000">
                                          <p:val>
                                            <p:strVal val="#ppt_y"/>
                                          </p:val>
                                        </p:tav>
                                      </p:tavLst>
                                    </p:anim>
                                  </p:childTnLst>
                                </p:cTn>
                              </p:par>
                              <p:par>
                                <p:cTn id="61" presetID="22" presetClass="entr" presetSubtype="8"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par>
                                <p:cTn id="64" presetID="22" presetClass="entr" presetSubtype="8"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par>
                                <p:cTn id="67" presetID="12" presetClass="entr" presetSubtype="4" fill="hold" grpId="0" nodeType="withEffect">
                                  <p:stCondLst>
                                    <p:cond delay="0"/>
                                  </p:stCondLst>
                                  <p:iterate type="lt">
                                    <p:tmPct val="50000"/>
                                  </p:iterate>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300"/>
                                        <p:tgtEl>
                                          <p:spTgt spid="25"/>
                                        </p:tgtEl>
                                        <p:attrNameLst>
                                          <p:attrName>ppt_y</p:attrName>
                                        </p:attrNameLst>
                                      </p:cBhvr>
                                      <p:tavLst>
                                        <p:tav tm="0">
                                          <p:val>
                                            <p:strVal val="#ppt_y+#ppt_h*1.125000"/>
                                          </p:val>
                                        </p:tav>
                                        <p:tav tm="100000">
                                          <p:val>
                                            <p:strVal val="#ppt_y"/>
                                          </p:val>
                                        </p:tav>
                                      </p:tavLst>
                                    </p:anim>
                                    <p:animEffect transition="in" filter="wipe(up)">
                                      <p:cBhvr>
                                        <p:cTn id="70" dur="300"/>
                                        <p:tgtEl>
                                          <p:spTgt spid="25"/>
                                        </p:tgtEl>
                                      </p:cBhvr>
                                    </p:animEffect>
                                  </p:childTnLst>
                                </p:cTn>
                              </p:par>
                              <p:par>
                                <p:cTn id="71" presetID="12" presetClass="entr" presetSubtype="4" fill="hold" grpId="0" nodeType="withEffect">
                                  <p:stCondLst>
                                    <p:cond delay="0"/>
                                  </p:stCondLst>
                                  <p:iterate type="lt">
                                    <p:tmPct val="50000"/>
                                  </p:iterate>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300"/>
                                        <p:tgtEl>
                                          <p:spTgt spid="26"/>
                                        </p:tgtEl>
                                        <p:attrNameLst>
                                          <p:attrName>ppt_y</p:attrName>
                                        </p:attrNameLst>
                                      </p:cBhvr>
                                      <p:tavLst>
                                        <p:tav tm="0">
                                          <p:val>
                                            <p:strVal val="#ppt_y+#ppt_h*1.125000"/>
                                          </p:val>
                                        </p:tav>
                                        <p:tav tm="100000">
                                          <p:val>
                                            <p:strVal val="#ppt_y"/>
                                          </p:val>
                                        </p:tav>
                                      </p:tavLst>
                                    </p:anim>
                                    <p:animEffect transition="in" filter="wipe(up)">
                                      <p:cBhvr>
                                        <p:cTn id="74" dur="300"/>
                                        <p:tgtEl>
                                          <p:spTgt spid="26"/>
                                        </p:tgtEl>
                                      </p:cBhvr>
                                    </p:animEffect>
                                  </p:childTnLst>
                                </p:cTn>
                              </p:par>
                              <p:par>
                                <p:cTn id="75" presetID="10" presetClass="entr" presetSubtype="0" fill="hold" grpId="0" nodeType="withEffect">
                                  <p:stCondLst>
                                    <p:cond delay="1000"/>
                                  </p:stCondLst>
                                  <p:iterate type="lt">
                                    <p:tmPct val="10000"/>
                                  </p:iterate>
                                  <p:childTnLst>
                                    <p:set>
                                      <p:cBhvr>
                                        <p:cTn id="76" dur="1" fill="hold">
                                          <p:stCondLst>
                                            <p:cond delay="0"/>
                                          </p:stCondLst>
                                        </p:cTn>
                                        <p:tgtEl>
                                          <p:spTgt spid="27"/>
                                        </p:tgtEl>
                                        <p:attrNameLst>
                                          <p:attrName>style.visibility</p:attrName>
                                        </p:attrNameLst>
                                      </p:cBhvr>
                                      <p:to>
                                        <p:strVal val="visible"/>
                                      </p:to>
                                    </p:set>
                                    <p:animEffect transition="in" filter="fade">
                                      <p:cBhvr>
                                        <p:cTn id="77" dur="100"/>
                                        <p:tgtEl>
                                          <p:spTgt spid="27"/>
                                        </p:tgtEl>
                                      </p:cBhvr>
                                    </p:animEffect>
                                  </p:childTnLst>
                                </p:cTn>
                              </p:par>
                              <p:par>
                                <p:cTn id="78" presetID="10" presetClass="entr" presetSubtype="0" fill="hold" grpId="0" nodeType="withEffect">
                                  <p:stCondLst>
                                    <p:cond delay="1000"/>
                                  </p:stCondLst>
                                  <p:iterate type="lt">
                                    <p:tmPct val="10000"/>
                                  </p:iterate>
                                  <p:childTnLst>
                                    <p:set>
                                      <p:cBhvr>
                                        <p:cTn id="79" dur="1" fill="hold">
                                          <p:stCondLst>
                                            <p:cond delay="0"/>
                                          </p:stCondLst>
                                        </p:cTn>
                                        <p:tgtEl>
                                          <p:spTgt spid="28"/>
                                        </p:tgtEl>
                                        <p:attrNameLst>
                                          <p:attrName>style.visibility</p:attrName>
                                        </p:attrNameLst>
                                      </p:cBhvr>
                                      <p:to>
                                        <p:strVal val="visible"/>
                                      </p:to>
                                    </p:set>
                                    <p:animEffect transition="in" filter="fade">
                                      <p:cBhvr>
                                        <p:cTn id="80" dur="100"/>
                                        <p:tgtEl>
                                          <p:spTgt spid="28"/>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750" fill="hold"/>
                                        <p:tgtEl>
                                          <p:spTgt spid="29"/>
                                        </p:tgtEl>
                                        <p:attrNameLst>
                                          <p:attrName>ppt_x</p:attrName>
                                        </p:attrNameLst>
                                      </p:cBhvr>
                                      <p:tavLst>
                                        <p:tav tm="0">
                                          <p:val>
                                            <p:strVal val="1+#ppt_w/2"/>
                                          </p:val>
                                        </p:tav>
                                        <p:tav tm="100000">
                                          <p:val>
                                            <p:strVal val="#ppt_x"/>
                                          </p:val>
                                        </p:tav>
                                      </p:tavLst>
                                    </p:anim>
                                    <p:anim calcmode="lin" valueType="num">
                                      <p:cBhvr additive="base">
                                        <p:cTn id="84" dur="750" fill="hold"/>
                                        <p:tgtEl>
                                          <p:spTgt spid="2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750" fill="hold"/>
                                        <p:tgtEl>
                                          <p:spTgt spid="30"/>
                                        </p:tgtEl>
                                        <p:attrNameLst>
                                          <p:attrName>ppt_x</p:attrName>
                                        </p:attrNameLst>
                                      </p:cBhvr>
                                      <p:tavLst>
                                        <p:tav tm="0">
                                          <p:val>
                                            <p:strVal val="1+#ppt_w/2"/>
                                          </p:val>
                                        </p:tav>
                                        <p:tav tm="100000">
                                          <p:val>
                                            <p:strVal val="#ppt_x"/>
                                          </p:val>
                                        </p:tav>
                                      </p:tavLst>
                                    </p:anim>
                                    <p:anim calcmode="lin" valueType="num">
                                      <p:cBhvr additive="base">
                                        <p:cTn id="88" dur="750" fill="hold"/>
                                        <p:tgtEl>
                                          <p:spTgt spid="3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750" fill="hold"/>
                                        <p:tgtEl>
                                          <p:spTgt spid="31"/>
                                        </p:tgtEl>
                                        <p:attrNameLst>
                                          <p:attrName>ppt_x</p:attrName>
                                        </p:attrNameLst>
                                      </p:cBhvr>
                                      <p:tavLst>
                                        <p:tav tm="0">
                                          <p:val>
                                            <p:strVal val="1+#ppt_w/2"/>
                                          </p:val>
                                        </p:tav>
                                        <p:tav tm="100000">
                                          <p:val>
                                            <p:strVal val="#ppt_x"/>
                                          </p:val>
                                        </p:tav>
                                      </p:tavLst>
                                    </p:anim>
                                    <p:anim calcmode="lin" valueType="num">
                                      <p:cBhvr additive="base">
                                        <p:cTn id="92" dur="750" fill="hold"/>
                                        <p:tgtEl>
                                          <p:spTgt spid="3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750" fill="hold"/>
                                        <p:tgtEl>
                                          <p:spTgt spid="32"/>
                                        </p:tgtEl>
                                        <p:attrNameLst>
                                          <p:attrName>ppt_x</p:attrName>
                                        </p:attrNameLst>
                                      </p:cBhvr>
                                      <p:tavLst>
                                        <p:tav tm="0">
                                          <p:val>
                                            <p:strVal val="1+#ppt_w/2"/>
                                          </p:val>
                                        </p:tav>
                                        <p:tav tm="100000">
                                          <p:val>
                                            <p:strVal val="#ppt_x"/>
                                          </p:val>
                                        </p:tav>
                                      </p:tavLst>
                                    </p:anim>
                                    <p:anim calcmode="lin" valueType="num">
                                      <p:cBhvr additive="base">
                                        <p:cTn id="96" dur="75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3" grpId="0"/>
      <p:bldP spid="14" grpId="0"/>
      <p:bldP spid="15" grpId="0"/>
      <p:bldP spid="16" grpId="0"/>
      <p:bldP spid="17" grpId="0"/>
      <p:bldP spid="18" grpId="0"/>
      <p:bldP spid="19" grpId="0"/>
      <p:bldP spid="20" grpId="0"/>
      <p:bldP spid="22" grpId="0" animBg="1"/>
      <p:bldP spid="25" grpId="0"/>
      <p:bldP spid="26" grpId="0"/>
      <p:bldP spid="27" grpId="0"/>
      <p:bldP spid="28" grpId="0"/>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58" y="2395796"/>
            <a:ext cx="922047" cy="569451"/>
          </a:xfrm>
          <a:prstGeom prst="rect">
            <a:avLst/>
          </a:prstGeom>
        </p:spPr>
        <p:txBody>
          <a:bodyPr wrap="none">
            <a:spAutoFit/>
          </a:bodyPr>
          <a:lstStyle/>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Impact" pitchFamily="34" charset="0"/>
                <a:ea typeface="微软雅黑" pitchFamily="34" charset="-122"/>
              </a:rPr>
              <a:t>设计背景</a:t>
            </a:r>
            <a:endParaRPr lang="en-US" altLang="zh-CN" sz="1100" dirty="0" smtClean="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100" dirty="0">
                <a:ln w="6350">
                  <a:noFill/>
                </a:ln>
                <a:solidFill>
                  <a:schemeClr val="bg1">
                    <a:lumMod val="50000"/>
                  </a:schemeClr>
                </a:solidFill>
                <a:latin typeface="Impact" pitchFamily="34" charset="0"/>
                <a:ea typeface="微软雅黑" pitchFamily="34" charset="-122"/>
              </a:rPr>
              <a:t>设计</a:t>
            </a:r>
            <a:r>
              <a:rPr lang="zh-CN" altLang="en-US" sz="1100" dirty="0" smtClean="0">
                <a:ln w="6350">
                  <a:noFill/>
                </a:ln>
                <a:solidFill>
                  <a:schemeClr val="bg1">
                    <a:lumMod val="50000"/>
                  </a:schemeClr>
                </a:solidFill>
                <a:latin typeface="Impact" pitchFamily="34" charset="0"/>
                <a:ea typeface="微软雅黑" pitchFamily="34" charset="-122"/>
              </a:rPr>
              <a:t>意义</a:t>
            </a:r>
            <a:endParaRPr lang="zh-CN" altLang="en-US" sz="1100" dirty="0">
              <a:ln w="6350">
                <a:noFill/>
              </a:ln>
              <a:solidFill>
                <a:schemeClr val="bg1">
                  <a:lumMod val="50000"/>
                </a:schemeClr>
              </a:solidFill>
              <a:latin typeface="Impact" pitchFamily="34" charset="0"/>
              <a:ea typeface="微软雅黑"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smtClean="0">
                <a:ln w="6350">
                  <a:noFill/>
                </a:ln>
                <a:latin typeface="Impact" pitchFamily="34" charset="0"/>
                <a:ea typeface="微软雅黑" pitchFamily="34" charset="-122"/>
              </a:rPr>
              <a:t>设计背景</a:t>
            </a:r>
            <a:endParaRPr lang="zh-CN" altLang="en-US" sz="2000" b="1" dirty="0">
              <a:ln w="6350">
                <a:noFill/>
              </a:ln>
              <a:latin typeface="Impact" pitchFamily="34" charset="0"/>
              <a:ea typeface="微软雅黑"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0"/>
            <p:cNvSpPr>
              <a:spLocks noEditPoints="1"/>
            </p:cNvSpPr>
            <p:nvPr/>
          </p:nvSpPr>
          <p:spPr bwMode="auto">
            <a:xfrm>
              <a:off x="3043982" y="2262188"/>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61608859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396838" y="290122"/>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buFont typeface="Arial" charset="0"/>
              <a:buNone/>
              <a:defRPr sz="2400" b="1">
                <a:solidFill>
                  <a:schemeClr val="bg1">
                    <a:lumMod val="50000"/>
                  </a:schemeClr>
                </a:solidFill>
              </a:defRPr>
            </a:lvl1pPr>
          </a:lstStyle>
          <a:p>
            <a:r>
              <a:rPr lang="zh-CN" altLang="en-US" dirty="0"/>
              <a:t>设计</a:t>
            </a:r>
            <a:r>
              <a:rPr lang="zh-CN" altLang="en-US" dirty="0" smtClean="0">
                <a:solidFill>
                  <a:schemeClr val="accent2"/>
                </a:solidFill>
              </a:rPr>
              <a:t>背景与意义</a:t>
            </a:r>
            <a:endParaRPr lang="en-US" altLang="zh-CN"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3"/>
          <p:cNvSpPr>
            <a:spLocks noChangeArrowheads="1"/>
          </p:cNvSpPr>
          <p:nvPr/>
        </p:nvSpPr>
        <p:spPr bwMode="auto">
          <a:xfrm>
            <a:off x="1786792" y="1682920"/>
            <a:ext cx="5570415" cy="256557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9" name="TextBox 17"/>
          <p:cNvSpPr>
            <a:spLocks noChangeArrowheads="1"/>
          </p:cNvSpPr>
          <p:nvPr/>
        </p:nvSpPr>
        <p:spPr bwMode="auto">
          <a:xfrm>
            <a:off x="2169973" y="1985313"/>
            <a:ext cx="480405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r>
              <a:rPr lang="zh-CN" altLang="zh-CN" sz="1400" dirty="0"/>
              <a:t>当前</a:t>
            </a:r>
            <a:r>
              <a:rPr lang="en-US" altLang="zh-CN" sz="1400" dirty="0"/>
              <a:t>,</a:t>
            </a:r>
            <a:r>
              <a:rPr lang="zh-CN" altLang="zh-CN" sz="1400" dirty="0"/>
              <a:t>互联网正带来媒体领域前所未有的大</a:t>
            </a:r>
            <a:r>
              <a:rPr lang="zh-CN" altLang="zh-CN" sz="1400" dirty="0" smtClean="0"/>
              <a:t>变革</a:t>
            </a:r>
            <a:r>
              <a:rPr lang="zh-CN" altLang="en-US" sz="1400" dirty="0" smtClean="0"/>
              <a:t>。互联网时代在不断的更新，我们所学的知识也在不断的更新，</a:t>
            </a:r>
            <a:r>
              <a:rPr lang="zh-CN" altLang="en-US" sz="1400" dirty="0"/>
              <a:t>我们利用所学到的新技术模仿制作了“大公网”</a:t>
            </a:r>
            <a:r>
              <a:rPr lang="zh-CN" altLang="en-US" sz="1400" dirty="0" smtClean="0"/>
              <a:t>网站。</a:t>
            </a:r>
            <a:endParaRPr lang="en-US" altLang="zh-CN" sz="1400" dirty="0" smtClean="0"/>
          </a:p>
          <a:p>
            <a:r>
              <a:rPr lang="zh-CN" altLang="en-US" sz="1400" dirty="0" smtClean="0"/>
              <a:t>我们</a:t>
            </a:r>
            <a:r>
              <a:rPr lang="zh-CN" altLang="en-US" sz="1400" dirty="0"/>
              <a:t>一改之前直接用</a:t>
            </a:r>
            <a:r>
              <a:rPr lang="en-US" altLang="zh-CN" sz="1400" dirty="0" err="1"/>
              <a:t>css</a:t>
            </a:r>
            <a:r>
              <a:rPr lang="zh-CN" altLang="en-US" sz="1400" dirty="0"/>
              <a:t>生成样式的方法，而是改用</a:t>
            </a:r>
            <a:r>
              <a:rPr lang="en-US" altLang="zh-CN" sz="1400" dirty="0"/>
              <a:t>less</a:t>
            </a:r>
            <a:r>
              <a:rPr lang="zh-CN" altLang="en-US" sz="1400" dirty="0"/>
              <a:t>进行对</a:t>
            </a:r>
            <a:r>
              <a:rPr lang="en-US" altLang="zh-CN" sz="1400" dirty="0"/>
              <a:t>html</a:t>
            </a:r>
            <a:r>
              <a:rPr lang="zh-CN" altLang="en-US" sz="1400" dirty="0"/>
              <a:t>的样式</a:t>
            </a:r>
            <a:r>
              <a:rPr lang="zh-CN" altLang="en-US" sz="1400" dirty="0" smtClean="0"/>
              <a:t>编译</a:t>
            </a:r>
            <a:r>
              <a:rPr lang="zh-CN" altLang="en-US" sz="1400" dirty="0"/>
              <a:t>，</a:t>
            </a:r>
            <a:r>
              <a:rPr lang="zh-CN" altLang="en-US" sz="1400" dirty="0" smtClean="0"/>
              <a:t>所用到的新的技术有</a:t>
            </a:r>
            <a:r>
              <a:rPr lang="en-US" altLang="zh-CN" sz="1400" dirty="0" err="1" smtClean="0"/>
              <a:t>jquery</a:t>
            </a:r>
            <a:r>
              <a:rPr lang="zh-CN" altLang="en-US" sz="1400" dirty="0"/>
              <a:t>和</a:t>
            </a:r>
            <a:r>
              <a:rPr lang="en-US" altLang="zh-CN" sz="1400" dirty="0" smtClean="0"/>
              <a:t> bootstrap</a:t>
            </a:r>
            <a:r>
              <a:rPr lang="zh-CN" altLang="en-US" sz="1400" dirty="0" smtClean="0"/>
              <a:t>包，以及一些</a:t>
            </a:r>
            <a:r>
              <a:rPr lang="en-US" altLang="zh-CN" sz="1400" dirty="0" err="1" smtClean="0"/>
              <a:t>js</a:t>
            </a:r>
            <a:r>
              <a:rPr lang="zh-CN" altLang="en-US" sz="1400" dirty="0" smtClean="0"/>
              <a:t>中常用的内置函数、</a:t>
            </a:r>
            <a:r>
              <a:rPr lang="en-US" altLang="zh-CN" sz="1400" dirty="0"/>
              <a:t> </a:t>
            </a:r>
            <a:r>
              <a:rPr lang="en-US" altLang="zh-CN" sz="1400" dirty="0" smtClean="0"/>
              <a:t>bootstrap</a:t>
            </a:r>
            <a:r>
              <a:rPr lang="zh-CN" altLang="en-US" sz="1400" dirty="0" smtClean="0"/>
              <a:t>包中的一些组件、插件等。</a:t>
            </a:r>
            <a:endParaRPr lang="en-US" altLang="zh-CN" sz="1400" dirty="0" smtClean="0"/>
          </a:p>
          <a:p>
            <a:r>
              <a:rPr lang="zh-CN" altLang="en-US" sz="1400" dirty="0"/>
              <a:t>我们利用这些</a:t>
            </a:r>
            <a:r>
              <a:rPr lang="zh-CN" altLang="en-US" sz="1400" dirty="0" smtClean="0"/>
              <a:t>技术可以实现网页跨平台的一些基本交互并且大大的减少代码量缩短了开发时间。</a:t>
            </a:r>
            <a:endParaRPr lang="en-US" altLang="zh-CN" sz="1400" dirty="0"/>
          </a:p>
        </p:txBody>
      </p:sp>
      <p:sp>
        <p:nvSpPr>
          <p:cNvPr id="84" name="TextBox 22"/>
          <p:cNvSpPr>
            <a:spLocks noChangeArrowheads="1"/>
          </p:cNvSpPr>
          <p:nvPr/>
        </p:nvSpPr>
        <p:spPr bwMode="auto">
          <a:xfrm>
            <a:off x="1314798" y="4248498"/>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4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标题文本四</a:t>
            </a:r>
            <a:endParaRPr lang="zh-CN" altLang="en-US" sz="1574"/>
          </a:p>
        </p:txBody>
      </p:sp>
    </p:spTree>
    <p:extLst>
      <p:ext uri="{BB962C8B-B14F-4D97-AF65-F5344CB8AC3E}">
        <p14:creationId xmlns:p14="http://schemas.microsoft.com/office/powerpoint/2010/main" val="143610204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p:cBhvr>
                                        <p:cTn id="16" dur="500"/>
                                        <p:tgtEl>
                                          <p:spTgt spid="7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p:cBhvr>
                                        <p:cTn id="19" dur="500"/>
                                        <p:tgtEl>
                                          <p:spTgt spid="66"/>
                                        </p:tgtEl>
                                      </p:cBhvr>
                                    </p:animEffect>
                                  </p:childTnLst>
                                </p:cTn>
                              </p:par>
                            </p:childTnLst>
                          </p:cTn>
                        </p:par>
                        <p:par>
                          <p:cTn id="20" fill="hold">
                            <p:stCondLst>
                              <p:cond delay="1000"/>
                            </p:stCondLst>
                            <p:childTnLst>
                              <p:par>
                                <p:cTn id="21" presetID="31" presetClass="entr" presetSubtype="0"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p:cTn id="23" dur="500" fill="hold"/>
                                        <p:tgtEl>
                                          <p:spTgt spid="84"/>
                                        </p:tgtEl>
                                        <p:attrNameLst>
                                          <p:attrName>ppt_w</p:attrName>
                                        </p:attrNameLst>
                                      </p:cBhvr>
                                      <p:tavLst>
                                        <p:tav tm="0">
                                          <p:val>
                                            <p:fltVal val="0"/>
                                          </p:val>
                                        </p:tav>
                                        <p:tav tm="100000">
                                          <p:val>
                                            <p:strVal val="#ppt_w"/>
                                          </p:val>
                                        </p:tav>
                                      </p:tavLst>
                                    </p:anim>
                                    <p:anim calcmode="lin" valueType="num">
                                      <p:cBhvr>
                                        <p:cTn id="24" dur="500" fill="hold"/>
                                        <p:tgtEl>
                                          <p:spTgt spid="84"/>
                                        </p:tgtEl>
                                        <p:attrNameLst>
                                          <p:attrName>ppt_h</p:attrName>
                                        </p:attrNameLst>
                                      </p:cBhvr>
                                      <p:tavLst>
                                        <p:tav tm="0">
                                          <p:val>
                                            <p:fltVal val="0"/>
                                          </p:val>
                                        </p:tav>
                                        <p:tav tm="100000">
                                          <p:val>
                                            <p:strVal val="#ppt_h"/>
                                          </p:val>
                                        </p:tav>
                                      </p:tavLst>
                                    </p:anim>
                                    <p:anim calcmode="lin" valueType="num">
                                      <p:cBhvr>
                                        <p:cTn id="25" dur="500" fill="hold"/>
                                        <p:tgtEl>
                                          <p:spTgt spid="84"/>
                                        </p:tgtEl>
                                        <p:attrNameLst>
                                          <p:attrName>style.rotation</p:attrName>
                                        </p:attrNameLst>
                                      </p:cBhvr>
                                      <p:tavLst>
                                        <p:tav tm="0">
                                          <p:val>
                                            <p:fltVal val="90"/>
                                          </p:val>
                                        </p:tav>
                                        <p:tav tm="100000">
                                          <p:val>
                                            <p:fltVal val="0"/>
                                          </p:val>
                                        </p:tav>
                                      </p:tavLst>
                                    </p:anim>
                                    <p:animEffect>
                                      <p:cBhvr>
                                        <p:cTn id="2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6" grpId="0" bldLvl="0" animBg="1" autoUpdateAnimBg="0"/>
      <p:bldP spid="79" grpId="0" bldLvl="0" autoUpdateAnimBg="0"/>
      <p:bldP spid="8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58" y="2290447"/>
            <a:ext cx="922047" cy="569451"/>
          </a:xfrm>
          <a:prstGeom prst="rect">
            <a:avLst/>
          </a:prstGeom>
        </p:spPr>
        <p:txBody>
          <a:bodyPr wrap="none">
            <a:spAutoFit/>
          </a:bodyPr>
          <a:lstStyle/>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Impact" pitchFamily="34" charset="0"/>
                <a:ea typeface="微软雅黑" pitchFamily="34" charset="-122"/>
              </a:rPr>
              <a:t>设计思路</a:t>
            </a:r>
            <a:endParaRPr lang="en-US" altLang="zh-CN" sz="1100" dirty="0" smtClean="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100" dirty="0" smtClean="0">
                <a:ln w="6350">
                  <a:noFill/>
                </a:ln>
                <a:solidFill>
                  <a:schemeClr val="bg1">
                    <a:lumMod val="50000"/>
                  </a:schemeClr>
                </a:solidFill>
                <a:latin typeface="Impact" pitchFamily="34" charset="0"/>
                <a:ea typeface="微软雅黑" pitchFamily="34" charset="-122"/>
              </a:rPr>
              <a:t>设计</a:t>
            </a:r>
            <a:r>
              <a:rPr lang="zh-CN" altLang="en-US" sz="1100" dirty="0">
                <a:ln w="6350">
                  <a:noFill/>
                </a:ln>
                <a:solidFill>
                  <a:schemeClr val="bg1">
                    <a:lumMod val="50000"/>
                  </a:schemeClr>
                </a:solidFill>
                <a:latin typeface="Impact" pitchFamily="34" charset="0"/>
                <a:ea typeface="微软雅黑" pitchFamily="34" charset="-122"/>
              </a:rPr>
              <a:t>方法</a:t>
            </a: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smtClean="0">
                <a:ln w="6350">
                  <a:noFill/>
                </a:ln>
                <a:latin typeface="Impact" pitchFamily="34" charset="0"/>
                <a:ea typeface="微软雅黑" pitchFamily="34" charset="-122"/>
              </a:rPr>
              <a:t>网页设计</a:t>
            </a:r>
            <a:endParaRPr lang="zh-CN" altLang="en-US" sz="2000" b="1" dirty="0">
              <a:ln w="6350">
                <a:noFill/>
              </a:ln>
              <a:latin typeface="Impact" pitchFamily="34" charset="0"/>
              <a:ea typeface="微软雅黑"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2"/>
            <p:cNvSpPr>
              <a:spLocks noEditPoints="1"/>
            </p:cNvSpPr>
            <p:nvPr/>
          </p:nvSpPr>
          <p:spPr bwMode="auto">
            <a:xfrm>
              <a:off x="3143467" y="2252663"/>
              <a:ext cx="444082" cy="63817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4447193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898577" y="290122"/>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1800" b="1" dirty="0" smtClean="0">
                <a:solidFill>
                  <a:schemeClr val="bg1">
                    <a:lumMod val="50000"/>
                  </a:schemeClr>
                </a:solidFill>
              </a:rPr>
              <a:t>页面</a:t>
            </a:r>
            <a:r>
              <a:rPr lang="zh-CN" altLang="en-US" sz="1800" b="1" dirty="0" smtClean="0">
                <a:solidFill>
                  <a:schemeClr val="accent2"/>
                </a:solidFill>
              </a:rPr>
              <a:t>模板</a:t>
            </a:r>
            <a:r>
              <a:rPr lang="zh-CN" altLang="en-US" sz="1800" b="1" dirty="0">
                <a:solidFill>
                  <a:schemeClr val="accent2"/>
                </a:solidFill>
              </a:rPr>
              <a:t>化</a:t>
            </a:r>
            <a:endParaRPr lang="en-US" altLang="zh-CN" sz="18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任意多边形 4"/>
          <p:cNvSpPr>
            <a:spLocks/>
          </p:cNvSpPr>
          <p:nvPr/>
        </p:nvSpPr>
        <p:spPr bwMode="auto">
          <a:xfrm>
            <a:off x="1767249" y="2286633"/>
            <a:ext cx="4955181" cy="45719"/>
          </a:xfrm>
          <a:custGeom>
            <a:avLst/>
            <a:gdLst>
              <a:gd name="T0" fmla="*/ 0 w 8374743"/>
              <a:gd name="T1" fmla="*/ 0 h 1349828"/>
              <a:gd name="T2" fmla="*/ 0 w 8374743"/>
              <a:gd name="T3" fmla="*/ 2 h 1349828"/>
              <a:gd name="T4" fmla="*/ 10004727 w 8374743"/>
              <a:gd name="T5" fmla="*/ 2 h 1349828"/>
              <a:gd name="T6" fmla="*/ 0 60000 65536"/>
              <a:gd name="T7" fmla="*/ 0 60000 65536"/>
              <a:gd name="T8" fmla="*/ 0 60000 65536"/>
              <a:gd name="T9" fmla="*/ 0 w 8374743"/>
              <a:gd name="T10" fmla="*/ 0 h 1349828"/>
              <a:gd name="T11" fmla="*/ 8374743 w 8374743"/>
              <a:gd name="T12" fmla="*/ 1349828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solidFill>
            <a:srgbClr val="ED7D31"/>
          </a:solidFill>
          <a:ln w="25400" cap="flat" cmpd="sng">
            <a:solidFill>
              <a:srgbClr val="ED7D31"/>
            </a:solidFill>
            <a:bevel/>
            <a:headEnd type="oval" w="med" len="med"/>
            <a:tailEnd type="oval" w="med" len="med"/>
          </a:ln>
        </p:spPr>
        <p:txBody>
          <a:bodyPr anchor="ctr"/>
          <a:lstStyle/>
          <a:p>
            <a:endParaRPr lang="zh-CN" altLang="en-US" sz="1180"/>
          </a:p>
        </p:txBody>
      </p:sp>
      <p:grpSp>
        <p:nvGrpSpPr>
          <p:cNvPr id="6" name="组合 5"/>
          <p:cNvGrpSpPr>
            <a:grpSpLocks/>
          </p:cNvGrpSpPr>
          <p:nvPr/>
        </p:nvGrpSpPr>
        <p:grpSpPr bwMode="auto">
          <a:xfrm>
            <a:off x="2181370" y="1690460"/>
            <a:ext cx="1330426" cy="2814363"/>
            <a:chOff x="0" y="0"/>
            <a:chExt cx="1774825" cy="3754438"/>
          </a:xfrm>
          <a:solidFill>
            <a:srgbClr val="ED7D31"/>
          </a:solidFill>
        </p:grpSpPr>
        <p:sp>
          <p:nvSpPr>
            <p:cNvPr id="7" name="椭圆 6"/>
            <p:cNvSpPr>
              <a:spLocks noChangeArrowheads="1"/>
            </p:cNvSpPr>
            <p:nvPr/>
          </p:nvSpPr>
          <p:spPr bwMode="auto">
            <a:xfrm>
              <a:off x="1055687" y="750888"/>
              <a:ext cx="179388"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a:solidFill>
                  <a:srgbClr val="FFFFFF"/>
                </a:solidFill>
                <a:latin typeface="Calibri" panose="020F0502020204030204" pitchFamily="34" charset="0"/>
                <a:sym typeface="Calibri" panose="020F0502020204030204" pitchFamily="34" charset="0"/>
              </a:endParaRPr>
            </a:p>
          </p:txBody>
        </p:sp>
        <p:sp>
          <p:nvSpPr>
            <p:cNvPr id="8" name="椭圆形标注 7"/>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rgbClr val="FFFFFF"/>
                  </a:solidFill>
                  <a:latin typeface="Agency FB" panose="020B0503020202020204" pitchFamily="34" charset="0"/>
                  <a:ea typeface="微软雅黑" panose="020B0503020204020204" pitchFamily="34" charset="-122"/>
                </a:rPr>
                <a:t>字体</a:t>
              </a:r>
            </a:p>
          </p:txBody>
        </p:sp>
        <p:sp>
          <p:nvSpPr>
            <p:cNvPr id="9" name="任意多边形 8"/>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rPr>
                <a:t>一些通用的字体格式直接在</a:t>
              </a:r>
              <a:r>
                <a:rPr lang="en-US" altLang="zh-CN" sz="1199" dirty="0">
                  <a:solidFill>
                    <a:schemeClr val="bg1"/>
                  </a:solidFill>
                  <a:latin typeface="微软雅黑" panose="020B0503020204020204" pitchFamily="34" charset="-122"/>
                  <a:ea typeface="微软雅黑" panose="020B0503020204020204" pitchFamily="34" charset="-122"/>
                </a:rPr>
                <a:t>less</a:t>
              </a:r>
              <a:r>
                <a:rPr lang="zh-CN" altLang="en-US" sz="1199" dirty="0">
                  <a:solidFill>
                    <a:schemeClr val="bg1"/>
                  </a:solidFill>
                  <a:latin typeface="微软雅黑" panose="020B0503020204020204" pitchFamily="34" charset="-122"/>
                  <a:ea typeface="微软雅黑" panose="020B0503020204020204" pitchFamily="34" charset="-122"/>
                </a:rPr>
                <a:t>当中进行定义使用时直接</a:t>
              </a:r>
              <a:r>
                <a:rPr lang="zh-CN" altLang="en-US" sz="1199" dirty="0" smtClean="0">
                  <a:solidFill>
                    <a:schemeClr val="bg1"/>
                  </a:solidFill>
                  <a:latin typeface="微软雅黑" panose="020B0503020204020204" pitchFamily="34" charset="-122"/>
                  <a:ea typeface="微软雅黑" panose="020B0503020204020204" pitchFamily="34" charset="-122"/>
                </a:rPr>
                <a:t>调用，例如字体大小、字体倾斜宽度等。</a:t>
              </a:r>
              <a:endParaRPr lang="zh-CN" altLang="en-US" sz="1199"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a:grpSpLocks/>
          </p:cNvGrpSpPr>
          <p:nvPr/>
        </p:nvGrpSpPr>
        <p:grpSpPr bwMode="auto">
          <a:xfrm>
            <a:off x="3793827" y="1690460"/>
            <a:ext cx="1330426" cy="2814363"/>
            <a:chOff x="0" y="0"/>
            <a:chExt cx="1774825" cy="3754438"/>
          </a:xfrm>
          <a:solidFill>
            <a:srgbClr val="5B9BD5"/>
          </a:solidFill>
        </p:grpSpPr>
        <p:sp>
          <p:nvSpPr>
            <p:cNvPr id="11" name="椭圆 10"/>
            <p:cNvSpPr>
              <a:spLocks noChangeArrowheads="1"/>
            </p:cNvSpPr>
            <p:nvPr/>
          </p:nvSpPr>
          <p:spPr bwMode="auto">
            <a:xfrm>
              <a:off x="1011238" y="750888"/>
              <a:ext cx="179387"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a:solidFill>
                  <a:srgbClr val="FFFFFF"/>
                </a:solidFill>
                <a:latin typeface="Calibri" panose="020F0502020204030204" pitchFamily="34" charset="0"/>
                <a:sym typeface="Calibri" panose="020F0502020204030204" pitchFamily="34" charset="0"/>
              </a:endParaRPr>
            </a:p>
          </p:txBody>
        </p:sp>
        <p:sp>
          <p:nvSpPr>
            <p:cNvPr id="12" name="椭圆形标注 11"/>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rgbClr val="FFFFFF"/>
                  </a:solidFill>
                  <a:latin typeface="Agency FB" panose="020B0503020202020204" pitchFamily="34" charset="0"/>
                  <a:ea typeface="微软雅黑" panose="020B0503020204020204" pitchFamily="34" charset="-122"/>
                </a:rPr>
                <a:t>颜色</a:t>
              </a:r>
            </a:p>
          </p:txBody>
        </p:sp>
        <p:sp>
          <p:nvSpPr>
            <p:cNvPr id="13" name="任意多边形 12"/>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提前整理整个网页所用到的颜色，将这些所用到的颜色在</a:t>
              </a:r>
              <a:r>
                <a:rPr lang="en-US" altLang="zh-CN"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less</a:t>
              </a:r>
              <a:r>
                <a:rPr lang="zh-CN" altLang="en-US"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中进行定义。</a:t>
              </a:r>
              <a:endPar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 name="组合 13"/>
          <p:cNvGrpSpPr>
            <a:grpSpLocks/>
          </p:cNvGrpSpPr>
          <p:nvPr/>
        </p:nvGrpSpPr>
        <p:grpSpPr bwMode="auto">
          <a:xfrm>
            <a:off x="5390814" y="1690460"/>
            <a:ext cx="1331616" cy="2814363"/>
            <a:chOff x="0" y="0"/>
            <a:chExt cx="1776413" cy="3754438"/>
          </a:xfrm>
          <a:solidFill>
            <a:srgbClr val="ED7D31"/>
          </a:solidFill>
        </p:grpSpPr>
        <p:sp>
          <p:nvSpPr>
            <p:cNvPr id="15" name="椭圆 14"/>
            <p:cNvSpPr>
              <a:spLocks noChangeArrowheads="1"/>
            </p:cNvSpPr>
            <p:nvPr/>
          </p:nvSpPr>
          <p:spPr bwMode="auto">
            <a:xfrm>
              <a:off x="1008063" y="750888"/>
              <a:ext cx="179387" cy="177800"/>
            </a:xfrm>
            <a:prstGeom prst="ellipse">
              <a:avLst/>
            </a:prstGeom>
            <a:grpFill/>
            <a:ln w="25400">
              <a:solidFill>
                <a:srgbClr val="FFFFFF"/>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4">
                <a:solidFill>
                  <a:srgbClr val="FFFFFF"/>
                </a:solidFill>
                <a:latin typeface="Calibri" panose="020F0502020204030204" pitchFamily="34" charset="0"/>
                <a:sym typeface="Calibri" panose="020F0502020204030204" pitchFamily="34" charset="0"/>
              </a:endParaRPr>
            </a:p>
          </p:txBody>
        </p:sp>
        <p:sp>
          <p:nvSpPr>
            <p:cNvPr id="16" name="椭圆形标注 15"/>
            <p:cNvSpPr>
              <a:spLocks noChangeArrowheads="1"/>
            </p:cNvSpPr>
            <p:nvPr/>
          </p:nvSpPr>
          <p:spPr bwMode="auto">
            <a:xfrm flipH="1">
              <a:off x="528638" y="0"/>
              <a:ext cx="719137"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dirty="0" err="1" smtClean="0">
                  <a:solidFill>
                    <a:srgbClr val="FFFFFF"/>
                  </a:solidFill>
                  <a:latin typeface="Agency FB" panose="020B0503020202020204" pitchFamily="34" charset="0"/>
                  <a:ea typeface="微软雅黑" panose="020B0503020204020204" pitchFamily="34" charset="-122"/>
                </a:rPr>
                <a:t>Div</a:t>
              </a:r>
              <a:r>
                <a:rPr lang="zh-CN" altLang="en-US" sz="1400" b="1" dirty="0">
                  <a:solidFill>
                    <a:srgbClr val="FFFFFF"/>
                  </a:solidFill>
                  <a:latin typeface="Agency FB" panose="020B0503020202020204" pitchFamily="34" charset="0"/>
                  <a:ea typeface="微软雅黑" panose="020B0503020204020204" pitchFamily="34" charset="-122"/>
                </a:rPr>
                <a:t>块</a:t>
              </a:r>
            </a:p>
          </p:txBody>
        </p:sp>
        <p:sp>
          <p:nvSpPr>
            <p:cNvPr id="17" name="任意多边形 16"/>
            <p:cNvSpPr>
              <a:spLocks noChangeArrowheads="1"/>
            </p:cNvSpPr>
            <p:nvPr/>
          </p:nvSpPr>
          <p:spPr bwMode="auto">
            <a:xfrm>
              <a:off x="0" y="1006475"/>
              <a:ext cx="1776413" cy="2747963"/>
            </a:xfrm>
            <a:custGeom>
              <a:avLst/>
              <a:gdLst>
                <a:gd name="T0" fmla="*/ 1573508 w 1293018"/>
                <a:gd name="T1" fmla="*/ 0 h 2000700"/>
                <a:gd name="T2" fmla="*/ 1717126 w 1293018"/>
                <a:gd name="T3" fmla="*/ 247494 h 2000700"/>
                <a:gd name="T4" fmla="*/ 2193250 w 1293018"/>
                <a:gd name="T5" fmla="*/ 247494 h 2000700"/>
                <a:gd name="T6" fmla="*/ 2440525 w 1293018"/>
                <a:gd name="T7" fmla="*/ 494643 h 2000700"/>
                <a:gd name="T8" fmla="*/ 2440525 w 1293018"/>
                <a:gd name="T9" fmla="*/ 3527180 h 2000700"/>
                <a:gd name="T10" fmla="*/ 2193250 w 1293018"/>
                <a:gd name="T11" fmla="*/ 3774329 h 2000700"/>
                <a:gd name="T12" fmla="*/ 247275 w 1293018"/>
                <a:gd name="T13" fmla="*/ 3774329 h 2000700"/>
                <a:gd name="T14" fmla="*/ 0 w 1293018"/>
                <a:gd name="T15" fmla="*/ 3527180 h 2000700"/>
                <a:gd name="T16" fmla="*/ 0 w 1293018"/>
                <a:gd name="T17" fmla="*/ 494643 h 2000700"/>
                <a:gd name="T18" fmla="*/ 247275 w 1293018"/>
                <a:gd name="T19" fmla="*/ 247494 h 2000700"/>
                <a:gd name="T20" fmla="*/ 1429887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headEnd/>
              <a:tailEnd/>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199"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一个</a:t>
              </a:r>
              <a:r>
                <a:rPr lang="zh-CN" altLang="en-US"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网页当中总会存在一些相似的</a:t>
              </a:r>
              <a:r>
                <a:rPr lang="en-US" altLang="zh-CN"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div</a:t>
              </a:r>
              <a:r>
                <a:rPr lang="zh-CN" altLang="en-US"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块格式，我们将这些相似的</a:t>
              </a:r>
              <a:r>
                <a:rPr lang="en-US" altLang="zh-CN"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div</a:t>
              </a:r>
              <a:r>
                <a:rPr lang="zh-CN" altLang="en-US" sz="1199"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格式定义为一个盒子，在使用时直接调用盒子</a:t>
              </a:r>
              <a:endParaRPr lang="zh-CN" altLang="en-US" sz="1574" dirty="0"/>
            </a:p>
          </p:txBody>
        </p:sp>
      </p:grpSp>
    </p:spTree>
    <p:extLst>
      <p:ext uri="{BB962C8B-B14F-4D97-AF65-F5344CB8AC3E}">
        <p14:creationId xmlns:p14="http://schemas.microsoft.com/office/powerpoint/2010/main" val="340169757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0-#ppt_w/2"/>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ppt_x</p:attrName>
                                        </p:attrNameLst>
                                      </p:cBhvr>
                                      <p:tavLst>
                                        <p:tav tm="0">
                                          <p:val>
                                            <p:strVal val="0-#ppt_w/2"/>
                                          </p:val>
                                        </p:tav>
                                        <p:tav tm="100000">
                                          <p:val>
                                            <p:strVal val="#ppt_x"/>
                                          </p:val>
                                        </p:tav>
                                      </p:tavLst>
                                    </p:anim>
                                    <p:anim calcmode="lin" valueType="num">
                                      <p:cBhvr>
                                        <p:cTn id="24" dur="10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0-#ppt_w/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ppt_x</p:attrName>
                                        </p:attrNameLst>
                                      </p:cBhvr>
                                      <p:tavLst>
                                        <p:tav tm="0">
                                          <p:val>
                                            <p:strVal val="0-#ppt_w/2"/>
                                          </p:val>
                                        </p:tav>
                                        <p:tav tm="100000">
                                          <p:val>
                                            <p:strVal val="#ppt_x"/>
                                          </p:val>
                                        </p:tav>
                                      </p:tavLst>
                                    </p:anim>
                                    <p:anim calcmode="lin" valueType="num">
                                      <p:cBhvr>
                                        <p:cTn id="3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963499" y="290122"/>
            <a:ext cx="1217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000" b="1" dirty="0" smtClean="0">
                <a:solidFill>
                  <a:schemeClr val="bg1">
                    <a:lumMod val="50000"/>
                  </a:schemeClr>
                </a:solidFill>
              </a:rPr>
              <a:t>架构</a:t>
            </a:r>
            <a:r>
              <a:rPr lang="zh-CN" altLang="en-US" sz="2000" b="1" dirty="0" smtClean="0">
                <a:solidFill>
                  <a:schemeClr val="accent2"/>
                </a:solidFill>
              </a:rPr>
              <a:t>设计</a:t>
            </a:r>
            <a:endParaRPr lang="en-US" altLang="zh-CN" sz="20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11"/>
          <p:cNvSpPr>
            <a:spLocks/>
          </p:cNvSpPr>
          <p:nvPr/>
        </p:nvSpPr>
        <p:spPr bwMode="auto">
          <a:xfrm>
            <a:off x="3740020" y="2202240"/>
            <a:ext cx="1456247" cy="1500317"/>
          </a:xfrm>
          <a:custGeom>
            <a:avLst/>
            <a:gdLst>
              <a:gd name="T0" fmla="*/ 276 w 322"/>
              <a:gd name="T1" fmla="*/ 284 h 332"/>
              <a:gd name="T2" fmla="*/ 162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2" y="332"/>
                </a:cubicBezTo>
                <a:cubicBezTo>
                  <a:pt x="72" y="332"/>
                  <a:pt x="0" y="259"/>
                  <a:pt x="0" y="170"/>
                </a:cubicBezTo>
                <a:cubicBezTo>
                  <a:pt x="0" y="125"/>
                  <a:pt x="18" y="81"/>
                  <a:pt x="47" y="51"/>
                </a:cubicBezTo>
                <a:cubicBezTo>
                  <a:pt x="77"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ED7D31"/>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cs typeface="UKIJ Qolyazma" pitchFamily="18" charset="0"/>
              </a:rPr>
              <a:t>10</a:t>
            </a:r>
            <a:r>
              <a:rPr lang="en-US" altLang="zh-CN" sz="3000" dirty="0" smtClean="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6" name="Freeform 6"/>
          <p:cNvSpPr>
            <a:spLocks/>
          </p:cNvSpPr>
          <p:nvPr/>
        </p:nvSpPr>
        <p:spPr bwMode="auto">
          <a:xfrm>
            <a:off x="1514381" y="2202240"/>
            <a:ext cx="1456247" cy="1500317"/>
          </a:xfrm>
          <a:custGeom>
            <a:avLst/>
            <a:gdLst>
              <a:gd name="T0" fmla="*/ 276 w 322"/>
              <a:gd name="T1" fmla="*/ 284 h 332"/>
              <a:gd name="T2" fmla="*/ 161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1" y="332"/>
                </a:cubicBezTo>
                <a:cubicBezTo>
                  <a:pt x="72" y="332"/>
                  <a:pt x="0" y="259"/>
                  <a:pt x="0" y="170"/>
                </a:cubicBezTo>
                <a:cubicBezTo>
                  <a:pt x="0" y="125"/>
                  <a:pt x="18" y="81"/>
                  <a:pt x="47" y="51"/>
                </a:cubicBezTo>
                <a:cubicBezTo>
                  <a:pt x="76"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cs typeface="UKIJ Qolyazma" pitchFamily="18" charset="0"/>
              </a:rPr>
              <a:t>50</a:t>
            </a:r>
            <a:r>
              <a:rPr lang="en-US" altLang="zh-CN" sz="3000" dirty="0" smtClean="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7" name="Freeform 16"/>
          <p:cNvSpPr>
            <a:spLocks/>
          </p:cNvSpPr>
          <p:nvPr/>
        </p:nvSpPr>
        <p:spPr bwMode="auto">
          <a:xfrm>
            <a:off x="5965657" y="2202240"/>
            <a:ext cx="1458162" cy="1500317"/>
          </a:xfrm>
          <a:custGeom>
            <a:avLst/>
            <a:gdLst>
              <a:gd name="T0" fmla="*/ 276 w 322"/>
              <a:gd name="T1" fmla="*/ 284 h 332"/>
              <a:gd name="T2" fmla="*/ 162 w 322"/>
              <a:gd name="T3" fmla="*/ 332 h 332"/>
              <a:gd name="T4" fmla="*/ 0 w 322"/>
              <a:gd name="T5" fmla="*/ 170 h 332"/>
              <a:gd name="T6" fmla="*/ 48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7" y="332"/>
                  <a:pt x="162" y="332"/>
                </a:cubicBezTo>
                <a:cubicBezTo>
                  <a:pt x="72" y="332"/>
                  <a:pt x="0" y="259"/>
                  <a:pt x="0" y="170"/>
                </a:cubicBezTo>
                <a:cubicBezTo>
                  <a:pt x="0" y="125"/>
                  <a:pt x="18" y="81"/>
                  <a:pt x="48" y="51"/>
                </a:cubicBezTo>
                <a:cubicBezTo>
                  <a:pt x="77" y="22"/>
                  <a:pt x="118"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cs typeface="UKIJ Qolyazma" pitchFamily="18" charset="0"/>
              </a:rPr>
              <a:t>40</a:t>
            </a:r>
            <a:r>
              <a:rPr lang="en-US" altLang="zh-CN" sz="3000" dirty="0" smtClean="0">
                <a:solidFill>
                  <a:schemeClr val="bg1"/>
                </a:solidFill>
                <a:latin typeface="微软雅黑" panose="020B0503020204020204" pitchFamily="34" charset="-122"/>
                <a:ea typeface="微软雅黑" panose="020B0503020204020204" pitchFamily="34" charset="-122"/>
                <a:cs typeface="UKIJ Qolyazma" pitchFamily="18" charset="0"/>
              </a:rPr>
              <a:t>%</a:t>
            </a:r>
            <a:endPar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8" name="TextBox 31"/>
          <p:cNvSpPr txBox="1"/>
          <p:nvPr/>
        </p:nvSpPr>
        <p:spPr>
          <a:xfrm>
            <a:off x="1437711" y="3714407"/>
            <a:ext cx="1686679" cy="957955"/>
          </a:xfrm>
          <a:prstGeom prst="rect">
            <a:avLst/>
          </a:prstGeom>
          <a:noFill/>
        </p:spPr>
        <p:txBody>
          <a:bodyPr wrap="none" rtlCol="0" anchor="t">
            <a:spAutoFit/>
          </a:bodyPr>
          <a:lstStyle/>
          <a:p>
            <a:pPr>
              <a:lnSpc>
                <a:spcPct val="150000"/>
              </a:lnSpc>
            </a:pPr>
            <a:endParaRPr lang="en-US" altLang="zh-CN" sz="450" dirty="0">
              <a:latin typeface="微软雅黑" pitchFamily="34" charset="-122"/>
              <a:ea typeface="微软雅黑" pitchFamily="34" charset="-122"/>
              <a:cs typeface="华文黑体" pitchFamily="2" charset="-122"/>
            </a:endParaRPr>
          </a:p>
          <a:p>
            <a:pPr>
              <a:lnSpc>
                <a:spcPct val="150000"/>
              </a:lnSpc>
            </a:pPr>
            <a:r>
              <a:rPr lang="zh-CN" altLang="en-US" sz="1100" dirty="0" smtClean="0">
                <a:latin typeface="微软雅黑" pitchFamily="34" charset="-122"/>
                <a:ea typeface="微软雅黑" pitchFamily="34" charset="-122"/>
                <a:cs typeface="华文黑体" pitchFamily="2" charset="-122"/>
              </a:rPr>
              <a:t>进行网页样式的预编译</a:t>
            </a:r>
            <a:endParaRPr lang="en-US" altLang="zh-CN" sz="1100" dirty="0" smtClean="0">
              <a:latin typeface="微软雅黑" pitchFamily="34" charset="-122"/>
              <a:ea typeface="微软雅黑" pitchFamily="34" charset="-122"/>
              <a:cs typeface="华文黑体" pitchFamily="2" charset="-122"/>
            </a:endParaRPr>
          </a:p>
          <a:p>
            <a:pPr>
              <a:lnSpc>
                <a:spcPct val="150000"/>
              </a:lnSpc>
            </a:pPr>
            <a:r>
              <a:rPr lang="en-US" altLang="zh-CN" sz="1100" dirty="0" smtClean="0">
                <a:latin typeface="微软雅黑" pitchFamily="34" charset="-122"/>
                <a:ea typeface="微软雅黑" pitchFamily="34" charset="-122"/>
                <a:cs typeface="华文黑体" pitchFamily="2" charset="-122"/>
              </a:rPr>
              <a:t>less</a:t>
            </a:r>
            <a:r>
              <a:rPr lang="zh-CN" altLang="en-US" sz="1100" dirty="0" smtClean="0">
                <a:latin typeface="微软雅黑" pitchFamily="34" charset="-122"/>
                <a:ea typeface="微软雅黑" pitchFamily="34" charset="-122"/>
                <a:cs typeface="华文黑体" pitchFamily="2" charset="-122"/>
              </a:rPr>
              <a:t>内置函数的使用</a:t>
            </a:r>
            <a:endParaRPr lang="en-US" altLang="zh-CN" sz="1100" dirty="0" smtClean="0">
              <a:latin typeface="微软雅黑" pitchFamily="34" charset="-122"/>
              <a:ea typeface="微软雅黑" pitchFamily="34" charset="-122"/>
              <a:cs typeface="华文黑体" pitchFamily="2" charset="-122"/>
            </a:endParaRPr>
          </a:p>
          <a:p>
            <a:pPr>
              <a:lnSpc>
                <a:spcPct val="150000"/>
              </a:lnSpc>
            </a:pPr>
            <a:r>
              <a:rPr lang="zh-CN" altLang="en-US" sz="1100" dirty="0" smtClean="0">
                <a:latin typeface="微软雅黑" pitchFamily="34" charset="-122"/>
                <a:ea typeface="微软雅黑" pitchFamily="34" charset="-122"/>
                <a:cs typeface="华文黑体" pitchFamily="2" charset="-122"/>
              </a:rPr>
              <a:t>利用</a:t>
            </a:r>
            <a:r>
              <a:rPr lang="en-US" altLang="zh-CN" sz="1100" dirty="0" smtClean="0">
                <a:latin typeface="微软雅黑" pitchFamily="34" charset="-122"/>
                <a:ea typeface="微软雅黑" pitchFamily="34" charset="-122"/>
                <a:cs typeface="华文黑体" pitchFamily="2" charset="-122"/>
              </a:rPr>
              <a:t>Koala</a:t>
            </a:r>
            <a:r>
              <a:rPr lang="zh-CN" altLang="en-US" sz="1100" dirty="0" smtClean="0">
                <a:latin typeface="微软雅黑" pitchFamily="34" charset="-122"/>
                <a:ea typeface="微软雅黑" pitchFamily="34" charset="-122"/>
                <a:cs typeface="华文黑体" pitchFamily="2" charset="-122"/>
              </a:rPr>
              <a:t>软件进行转化</a:t>
            </a:r>
            <a:endParaRPr lang="zh-CN" altLang="en-US" sz="1100" dirty="0">
              <a:latin typeface="微软雅黑" pitchFamily="34" charset="-122"/>
              <a:ea typeface="微软雅黑" pitchFamily="34" charset="-122"/>
              <a:cs typeface="华文黑体" pitchFamily="2" charset="-122"/>
            </a:endParaRPr>
          </a:p>
        </p:txBody>
      </p:sp>
      <p:sp>
        <p:nvSpPr>
          <p:cNvPr id="9" name="TextBox 32"/>
          <p:cNvSpPr txBox="1"/>
          <p:nvPr/>
        </p:nvSpPr>
        <p:spPr>
          <a:xfrm>
            <a:off x="3870880" y="3714407"/>
            <a:ext cx="1135247" cy="450123"/>
          </a:xfrm>
          <a:prstGeom prst="rect">
            <a:avLst/>
          </a:prstGeom>
          <a:noFill/>
        </p:spPr>
        <p:txBody>
          <a:bodyPr wrap="none" rtlCol="0" anchor="t">
            <a:spAutoFit/>
          </a:bodyPr>
          <a:lstStyle/>
          <a:p>
            <a:pPr algn="ctr">
              <a:lnSpc>
                <a:spcPct val="150000"/>
              </a:lnSpc>
            </a:pPr>
            <a:endParaRPr lang="en-US" altLang="zh-CN" sz="450" dirty="0">
              <a:latin typeface="微软雅黑" pitchFamily="34" charset="-122"/>
              <a:ea typeface="微软雅黑" pitchFamily="34" charset="-122"/>
              <a:cs typeface="华文黑体" pitchFamily="2" charset="-122"/>
            </a:endParaRPr>
          </a:p>
          <a:p>
            <a:pPr>
              <a:lnSpc>
                <a:spcPct val="150000"/>
              </a:lnSpc>
            </a:pPr>
            <a:r>
              <a:rPr lang="zh-CN" altLang="en-US" sz="1100" dirty="0" smtClean="0">
                <a:latin typeface="微软雅黑" pitchFamily="34" charset="-122"/>
                <a:ea typeface="微软雅黑" pitchFamily="34" charset="-122"/>
                <a:cs typeface="华文黑体" pitchFamily="2" charset="-122"/>
              </a:rPr>
              <a:t>一些</a:t>
            </a:r>
            <a:r>
              <a:rPr lang="en-US" altLang="zh-CN" sz="1100" dirty="0" err="1" smtClean="0">
                <a:latin typeface="微软雅黑" pitchFamily="34" charset="-122"/>
                <a:ea typeface="微软雅黑" pitchFamily="34" charset="-122"/>
                <a:cs typeface="华文黑体" pitchFamily="2" charset="-122"/>
              </a:rPr>
              <a:t>js</a:t>
            </a:r>
            <a:r>
              <a:rPr lang="zh-CN" altLang="en-US" sz="1100" dirty="0" smtClean="0">
                <a:latin typeface="微软雅黑" pitchFamily="34" charset="-122"/>
                <a:ea typeface="微软雅黑" pitchFamily="34" charset="-122"/>
                <a:cs typeface="华文黑体" pitchFamily="2" charset="-122"/>
              </a:rPr>
              <a:t>交互效果</a:t>
            </a:r>
            <a:endParaRPr lang="en-US" altLang="zh-CN" sz="1100" dirty="0" smtClean="0">
              <a:latin typeface="微软雅黑" pitchFamily="34" charset="-122"/>
              <a:ea typeface="微软雅黑" pitchFamily="34" charset="-122"/>
              <a:cs typeface="华文黑体" pitchFamily="2" charset="-122"/>
            </a:endParaRPr>
          </a:p>
        </p:txBody>
      </p:sp>
      <p:sp>
        <p:nvSpPr>
          <p:cNvPr id="10" name="TextBox 33"/>
          <p:cNvSpPr txBox="1"/>
          <p:nvPr/>
        </p:nvSpPr>
        <p:spPr>
          <a:xfrm>
            <a:off x="5697507" y="3714407"/>
            <a:ext cx="2018501" cy="957955"/>
          </a:xfrm>
          <a:prstGeom prst="rect">
            <a:avLst/>
          </a:prstGeom>
          <a:noFill/>
        </p:spPr>
        <p:txBody>
          <a:bodyPr wrap="none" rtlCol="0" anchor="t">
            <a:spAutoFit/>
          </a:bodyPr>
          <a:lstStyle/>
          <a:p>
            <a:pPr algn="ctr">
              <a:lnSpc>
                <a:spcPct val="150000"/>
              </a:lnSpc>
            </a:pPr>
            <a:endParaRPr lang="en-US" altLang="zh-CN" sz="450" dirty="0">
              <a:latin typeface="微软雅黑" pitchFamily="34" charset="-122"/>
              <a:ea typeface="微软雅黑" pitchFamily="34" charset="-122"/>
              <a:cs typeface="华文黑体" pitchFamily="2" charset="-122"/>
            </a:endParaRPr>
          </a:p>
          <a:p>
            <a:pPr algn="ctr">
              <a:lnSpc>
                <a:spcPct val="150000"/>
              </a:lnSpc>
            </a:pPr>
            <a:r>
              <a:rPr lang="zh-CN" altLang="en-US" sz="1100" dirty="0" smtClean="0">
                <a:latin typeface="微软雅黑" pitchFamily="34" charset="-122"/>
                <a:ea typeface="微软雅黑" pitchFamily="34" charset="-122"/>
                <a:cs typeface="华文黑体" pitchFamily="2" charset="-122"/>
              </a:rPr>
              <a:t>组件、插件的一些使用</a:t>
            </a:r>
            <a:endParaRPr lang="en-US" altLang="zh-CN" sz="1100" dirty="0" smtClean="0">
              <a:latin typeface="微软雅黑" pitchFamily="34" charset="-122"/>
              <a:ea typeface="微软雅黑" pitchFamily="34" charset="-122"/>
              <a:cs typeface="华文黑体" pitchFamily="2" charset="-122"/>
            </a:endParaRPr>
          </a:p>
          <a:p>
            <a:pPr algn="ctr">
              <a:lnSpc>
                <a:spcPct val="150000"/>
              </a:lnSpc>
            </a:pPr>
            <a:r>
              <a:rPr lang="zh-CN" altLang="en-US" sz="1100" dirty="0" smtClean="0">
                <a:latin typeface="微软雅黑" pitchFamily="34" charset="-122"/>
                <a:ea typeface="微软雅黑" pitchFamily="34" charset="-122"/>
                <a:cs typeface="华文黑体" pitchFamily="2" charset="-122"/>
              </a:rPr>
              <a:t>例如：下拉菜单、巨幕组件、</a:t>
            </a:r>
            <a:endParaRPr lang="en-US" altLang="zh-CN" sz="1100" dirty="0" smtClean="0">
              <a:latin typeface="微软雅黑" pitchFamily="34" charset="-122"/>
              <a:ea typeface="微软雅黑" pitchFamily="34" charset="-122"/>
              <a:cs typeface="华文黑体" pitchFamily="2" charset="-122"/>
            </a:endParaRPr>
          </a:p>
          <a:p>
            <a:pPr algn="ctr">
              <a:lnSpc>
                <a:spcPct val="150000"/>
              </a:lnSpc>
            </a:pPr>
            <a:r>
              <a:rPr lang="zh-CN" altLang="en-US" sz="1100" dirty="0">
                <a:latin typeface="微软雅黑" pitchFamily="34" charset="-122"/>
                <a:ea typeface="微软雅黑" pitchFamily="34" charset="-122"/>
                <a:cs typeface="华文黑体" pitchFamily="2" charset="-122"/>
              </a:rPr>
              <a:t>标签</a:t>
            </a:r>
            <a:r>
              <a:rPr lang="zh-CN" altLang="en-US" sz="1100" dirty="0" smtClean="0">
                <a:latin typeface="微软雅黑" pitchFamily="34" charset="-122"/>
                <a:ea typeface="微软雅黑" pitchFamily="34" charset="-122"/>
                <a:cs typeface="华文黑体" pitchFamily="2" charset="-122"/>
              </a:rPr>
              <a:t>页插件、折叠面板等</a:t>
            </a:r>
            <a:endParaRPr lang="zh-CN" altLang="en-US" sz="1100" dirty="0">
              <a:latin typeface="微软雅黑" pitchFamily="34" charset="-122"/>
              <a:ea typeface="微软雅黑" pitchFamily="34" charset="-122"/>
              <a:cs typeface="华文黑体" pitchFamily="2" charset="-122"/>
            </a:endParaRPr>
          </a:p>
        </p:txBody>
      </p:sp>
      <p:sp>
        <p:nvSpPr>
          <p:cNvPr id="11" name="TextBox 34"/>
          <p:cNvSpPr txBox="1"/>
          <p:nvPr/>
        </p:nvSpPr>
        <p:spPr>
          <a:xfrm>
            <a:off x="1962696" y="1715356"/>
            <a:ext cx="636713" cy="400110"/>
          </a:xfrm>
          <a:prstGeom prst="rect">
            <a:avLst/>
          </a:prstGeom>
          <a:noFill/>
        </p:spPr>
        <p:txBody>
          <a:bodyPr wrap="none" rtlCol="0">
            <a:spAutoFit/>
          </a:bodyPr>
          <a:lstStyle/>
          <a:p>
            <a:pPr algn="ctr"/>
            <a:r>
              <a:rPr lang="en-US" altLang="zh-CN" sz="2000" dirty="0" smtClean="0">
                <a:latin typeface="微软雅黑" pitchFamily="34" charset="-122"/>
                <a:ea typeface="微软雅黑" pitchFamily="34" charset="-122"/>
                <a:cs typeface="华文黑体" pitchFamily="2" charset="-122"/>
              </a:rPr>
              <a:t>less</a:t>
            </a:r>
            <a:endParaRPr lang="zh-CN" altLang="en-US" sz="2000" dirty="0">
              <a:latin typeface="微软雅黑" pitchFamily="34" charset="-122"/>
              <a:ea typeface="微软雅黑" pitchFamily="34" charset="-122"/>
              <a:cs typeface="华文黑体" pitchFamily="2" charset="-122"/>
            </a:endParaRPr>
          </a:p>
        </p:txBody>
      </p:sp>
      <p:sp>
        <p:nvSpPr>
          <p:cNvPr id="12" name="TextBox 35"/>
          <p:cNvSpPr txBox="1"/>
          <p:nvPr/>
        </p:nvSpPr>
        <p:spPr>
          <a:xfrm>
            <a:off x="4133285" y="1715356"/>
            <a:ext cx="966868" cy="400110"/>
          </a:xfrm>
          <a:prstGeom prst="rect">
            <a:avLst/>
          </a:prstGeom>
          <a:noFill/>
        </p:spPr>
        <p:txBody>
          <a:bodyPr wrap="none" rtlCol="0">
            <a:spAutoFit/>
          </a:bodyPr>
          <a:lstStyle/>
          <a:p>
            <a:pPr algn="ctr"/>
            <a:r>
              <a:rPr lang="en-US" altLang="zh-CN" sz="2000" dirty="0" err="1">
                <a:latin typeface="微软雅黑" pitchFamily="34" charset="-122"/>
                <a:ea typeface="微软雅黑" pitchFamily="34" charset="-122"/>
                <a:cs typeface="华文黑体" pitchFamily="2" charset="-122"/>
              </a:rPr>
              <a:t>jquery</a:t>
            </a:r>
            <a:endParaRPr lang="zh-CN" altLang="en-US" sz="2000" dirty="0">
              <a:latin typeface="微软雅黑" pitchFamily="34" charset="-122"/>
              <a:ea typeface="微软雅黑" pitchFamily="34" charset="-122"/>
              <a:cs typeface="华文黑体" pitchFamily="2" charset="-122"/>
            </a:endParaRPr>
          </a:p>
        </p:txBody>
      </p:sp>
      <p:sp>
        <p:nvSpPr>
          <p:cNvPr id="13" name="TextBox 36"/>
          <p:cNvSpPr txBox="1"/>
          <p:nvPr/>
        </p:nvSpPr>
        <p:spPr>
          <a:xfrm>
            <a:off x="6149860" y="1715356"/>
            <a:ext cx="1435008" cy="400110"/>
          </a:xfrm>
          <a:prstGeom prst="rect">
            <a:avLst/>
          </a:prstGeom>
          <a:noFill/>
        </p:spPr>
        <p:txBody>
          <a:bodyPr wrap="none" rtlCol="0">
            <a:spAutoFit/>
          </a:bodyPr>
          <a:lstStyle/>
          <a:p>
            <a:pPr algn="ctr"/>
            <a:r>
              <a:rPr lang="en-US" altLang="zh-CN" sz="1600" dirty="0"/>
              <a:t> </a:t>
            </a:r>
            <a:r>
              <a:rPr lang="en-US" altLang="zh-CN" sz="2000" dirty="0">
                <a:latin typeface="微软雅黑" pitchFamily="34" charset="-122"/>
                <a:ea typeface="微软雅黑" pitchFamily="34" charset="-122"/>
                <a:cs typeface="华文黑体" pitchFamily="2" charset="-122"/>
              </a:rPr>
              <a:t>bootstrap</a:t>
            </a:r>
            <a:endParaRPr lang="zh-CN" altLang="en-US" sz="2000" dirty="0">
              <a:latin typeface="微软雅黑" pitchFamily="34" charset="-122"/>
              <a:ea typeface="微软雅黑" pitchFamily="34" charset="-122"/>
              <a:cs typeface="华文黑体" pitchFamily="2" charset="-122"/>
            </a:endParaRPr>
          </a:p>
        </p:txBody>
      </p:sp>
    </p:spTree>
    <p:extLst>
      <p:ext uri="{BB962C8B-B14F-4D97-AF65-F5344CB8AC3E}">
        <p14:creationId xmlns:p14="http://schemas.microsoft.com/office/powerpoint/2010/main" val="290982653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4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4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9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29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34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39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p:bldP spid="9" grpId="0"/>
      <p:bldP spid="10" grpId="0"/>
      <p:bldP spid="11" grpId="0"/>
      <p:bldP spid="12" grpId="0"/>
      <p:bldP spid="13"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770</Words>
  <Application>Microsoft Office PowerPoint</Application>
  <PresentationFormat>全屏显示(16:9)</PresentationFormat>
  <Paragraphs>101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stu</cp:lastModifiedBy>
  <cp:revision>10</cp:revision>
  <dcterms:created xsi:type="dcterms:W3CDTF">2016-11-26T06:01:43Z</dcterms:created>
  <dcterms:modified xsi:type="dcterms:W3CDTF">2019-06-29T06:36:01Z</dcterms:modified>
</cp:coreProperties>
</file>