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97" r:id="rId6"/>
    <p:sldId id="298" r:id="rId7"/>
    <p:sldId id="299" r:id="rId8"/>
    <p:sldId id="300" r:id="rId9"/>
    <p:sldId id="301" r:id="rId10"/>
    <p:sldId id="302" r:id="rId11"/>
    <p:sldId id="264" r:id="rId12"/>
    <p:sldId id="265" r:id="rId13"/>
    <p:sldId id="304" r:id="rId14"/>
    <p:sldId id="306" r:id="rId15"/>
    <p:sldId id="266" r:id="rId16"/>
    <p:sldId id="308" r:id="rId17"/>
    <p:sldId id="303" r:id="rId18"/>
    <p:sldId id="313" r:id="rId19"/>
    <p:sldId id="305" r:id="rId20"/>
    <p:sldId id="312" r:id="rId21"/>
    <p:sldId id="307" r:id="rId22"/>
    <p:sldId id="309" r:id="rId23"/>
    <p:sldId id="311" r:id="rId24"/>
    <p:sldId id="270" r:id="rId25"/>
    <p:sldId id="274" r:id="rId26"/>
  </p:sldIdLst>
  <p:sldSz cx="12192000" cy="6858000"/>
  <p:notesSz cx="6858000" cy="9144000"/>
  <p:defaultTextStyle>
    <a:defPPr>
      <a:defRPr lang="zh-CN"/>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Helvetica" panose="020B060402020202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3385">
          <p15:clr>
            <a:srgbClr val="A4A3A4"/>
          </p15:clr>
        </p15:guide>
        <p15:guide id="2" pos="3840">
          <p15:clr>
            <a:srgbClr val="A4A3A4"/>
          </p15:clr>
        </p15:guide>
        <p15:guide id="3" pos="2275">
          <p15:clr>
            <a:srgbClr val="A4A3A4"/>
          </p15:clr>
        </p15:guide>
        <p15:guide id="4" pos="545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initials="o" lastIdx="1" clrIdx="0">
    <p:extLst>
      <p:ext uri="{19B8F6BF-5375-455C-9EA6-DF929625EA0E}">
        <p15:presenceInfo xmlns:p15="http://schemas.microsoft.com/office/powerpoint/2012/main" userId="off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CC3"/>
    <a:srgbClr val="3A6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20" autoAdjust="0"/>
    <p:restoredTop sz="94660"/>
  </p:normalViewPr>
  <p:slideViewPr>
    <p:cSldViewPr snapToGrid="0">
      <p:cViewPr varScale="1">
        <p:scale>
          <a:sx n="69" d="100"/>
          <a:sy n="69" d="100"/>
        </p:scale>
        <p:origin x="67" y="437"/>
      </p:cViewPr>
      <p:guideLst>
        <p:guide orient="horz" pos="3385"/>
        <p:guide pos="3840"/>
        <p:guide pos="2275"/>
        <p:guide pos="54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8T23:52:46.762" idx="1">
    <p:pos x="10" y="10"/>
    <p:text>种群由一个结构体group表示，内含城市的序列int city[11]、种群的适应度double fit、该种群适应度占总群体适应度的比例double p，和为了应用赌轮选择机制的积累概率 double jlleigailv。
程序还包括一个始终记录所有种群中的最优解的城市序列数组groupbest[11]，记录最优解的适应度，即最大适应度的变量 double groupbestfit。
种群的最大繁衍代数设置为1000，用户能够输入繁衍代数，但必须在1000以内。10个点的不同排列序列有10！种，即3628800中排列可能，其中各代之间可能产生重复，不同种群间也会出现重复，学生觉得1000左右应该能验证程序的性能了，就定为1000。</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18T23:52:46.762" idx="1">
    <p:pos x="10" y="10"/>
    <p:text>种群由一个结构体group表示，内含城市的序列int city[11]、种群的适应度double fit、该种群适应度占总群体适应度的比例double p，和为了应用赌轮选择机制的积累概率 double jlleigailv。
程序还包括一个始终记录所有种群中的最优解的城市序列数组groupbest[11]，记录最优解的适应度，即最大适应度的变量 double groupbestfit。
种群的最大繁衍代数设置为1000，用户能够输入繁衍代数，但必须在1000以内。10个点的不同排列序列有10！种，即3628800中排列可能，其中各代之间可能产生重复，不同种群间也会出现重复，学生觉得1000左右应该能验证程序的性能了，就定为1000。</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86"/>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5363" name="Shape 387"/>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1pPr>
    <a:lvl2pPr marL="742950" indent="-28575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2pPr>
    <a:lvl3pPr marL="11430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3pPr>
    <a:lvl4pPr marL="16002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4pPr>
    <a:lvl5pPr marL="20574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标题文本</a:t>
            </a:r>
          </a:p>
        </p:txBody>
      </p:sp>
      <p:sp>
        <p:nvSpPr>
          <p:cNvPr id="21" name="Shape 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D37762CC-3E07-4D41-BF9C-4370FE61D6A5}" type="slidenum">
              <a:rPr lang="zh-CN" altLang="zh-CN"/>
              <a:pPr>
                <a:defRPr/>
              </a:pPr>
              <a:t>‹#›</a:t>
            </a:fld>
            <a:endParaRPr lang="zh-CN" altLang="zh-CN"/>
          </a:p>
        </p:txBody>
      </p:sp>
    </p:spTree>
    <p:extLst>
      <p:ext uri="{BB962C8B-B14F-4D97-AF65-F5344CB8AC3E}">
        <p14:creationId xmlns:p14="http://schemas.microsoft.com/office/powerpoint/2010/main" val="101045851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2" name="Shape 110"/>
          <p:cNvSpPr>
            <a:spLocks noGrp="1"/>
          </p:cNvSpPr>
          <p:nvPr>
            <p:ph type="sldNum" sz="quarter" idx="10"/>
          </p:nvPr>
        </p:nvSpPr>
        <p:spPr>
          <a:xfrm>
            <a:off x="5892800" y="6172200"/>
            <a:ext cx="2844800" cy="368300"/>
          </a:xfrm>
        </p:spPr>
        <p:txBody>
          <a:bodyPr/>
          <a:lstStyle>
            <a:lvl1pPr>
              <a:defRPr smtClean="0"/>
            </a:lvl1pPr>
          </a:lstStyle>
          <a:p>
            <a:pPr>
              <a:defRPr/>
            </a:pPr>
            <a:fld id="{7F6CC5F0-0803-4B94-8790-3EBEF1B0932F}" type="slidenum">
              <a:rPr lang="zh-CN" altLang="zh-CN"/>
              <a:pPr>
                <a:defRPr/>
              </a:pPr>
              <a:t>‹#›</a:t>
            </a:fld>
            <a:endParaRPr lang="zh-CN" altLang="zh-CN"/>
          </a:p>
        </p:txBody>
      </p:sp>
    </p:spTree>
    <p:extLst>
      <p:ext uri="{BB962C8B-B14F-4D97-AF65-F5344CB8AC3E}">
        <p14:creationId xmlns:p14="http://schemas.microsoft.com/office/powerpoint/2010/main" val="319727469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 name="Shape 117"/>
          <p:cNvSpPr>
            <a:spLocks noGrp="1"/>
          </p:cNvSpPr>
          <p:nvPr>
            <p:ph type="sldNum" sz="quarter" idx="10"/>
          </p:nvPr>
        </p:nvSpPr>
        <p:spPr>
          <a:xfrm>
            <a:off x="5892800" y="6172200"/>
            <a:ext cx="2844800" cy="368300"/>
          </a:xfrm>
        </p:spPr>
        <p:txBody>
          <a:bodyPr/>
          <a:lstStyle>
            <a:lvl1pPr>
              <a:defRPr smtClean="0"/>
            </a:lvl1pPr>
          </a:lstStyle>
          <a:p>
            <a:pPr>
              <a:defRPr/>
            </a:pPr>
            <a:fld id="{670D07E8-23AB-4717-BD56-2682CE5649CE}" type="slidenum">
              <a:rPr lang="zh-CN" altLang="zh-CN"/>
              <a:pPr>
                <a:defRPr/>
              </a:pPr>
              <a:t>‹#›</a:t>
            </a:fld>
            <a:endParaRPr lang="zh-CN" altLang="zh-CN"/>
          </a:p>
        </p:txBody>
      </p:sp>
    </p:spTree>
    <p:extLst>
      <p:ext uri="{BB962C8B-B14F-4D97-AF65-F5344CB8AC3E}">
        <p14:creationId xmlns:p14="http://schemas.microsoft.com/office/powerpoint/2010/main" val="183379222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 name="Shape 124"/>
          <p:cNvSpPr>
            <a:spLocks noGrp="1"/>
          </p:cNvSpPr>
          <p:nvPr>
            <p:ph type="sldNum" sz="quarter" idx="10"/>
          </p:nvPr>
        </p:nvSpPr>
        <p:spPr>
          <a:xfrm>
            <a:off x="5892800" y="6172200"/>
            <a:ext cx="2844800" cy="368300"/>
          </a:xfrm>
        </p:spPr>
        <p:txBody>
          <a:bodyPr/>
          <a:lstStyle>
            <a:lvl1pPr>
              <a:defRPr smtClean="0"/>
            </a:lvl1pPr>
          </a:lstStyle>
          <a:p>
            <a:pPr>
              <a:defRPr/>
            </a:pPr>
            <a:fld id="{8255A3E5-A5CB-41BF-806D-2AAEB151465C}" type="slidenum">
              <a:rPr lang="zh-CN" altLang="zh-CN"/>
              <a:pPr>
                <a:defRPr/>
              </a:pPr>
              <a:t>‹#›</a:t>
            </a:fld>
            <a:endParaRPr lang="zh-CN" altLang="zh-CN"/>
          </a:p>
        </p:txBody>
      </p:sp>
    </p:spTree>
    <p:extLst>
      <p:ext uri="{BB962C8B-B14F-4D97-AF65-F5344CB8AC3E}">
        <p14:creationId xmlns:p14="http://schemas.microsoft.com/office/powerpoint/2010/main" val="23276544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31" name="Shape 131"/>
          <p:cNvSpPr>
            <a:spLocks noGrp="1"/>
          </p:cNvSpPr>
          <p:nvPr>
            <p:ph type="pic" sz="quarter" idx="13"/>
          </p:nvPr>
        </p:nvSpPr>
        <p:spPr>
          <a:xfrm>
            <a:off x="1724025" y="2395538"/>
            <a:ext cx="1068388" cy="1068388"/>
          </a:xfrm>
          <a:prstGeom prst="rect">
            <a:avLst/>
          </a:prstGeom>
        </p:spPr>
        <p:txBody>
          <a:bodyPr lIns="91439" rIns="91439">
            <a:noAutofit/>
          </a:bodyPr>
          <a:lstStyle/>
          <a:p>
            <a:pPr lvl="0"/>
            <a:endParaRPr noProof="0">
              <a:sym typeface="Calibri"/>
            </a:endParaRPr>
          </a:p>
        </p:txBody>
      </p:sp>
      <p:sp>
        <p:nvSpPr>
          <p:cNvPr id="132" name="Shape 132"/>
          <p:cNvSpPr>
            <a:spLocks noGrp="1"/>
          </p:cNvSpPr>
          <p:nvPr>
            <p:ph type="pic" sz="quarter" idx="14"/>
          </p:nvPr>
        </p:nvSpPr>
        <p:spPr>
          <a:xfrm>
            <a:off x="2889277" y="2395538"/>
            <a:ext cx="1068389" cy="1068388"/>
          </a:xfrm>
          <a:prstGeom prst="rect">
            <a:avLst/>
          </a:prstGeom>
        </p:spPr>
        <p:txBody>
          <a:bodyPr lIns="91439" rIns="91439">
            <a:noAutofit/>
          </a:bodyPr>
          <a:lstStyle/>
          <a:p>
            <a:pPr lvl="0"/>
            <a:endParaRPr noProof="0">
              <a:sym typeface="Calibri"/>
            </a:endParaRPr>
          </a:p>
        </p:txBody>
      </p:sp>
      <p:sp>
        <p:nvSpPr>
          <p:cNvPr id="133" name="Shape 133"/>
          <p:cNvSpPr>
            <a:spLocks noGrp="1"/>
          </p:cNvSpPr>
          <p:nvPr>
            <p:ph type="pic" sz="quarter" idx="15"/>
          </p:nvPr>
        </p:nvSpPr>
        <p:spPr>
          <a:xfrm>
            <a:off x="4054530" y="2395538"/>
            <a:ext cx="1068389" cy="1068388"/>
          </a:xfrm>
          <a:prstGeom prst="rect">
            <a:avLst/>
          </a:prstGeom>
        </p:spPr>
        <p:txBody>
          <a:bodyPr lIns="91439" rIns="91439">
            <a:noAutofit/>
          </a:bodyPr>
          <a:lstStyle/>
          <a:p>
            <a:pPr lvl="0"/>
            <a:endParaRPr noProof="0">
              <a:sym typeface="Calibri"/>
            </a:endParaRPr>
          </a:p>
        </p:txBody>
      </p:sp>
      <p:sp>
        <p:nvSpPr>
          <p:cNvPr id="134" name="Shape 134"/>
          <p:cNvSpPr>
            <a:spLocks noGrp="1"/>
          </p:cNvSpPr>
          <p:nvPr>
            <p:ph type="pic" sz="quarter" idx="16"/>
          </p:nvPr>
        </p:nvSpPr>
        <p:spPr>
          <a:xfrm>
            <a:off x="5219784" y="2395538"/>
            <a:ext cx="1068389" cy="1068388"/>
          </a:xfrm>
          <a:prstGeom prst="rect">
            <a:avLst/>
          </a:prstGeom>
        </p:spPr>
        <p:txBody>
          <a:bodyPr lIns="91439" rIns="91439">
            <a:noAutofit/>
          </a:bodyPr>
          <a:lstStyle/>
          <a:p>
            <a:pPr lvl="0"/>
            <a:endParaRPr noProof="0">
              <a:sym typeface="Calibri"/>
            </a:endParaRPr>
          </a:p>
        </p:txBody>
      </p:sp>
      <p:sp>
        <p:nvSpPr>
          <p:cNvPr id="135" name="Shape 135"/>
          <p:cNvSpPr>
            <a:spLocks noGrp="1"/>
          </p:cNvSpPr>
          <p:nvPr>
            <p:ph type="pic" sz="quarter" idx="17"/>
          </p:nvPr>
        </p:nvSpPr>
        <p:spPr>
          <a:xfrm>
            <a:off x="6385037" y="2395536"/>
            <a:ext cx="1068388" cy="1068388"/>
          </a:xfrm>
          <a:prstGeom prst="rect">
            <a:avLst/>
          </a:prstGeom>
        </p:spPr>
        <p:txBody>
          <a:bodyPr lIns="91439" rIns="91439">
            <a:noAutofit/>
          </a:bodyPr>
          <a:lstStyle/>
          <a:p>
            <a:pPr lvl="0"/>
            <a:endParaRPr noProof="0">
              <a:sym typeface="Calibri"/>
            </a:endParaRPr>
          </a:p>
        </p:txBody>
      </p:sp>
      <p:sp>
        <p:nvSpPr>
          <p:cNvPr id="136" name="Shape 136"/>
          <p:cNvSpPr>
            <a:spLocks noGrp="1"/>
          </p:cNvSpPr>
          <p:nvPr>
            <p:ph type="pic" sz="quarter" idx="18"/>
          </p:nvPr>
        </p:nvSpPr>
        <p:spPr>
          <a:xfrm>
            <a:off x="1724025" y="3552699"/>
            <a:ext cx="1068388" cy="1068388"/>
          </a:xfrm>
          <a:prstGeom prst="rect">
            <a:avLst/>
          </a:prstGeom>
        </p:spPr>
        <p:txBody>
          <a:bodyPr lIns="91439" rIns="91439">
            <a:noAutofit/>
          </a:bodyPr>
          <a:lstStyle/>
          <a:p>
            <a:pPr lvl="0"/>
            <a:endParaRPr noProof="0">
              <a:sym typeface="Calibri"/>
            </a:endParaRPr>
          </a:p>
        </p:txBody>
      </p:sp>
      <p:sp>
        <p:nvSpPr>
          <p:cNvPr id="137" name="Shape 137"/>
          <p:cNvSpPr>
            <a:spLocks noGrp="1"/>
          </p:cNvSpPr>
          <p:nvPr>
            <p:ph type="pic" sz="quarter" idx="19"/>
          </p:nvPr>
        </p:nvSpPr>
        <p:spPr>
          <a:xfrm>
            <a:off x="2889277" y="3552699"/>
            <a:ext cx="1068389" cy="1068388"/>
          </a:xfrm>
          <a:prstGeom prst="rect">
            <a:avLst/>
          </a:prstGeom>
        </p:spPr>
        <p:txBody>
          <a:bodyPr lIns="91439" rIns="91439">
            <a:noAutofit/>
          </a:bodyPr>
          <a:lstStyle/>
          <a:p>
            <a:pPr lvl="0"/>
            <a:endParaRPr noProof="0">
              <a:sym typeface="Calibri"/>
            </a:endParaRPr>
          </a:p>
        </p:txBody>
      </p:sp>
      <p:sp>
        <p:nvSpPr>
          <p:cNvPr id="138" name="Shape 138"/>
          <p:cNvSpPr>
            <a:spLocks noGrp="1"/>
          </p:cNvSpPr>
          <p:nvPr>
            <p:ph type="pic" sz="quarter" idx="20"/>
          </p:nvPr>
        </p:nvSpPr>
        <p:spPr>
          <a:xfrm>
            <a:off x="4054530" y="3552699"/>
            <a:ext cx="1068389" cy="1068388"/>
          </a:xfrm>
          <a:prstGeom prst="rect">
            <a:avLst/>
          </a:prstGeom>
        </p:spPr>
        <p:txBody>
          <a:bodyPr lIns="91439" rIns="91439">
            <a:noAutofit/>
          </a:bodyPr>
          <a:lstStyle/>
          <a:p>
            <a:pPr lvl="0"/>
            <a:endParaRPr noProof="0">
              <a:sym typeface="Calibri"/>
            </a:endParaRPr>
          </a:p>
        </p:txBody>
      </p:sp>
      <p:sp>
        <p:nvSpPr>
          <p:cNvPr id="139" name="Shape 139"/>
          <p:cNvSpPr>
            <a:spLocks noGrp="1"/>
          </p:cNvSpPr>
          <p:nvPr>
            <p:ph type="pic" sz="quarter" idx="21"/>
          </p:nvPr>
        </p:nvSpPr>
        <p:spPr>
          <a:xfrm>
            <a:off x="5219784" y="3552699"/>
            <a:ext cx="1068389" cy="1068388"/>
          </a:xfrm>
          <a:prstGeom prst="rect">
            <a:avLst/>
          </a:prstGeom>
        </p:spPr>
        <p:txBody>
          <a:bodyPr lIns="91439" rIns="91439">
            <a:noAutofit/>
          </a:bodyPr>
          <a:lstStyle/>
          <a:p>
            <a:pPr lvl="0"/>
            <a:endParaRPr noProof="0">
              <a:sym typeface="Calibri"/>
            </a:endParaRPr>
          </a:p>
        </p:txBody>
      </p:sp>
      <p:sp>
        <p:nvSpPr>
          <p:cNvPr id="140" name="Shape 140"/>
          <p:cNvSpPr>
            <a:spLocks noGrp="1"/>
          </p:cNvSpPr>
          <p:nvPr>
            <p:ph type="pic" sz="quarter" idx="22"/>
          </p:nvPr>
        </p:nvSpPr>
        <p:spPr>
          <a:xfrm>
            <a:off x="6385037" y="3552697"/>
            <a:ext cx="1068388" cy="1068388"/>
          </a:xfrm>
          <a:prstGeom prst="rect">
            <a:avLst/>
          </a:prstGeom>
        </p:spPr>
        <p:txBody>
          <a:bodyPr lIns="91439" rIns="91439">
            <a:noAutofit/>
          </a:bodyPr>
          <a:lstStyle/>
          <a:p>
            <a:pPr lvl="0"/>
            <a:endParaRPr noProof="0">
              <a:sym typeface="Calibri"/>
            </a:endParaRPr>
          </a:p>
        </p:txBody>
      </p:sp>
      <p:sp>
        <p:nvSpPr>
          <p:cNvPr id="12" name="Shape 141"/>
          <p:cNvSpPr>
            <a:spLocks noGrp="1"/>
          </p:cNvSpPr>
          <p:nvPr>
            <p:ph type="sldNum" sz="quarter" idx="23"/>
          </p:nvPr>
        </p:nvSpPr>
        <p:spPr>
          <a:xfrm>
            <a:off x="5892800" y="6172200"/>
            <a:ext cx="2844800" cy="368300"/>
          </a:xfrm>
        </p:spPr>
        <p:txBody>
          <a:bodyPr/>
          <a:lstStyle>
            <a:lvl1pPr>
              <a:defRPr smtClean="0"/>
            </a:lvl1pPr>
          </a:lstStyle>
          <a:p>
            <a:pPr>
              <a:defRPr/>
            </a:pPr>
            <a:fld id="{9B6BBA9E-C8AE-4002-903C-90B3C5FEB7AD}" type="slidenum">
              <a:rPr lang="zh-CN" altLang="zh-CN"/>
              <a:pPr>
                <a:defRPr/>
              </a:pPr>
              <a:t>‹#›</a:t>
            </a:fld>
            <a:endParaRPr lang="zh-CN" altLang="zh-CN"/>
          </a:p>
        </p:txBody>
      </p:sp>
    </p:spTree>
    <p:extLst>
      <p:ext uri="{BB962C8B-B14F-4D97-AF65-F5344CB8AC3E}">
        <p14:creationId xmlns:p14="http://schemas.microsoft.com/office/powerpoint/2010/main" val="141130497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48" name="Shape 148"/>
          <p:cNvSpPr>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149" name="Shape 149"/>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9E549CDD-81A3-4C79-B805-371021917FEB}" type="slidenum">
              <a:rPr lang="zh-CN" altLang="zh-CN"/>
              <a:pPr>
                <a:defRPr/>
              </a:pPr>
              <a:t>‹#›</a:t>
            </a:fld>
            <a:endParaRPr lang="zh-CN" altLang="zh-CN"/>
          </a:p>
        </p:txBody>
      </p:sp>
    </p:spTree>
    <p:extLst>
      <p:ext uri="{BB962C8B-B14F-4D97-AF65-F5344CB8AC3E}">
        <p14:creationId xmlns:p14="http://schemas.microsoft.com/office/powerpoint/2010/main" val="125513043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标题文本</a:t>
            </a:r>
          </a:p>
        </p:txBody>
      </p:sp>
      <p:sp>
        <p:nvSpPr>
          <p:cNvPr id="158" name="Shape 158"/>
          <p:cNvSpPr>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92FEB174-56BD-4621-9C03-847FB3B3DC81}" type="slidenum">
              <a:rPr lang="zh-CN" altLang="zh-CN"/>
              <a:pPr>
                <a:defRPr/>
              </a:pPr>
              <a:t>‹#›</a:t>
            </a:fld>
            <a:endParaRPr lang="zh-CN" altLang="zh-CN"/>
          </a:p>
        </p:txBody>
      </p:sp>
    </p:spTree>
    <p:extLst>
      <p:ext uri="{BB962C8B-B14F-4D97-AF65-F5344CB8AC3E}">
        <p14:creationId xmlns:p14="http://schemas.microsoft.com/office/powerpoint/2010/main" val="383230094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66" name="Shape 166"/>
          <p:cNvSpPr>
            <a:spLocks noGrp="1"/>
          </p:cNvSpPr>
          <p:nvPr>
            <p:ph type="title"/>
          </p:nvPr>
        </p:nvSpPr>
        <p:spPr>
          <a:xfrm>
            <a:off x="839787" y="365125"/>
            <a:ext cx="10515601" cy="1325563"/>
          </a:xfrm>
          <a:prstGeom prst="rect">
            <a:avLst/>
          </a:prstGeom>
        </p:spPr>
        <p:txBody>
          <a:bodyPr/>
          <a:lstStyle/>
          <a:p>
            <a:r>
              <a:t>标题文本</a:t>
            </a:r>
          </a:p>
        </p:txBody>
      </p:sp>
      <p:sp>
        <p:nvSpPr>
          <p:cNvPr id="167" name="Shape 167"/>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68" name="Shape 168"/>
          <p:cNvSpPr>
            <a:spLocks noGrp="1"/>
          </p:cNvSpPr>
          <p:nvPr>
            <p:ph type="body" sz="quarter" idx="13"/>
          </p:nvPr>
        </p:nvSpPr>
        <p:spPr>
          <a:xfrm>
            <a:off x="6172200" y="1681163"/>
            <a:ext cx="5183188" cy="823913"/>
          </a:xfrm>
          <a:prstGeom prst="rect">
            <a:avLst/>
          </a:prstGeom>
        </p:spPr>
        <p:txBody>
          <a:bodyPr anchor="b"/>
          <a:lstStyle/>
          <a:p>
            <a:endParaRPr/>
          </a:p>
        </p:txBody>
      </p:sp>
      <p:sp>
        <p:nvSpPr>
          <p:cNvPr id="5" name="Shape 4"/>
          <p:cNvSpPr>
            <a:spLocks noGrp="1"/>
          </p:cNvSpPr>
          <p:nvPr>
            <p:ph type="sldNum" sz="quarter" idx="14"/>
          </p:nvPr>
        </p:nvSpPr>
        <p:spPr>
          <a:ln/>
        </p:spPr>
        <p:txBody>
          <a:bodyPr/>
          <a:lstStyle>
            <a:lvl1pPr>
              <a:defRPr/>
            </a:lvl1pPr>
          </a:lstStyle>
          <a:p>
            <a:pPr>
              <a:defRPr/>
            </a:pPr>
            <a:fld id="{821CA10D-AB2B-456D-AC83-6EFE716CABA9}" type="slidenum">
              <a:rPr lang="zh-CN" altLang="zh-CN"/>
              <a:pPr>
                <a:defRPr/>
              </a:pPr>
              <a:t>‹#›</a:t>
            </a:fld>
            <a:endParaRPr lang="zh-CN" altLang="zh-CN"/>
          </a:p>
        </p:txBody>
      </p:sp>
    </p:spTree>
    <p:extLst>
      <p:ext uri="{BB962C8B-B14F-4D97-AF65-F5344CB8AC3E}">
        <p14:creationId xmlns:p14="http://schemas.microsoft.com/office/powerpoint/2010/main" val="309421773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r>
              <a:t>标题文本</a:t>
            </a:r>
          </a:p>
        </p:txBody>
      </p:sp>
      <p:sp>
        <p:nvSpPr>
          <p:cNvPr id="3" name="Shape 4"/>
          <p:cNvSpPr>
            <a:spLocks noGrp="1"/>
          </p:cNvSpPr>
          <p:nvPr>
            <p:ph type="sldNum" sz="quarter" idx="10"/>
          </p:nvPr>
        </p:nvSpPr>
        <p:spPr>
          <a:ln/>
        </p:spPr>
        <p:txBody>
          <a:bodyPr/>
          <a:lstStyle>
            <a:lvl1pPr>
              <a:defRPr/>
            </a:lvl1pPr>
          </a:lstStyle>
          <a:p>
            <a:pPr>
              <a:defRPr/>
            </a:pPr>
            <a:fld id="{F716D0E5-CB9A-4AC8-AF65-785BE88F1335}" type="slidenum">
              <a:rPr lang="zh-CN" altLang="zh-CN"/>
              <a:pPr>
                <a:defRPr/>
              </a:pPr>
              <a:t>‹#›</a:t>
            </a:fld>
            <a:endParaRPr lang="zh-CN" altLang="zh-CN"/>
          </a:p>
        </p:txBody>
      </p:sp>
    </p:spTree>
    <p:extLst>
      <p:ext uri="{BB962C8B-B14F-4D97-AF65-F5344CB8AC3E}">
        <p14:creationId xmlns:p14="http://schemas.microsoft.com/office/powerpoint/2010/main" val="40304292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93ABAAAE-5F79-499F-847C-5AB96DE56B2F}" type="slidenum">
              <a:rPr lang="zh-CN" altLang="zh-CN"/>
              <a:pPr>
                <a:defRPr/>
              </a:pPr>
              <a:t>‹#›</a:t>
            </a:fld>
            <a:endParaRPr lang="zh-CN" altLang="zh-CN"/>
          </a:p>
        </p:txBody>
      </p:sp>
    </p:spTree>
    <p:extLst>
      <p:ext uri="{BB962C8B-B14F-4D97-AF65-F5344CB8AC3E}">
        <p14:creationId xmlns:p14="http://schemas.microsoft.com/office/powerpoint/2010/main" val="123975716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91" name="Shape 191"/>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192" name="Shape 192"/>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93" name="Shape 193"/>
          <p:cNvSpPr>
            <a:spLocks noGrp="1"/>
          </p:cNvSpPr>
          <p:nvPr>
            <p:ph type="body" sz="quarter" idx="13"/>
          </p:nvPr>
        </p:nvSpPr>
        <p:spPr>
          <a:xfrm>
            <a:off x="839787" y="2057400"/>
            <a:ext cx="3932238" cy="3811588"/>
          </a:xfrm>
          <a:prstGeom prst="rect">
            <a:avLst/>
          </a:prstGeom>
        </p:spPr>
        <p:txBody>
          <a:bodyPr/>
          <a:lstStyle/>
          <a:p>
            <a:endParaRPr/>
          </a:p>
        </p:txBody>
      </p:sp>
      <p:sp>
        <p:nvSpPr>
          <p:cNvPr id="5" name="Shape 4"/>
          <p:cNvSpPr>
            <a:spLocks noGrp="1"/>
          </p:cNvSpPr>
          <p:nvPr>
            <p:ph type="sldNum" sz="quarter" idx="14"/>
          </p:nvPr>
        </p:nvSpPr>
        <p:spPr>
          <a:ln/>
        </p:spPr>
        <p:txBody>
          <a:bodyPr/>
          <a:lstStyle>
            <a:lvl1pPr>
              <a:defRPr/>
            </a:lvl1pPr>
          </a:lstStyle>
          <a:p>
            <a:pPr>
              <a:defRPr/>
            </a:pPr>
            <a:fld id="{D5E869A3-F10A-4D97-A329-747B1732D7AC}" type="slidenum">
              <a:rPr lang="zh-CN" altLang="zh-CN"/>
              <a:pPr>
                <a:defRPr/>
              </a:pPr>
              <a:t>‹#›</a:t>
            </a:fld>
            <a:endParaRPr lang="zh-CN" altLang="zh-CN"/>
          </a:p>
        </p:txBody>
      </p:sp>
    </p:spTree>
    <p:extLst>
      <p:ext uri="{BB962C8B-B14F-4D97-AF65-F5344CB8AC3E}">
        <p14:creationId xmlns:p14="http://schemas.microsoft.com/office/powerpoint/2010/main" val="37868174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94D90E84-8630-435F-94F5-F88D92140682}" type="slidenum">
              <a:rPr lang="zh-CN" altLang="zh-CN"/>
              <a:pPr>
                <a:defRPr/>
              </a:pPr>
              <a:t>‹#›</a:t>
            </a:fld>
            <a:endParaRPr lang="zh-CN" altLang="zh-CN"/>
          </a:p>
        </p:txBody>
      </p:sp>
    </p:spTree>
    <p:extLst>
      <p:ext uri="{BB962C8B-B14F-4D97-AF65-F5344CB8AC3E}">
        <p14:creationId xmlns:p14="http://schemas.microsoft.com/office/powerpoint/2010/main" val="35624160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01" name="Shape 201"/>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202" name="Shape 202"/>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a:sym typeface="Calibri"/>
            </a:endParaRPr>
          </a:p>
        </p:txBody>
      </p:sp>
      <p:sp>
        <p:nvSpPr>
          <p:cNvPr id="203" name="Shape 203"/>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5" name="Shape 4"/>
          <p:cNvSpPr>
            <a:spLocks noGrp="1"/>
          </p:cNvSpPr>
          <p:nvPr>
            <p:ph type="sldNum" sz="quarter" idx="14"/>
          </p:nvPr>
        </p:nvSpPr>
        <p:spPr>
          <a:ln/>
        </p:spPr>
        <p:txBody>
          <a:bodyPr/>
          <a:lstStyle>
            <a:lvl1pPr>
              <a:defRPr/>
            </a:lvl1pPr>
          </a:lstStyle>
          <a:p>
            <a:pPr>
              <a:defRPr/>
            </a:pPr>
            <a:fld id="{9C810D37-111B-4270-85E9-C4CF0EA9F794}" type="slidenum">
              <a:rPr lang="zh-CN" altLang="zh-CN"/>
              <a:pPr>
                <a:defRPr/>
              </a:pPr>
              <a:t>‹#›</a:t>
            </a:fld>
            <a:endParaRPr lang="zh-CN" altLang="zh-CN"/>
          </a:p>
        </p:txBody>
      </p:sp>
    </p:spTree>
    <p:extLst>
      <p:ext uri="{BB962C8B-B14F-4D97-AF65-F5344CB8AC3E}">
        <p14:creationId xmlns:p14="http://schemas.microsoft.com/office/powerpoint/2010/main" val="68970899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r>
              <a:t>标题文本</a:t>
            </a:r>
          </a:p>
        </p:txBody>
      </p:sp>
      <p:sp>
        <p:nvSpPr>
          <p:cNvPr id="212" name="Shape 212"/>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36C8897F-7D62-47C3-8D81-3A0D9A461FA5}" type="slidenum">
              <a:rPr lang="zh-CN" altLang="zh-CN"/>
              <a:pPr>
                <a:defRPr/>
              </a:pPr>
              <a:t>‹#›</a:t>
            </a:fld>
            <a:endParaRPr lang="zh-CN" altLang="zh-CN"/>
          </a:p>
        </p:txBody>
      </p:sp>
    </p:spTree>
    <p:extLst>
      <p:ext uri="{BB962C8B-B14F-4D97-AF65-F5344CB8AC3E}">
        <p14:creationId xmlns:p14="http://schemas.microsoft.com/office/powerpoint/2010/main" val="94443558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20" name="Shape 220"/>
          <p:cNvSpPr>
            <a:spLocks noGrp="1"/>
          </p:cNvSpPr>
          <p:nvPr>
            <p:ph type="title"/>
          </p:nvPr>
        </p:nvSpPr>
        <p:spPr>
          <a:xfrm>
            <a:off x="8724900" y="365125"/>
            <a:ext cx="2628900" cy="5811838"/>
          </a:xfrm>
          <a:prstGeom prst="rect">
            <a:avLst/>
          </a:prstGeom>
        </p:spPr>
        <p:txBody>
          <a:bodyPr/>
          <a:lstStyle/>
          <a:p>
            <a:r>
              <a:t>标题文本</a:t>
            </a:r>
          </a:p>
        </p:txBody>
      </p:sp>
      <p:sp>
        <p:nvSpPr>
          <p:cNvPr id="221" name="Shape 221"/>
          <p:cNvSpPr>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E362B6BC-60B1-4300-B4D3-0195810D30FD}" type="slidenum">
              <a:rPr lang="zh-CN" altLang="zh-CN"/>
              <a:pPr>
                <a:defRPr/>
              </a:pPr>
              <a:t>‹#›</a:t>
            </a:fld>
            <a:endParaRPr lang="zh-CN" altLang="zh-CN"/>
          </a:p>
        </p:txBody>
      </p:sp>
    </p:spTree>
    <p:extLst>
      <p:ext uri="{BB962C8B-B14F-4D97-AF65-F5344CB8AC3E}">
        <p14:creationId xmlns:p14="http://schemas.microsoft.com/office/powerpoint/2010/main" val="87728390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2" name="Shape 229"/>
          <p:cNvSpPr>
            <a:spLocks noGrp="1"/>
          </p:cNvSpPr>
          <p:nvPr>
            <p:ph type="sldNum" sz="quarter" idx="10"/>
          </p:nvPr>
        </p:nvSpPr>
        <p:spPr>
          <a:xfrm>
            <a:off x="5892800" y="6172200"/>
            <a:ext cx="2844800" cy="368300"/>
          </a:xfrm>
        </p:spPr>
        <p:txBody>
          <a:bodyPr/>
          <a:lstStyle>
            <a:lvl1pPr>
              <a:defRPr smtClean="0"/>
            </a:lvl1pPr>
          </a:lstStyle>
          <a:p>
            <a:pPr>
              <a:defRPr/>
            </a:pPr>
            <a:fld id="{EC1E63BE-C026-4716-AD45-16B6C3673F15}" type="slidenum">
              <a:rPr lang="zh-CN" altLang="zh-CN"/>
              <a:pPr>
                <a:defRPr/>
              </a:pPr>
              <a:t>‹#›</a:t>
            </a:fld>
            <a:endParaRPr lang="zh-CN" altLang="zh-CN"/>
          </a:p>
        </p:txBody>
      </p:sp>
    </p:spTree>
    <p:extLst>
      <p:ext uri="{BB962C8B-B14F-4D97-AF65-F5344CB8AC3E}">
        <p14:creationId xmlns:p14="http://schemas.microsoft.com/office/powerpoint/2010/main" val="43186794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 name="Shape 236"/>
          <p:cNvSpPr>
            <a:spLocks noGrp="1"/>
          </p:cNvSpPr>
          <p:nvPr>
            <p:ph type="sldNum" sz="quarter" idx="10"/>
          </p:nvPr>
        </p:nvSpPr>
        <p:spPr>
          <a:xfrm>
            <a:off x="5892800" y="6172200"/>
            <a:ext cx="2844800" cy="368300"/>
          </a:xfrm>
        </p:spPr>
        <p:txBody>
          <a:bodyPr/>
          <a:lstStyle>
            <a:lvl1pPr>
              <a:defRPr smtClean="0"/>
            </a:lvl1pPr>
          </a:lstStyle>
          <a:p>
            <a:pPr>
              <a:defRPr/>
            </a:pPr>
            <a:fld id="{AF7E9701-EB49-49C3-95D9-25E557FD4143}" type="slidenum">
              <a:rPr lang="zh-CN" altLang="zh-CN"/>
              <a:pPr>
                <a:defRPr/>
              </a:pPr>
              <a:t>‹#›</a:t>
            </a:fld>
            <a:endParaRPr lang="zh-CN" altLang="zh-CN"/>
          </a:p>
        </p:txBody>
      </p:sp>
    </p:spTree>
    <p:extLst>
      <p:ext uri="{BB962C8B-B14F-4D97-AF65-F5344CB8AC3E}">
        <p14:creationId xmlns:p14="http://schemas.microsoft.com/office/powerpoint/2010/main" val="181345029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3_标题幻灯片">
    <p:spTree>
      <p:nvGrpSpPr>
        <p:cNvPr id="1" name=""/>
        <p:cNvGrpSpPr/>
        <p:nvPr/>
      </p:nvGrpSpPr>
      <p:grpSpPr>
        <a:xfrm>
          <a:off x="0" y="0"/>
          <a:ext cx="0" cy="0"/>
          <a:chOff x="0" y="0"/>
          <a:chExt cx="0" cy="0"/>
        </a:xfrm>
      </p:grpSpPr>
      <p:sp>
        <p:nvSpPr>
          <p:cNvPr id="2" name="Shape 243"/>
          <p:cNvSpPr>
            <a:spLocks noGrp="1"/>
          </p:cNvSpPr>
          <p:nvPr>
            <p:ph type="sldNum" sz="quarter" idx="10"/>
          </p:nvPr>
        </p:nvSpPr>
        <p:spPr>
          <a:xfrm>
            <a:off x="5892800" y="6172200"/>
            <a:ext cx="2844800" cy="368300"/>
          </a:xfrm>
        </p:spPr>
        <p:txBody>
          <a:bodyPr/>
          <a:lstStyle>
            <a:lvl1pPr>
              <a:defRPr smtClean="0"/>
            </a:lvl1pPr>
          </a:lstStyle>
          <a:p>
            <a:pPr>
              <a:defRPr/>
            </a:pPr>
            <a:fld id="{C9FAF791-D958-46F4-9F46-9FB7429881D9}" type="slidenum">
              <a:rPr lang="zh-CN" altLang="zh-CN"/>
              <a:pPr>
                <a:defRPr/>
              </a:pPr>
              <a:t>‹#›</a:t>
            </a:fld>
            <a:endParaRPr lang="zh-CN" altLang="zh-CN"/>
          </a:p>
        </p:txBody>
      </p:sp>
    </p:spTree>
    <p:extLst>
      <p:ext uri="{BB962C8B-B14F-4D97-AF65-F5344CB8AC3E}">
        <p14:creationId xmlns:p14="http://schemas.microsoft.com/office/powerpoint/2010/main" val="3467630822"/>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 name="Shape 250"/>
          <p:cNvSpPr>
            <a:spLocks noGrp="1"/>
          </p:cNvSpPr>
          <p:nvPr>
            <p:ph type="sldNum" sz="quarter" idx="10"/>
          </p:nvPr>
        </p:nvSpPr>
        <p:spPr>
          <a:xfrm>
            <a:off x="5892800" y="6172200"/>
            <a:ext cx="2844800" cy="368300"/>
          </a:xfrm>
        </p:spPr>
        <p:txBody>
          <a:bodyPr/>
          <a:lstStyle>
            <a:lvl1pPr>
              <a:defRPr smtClean="0"/>
            </a:lvl1pPr>
          </a:lstStyle>
          <a:p>
            <a:pPr>
              <a:defRPr/>
            </a:pPr>
            <a:fld id="{9B3EBBC7-7091-45FE-A47D-4DC69AD61DDA}" type="slidenum">
              <a:rPr lang="zh-CN" altLang="zh-CN"/>
              <a:pPr>
                <a:defRPr/>
              </a:pPr>
              <a:t>‹#›</a:t>
            </a:fld>
            <a:endParaRPr lang="zh-CN" altLang="zh-CN"/>
          </a:p>
        </p:txBody>
      </p:sp>
    </p:spTree>
    <p:extLst>
      <p:ext uri="{BB962C8B-B14F-4D97-AF65-F5344CB8AC3E}">
        <p14:creationId xmlns:p14="http://schemas.microsoft.com/office/powerpoint/2010/main" val="302207173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57" name="Shape 257"/>
          <p:cNvSpPr>
            <a:spLocks noGrp="1"/>
          </p:cNvSpPr>
          <p:nvPr>
            <p:ph type="pic" sz="quarter" idx="13"/>
          </p:nvPr>
        </p:nvSpPr>
        <p:spPr>
          <a:xfrm>
            <a:off x="1724025" y="2395538"/>
            <a:ext cx="1068388" cy="1068388"/>
          </a:xfrm>
          <a:prstGeom prst="rect">
            <a:avLst/>
          </a:prstGeom>
        </p:spPr>
        <p:txBody>
          <a:bodyPr lIns="91439" rIns="91439">
            <a:noAutofit/>
          </a:bodyPr>
          <a:lstStyle/>
          <a:p>
            <a:pPr lvl="0"/>
            <a:endParaRPr noProof="0">
              <a:sym typeface="Calibri"/>
            </a:endParaRPr>
          </a:p>
        </p:txBody>
      </p:sp>
      <p:sp>
        <p:nvSpPr>
          <p:cNvPr id="258" name="Shape 258"/>
          <p:cNvSpPr>
            <a:spLocks noGrp="1"/>
          </p:cNvSpPr>
          <p:nvPr>
            <p:ph type="pic" sz="quarter" idx="14"/>
          </p:nvPr>
        </p:nvSpPr>
        <p:spPr>
          <a:xfrm>
            <a:off x="2889277" y="2395538"/>
            <a:ext cx="1068389" cy="1068388"/>
          </a:xfrm>
          <a:prstGeom prst="rect">
            <a:avLst/>
          </a:prstGeom>
        </p:spPr>
        <p:txBody>
          <a:bodyPr lIns="91439" rIns="91439">
            <a:noAutofit/>
          </a:bodyPr>
          <a:lstStyle/>
          <a:p>
            <a:pPr lvl="0"/>
            <a:endParaRPr noProof="0">
              <a:sym typeface="Calibri"/>
            </a:endParaRPr>
          </a:p>
        </p:txBody>
      </p:sp>
      <p:sp>
        <p:nvSpPr>
          <p:cNvPr id="259" name="Shape 259"/>
          <p:cNvSpPr>
            <a:spLocks noGrp="1"/>
          </p:cNvSpPr>
          <p:nvPr>
            <p:ph type="pic" sz="quarter" idx="15"/>
          </p:nvPr>
        </p:nvSpPr>
        <p:spPr>
          <a:xfrm>
            <a:off x="4054530" y="2395538"/>
            <a:ext cx="1068389" cy="1068388"/>
          </a:xfrm>
          <a:prstGeom prst="rect">
            <a:avLst/>
          </a:prstGeom>
        </p:spPr>
        <p:txBody>
          <a:bodyPr lIns="91439" rIns="91439">
            <a:noAutofit/>
          </a:bodyPr>
          <a:lstStyle/>
          <a:p>
            <a:pPr lvl="0"/>
            <a:endParaRPr noProof="0">
              <a:sym typeface="Calibri"/>
            </a:endParaRPr>
          </a:p>
        </p:txBody>
      </p:sp>
      <p:sp>
        <p:nvSpPr>
          <p:cNvPr id="260" name="Shape 260"/>
          <p:cNvSpPr>
            <a:spLocks noGrp="1"/>
          </p:cNvSpPr>
          <p:nvPr>
            <p:ph type="pic" sz="quarter" idx="16"/>
          </p:nvPr>
        </p:nvSpPr>
        <p:spPr>
          <a:xfrm>
            <a:off x="5219784" y="2395538"/>
            <a:ext cx="1068389" cy="1068388"/>
          </a:xfrm>
          <a:prstGeom prst="rect">
            <a:avLst/>
          </a:prstGeom>
        </p:spPr>
        <p:txBody>
          <a:bodyPr lIns="91439" rIns="91439">
            <a:noAutofit/>
          </a:bodyPr>
          <a:lstStyle/>
          <a:p>
            <a:pPr lvl="0"/>
            <a:endParaRPr noProof="0">
              <a:sym typeface="Calibri"/>
            </a:endParaRPr>
          </a:p>
        </p:txBody>
      </p:sp>
      <p:sp>
        <p:nvSpPr>
          <p:cNvPr id="261" name="Shape 261"/>
          <p:cNvSpPr>
            <a:spLocks noGrp="1"/>
          </p:cNvSpPr>
          <p:nvPr>
            <p:ph type="pic" sz="quarter" idx="17"/>
          </p:nvPr>
        </p:nvSpPr>
        <p:spPr>
          <a:xfrm>
            <a:off x="6385037" y="2395536"/>
            <a:ext cx="1068388" cy="1068388"/>
          </a:xfrm>
          <a:prstGeom prst="rect">
            <a:avLst/>
          </a:prstGeom>
        </p:spPr>
        <p:txBody>
          <a:bodyPr lIns="91439" rIns="91439">
            <a:noAutofit/>
          </a:bodyPr>
          <a:lstStyle/>
          <a:p>
            <a:pPr lvl="0"/>
            <a:endParaRPr noProof="0">
              <a:sym typeface="Calibri"/>
            </a:endParaRPr>
          </a:p>
        </p:txBody>
      </p:sp>
      <p:sp>
        <p:nvSpPr>
          <p:cNvPr id="262" name="Shape 262"/>
          <p:cNvSpPr>
            <a:spLocks noGrp="1"/>
          </p:cNvSpPr>
          <p:nvPr>
            <p:ph type="pic" sz="quarter" idx="18"/>
          </p:nvPr>
        </p:nvSpPr>
        <p:spPr>
          <a:xfrm>
            <a:off x="1724025" y="3552699"/>
            <a:ext cx="1068388" cy="1068388"/>
          </a:xfrm>
          <a:prstGeom prst="rect">
            <a:avLst/>
          </a:prstGeom>
        </p:spPr>
        <p:txBody>
          <a:bodyPr lIns="91439" rIns="91439">
            <a:noAutofit/>
          </a:bodyPr>
          <a:lstStyle/>
          <a:p>
            <a:pPr lvl="0"/>
            <a:endParaRPr noProof="0">
              <a:sym typeface="Calibri"/>
            </a:endParaRPr>
          </a:p>
        </p:txBody>
      </p:sp>
      <p:sp>
        <p:nvSpPr>
          <p:cNvPr id="263" name="Shape 263"/>
          <p:cNvSpPr>
            <a:spLocks noGrp="1"/>
          </p:cNvSpPr>
          <p:nvPr>
            <p:ph type="pic" sz="quarter" idx="19"/>
          </p:nvPr>
        </p:nvSpPr>
        <p:spPr>
          <a:xfrm>
            <a:off x="2889277" y="3552699"/>
            <a:ext cx="1068389" cy="1068388"/>
          </a:xfrm>
          <a:prstGeom prst="rect">
            <a:avLst/>
          </a:prstGeom>
        </p:spPr>
        <p:txBody>
          <a:bodyPr lIns="91439" rIns="91439">
            <a:noAutofit/>
          </a:bodyPr>
          <a:lstStyle/>
          <a:p>
            <a:pPr lvl="0"/>
            <a:endParaRPr noProof="0">
              <a:sym typeface="Calibri"/>
            </a:endParaRPr>
          </a:p>
        </p:txBody>
      </p:sp>
      <p:sp>
        <p:nvSpPr>
          <p:cNvPr id="264" name="Shape 264"/>
          <p:cNvSpPr>
            <a:spLocks noGrp="1"/>
          </p:cNvSpPr>
          <p:nvPr>
            <p:ph type="pic" sz="quarter" idx="20"/>
          </p:nvPr>
        </p:nvSpPr>
        <p:spPr>
          <a:xfrm>
            <a:off x="4054530" y="3552699"/>
            <a:ext cx="1068389" cy="1068388"/>
          </a:xfrm>
          <a:prstGeom prst="rect">
            <a:avLst/>
          </a:prstGeom>
        </p:spPr>
        <p:txBody>
          <a:bodyPr lIns="91439" rIns="91439">
            <a:noAutofit/>
          </a:bodyPr>
          <a:lstStyle/>
          <a:p>
            <a:pPr lvl="0"/>
            <a:endParaRPr noProof="0">
              <a:sym typeface="Calibri"/>
            </a:endParaRPr>
          </a:p>
        </p:txBody>
      </p:sp>
      <p:sp>
        <p:nvSpPr>
          <p:cNvPr id="265" name="Shape 265"/>
          <p:cNvSpPr>
            <a:spLocks noGrp="1"/>
          </p:cNvSpPr>
          <p:nvPr>
            <p:ph type="pic" sz="quarter" idx="21"/>
          </p:nvPr>
        </p:nvSpPr>
        <p:spPr>
          <a:xfrm>
            <a:off x="5219784" y="3552699"/>
            <a:ext cx="1068389" cy="1068388"/>
          </a:xfrm>
          <a:prstGeom prst="rect">
            <a:avLst/>
          </a:prstGeom>
        </p:spPr>
        <p:txBody>
          <a:bodyPr lIns="91439" rIns="91439">
            <a:noAutofit/>
          </a:bodyPr>
          <a:lstStyle/>
          <a:p>
            <a:pPr lvl="0"/>
            <a:endParaRPr noProof="0">
              <a:sym typeface="Calibri"/>
            </a:endParaRPr>
          </a:p>
        </p:txBody>
      </p:sp>
      <p:sp>
        <p:nvSpPr>
          <p:cNvPr id="266" name="Shape 266"/>
          <p:cNvSpPr>
            <a:spLocks noGrp="1"/>
          </p:cNvSpPr>
          <p:nvPr>
            <p:ph type="pic" sz="quarter" idx="22"/>
          </p:nvPr>
        </p:nvSpPr>
        <p:spPr>
          <a:xfrm>
            <a:off x="6385037" y="3552697"/>
            <a:ext cx="1068388" cy="1068388"/>
          </a:xfrm>
          <a:prstGeom prst="rect">
            <a:avLst/>
          </a:prstGeom>
        </p:spPr>
        <p:txBody>
          <a:bodyPr lIns="91439" rIns="91439">
            <a:noAutofit/>
          </a:bodyPr>
          <a:lstStyle/>
          <a:p>
            <a:pPr lvl="0"/>
            <a:endParaRPr noProof="0">
              <a:sym typeface="Calibri"/>
            </a:endParaRPr>
          </a:p>
        </p:txBody>
      </p:sp>
      <p:sp>
        <p:nvSpPr>
          <p:cNvPr id="12" name="Shape 267"/>
          <p:cNvSpPr>
            <a:spLocks noGrp="1"/>
          </p:cNvSpPr>
          <p:nvPr>
            <p:ph type="sldNum" sz="quarter" idx="23"/>
          </p:nvPr>
        </p:nvSpPr>
        <p:spPr>
          <a:xfrm>
            <a:off x="5892800" y="6172200"/>
            <a:ext cx="2844800" cy="368300"/>
          </a:xfrm>
        </p:spPr>
        <p:txBody>
          <a:bodyPr/>
          <a:lstStyle>
            <a:lvl1pPr>
              <a:defRPr smtClean="0"/>
            </a:lvl1pPr>
          </a:lstStyle>
          <a:p>
            <a:pPr>
              <a:defRPr/>
            </a:pPr>
            <a:fld id="{D23EBC0F-68D6-4810-ADF2-CF9D009E0036}" type="slidenum">
              <a:rPr lang="zh-CN" altLang="zh-CN"/>
              <a:pPr>
                <a:defRPr/>
              </a:pPr>
              <a:t>‹#›</a:t>
            </a:fld>
            <a:endParaRPr lang="zh-CN" altLang="zh-CN"/>
          </a:p>
        </p:txBody>
      </p:sp>
    </p:spTree>
    <p:extLst>
      <p:ext uri="{BB962C8B-B14F-4D97-AF65-F5344CB8AC3E}">
        <p14:creationId xmlns:p14="http://schemas.microsoft.com/office/powerpoint/2010/main" val="83721319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74" name="Shape 274"/>
          <p:cNvSpPr>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275" name="Shape 275"/>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7376743A-8EAF-483C-99BC-898E7F9A254A}" type="slidenum">
              <a:rPr lang="zh-CN" altLang="zh-CN"/>
              <a:pPr>
                <a:defRPr/>
              </a:pPr>
              <a:t>‹#›</a:t>
            </a:fld>
            <a:endParaRPr lang="zh-CN" altLang="zh-CN"/>
          </a:p>
        </p:txBody>
      </p:sp>
    </p:spTree>
    <p:extLst>
      <p:ext uri="{BB962C8B-B14F-4D97-AF65-F5344CB8AC3E}">
        <p14:creationId xmlns:p14="http://schemas.microsoft.com/office/powerpoint/2010/main" val="292992934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t>标题文本</a:t>
            </a:r>
          </a:p>
        </p:txBody>
      </p:sp>
      <p:sp>
        <p:nvSpPr>
          <p:cNvPr id="284" name="Shape 284"/>
          <p:cNvSpPr>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7F10414D-199D-4DC4-B539-9D63109A9595}" type="slidenum">
              <a:rPr lang="zh-CN" altLang="zh-CN"/>
              <a:pPr>
                <a:defRPr/>
              </a:pPr>
              <a:t>‹#›</a:t>
            </a:fld>
            <a:endParaRPr lang="zh-CN" altLang="zh-CN"/>
          </a:p>
        </p:txBody>
      </p:sp>
    </p:spTree>
    <p:extLst>
      <p:ext uri="{BB962C8B-B14F-4D97-AF65-F5344CB8AC3E}">
        <p14:creationId xmlns:p14="http://schemas.microsoft.com/office/powerpoint/2010/main" val="9127369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标题文本</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endParaRPr/>
          </a:p>
        </p:txBody>
      </p:sp>
      <p:sp>
        <p:nvSpPr>
          <p:cNvPr id="5" name="Shape 4"/>
          <p:cNvSpPr>
            <a:spLocks noGrp="1"/>
          </p:cNvSpPr>
          <p:nvPr>
            <p:ph type="sldNum" sz="quarter" idx="14"/>
          </p:nvPr>
        </p:nvSpPr>
        <p:spPr>
          <a:ln/>
        </p:spPr>
        <p:txBody>
          <a:bodyPr/>
          <a:lstStyle>
            <a:lvl1pPr>
              <a:defRPr/>
            </a:lvl1pPr>
          </a:lstStyle>
          <a:p>
            <a:pPr>
              <a:defRPr/>
            </a:pPr>
            <a:fld id="{F97D69B3-D6CE-4FA6-B8C5-5C6DA6E3507B}" type="slidenum">
              <a:rPr lang="zh-CN" altLang="zh-CN"/>
              <a:pPr>
                <a:defRPr/>
              </a:pPr>
              <a:t>‹#›</a:t>
            </a:fld>
            <a:endParaRPr lang="zh-CN" altLang="zh-CN"/>
          </a:p>
        </p:txBody>
      </p:sp>
    </p:spTree>
    <p:extLst>
      <p:ext uri="{BB962C8B-B14F-4D97-AF65-F5344CB8AC3E}">
        <p14:creationId xmlns:p14="http://schemas.microsoft.com/office/powerpoint/2010/main" val="3904357313"/>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92" name="Shape 292"/>
          <p:cNvSpPr>
            <a:spLocks noGrp="1"/>
          </p:cNvSpPr>
          <p:nvPr>
            <p:ph type="title"/>
          </p:nvPr>
        </p:nvSpPr>
        <p:spPr>
          <a:xfrm>
            <a:off x="839787" y="365125"/>
            <a:ext cx="10515601" cy="1325563"/>
          </a:xfrm>
          <a:prstGeom prst="rect">
            <a:avLst/>
          </a:prstGeom>
        </p:spPr>
        <p:txBody>
          <a:bodyPr/>
          <a:lstStyle/>
          <a:p>
            <a:r>
              <a:t>标题文本</a:t>
            </a:r>
          </a:p>
        </p:txBody>
      </p:sp>
      <p:sp>
        <p:nvSpPr>
          <p:cNvPr id="293" name="Shape 293"/>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294" name="Shape 294"/>
          <p:cNvSpPr>
            <a:spLocks noGrp="1"/>
          </p:cNvSpPr>
          <p:nvPr>
            <p:ph type="body" sz="quarter" idx="13"/>
          </p:nvPr>
        </p:nvSpPr>
        <p:spPr>
          <a:xfrm>
            <a:off x="6172200" y="1681163"/>
            <a:ext cx="5183188" cy="823913"/>
          </a:xfrm>
          <a:prstGeom prst="rect">
            <a:avLst/>
          </a:prstGeom>
        </p:spPr>
        <p:txBody>
          <a:bodyPr anchor="b"/>
          <a:lstStyle/>
          <a:p>
            <a:endParaRPr/>
          </a:p>
        </p:txBody>
      </p:sp>
      <p:sp>
        <p:nvSpPr>
          <p:cNvPr id="5" name="Shape 4"/>
          <p:cNvSpPr>
            <a:spLocks noGrp="1"/>
          </p:cNvSpPr>
          <p:nvPr>
            <p:ph type="sldNum" sz="quarter" idx="14"/>
          </p:nvPr>
        </p:nvSpPr>
        <p:spPr>
          <a:ln/>
        </p:spPr>
        <p:txBody>
          <a:bodyPr/>
          <a:lstStyle>
            <a:lvl1pPr>
              <a:defRPr/>
            </a:lvl1pPr>
          </a:lstStyle>
          <a:p>
            <a:pPr>
              <a:defRPr/>
            </a:pPr>
            <a:fld id="{322CC262-7556-4A10-B894-EDF193D187E3}" type="slidenum">
              <a:rPr lang="zh-CN" altLang="zh-CN"/>
              <a:pPr>
                <a:defRPr/>
              </a:pPr>
              <a:t>‹#›</a:t>
            </a:fld>
            <a:endParaRPr lang="zh-CN" altLang="zh-CN"/>
          </a:p>
        </p:txBody>
      </p:sp>
    </p:spTree>
    <p:extLst>
      <p:ext uri="{BB962C8B-B14F-4D97-AF65-F5344CB8AC3E}">
        <p14:creationId xmlns:p14="http://schemas.microsoft.com/office/powerpoint/2010/main" val="22583271"/>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标题文本</a:t>
            </a:r>
          </a:p>
        </p:txBody>
      </p:sp>
      <p:sp>
        <p:nvSpPr>
          <p:cNvPr id="3" name="Shape 4"/>
          <p:cNvSpPr>
            <a:spLocks noGrp="1"/>
          </p:cNvSpPr>
          <p:nvPr>
            <p:ph type="sldNum" sz="quarter" idx="10"/>
          </p:nvPr>
        </p:nvSpPr>
        <p:spPr>
          <a:ln/>
        </p:spPr>
        <p:txBody>
          <a:bodyPr/>
          <a:lstStyle>
            <a:lvl1pPr>
              <a:defRPr/>
            </a:lvl1pPr>
          </a:lstStyle>
          <a:p>
            <a:pPr>
              <a:defRPr/>
            </a:pPr>
            <a:fld id="{47ACB2EF-B1A1-4F3E-A1A9-3E1C0FA70DBC}" type="slidenum">
              <a:rPr lang="zh-CN" altLang="zh-CN"/>
              <a:pPr>
                <a:defRPr/>
              </a:pPr>
              <a:t>‹#›</a:t>
            </a:fld>
            <a:endParaRPr lang="zh-CN" altLang="zh-CN"/>
          </a:p>
        </p:txBody>
      </p:sp>
    </p:spTree>
    <p:extLst>
      <p:ext uri="{BB962C8B-B14F-4D97-AF65-F5344CB8AC3E}">
        <p14:creationId xmlns:p14="http://schemas.microsoft.com/office/powerpoint/2010/main" val="4161956978"/>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9787B493-DFB6-4ACD-A5BE-4C2832638098}" type="slidenum">
              <a:rPr lang="zh-CN" altLang="zh-CN"/>
              <a:pPr>
                <a:defRPr/>
              </a:pPr>
              <a:t>‹#›</a:t>
            </a:fld>
            <a:endParaRPr lang="zh-CN" altLang="zh-CN"/>
          </a:p>
        </p:txBody>
      </p:sp>
    </p:spTree>
    <p:extLst>
      <p:ext uri="{BB962C8B-B14F-4D97-AF65-F5344CB8AC3E}">
        <p14:creationId xmlns:p14="http://schemas.microsoft.com/office/powerpoint/2010/main" val="33545391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317" name="Shape 317"/>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318" name="Shape 318"/>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319" name="Shape 319"/>
          <p:cNvSpPr>
            <a:spLocks noGrp="1"/>
          </p:cNvSpPr>
          <p:nvPr>
            <p:ph type="body" sz="quarter" idx="13"/>
          </p:nvPr>
        </p:nvSpPr>
        <p:spPr>
          <a:xfrm>
            <a:off x="839787" y="2057400"/>
            <a:ext cx="3932238" cy="3811588"/>
          </a:xfrm>
          <a:prstGeom prst="rect">
            <a:avLst/>
          </a:prstGeom>
        </p:spPr>
        <p:txBody>
          <a:bodyPr/>
          <a:lstStyle/>
          <a:p>
            <a:endParaRPr/>
          </a:p>
        </p:txBody>
      </p:sp>
      <p:sp>
        <p:nvSpPr>
          <p:cNvPr id="5" name="Shape 4"/>
          <p:cNvSpPr>
            <a:spLocks noGrp="1"/>
          </p:cNvSpPr>
          <p:nvPr>
            <p:ph type="sldNum" sz="quarter" idx="14"/>
          </p:nvPr>
        </p:nvSpPr>
        <p:spPr>
          <a:ln/>
        </p:spPr>
        <p:txBody>
          <a:bodyPr/>
          <a:lstStyle>
            <a:lvl1pPr>
              <a:defRPr/>
            </a:lvl1pPr>
          </a:lstStyle>
          <a:p>
            <a:pPr>
              <a:defRPr/>
            </a:pPr>
            <a:fld id="{402E87BD-EF9D-48E8-B954-F15D15986F01}" type="slidenum">
              <a:rPr lang="zh-CN" altLang="zh-CN"/>
              <a:pPr>
                <a:defRPr/>
              </a:pPr>
              <a:t>‹#›</a:t>
            </a:fld>
            <a:endParaRPr lang="zh-CN" altLang="zh-CN"/>
          </a:p>
        </p:txBody>
      </p:sp>
    </p:spTree>
    <p:extLst>
      <p:ext uri="{BB962C8B-B14F-4D97-AF65-F5344CB8AC3E}">
        <p14:creationId xmlns:p14="http://schemas.microsoft.com/office/powerpoint/2010/main" val="3605348505"/>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327" name="Shape 327"/>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328" name="Shape 328"/>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a:sym typeface="Calibri"/>
            </a:endParaRPr>
          </a:p>
        </p:txBody>
      </p:sp>
      <p:sp>
        <p:nvSpPr>
          <p:cNvPr id="329" name="Shape 329"/>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5" name="Shape 4"/>
          <p:cNvSpPr>
            <a:spLocks noGrp="1"/>
          </p:cNvSpPr>
          <p:nvPr>
            <p:ph type="sldNum" sz="quarter" idx="14"/>
          </p:nvPr>
        </p:nvSpPr>
        <p:spPr>
          <a:ln/>
        </p:spPr>
        <p:txBody>
          <a:bodyPr/>
          <a:lstStyle>
            <a:lvl1pPr>
              <a:defRPr/>
            </a:lvl1pPr>
          </a:lstStyle>
          <a:p>
            <a:pPr>
              <a:defRPr/>
            </a:pPr>
            <a:fld id="{9898D355-42D9-4EB5-8D5A-33AB5A68A7F9}" type="slidenum">
              <a:rPr lang="zh-CN" altLang="zh-CN"/>
              <a:pPr>
                <a:defRPr/>
              </a:pPr>
              <a:t>‹#›</a:t>
            </a:fld>
            <a:endParaRPr lang="zh-CN" altLang="zh-CN"/>
          </a:p>
        </p:txBody>
      </p:sp>
    </p:spTree>
    <p:extLst>
      <p:ext uri="{BB962C8B-B14F-4D97-AF65-F5344CB8AC3E}">
        <p14:creationId xmlns:p14="http://schemas.microsoft.com/office/powerpoint/2010/main" val="410220286"/>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337" name="Shape 337"/>
          <p:cNvSpPr>
            <a:spLocks noGrp="1"/>
          </p:cNvSpPr>
          <p:nvPr>
            <p:ph type="title"/>
          </p:nvPr>
        </p:nvSpPr>
        <p:spPr>
          <a:prstGeom prst="rect">
            <a:avLst/>
          </a:prstGeom>
        </p:spPr>
        <p:txBody>
          <a:bodyPr/>
          <a:lstStyle/>
          <a:p>
            <a:r>
              <a:t>标题文本</a:t>
            </a:r>
          </a:p>
        </p:txBody>
      </p:sp>
      <p:sp>
        <p:nvSpPr>
          <p:cNvPr id="338" name="Shape 338"/>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B531482A-38FB-409A-9DDE-CF844BBFEDFE}" type="slidenum">
              <a:rPr lang="zh-CN" altLang="zh-CN"/>
              <a:pPr>
                <a:defRPr/>
              </a:pPr>
              <a:t>‹#›</a:t>
            </a:fld>
            <a:endParaRPr lang="zh-CN" altLang="zh-CN"/>
          </a:p>
        </p:txBody>
      </p:sp>
    </p:spTree>
    <p:extLst>
      <p:ext uri="{BB962C8B-B14F-4D97-AF65-F5344CB8AC3E}">
        <p14:creationId xmlns:p14="http://schemas.microsoft.com/office/powerpoint/2010/main" val="406123949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46" name="Shape 346"/>
          <p:cNvSpPr>
            <a:spLocks noGrp="1"/>
          </p:cNvSpPr>
          <p:nvPr>
            <p:ph type="title"/>
          </p:nvPr>
        </p:nvSpPr>
        <p:spPr>
          <a:xfrm>
            <a:off x="8724900" y="365125"/>
            <a:ext cx="2628900" cy="5811838"/>
          </a:xfrm>
          <a:prstGeom prst="rect">
            <a:avLst/>
          </a:prstGeom>
        </p:spPr>
        <p:txBody>
          <a:bodyPr/>
          <a:lstStyle/>
          <a:p>
            <a:r>
              <a:t>标题文本</a:t>
            </a:r>
          </a:p>
        </p:txBody>
      </p:sp>
      <p:sp>
        <p:nvSpPr>
          <p:cNvPr id="347" name="Shape 347"/>
          <p:cNvSpPr>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12F9E529-CEF4-467E-8457-0FC49D20171E}" type="slidenum">
              <a:rPr lang="zh-CN" altLang="zh-CN"/>
              <a:pPr>
                <a:defRPr/>
              </a:pPr>
              <a:t>‹#›</a:t>
            </a:fld>
            <a:endParaRPr lang="zh-CN" altLang="zh-CN"/>
          </a:p>
        </p:txBody>
      </p:sp>
    </p:spTree>
    <p:extLst>
      <p:ext uri="{BB962C8B-B14F-4D97-AF65-F5344CB8AC3E}">
        <p14:creationId xmlns:p14="http://schemas.microsoft.com/office/powerpoint/2010/main" val="246823769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2" name="Shape 355"/>
          <p:cNvSpPr>
            <a:spLocks noGrp="1"/>
          </p:cNvSpPr>
          <p:nvPr>
            <p:ph type="sldNum" sz="quarter" idx="10"/>
          </p:nvPr>
        </p:nvSpPr>
        <p:spPr>
          <a:xfrm>
            <a:off x="5892800" y="6172200"/>
            <a:ext cx="2844800" cy="368300"/>
          </a:xfrm>
        </p:spPr>
        <p:txBody>
          <a:bodyPr/>
          <a:lstStyle>
            <a:lvl1pPr>
              <a:defRPr smtClean="0"/>
            </a:lvl1pPr>
          </a:lstStyle>
          <a:p>
            <a:pPr>
              <a:defRPr/>
            </a:pPr>
            <a:fld id="{A6502925-32C4-4559-B5C8-C92FAE3888D1}" type="slidenum">
              <a:rPr lang="zh-CN" altLang="zh-CN"/>
              <a:pPr>
                <a:defRPr/>
              </a:pPr>
              <a:t>‹#›</a:t>
            </a:fld>
            <a:endParaRPr lang="zh-CN" altLang="zh-CN"/>
          </a:p>
        </p:txBody>
      </p:sp>
    </p:spTree>
    <p:extLst>
      <p:ext uri="{BB962C8B-B14F-4D97-AF65-F5344CB8AC3E}">
        <p14:creationId xmlns:p14="http://schemas.microsoft.com/office/powerpoint/2010/main" val="38826618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 name="Shape 362"/>
          <p:cNvSpPr>
            <a:spLocks noGrp="1"/>
          </p:cNvSpPr>
          <p:nvPr>
            <p:ph type="sldNum" sz="quarter" idx="10"/>
          </p:nvPr>
        </p:nvSpPr>
        <p:spPr>
          <a:xfrm>
            <a:off x="5892800" y="6172200"/>
            <a:ext cx="2844800" cy="368300"/>
          </a:xfrm>
        </p:spPr>
        <p:txBody>
          <a:bodyPr/>
          <a:lstStyle>
            <a:lvl1pPr>
              <a:defRPr smtClean="0"/>
            </a:lvl1pPr>
          </a:lstStyle>
          <a:p>
            <a:pPr>
              <a:defRPr/>
            </a:pPr>
            <a:fld id="{2BC1091C-E9A7-41FF-A197-CD5848FA1449}" type="slidenum">
              <a:rPr lang="zh-CN" altLang="zh-CN"/>
              <a:pPr>
                <a:defRPr/>
              </a:pPr>
              <a:t>‹#›</a:t>
            </a:fld>
            <a:endParaRPr lang="zh-CN" altLang="zh-CN"/>
          </a:p>
        </p:txBody>
      </p:sp>
    </p:spTree>
    <p:extLst>
      <p:ext uri="{BB962C8B-B14F-4D97-AF65-F5344CB8AC3E}">
        <p14:creationId xmlns:p14="http://schemas.microsoft.com/office/powerpoint/2010/main" val="173153758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_标题幻灯片">
    <p:spTree>
      <p:nvGrpSpPr>
        <p:cNvPr id="1" name=""/>
        <p:cNvGrpSpPr/>
        <p:nvPr/>
      </p:nvGrpSpPr>
      <p:grpSpPr>
        <a:xfrm>
          <a:off x="0" y="0"/>
          <a:ext cx="0" cy="0"/>
          <a:chOff x="0" y="0"/>
          <a:chExt cx="0" cy="0"/>
        </a:xfrm>
      </p:grpSpPr>
      <p:sp>
        <p:nvSpPr>
          <p:cNvPr id="2" name="Shape 369"/>
          <p:cNvSpPr>
            <a:spLocks noGrp="1"/>
          </p:cNvSpPr>
          <p:nvPr>
            <p:ph type="sldNum" sz="quarter" idx="10"/>
          </p:nvPr>
        </p:nvSpPr>
        <p:spPr>
          <a:xfrm>
            <a:off x="5892800" y="6172200"/>
            <a:ext cx="2844800" cy="368300"/>
          </a:xfrm>
        </p:spPr>
        <p:txBody>
          <a:bodyPr/>
          <a:lstStyle>
            <a:lvl1pPr>
              <a:defRPr smtClean="0"/>
            </a:lvl1pPr>
          </a:lstStyle>
          <a:p>
            <a:pPr>
              <a:defRPr/>
            </a:pPr>
            <a:fld id="{66AFAD49-BD05-421A-A138-A5CEE703E8E9}" type="slidenum">
              <a:rPr lang="zh-CN" altLang="zh-CN"/>
              <a:pPr>
                <a:defRPr/>
              </a:pPr>
              <a:t>‹#›</a:t>
            </a:fld>
            <a:endParaRPr lang="zh-CN" altLang="zh-CN"/>
          </a:p>
        </p:txBody>
      </p:sp>
    </p:spTree>
    <p:extLst>
      <p:ext uri="{BB962C8B-B14F-4D97-AF65-F5344CB8AC3E}">
        <p14:creationId xmlns:p14="http://schemas.microsoft.com/office/powerpoint/2010/main" val="33773618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标题文本</a:t>
            </a:r>
          </a:p>
        </p:txBody>
      </p:sp>
      <p:sp>
        <p:nvSpPr>
          <p:cNvPr id="3" name="Shape 4"/>
          <p:cNvSpPr>
            <a:spLocks noGrp="1"/>
          </p:cNvSpPr>
          <p:nvPr>
            <p:ph type="sldNum" sz="quarter" idx="10"/>
          </p:nvPr>
        </p:nvSpPr>
        <p:spPr>
          <a:ln/>
        </p:spPr>
        <p:txBody>
          <a:bodyPr/>
          <a:lstStyle>
            <a:lvl1pPr>
              <a:defRPr/>
            </a:lvl1pPr>
          </a:lstStyle>
          <a:p>
            <a:pPr>
              <a:defRPr/>
            </a:pPr>
            <a:fld id="{6D61C2D8-B55E-4792-8F97-DD44041AE01A}" type="slidenum">
              <a:rPr lang="zh-CN" altLang="zh-CN"/>
              <a:pPr>
                <a:defRPr/>
              </a:pPr>
              <a:t>‹#›</a:t>
            </a:fld>
            <a:endParaRPr lang="zh-CN" altLang="zh-CN"/>
          </a:p>
        </p:txBody>
      </p:sp>
    </p:spTree>
    <p:extLst>
      <p:ext uri="{BB962C8B-B14F-4D97-AF65-F5344CB8AC3E}">
        <p14:creationId xmlns:p14="http://schemas.microsoft.com/office/powerpoint/2010/main" val="1453263384"/>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4" name="image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79"/>
          <p:cNvSpPr>
            <a:spLocks noChangeArrowheads="1"/>
          </p:cNvSpPr>
          <p:nvPr/>
        </p:nvSpPr>
        <p:spPr bwMode="auto">
          <a:xfrm>
            <a:off x="-12700" y="-25400"/>
            <a:ext cx="12217400" cy="690880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defRPr/>
            </a:pPr>
            <a:endParaRPr lang="zh-CN" altLang="zh-CN" smtClean="0">
              <a:ea typeface="宋体" panose="02010600030101010101" pitchFamily="2" charset="-122"/>
            </a:endParaRPr>
          </a:p>
        </p:txBody>
      </p:sp>
      <p:sp>
        <p:nvSpPr>
          <p:cNvPr id="377" name="Shape 377"/>
          <p:cNvSpPr>
            <a:spLocks noGrp="1"/>
          </p:cNvSpPr>
          <p:nvPr>
            <p:ph type="title"/>
          </p:nvPr>
        </p:nvSpPr>
        <p:spPr>
          <a:xfrm>
            <a:off x="1524000" y="1122362"/>
            <a:ext cx="9144000" cy="2387601"/>
          </a:xfrm>
          <a:prstGeom prst="rect">
            <a:avLst/>
          </a:prstGeom>
        </p:spPr>
        <p:txBody>
          <a:bodyPr anchor="b"/>
          <a:lstStyle>
            <a:lvl1pPr algn="ctr">
              <a:defRPr sz="6000">
                <a:latin typeface="Arial"/>
                <a:ea typeface="Arial"/>
                <a:cs typeface="Arial"/>
                <a:sym typeface="Arial"/>
              </a:defRPr>
            </a:lvl1pPr>
          </a:lstStyle>
          <a:p>
            <a:r>
              <a:t>标题文本</a:t>
            </a:r>
          </a:p>
        </p:txBody>
      </p:sp>
      <p:sp>
        <p:nvSpPr>
          <p:cNvPr id="378" name="Shape 378"/>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Arial"/>
                <a:ea typeface="Arial"/>
                <a:cs typeface="Arial"/>
                <a:sym typeface="Arial"/>
              </a:defRPr>
            </a:lvl1pPr>
            <a:lvl2pPr marL="0" indent="457200" algn="ctr">
              <a:buSzTx/>
              <a:buFontTx/>
              <a:buNone/>
              <a:defRPr sz="2400">
                <a:latin typeface="Arial"/>
                <a:ea typeface="Arial"/>
                <a:cs typeface="Arial"/>
                <a:sym typeface="Arial"/>
              </a:defRPr>
            </a:lvl2pPr>
            <a:lvl3pPr marL="0" indent="914400" algn="ctr">
              <a:buSzTx/>
              <a:buFontTx/>
              <a:buNone/>
              <a:defRPr sz="2400">
                <a:latin typeface="Arial"/>
                <a:ea typeface="Arial"/>
                <a:cs typeface="Arial"/>
                <a:sym typeface="Arial"/>
              </a:defRPr>
            </a:lvl3pPr>
            <a:lvl4pPr marL="0" indent="1371600" algn="ctr">
              <a:buSzTx/>
              <a:buFontTx/>
              <a:buNone/>
              <a:defRPr sz="2400">
                <a:latin typeface="Arial"/>
                <a:ea typeface="Arial"/>
                <a:cs typeface="Arial"/>
                <a:sym typeface="Arial"/>
              </a:defRPr>
            </a:lvl4pPr>
            <a:lvl5pPr marL="0" indent="1828800" algn="ctr">
              <a:buSzTx/>
              <a:buFontTx/>
              <a:buNone/>
              <a:defRPr sz="2400">
                <a:latin typeface="Arial"/>
                <a:ea typeface="Arial"/>
                <a:cs typeface="Arial"/>
                <a:sym typeface="Arial"/>
              </a:defRPr>
            </a:lvl5pPr>
          </a:lstStyle>
          <a:p>
            <a:r>
              <a:t>正文级别 1</a:t>
            </a:r>
          </a:p>
          <a:p>
            <a:pPr lvl="1"/>
            <a:r>
              <a:t>正文级别 2</a:t>
            </a:r>
          </a:p>
          <a:p>
            <a:pPr lvl="2"/>
            <a:r>
              <a:t>正文级别 3</a:t>
            </a:r>
          </a:p>
          <a:p>
            <a:pPr lvl="3"/>
            <a:r>
              <a:t>正文级别 4</a:t>
            </a:r>
          </a:p>
          <a:p>
            <a:pPr lvl="4"/>
            <a:r>
              <a:t>正文级别 5</a:t>
            </a:r>
          </a:p>
        </p:txBody>
      </p:sp>
      <p:sp>
        <p:nvSpPr>
          <p:cNvPr id="6" name="Shape 380"/>
          <p:cNvSpPr>
            <a:spLocks noGrp="1"/>
          </p:cNvSpPr>
          <p:nvPr>
            <p:ph type="sldNum" sz="quarter" idx="10"/>
          </p:nvPr>
        </p:nvSpPr>
        <p:spPr>
          <a:xfrm>
            <a:off x="8610600" y="6356350"/>
            <a:ext cx="358775" cy="350838"/>
          </a:xfrm>
        </p:spPr>
        <p:txBody>
          <a:bodyPr anchor="t"/>
          <a:lstStyle>
            <a:lvl1pPr algn="l">
              <a:defRPr sz="1800" smtClean="0">
                <a:solidFill>
                  <a:srgbClr val="000000"/>
                </a:solidFill>
                <a:latin typeface="Arial" panose="020B0604020202020204" pitchFamily="34" charset="0"/>
                <a:cs typeface="Arial" panose="020B0604020202020204" pitchFamily="34" charset="0"/>
                <a:sym typeface="Arial" panose="020B0604020202020204" pitchFamily="34" charset="0"/>
              </a:defRPr>
            </a:lvl1pPr>
          </a:lstStyle>
          <a:p>
            <a:pPr>
              <a:defRPr/>
            </a:pPr>
            <a:fld id="{5FD92B60-7D4F-4A3D-B502-3C4C6CB687AE}" type="slidenum">
              <a:rPr lang="zh-CN" altLang="zh-CN"/>
              <a:pPr>
                <a:defRPr/>
              </a:pPr>
              <a:t>‹#›</a:t>
            </a:fld>
            <a:endParaRPr lang="zh-CN" altLang="zh-CN"/>
          </a:p>
        </p:txBody>
      </p:sp>
    </p:spTree>
    <p:extLst>
      <p:ext uri="{BB962C8B-B14F-4D97-AF65-F5344CB8AC3E}">
        <p14:creationId xmlns:p14="http://schemas.microsoft.com/office/powerpoint/2010/main" val="134356429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0ACC82F2-0D12-4F0F-AFC8-6C2C414AC64D}" type="slidenum">
              <a:rPr lang="zh-CN" altLang="zh-CN"/>
              <a:pPr>
                <a:defRPr/>
              </a:pPr>
              <a:t>‹#›</a:t>
            </a:fld>
            <a:endParaRPr lang="zh-CN" altLang="zh-CN"/>
          </a:p>
        </p:txBody>
      </p:sp>
    </p:spTree>
    <p:extLst>
      <p:ext uri="{BB962C8B-B14F-4D97-AF65-F5344CB8AC3E}">
        <p14:creationId xmlns:p14="http://schemas.microsoft.com/office/powerpoint/2010/main" val="388405410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Shape 74"/>
          <p:cNvSpPr>
            <a:spLocks noGrp="1"/>
          </p:cNvSpPr>
          <p:nvPr>
            <p:ph type="body" sz="quarter" idx="13"/>
          </p:nvPr>
        </p:nvSpPr>
        <p:spPr>
          <a:xfrm>
            <a:off x="839787" y="2057400"/>
            <a:ext cx="3932238" cy="3811588"/>
          </a:xfrm>
          <a:prstGeom prst="rect">
            <a:avLst/>
          </a:prstGeom>
        </p:spPr>
        <p:txBody>
          <a:bodyPr/>
          <a:lstStyle/>
          <a:p>
            <a:endParaRPr/>
          </a:p>
        </p:txBody>
      </p:sp>
      <p:sp>
        <p:nvSpPr>
          <p:cNvPr id="5" name="Shape 4"/>
          <p:cNvSpPr>
            <a:spLocks noGrp="1"/>
          </p:cNvSpPr>
          <p:nvPr>
            <p:ph type="sldNum" sz="quarter" idx="14"/>
          </p:nvPr>
        </p:nvSpPr>
        <p:spPr>
          <a:ln/>
        </p:spPr>
        <p:txBody>
          <a:bodyPr/>
          <a:lstStyle>
            <a:lvl1pPr>
              <a:defRPr/>
            </a:lvl1pPr>
          </a:lstStyle>
          <a:p>
            <a:pPr>
              <a:defRPr/>
            </a:pPr>
            <a:fld id="{A17B5F61-EAD3-419D-BE30-F2D396E6E5B8}" type="slidenum">
              <a:rPr lang="zh-CN" altLang="zh-CN"/>
              <a:pPr>
                <a:defRPr/>
              </a:pPr>
              <a:t>‹#›</a:t>
            </a:fld>
            <a:endParaRPr lang="zh-CN" altLang="zh-CN"/>
          </a:p>
        </p:txBody>
      </p:sp>
    </p:spTree>
    <p:extLst>
      <p:ext uri="{BB962C8B-B14F-4D97-AF65-F5344CB8AC3E}">
        <p14:creationId xmlns:p14="http://schemas.microsoft.com/office/powerpoint/2010/main" val="12780868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a:sym typeface="Calibri"/>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5" name="Shape 4"/>
          <p:cNvSpPr>
            <a:spLocks noGrp="1"/>
          </p:cNvSpPr>
          <p:nvPr>
            <p:ph type="sldNum" sz="quarter" idx="14"/>
          </p:nvPr>
        </p:nvSpPr>
        <p:spPr>
          <a:ln/>
        </p:spPr>
        <p:txBody>
          <a:bodyPr/>
          <a:lstStyle>
            <a:lvl1pPr>
              <a:defRPr/>
            </a:lvl1pPr>
          </a:lstStyle>
          <a:p>
            <a:pPr>
              <a:defRPr/>
            </a:pPr>
            <a:fld id="{472D6476-FEA1-4A5E-BFDD-2757E8E68312}" type="slidenum">
              <a:rPr lang="zh-CN" altLang="zh-CN"/>
              <a:pPr>
                <a:defRPr/>
              </a:pPr>
              <a:t>‹#›</a:t>
            </a:fld>
            <a:endParaRPr lang="zh-CN" altLang="zh-CN"/>
          </a:p>
        </p:txBody>
      </p:sp>
    </p:spTree>
    <p:extLst>
      <p:ext uri="{BB962C8B-B14F-4D97-AF65-F5344CB8AC3E}">
        <p14:creationId xmlns:p14="http://schemas.microsoft.com/office/powerpoint/2010/main" val="214474002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标题文本</a:t>
            </a:r>
          </a:p>
        </p:txBody>
      </p:sp>
      <p:sp>
        <p:nvSpPr>
          <p:cNvPr id="93" name="Shape 93"/>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2208ED4B-FD27-44BE-B0B6-0FB95AFCDEA6}" type="slidenum">
              <a:rPr lang="zh-CN" altLang="zh-CN"/>
              <a:pPr>
                <a:defRPr/>
              </a:pPr>
              <a:t>‹#›</a:t>
            </a:fld>
            <a:endParaRPr lang="zh-CN" altLang="zh-CN"/>
          </a:p>
        </p:txBody>
      </p:sp>
    </p:spTree>
    <p:extLst>
      <p:ext uri="{BB962C8B-B14F-4D97-AF65-F5344CB8AC3E}">
        <p14:creationId xmlns:p14="http://schemas.microsoft.com/office/powerpoint/2010/main" val="99062531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标题文本</a:t>
            </a:r>
          </a:p>
        </p:txBody>
      </p:sp>
      <p:sp>
        <p:nvSpPr>
          <p:cNvPr id="102" name="Shape 102"/>
          <p:cNvSpPr>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10"/>
          </p:nvPr>
        </p:nvSpPr>
        <p:spPr>
          <a:ln/>
        </p:spPr>
        <p:txBody>
          <a:bodyPr/>
          <a:lstStyle>
            <a:lvl1pPr>
              <a:defRPr/>
            </a:lvl1pPr>
          </a:lstStyle>
          <a:p>
            <a:pPr>
              <a:defRPr/>
            </a:pPr>
            <a:fld id="{66AB05C9-E7F2-44C3-98D2-45671503EAAC}" type="slidenum">
              <a:rPr lang="zh-CN" altLang="zh-CN"/>
              <a:pPr>
                <a:defRPr/>
              </a:pPr>
              <a:t>‹#›</a:t>
            </a:fld>
            <a:endParaRPr lang="zh-CN" altLang="zh-CN"/>
          </a:p>
        </p:txBody>
      </p:sp>
    </p:spTree>
    <p:extLst>
      <p:ext uri="{BB962C8B-B14F-4D97-AF65-F5344CB8AC3E}">
        <p14:creationId xmlns:p14="http://schemas.microsoft.com/office/powerpoint/2010/main" val="2056661357"/>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zh-CN" altLang="zh-CN" smtClean="0">
                <a:sym typeface="Calibri" panose="020F0502020204030204" pitchFamily="34" charset="0"/>
              </a:rPr>
              <a:t>标题文本</a:t>
            </a:r>
          </a:p>
        </p:txBody>
      </p:sp>
      <p:sp>
        <p:nvSpPr>
          <p:cNvPr id="1027" name="Shape 3"/>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smtClean="0">
                <a:sym typeface="Calibri" panose="020F0502020204030204" pitchFamily="34" charset="0"/>
              </a:rPr>
              <a:t>正文级别 1</a:t>
            </a:r>
          </a:p>
          <a:p>
            <a:pPr lvl="1"/>
            <a:r>
              <a:rPr lang="zh-CN" altLang="zh-CN" smtClean="0">
                <a:sym typeface="Calibri" panose="020F0502020204030204" pitchFamily="34" charset="0"/>
              </a:rPr>
              <a:t>正文级别 2</a:t>
            </a:r>
          </a:p>
          <a:p>
            <a:pPr lvl="2"/>
            <a:r>
              <a:rPr lang="zh-CN" altLang="zh-CN" smtClean="0">
                <a:sym typeface="Calibri" panose="020F0502020204030204" pitchFamily="34" charset="0"/>
              </a:rPr>
              <a:t>正文级别 3</a:t>
            </a:r>
          </a:p>
          <a:p>
            <a:pPr lvl="3"/>
            <a:r>
              <a:rPr lang="zh-CN" altLang="zh-CN" smtClean="0">
                <a:sym typeface="Calibri" panose="020F0502020204030204" pitchFamily="34" charset="0"/>
              </a:rPr>
              <a:t>正文级别 4</a:t>
            </a:r>
          </a:p>
          <a:p>
            <a:pPr lvl="4"/>
            <a:r>
              <a:rPr lang="zh-CN" altLang="zh-CN" smtClean="0">
                <a:sym typeface="Calibri" panose="020F0502020204030204" pitchFamily="34" charset="0"/>
              </a:rPr>
              <a:t>正文级别 5</a:t>
            </a:r>
          </a:p>
        </p:txBody>
      </p:sp>
      <p:sp>
        <p:nvSpPr>
          <p:cNvPr id="1028" name="Shape 4"/>
          <p:cNvSpPr>
            <a:spLocks noGrp="1"/>
          </p:cNvSpPr>
          <p:nvPr>
            <p:ph type="sldNum" sz="quarter" idx="2"/>
          </p:nvPr>
        </p:nvSpPr>
        <p:spPr bwMode="auto">
          <a:xfrm>
            <a:off x="11095038" y="6403975"/>
            <a:ext cx="2587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1200" smtClean="0">
                <a:solidFill>
                  <a:srgbClr val="888888"/>
                </a:solidFill>
                <a:ea typeface="宋体" panose="02010600030101010101" pitchFamily="2" charset="-122"/>
              </a:defRPr>
            </a:lvl1pPr>
          </a:lstStyle>
          <a:p>
            <a:pPr>
              <a:defRPr/>
            </a:pPr>
            <a:fld id="{8B1AB358-AD6A-481B-9CD0-D6AB279A37F6}"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40" r:id="rId10"/>
    <p:sldLayoutId id="2147483841" r:id="rId11"/>
    <p:sldLayoutId id="2147483842" r:id="rId12"/>
    <p:sldLayoutId id="2147483843"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44" r:id="rId23"/>
    <p:sldLayoutId id="2147483845" r:id="rId24"/>
    <p:sldLayoutId id="2147483846" r:id="rId25"/>
    <p:sldLayoutId id="2147483847" r:id="rId26"/>
    <p:sldLayoutId id="2147483848"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9" r:id="rId37"/>
    <p:sldLayoutId id="2147483850" r:id="rId38"/>
    <p:sldLayoutId id="2147483851" r:id="rId39"/>
    <p:sldLayoutId id="2147483852" r:id="rId40"/>
  </p:sldLayoutIdLst>
  <p:transition spd="med"/>
  <p:txStyles>
    <p:titleStyle>
      <a:lvl1pPr algn="l" rtl="0" eaLnBrk="0" fontAlgn="base" hangingPunct="0">
        <a:lnSpc>
          <a:spcPct val="90000"/>
        </a:lnSpc>
        <a:spcBef>
          <a:spcPct val="0"/>
        </a:spcBef>
        <a:spcAft>
          <a:spcPct val="0"/>
        </a:spcAft>
        <a:defRPr sz="4400">
          <a:solidFill>
            <a:srgbClr val="000000"/>
          </a:solidFill>
          <a:latin typeface="+mj-lt"/>
          <a:ea typeface="+mj-ea"/>
          <a:cs typeface="+mj-cs"/>
          <a:sym typeface="Calibri" panose="020F0502020204030204" pitchFamily="34" charset="0"/>
        </a:defRPr>
      </a:lvl1pPr>
      <a:lvl2pPr algn="l" rtl="0" eaLnBrk="0" fontAlgn="base" hangingPunct="0">
        <a:lnSpc>
          <a:spcPct val="90000"/>
        </a:lnSpc>
        <a:spcBef>
          <a:spcPct val="0"/>
        </a:spcBef>
        <a:spcAft>
          <a:spcPct val="0"/>
        </a:spcAft>
        <a:defRPr sz="4400">
          <a:solidFill>
            <a:srgbClr val="000000"/>
          </a:solidFill>
          <a:latin typeface="+mj-lt"/>
          <a:ea typeface="+mj-ea"/>
          <a:cs typeface="+mj-cs"/>
          <a:sym typeface="Calibri" panose="020F0502020204030204" pitchFamily="34" charset="0"/>
        </a:defRPr>
      </a:lvl2pPr>
      <a:lvl3pPr algn="l" rtl="0" eaLnBrk="0" fontAlgn="base" hangingPunct="0">
        <a:lnSpc>
          <a:spcPct val="90000"/>
        </a:lnSpc>
        <a:spcBef>
          <a:spcPct val="0"/>
        </a:spcBef>
        <a:spcAft>
          <a:spcPct val="0"/>
        </a:spcAft>
        <a:defRPr sz="4400">
          <a:solidFill>
            <a:srgbClr val="000000"/>
          </a:solidFill>
          <a:latin typeface="+mj-lt"/>
          <a:ea typeface="+mj-ea"/>
          <a:cs typeface="+mj-cs"/>
          <a:sym typeface="Calibri" panose="020F0502020204030204" pitchFamily="34" charset="0"/>
        </a:defRPr>
      </a:lvl3pPr>
      <a:lvl4pPr algn="l" rtl="0" eaLnBrk="0" fontAlgn="base" hangingPunct="0">
        <a:lnSpc>
          <a:spcPct val="90000"/>
        </a:lnSpc>
        <a:spcBef>
          <a:spcPct val="0"/>
        </a:spcBef>
        <a:spcAft>
          <a:spcPct val="0"/>
        </a:spcAft>
        <a:defRPr sz="4400">
          <a:solidFill>
            <a:srgbClr val="000000"/>
          </a:solidFill>
          <a:latin typeface="+mj-lt"/>
          <a:ea typeface="+mj-ea"/>
          <a:cs typeface="+mj-cs"/>
          <a:sym typeface="Calibri" panose="020F0502020204030204" pitchFamily="34" charset="0"/>
        </a:defRPr>
      </a:lvl4pPr>
      <a:lvl5pPr algn="l" rtl="0" eaLnBrk="0" fontAlgn="base" hangingPunct="0">
        <a:lnSpc>
          <a:spcPct val="90000"/>
        </a:lnSpc>
        <a:spcBef>
          <a:spcPct val="0"/>
        </a:spcBef>
        <a:spcAft>
          <a:spcPct val="0"/>
        </a:spcAft>
        <a:defRPr sz="4400">
          <a:solidFill>
            <a:srgbClr val="000000"/>
          </a:solidFill>
          <a:latin typeface="+mj-lt"/>
          <a:ea typeface="+mj-ea"/>
          <a:cs typeface="+mj-cs"/>
          <a:sym typeface="Calibri" panose="020F0502020204030204" pitchFamily="34" charset="0"/>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2pPr>
      <a:lvl3pPr marL="1233488" indent="-319088"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nvSpPr>
        <p:spPr>
          <a:xfrm>
            <a:off x="2962275" y="4552950"/>
            <a:ext cx="6194425" cy="477054"/>
          </a:xfrm>
          <a:prstGeom prst="rect">
            <a:avLst/>
          </a:prstGeom>
          <a:ln w="12700">
            <a:miter lim="400000"/>
          </a:ln>
          <a:extLst>
            <a:ext uri="{C572A759-6A51-4108-AA02-DFA0A04FC94B}"/>
          </a:extLst>
        </p:spPr>
        <p:txBody>
          <a:bodyPr lIns="45719" rIns="45719">
            <a:spAutoFit/>
          </a:bodyPr>
          <a:lstStyle/>
          <a:p>
            <a:pPr eaLnBrk="1" fontAlgn="auto">
              <a:spcBef>
                <a:spcPts val="0"/>
              </a:spcBef>
              <a:spcAft>
                <a:spcPts val="0"/>
              </a:spcAft>
              <a:defRPr sz="2500" spc="125">
                <a:solidFill>
                  <a:srgbClr val="FFFFFF"/>
                </a:solidFill>
                <a:latin typeface="SimHei"/>
                <a:ea typeface="SimHei"/>
                <a:cs typeface="SimHei"/>
                <a:sym typeface="SimHei"/>
              </a:defRPr>
            </a:pPr>
            <a:r>
              <a:rPr lang="zh-CN" altLang="en-US" sz="2500" kern="0" spc="125" dirty="0" smtClean="0">
                <a:solidFill>
                  <a:srgbClr val="FFFFFF"/>
                </a:solidFill>
                <a:latin typeface="SimHei"/>
                <a:ea typeface="SimHei"/>
                <a:cs typeface="SimHei"/>
                <a:sym typeface="SimHei"/>
              </a:rPr>
              <a:t>小组</a:t>
            </a:r>
            <a:r>
              <a:rPr sz="2500" kern="0" spc="125" dirty="0">
                <a:solidFill>
                  <a:srgbClr val="FFFFFF"/>
                </a:solidFill>
                <a:latin typeface="SimHei"/>
                <a:ea typeface="SimHei"/>
                <a:cs typeface="SimHei"/>
                <a:sym typeface="SimHei"/>
              </a:rPr>
              <a:t>：</a:t>
            </a:r>
            <a:r>
              <a:rPr lang="zh-CN" altLang="en-US" sz="2500" kern="0" spc="125" dirty="0">
                <a:solidFill>
                  <a:srgbClr val="FFFFFF"/>
                </a:solidFill>
                <a:latin typeface="SimHei"/>
                <a:ea typeface="SimHei"/>
                <a:cs typeface="SimHei"/>
                <a:sym typeface="SimHei"/>
              </a:rPr>
              <a:t>王朝斌 王为国 徐丹 张宇 冯毅</a:t>
            </a:r>
            <a:endParaRPr sz="2500" kern="0" spc="125" dirty="0">
              <a:solidFill>
                <a:srgbClr val="FFFFFF"/>
              </a:solidFill>
              <a:latin typeface="SimHei"/>
              <a:ea typeface="SimHei"/>
              <a:cs typeface="SimHei"/>
              <a:sym typeface="SimHei"/>
            </a:endParaRPr>
          </a:p>
        </p:txBody>
      </p:sp>
      <p:grpSp>
        <p:nvGrpSpPr>
          <p:cNvPr id="408" name="Group 408"/>
          <p:cNvGrpSpPr>
            <a:grpSpLocks/>
          </p:cNvGrpSpPr>
          <p:nvPr/>
        </p:nvGrpSpPr>
        <p:grpSpPr bwMode="auto">
          <a:xfrm>
            <a:off x="1092200" y="1771650"/>
            <a:ext cx="9934575" cy="1154113"/>
            <a:chOff x="0" y="0"/>
            <a:chExt cx="9933454" cy="1155346"/>
          </a:xfrm>
        </p:grpSpPr>
        <p:sp>
          <p:nvSpPr>
            <p:cNvPr id="405" name="Shape 405"/>
            <p:cNvSpPr/>
            <p:nvPr/>
          </p:nvSpPr>
          <p:spPr>
            <a:xfrm>
              <a:off x="0" y="49266"/>
              <a:ext cx="9933454" cy="1056815"/>
            </a:xfrm>
            <a:prstGeom prst="rect">
              <a:avLst/>
            </a:prstGeom>
            <a:noFill/>
            <a:ln w="12700" cap="flat">
              <a:noFill/>
              <a:miter lim="400000"/>
            </a:ln>
            <a:effectLst/>
            <a:extLst>
              <a:ext uri="{C572A759-6A51-4108-AA02-DFA0A04FC94B}"/>
            </a:extLst>
          </p:spPr>
          <p:txBody>
            <a:bodyPr lIns="45719" tIns="45719" rIns="45719" bIns="45719" anchor="ctr"/>
            <a:lstStyle/>
            <a:p>
              <a:pPr algn="ctr" eaLnBrk="1">
                <a:defRPr/>
              </a:pPr>
              <a:r>
                <a:rPr lang="zh-CN" altLang="en-US" sz="3400" dirty="0">
                  <a:solidFill>
                    <a:srgbClr val="FFFFFF"/>
                  </a:solidFill>
                  <a:effectLst>
                    <a:outerShdw blurRad="38100" dist="38100" dir="2700000" algn="tl">
                      <a:srgbClr val="C0C0C0"/>
                    </a:outerShdw>
                  </a:effectLst>
                  <a:latin typeface="Arial Black" panose="020B0A04020102020204" pitchFamily="34" charset="0"/>
                  <a:ea typeface="宋体" panose="02010600030101010101" pitchFamily="2" charset="-122"/>
                  <a:cs typeface="Calibri" panose="020F0502020204030204" pitchFamily="34" charset="0"/>
                  <a:sym typeface="Arial Black" panose="020B0A04020102020204" pitchFamily="34" charset="0"/>
                </a:rPr>
                <a:t>遗传算法应用和旅行商问题</a:t>
              </a:r>
              <a:endParaRPr lang="zh-CN" altLang="zh-CN" sz="3400" dirty="0">
                <a:solidFill>
                  <a:srgbClr val="FFFFFF"/>
                </a:solidFill>
                <a:effectLst>
                  <a:outerShdw blurRad="38100" dist="38100" dir="2700000" algn="tl">
                    <a:srgbClr val="C0C0C0"/>
                  </a:outerShdw>
                </a:effectLst>
                <a:latin typeface="Arial Black" panose="020B0A04020102020204" pitchFamily="34" charset="0"/>
                <a:ea typeface="宋体" panose="02010600030101010101" pitchFamily="2" charset="-122"/>
                <a:cs typeface="Calibri" panose="020F0502020204030204" pitchFamily="34" charset="0"/>
                <a:sym typeface="Arial Black" panose="020B0A04020102020204" pitchFamily="34" charset="0"/>
              </a:endParaRPr>
            </a:p>
          </p:txBody>
        </p:sp>
        <p:sp>
          <p:nvSpPr>
            <p:cNvPr id="16389" name="Shape 406"/>
            <p:cNvSpPr>
              <a:spLocks noChangeShapeType="1"/>
            </p:cNvSpPr>
            <p:nvPr/>
          </p:nvSpPr>
          <p:spPr bwMode="auto">
            <a:xfrm>
              <a:off x="741784" y="1155346"/>
              <a:ext cx="8449889" cy="1"/>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45719" tIns="45719" rIns="45719" bIns="45719"/>
            <a:lstStyle/>
            <a:p>
              <a:endParaRPr lang="zh-CN" altLang="en-US"/>
            </a:p>
          </p:txBody>
        </p:sp>
        <p:sp>
          <p:nvSpPr>
            <p:cNvPr id="16390" name="Shape 407"/>
            <p:cNvSpPr>
              <a:spLocks noChangeShapeType="1"/>
            </p:cNvSpPr>
            <p:nvPr/>
          </p:nvSpPr>
          <p:spPr bwMode="auto">
            <a:xfrm>
              <a:off x="741784" y="0"/>
              <a:ext cx="8449889"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45719" tIns="45719" rIns="45719" bIns="45719"/>
            <a:lstStyle/>
            <a:p>
              <a:endParaRPr lang="zh-CN" altLang="en-US"/>
            </a:p>
          </p:txBody>
        </p:sp>
      </p:grpSp>
    </p:spTree>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fill="hold" grpId="0" nodeType="afterEffect">
                                  <p:stCondLst>
                                    <p:cond delay="0"/>
                                  </p:stCondLst>
                                  <p:iterate>
                                    <p:tmAbs val="0"/>
                                  </p:iterate>
                                  <p:childTnLst>
                                    <p:set>
                                      <p:cBhvr>
                                        <p:cTn id="6" fill="hold"/>
                                        <p:tgtEl>
                                          <p:spTgt spid="408"/>
                                        </p:tgtEl>
                                        <p:attrNameLst>
                                          <p:attrName>style.visibility</p:attrName>
                                        </p:attrNameLst>
                                      </p:cBhvr>
                                      <p:to>
                                        <p:strVal val="visible"/>
                                      </p:to>
                                    </p:set>
                                    <p:animEffect transition="in" filter="dissolve">
                                      <p:cBhvr>
                                        <p:cTn id="7" dur="1000"/>
                                        <p:tgtEl>
                                          <p:spTgt spid="408"/>
                                        </p:tgtEl>
                                      </p:cBhvr>
                                    </p:animEffect>
                                  </p:childTnLst>
                                </p:cTn>
                              </p:par>
                            </p:childTnLst>
                          </p:cTn>
                        </p:par>
                        <p:par>
                          <p:cTn id="8" fill="hold" nodeType="afterGroup">
                            <p:stCondLst>
                              <p:cond delay="1000"/>
                            </p:stCondLst>
                            <p:childTnLst>
                              <p:par>
                                <p:cTn id="9" presetID="9" presetClass="entr" fill="hold" grpId="0" nodeType="afterEffect">
                                  <p:stCondLst>
                                    <p:cond delay="0"/>
                                  </p:stCondLst>
                                  <p:iterate>
                                    <p:tmAbs val="0"/>
                                  </p:iterate>
                                  <p:childTnLst>
                                    <p:set>
                                      <p:cBhvr>
                                        <p:cTn id="10" fill="hold"/>
                                        <p:tgtEl>
                                          <p:spTgt spid="404"/>
                                        </p:tgtEl>
                                        <p:attrNameLst>
                                          <p:attrName>style.visibility</p:attrName>
                                        </p:attrNameLst>
                                      </p:cBhvr>
                                      <p:to>
                                        <p:strVal val="visible"/>
                                      </p:to>
                                    </p:set>
                                    <p:animEffect transition="in" filter="dissolve">
                                      <p:cBhvr>
                                        <p:cTn id="11"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animBg="1" advAuto="0"/>
      <p:bldP spid="408"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5603"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604" name="Group 472"/>
          <p:cNvGrpSpPr>
            <a:grpSpLocks/>
          </p:cNvGrpSpPr>
          <p:nvPr/>
        </p:nvGrpSpPr>
        <p:grpSpPr bwMode="auto">
          <a:xfrm>
            <a:off x="496888" y="1439863"/>
            <a:ext cx="9507537" cy="1665287"/>
            <a:chOff x="-1506284" y="15058"/>
            <a:chExt cx="9508783" cy="1666452"/>
          </a:xfrm>
        </p:grpSpPr>
        <p:sp>
          <p:nvSpPr>
            <p:cNvPr id="25628"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5605"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 name="文本占位符 2"/>
          <p:cNvSpPr>
            <a:spLocks noGrp="1"/>
          </p:cNvSpPr>
          <p:nvPr>
            <p:ph type="body" idx="1"/>
          </p:nvPr>
        </p:nvSpPr>
        <p:spPr>
          <a:xfrm>
            <a:off x="355600" y="944563"/>
            <a:ext cx="10947400" cy="1085850"/>
          </a:xfrm>
        </p:spPr>
        <p:txBody>
          <a:bodyPr/>
          <a:lstStyle/>
          <a:p>
            <a:pPr marL="0" indent="0">
              <a:buFont typeface="Arial" panose="020B0604020202020204" pitchFamily="34" charset="0"/>
              <a:buNone/>
              <a:defRPr/>
            </a:pPr>
            <a:r>
              <a:rPr lang="zh-CN" altLang="en-US" sz="2000" dirty="0" smtClean="0">
                <a:ea typeface="宋体" panose="02010600030101010101" pitchFamily="2" charset="-122"/>
              </a:rPr>
              <a:t>总结：</a:t>
            </a:r>
            <a:endParaRPr lang="en-US" altLang="zh-CN" sz="2000" dirty="0" smtClean="0">
              <a:ea typeface="宋体" panose="02010600030101010101" pitchFamily="2" charset="-122"/>
            </a:endParaRPr>
          </a:p>
          <a:p>
            <a:pPr marL="0" indent="457200">
              <a:buFont typeface="Arial" panose="020B0604020202020204" pitchFamily="34" charset="0"/>
              <a:buNone/>
              <a:defRPr/>
            </a:pPr>
            <a:r>
              <a:rPr lang="zh-CN" altLang="en-US" sz="2000" dirty="0" smtClean="0">
                <a:ea typeface="宋体" panose="02010600030101010101" pitchFamily="2" charset="-122"/>
              </a:rPr>
              <a:t>对群体</a:t>
            </a:r>
            <a:r>
              <a:rPr lang="en-US" altLang="zh-CN" sz="2000" dirty="0" smtClean="0">
                <a:ea typeface="宋体" panose="02010600030101010101" pitchFamily="2" charset="-122"/>
              </a:rPr>
              <a:t>P(t)</a:t>
            </a:r>
            <a:r>
              <a:rPr lang="zh-CN" altLang="en-US" sz="2000" dirty="0" smtClean="0">
                <a:ea typeface="宋体" panose="02010600030101010101" pitchFamily="2" charset="-122"/>
              </a:rPr>
              <a:t>进行一轮选择、交叉、变异运算之后可得到新一代的群体</a:t>
            </a:r>
            <a:r>
              <a:rPr lang="en-US" altLang="zh-CN" sz="2000" dirty="0" smtClean="0">
                <a:ea typeface="宋体" panose="02010600030101010101" pitchFamily="2" charset="-122"/>
              </a:rPr>
              <a:t>p(t+1)</a:t>
            </a:r>
            <a:r>
              <a:rPr lang="zh-CN" altLang="en-US" sz="2000" dirty="0" smtClean="0">
                <a:ea typeface="宋体" panose="02010600030101010101" pitchFamily="2" charset="-122"/>
              </a:rPr>
              <a:t>。群体经过一代进化之后，其适应度的最大值、平均值都得到了明显的改进。这里已经找到了最佳个体“</a:t>
            </a:r>
            <a:r>
              <a:rPr lang="en-US" altLang="zh-CN" sz="2000" dirty="0" smtClean="0">
                <a:solidFill>
                  <a:srgbClr val="FF0000"/>
                </a:solidFill>
                <a:ea typeface="宋体" panose="02010600030101010101" pitchFamily="2" charset="-122"/>
              </a:rPr>
              <a:t>111111</a:t>
            </a:r>
            <a:r>
              <a:rPr lang="en-US" altLang="zh-CN" sz="2000" dirty="0" smtClean="0">
                <a:ea typeface="宋体" panose="02010600030101010101" pitchFamily="2" charset="-122"/>
              </a:rPr>
              <a:t>”</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83082201"/>
              </p:ext>
            </p:extLst>
          </p:nvPr>
        </p:nvGraphicFramePr>
        <p:xfrm>
          <a:off x="1765300" y="2267673"/>
          <a:ext cx="8128000" cy="2122569"/>
        </p:xfrm>
        <a:graphic>
          <a:graphicData uri="http://schemas.openxmlformats.org/drawingml/2006/table">
            <a:tbl>
              <a:tblPr/>
              <a:tblGrid>
                <a:gridCol w="1625600">
                  <a:extLst>
                    <a:ext uri="{9D8B030D-6E8A-4147-A177-3AD203B41FA5}">
                      <a16:colId xmlns:a16="http://schemas.microsoft.com/office/drawing/2014/main" val="1199136150"/>
                    </a:ext>
                  </a:extLst>
                </a:gridCol>
                <a:gridCol w="1625600">
                  <a:extLst>
                    <a:ext uri="{9D8B030D-6E8A-4147-A177-3AD203B41FA5}">
                      <a16:colId xmlns:a16="http://schemas.microsoft.com/office/drawing/2014/main" val="3175146486"/>
                    </a:ext>
                  </a:extLst>
                </a:gridCol>
                <a:gridCol w="1625600">
                  <a:extLst>
                    <a:ext uri="{9D8B030D-6E8A-4147-A177-3AD203B41FA5}">
                      <a16:colId xmlns:a16="http://schemas.microsoft.com/office/drawing/2014/main" val="3207765466"/>
                    </a:ext>
                  </a:extLst>
                </a:gridCol>
                <a:gridCol w="1625600">
                  <a:extLst>
                    <a:ext uri="{9D8B030D-6E8A-4147-A177-3AD203B41FA5}">
                      <a16:colId xmlns:a16="http://schemas.microsoft.com/office/drawing/2014/main" val="349291952"/>
                    </a:ext>
                  </a:extLst>
                </a:gridCol>
                <a:gridCol w="1625600">
                  <a:extLst>
                    <a:ext uri="{9D8B030D-6E8A-4147-A177-3AD203B41FA5}">
                      <a16:colId xmlns:a16="http://schemas.microsoft.com/office/drawing/2014/main" val="1314482185"/>
                    </a:ext>
                  </a:extLst>
                </a:gridCol>
              </a:tblGrid>
              <a:tr h="639984">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子群体 </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p(1</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x1,x2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适值</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占总数的百分比</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1566310"/>
                  </a:ext>
                </a:extLst>
              </a:tr>
              <a:tr h="1482503">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总和</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111111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98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235</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0.42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514259"/>
                  </a:ext>
                </a:extLst>
              </a:tr>
            </a:tbl>
          </a:graphicData>
        </a:graphic>
      </p:graphicFrame>
      <p:cxnSp>
        <p:nvCxnSpPr>
          <p:cNvPr id="12" name="直接连接符 11"/>
          <p:cNvCxnSpPr/>
          <p:nvPr/>
        </p:nvCxnSpPr>
        <p:spPr>
          <a:xfrm>
            <a:off x="1762346" y="4022346"/>
            <a:ext cx="8133907" cy="31898"/>
          </a:xfrm>
          <a:prstGeom prst="line">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7CC3"/>
        </a:solidFill>
        <a:effectLst/>
      </p:bgPr>
    </p:bg>
    <p:spTree>
      <p:nvGrpSpPr>
        <p:cNvPr id="1" name=""/>
        <p:cNvGrpSpPr/>
        <p:nvPr/>
      </p:nvGrpSpPr>
      <p:grpSpPr>
        <a:xfrm>
          <a:off x="0" y="0"/>
          <a:ext cx="0" cy="0"/>
          <a:chOff x="0" y="0"/>
          <a:chExt cx="0" cy="0"/>
        </a:xfrm>
      </p:grpSpPr>
      <p:sp>
        <p:nvSpPr>
          <p:cNvPr id="26626" name="Shape 535"/>
          <p:cNvSpPr>
            <a:spLocks noChangeArrowheads="1"/>
          </p:cNvSpPr>
          <p:nvPr/>
        </p:nvSpPr>
        <p:spPr bwMode="auto">
          <a:xfrm>
            <a:off x="5997575" y="4951413"/>
            <a:ext cx="196850" cy="196850"/>
          </a:xfrm>
          <a:prstGeom prst="ellipse">
            <a:avLst/>
          </a:prstGeom>
          <a:solidFill>
            <a:srgbClr val="FFFFFF">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6627" name="Shape 536"/>
          <p:cNvSpPr>
            <a:spLocks noChangeArrowheads="1"/>
          </p:cNvSpPr>
          <p:nvPr/>
        </p:nvSpPr>
        <p:spPr bwMode="auto">
          <a:xfrm>
            <a:off x="6037263" y="4991100"/>
            <a:ext cx="117475" cy="11747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6628" name="Shape 537"/>
          <p:cNvSpPr>
            <a:spLocks noChangeShapeType="1"/>
          </p:cNvSpPr>
          <p:nvPr/>
        </p:nvSpPr>
        <p:spPr bwMode="auto">
          <a:xfrm>
            <a:off x="6096000" y="5148263"/>
            <a:ext cx="0" cy="1709737"/>
          </a:xfrm>
          <a:prstGeom prst="line">
            <a:avLst/>
          </a:prstGeom>
          <a:noFill/>
          <a:ln w="12700">
            <a:solidFill>
              <a:srgbClr val="FFFFFF">
                <a:alpha val="50195"/>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zh-CN" altLang="en-US"/>
          </a:p>
        </p:txBody>
      </p:sp>
      <p:sp>
        <p:nvSpPr>
          <p:cNvPr id="26629" name="Shape 538"/>
          <p:cNvSpPr>
            <a:spLocks noChangeArrowheads="1"/>
          </p:cNvSpPr>
          <p:nvPr/>
        </p:nvSpPr>
        <p:spPr bwMode="auto">
          <a:xfrm>
            <a:off x="1657668" y="3241676"/>
            <a:ext cx="11071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just" eaLnBrk="1"/>
            <a:r>
              <a:rPr lang="zh-CN" altLang="en-US" sz="4800" dirty="0">
                <a:solidFill>
                  <a:srgbClr val="FFFFFF"/>
                </a:solidFill>
                <a:latin typeface="SimHei" panose="02010609060101010101" pitchFamily="49" charset="-122"/>
                <a:ea typeface="SimHei" panose="02010609060101010101" pitchFamily="49" charset="-122"/>
                <a:sym typeface="SimHei" panose="02010609060101010101" pitchFamily="49" charset="-122"/>
              </a:rPr>
              <a:t>遗传算法的应用</a:t>
            </a:r>
            <a:r>
              <a:rPr lang="en-US" altLang="zh-CN" sz="4800" dirty="0">
                <a:solidFill>
                  <a:srgbClr val="FFFFFF"/>
                </a:solidFill>
                <a:latin typeface="SimHei" panose="02010609060101010101" pitchFamily="49" charset="-122"/>
                <a:ea typeface="SimHei" panose="02010609060101010101" pitchFamily="49" charset="-122"/>
                <a:sym typeface="SimHei" panose="02010609060101010101" pitchFamily="49" charset="-122"/>
              </a:rPr>
              <a:t>-TSP</a:t>
            </a:r>
            <a:r>
              <a:rPr lang="zh-CN" altLang="en-US" sz="4800" dirty="0">
                <a:solidFill>
                  <a:srgbClr val="FFFFFF"/>
                </a:solidFill>
                <a:latin typeface="SimHei" panose="02010609060101010101" pitchFamily="49" charset="-122"/>
                <a:ea typeface="SimHei" panose="02010609060101010101" pitchFamily="49" charset="-122"/>
                <a:sym typeface="SimHei" panose="02010609060101010101" pitchFamily="49" charset="-122"/>
              </a:rPr>
              <a:t>（旅行商问题）</a:t>
            </a:r>
            <a:endParaRPr lang="zh-CN" altLang="zh-CN" sz="4800" dirty="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 548"/>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7651" name="Shape 549"/>
          <p:cNvSpPr>
            <a:spLocks noChangeArrowheads="1"/>
          </p:cNvSpPr>
          <p:nvPr/>
        </p:nvSpPr>
        <p:spPr bwMode="auto">
          <a:xfrm>
            <a:off x="401638" y="363538"/>
            <a:ext cx="2246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7652" name="Shape 575"/>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7653" name="标题 2"/>
          <p:cNvSpPr>
            <a:spLocks noGrp="1"/>
          </p:cNvSpPr>
          <p:nvPr>
            <p:ph type="body" idx="1"/>
          </p:nvPr>
        </p:nvSpPr>
        <p:spPr>
          <a:xfrm>
            <a:off x="858838" y="985838"/>
            <a:ext cx="10472737" cy="5588000"/>
          </a:xfrm>
        </p:spPr>
        <p:txBody>
          <a:bodyPr/>
          <a:lstStyle/>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函数优化 </a:t>
            </a:r>
            <a:endParaRPr lang="en-US" altLang="zh-CN" sz="2000" dirty="0" smtClean="0">
              <a:solidFill>
                <a:srgbClr val="FF0000"/>
              </a:solidFill>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 函数优化是遗传算法的经典应用领域 </a:t>
            </a:r>
            <a:r>
              <a:rPr lang="en-US" altLang="zh-CN" sz="2000" dirty="0" smtClean="0">
                <a:ea typeface="宋体" panose="02010600030101010101" pitchFamily="2" charset="-122"/>
              </a:rPr>
              <a:t>,</a:t>
            </a:r>
            <a:r>
              <a:rPr lang="zh-CN" altLang="en-US" sz="2000" dirty="0" smtClean="0">
                <a:ea typeface="宋体" panose="02010600030101010101" pitchFamily="2" charset="-122"/>
              </a:rPr>
              <a:t>也是对遗传算法进行性能评价的常用算例 </a:t>
            </a:r>
            <a:r>
              <a:rPr lang="en-US" altLang="zh-CN" sz="2000" dirty="0" smtClean="0">
                <a:ea typeface="宋体" panose="02010600030101010101" pitchFamily="2" charset="-122"/>
              </a:rPr>
              <a:t>,</a:t>
            </a:r>
            <a:r>
              <a:rPr lang="zh-CN" altLang="en-US" sz="2000" dirty="0" smtClean="0">
                <a:ea typeface="宋体" panose="02010600030101010101" pitchFamily="2" charset="-122"/>
              </a:rPr>
              <a:t>可以用各种各样的函数来验证遗传算法的性能 </a:t>
            </a:r>
            <a:r>
              <a:rPr lang="en-US" altLang="zh-CN" sz="2000" dirty="0" smtClean="0">
                <a:ea typeface="宋体" panose="02010600030101010101" pitchFamily="2" charset="-122"/>
              </a:rPr>
              <a:t>,</a:t>
            </a:r>
            <a:r>
              <a:rPr lang="zh-CN" altLang="en-US" sz="2000" dirty="0" smtClean="0">
                <a:ea typeface="宋体" panose="02010600030101010101" pitchFamily="2" charset="-122"/>
              </a:rPr>
              <a:t>对一些非线形、多模型、多目标的函数优化问题 </a:t>
            </a:r>
            <a:r>
              <a:rPr lang="en-US" altLang="zh-CN" sz="2000" dirty="0" smtClean="0">
                <a:ea typeface="宋体" panose="02010600030101010101" pitchFamily="2" charset="-122"/>
              </a:rPr>
              <a:t>,</a:t>
            </a:r>
            <a:r>
              <a:rPr lang="zh-CN" altLang="en-US" sz="2000" dirty="0" smtClean="0">
                <a:ea typeface="宋体" panose="02010600030101010101" pitchFamily="2" charset="-122"/>
              </a:rPr>
              <a:t>使用遗传算法可得到 较好的结果。　</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组合优化 </a:t>
            </a:r>
            <a:endParaRPr lang="en-US" altLang="zh-CN" sz="2000" dirty="0" smtClean="0">
              <a:solidFill>
                <a:srgbClr val="FF0000"/>
              </a:solidFill>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随着问题规模的增大 </a:t>
            </a:r>
            <a:r>
              <a:rPr lang="en-US" altLang="zh-CN" sz="2000" dirty="0" smtClean="0">
                <a:ea typeface="宋体" panose="02010600030101010101" pitchFamily="2" charset="-122"/>
              </a:rPr>
              <a:t>,</a:t>
            </a:r>
            <a:r>
              <a:rPr lang="zh-CN" altLang="en-US" sz="2000" dirty="0" smtClean="0">
                <a:ea typeface="宋体" panose="02010600030101010101" pitchFamily="2" charset="-122"/>
              </a:rPr>
              <a:t>组合优化问题的搜索空 间也急剧扩大 </a:t>
            </a:r>
            <a:r>
              <a:rPr lang="en-US" altLang="zh-CN" sz="2000" dirty="0" smtClean="0">
                <a:ea typeface="宋体" panose="02010600030101010101" pitchFamily="2" charset="-122"/>
              </a:rPr>
              <a:t>,</a:t>
            </a:r>
            <a:r>
              <a:rPr lang="zh-CN" altLang="en-US" sz="2000" dirty="0" smtClean="0">
                <a:ea typeface="宋体" panose="02010600030101010101" pitchFamily="2" charset="-122"/>
              </a:rPr>
              <a:t>有时在目前的计算机上用枚举法很难甚至不能求出问题的最优解 </a:t>
            </a:r>
            <a:r>
              <a:rPr lang="en-US" altLang="zh-CN" sz="2000" dirty="0" smtClean="0">
                <a:ea typeface="宋体" panose="02010600030101010101" pitchFamily="2" charset="-122"/>
              </a:rPr>
              <a:t>,</a:t>
            </a:r>
            <a:r>
              <a:rPr lang="zh-CN" altLang="en-US" sz="2000" dirty="0" smtClean="0">
                <a:ea typeface="宋体" panose="02010600030101010101" pitchFamily="2" charset="-122"/>
              </a:rPr>
              <a:t>对这类问题 </a:t>
            </a:r>
            <a:r>
              <a:rPr lang="en-US" altLang="zh-CN" sz="2000" dirty="0" smtClean="0">
                <a:ea typeface="宋体" panose="02010600030101010101" pitchFamily="2" charset="-122"/>
              </a:rPr>
              <a:t>,</a:t>
            </a:r>
            <a:r>
              <a:rPr lang="zh-CN" altLang="en-US" sz="2000" dirty="0" smtClean="0">
                <a:ea typeface="宋体" panose="02010600030101010101" pitchFamily="2" charset="-122"/>
              </a:rPr>
              <a:t>人们已意识到应把主要精力放在寻求其满意解上 </a:t>
            </a:r>
            <a:r>
              <a:rPr lang="en-US" altLang="zh-CN" sz="2000" dirty="0" smtClean="0">
                <a:ea typeface="宋体" panose="02010600030101010101" pitchFamily="2" charset="-122"/>
              </a:rPr>
              <a:t>,</a:t>
            </a:r>
            <a:r>
              <a:rPr lang="zh-CN" altLang="en-US" sz="2000" dirty="0" smtClean="0">
                <a:ea typeface="宋体" panose="02010600030101010101" pitchFamily="2" charset="-122"/>
              </a:rPr>
              <a:t>而遗传算法是寻求这种满意解的最佳工具之一。实践证明 </a:t>
            </a:r>
            <a:r>
              <a:rPr lang="en-US" altLang="zh-CN" sz="2000" dirty="0" smtClean="0">
                <a:ea typeface="宋体" panose="02010600030101010101" pitchFamily="2" charset="-122"/>
              </a:rPr>
              <a:t>, </a:t>
            </a:r>
            <a:r>
              <a:rPr lang="zh-CN" altLang="en-US" sz="2000" dirty="0" smtClean="0">
                <a:ea typeface="宋体" panose="02010600030101010101" pitchFamily="2" charset="-122"/>
              </a:rPr>
              <a:t>遗传算法对于组合优化种的 </a:t>
            </a:r>
            <a:r>
              <a:rPr lang="en-US" altLang="zh-CN" sz="2000" dirty="0" smtClean="0">
                <a:ea typeface="宋体" panose="02010600030101010101" pitchFamily="2" charset="-122"/>
              </a:rPr>
              <a:t>NP </a:t>
            </a:r>
            <a:r>
              <a:rPr lang="zh-CN" altLang="en-US" sz="2000" dirty="0" smtClean="0">
                <a:ea typeface="宋体" panose="02010600030101010101" pitchFamily="2" charset="-122"/>
              </a:rPr>
              <a:t>完全问题非常有效。</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机器学习</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基于遗传算法的机器学习 </a:t>
            </a:r>
            <a:r>
              <a:rPr lang="en-US" altLang="zh-CN" sz="2000" dirty="0" smtClean="0">
                <a:ea typeface="宋体" panose="02010600030101010101" pitchFamily="2" charset="-122"/>
              </a:rPr>
              <a:t>,</a:t>
            </a:r>
            <a:r>
              <a:rPr lang="zh-CN" altLang="en-US" sz="2000" dirty="0" smtClean="0">
                <a:ea typeface="宋体" panose="02010600030101010101" pitchFamily="2" charset="-122"/>
              </a:rPr>
              <a:t>特别是分类器系统 </a:t>
            </a:r>
            <a:r>
              <a:rPr lang="en-US" altLang="zh-CN" sz="2000" dirty="0" smtClean="0">
                <a:ea typeface="宋体" panose="02010600030101010101" pitchFamily="2" charset="-122"/>
              </a:rPr>
              <a:t>, </a:t>
            </a:r>
            <a:r>
              <a:rPr lang="zh-CN" altLang="en-US" sz="2000" dirty="0" smtClean="0">
                <a:ea typeface="宋体" panose="02010600030101010101" pitchFamily="2" charset="-122"/>
              </a:rPr>
              <a:t>在很多领域中都得到了应用。</a:t>
            </a:r>
            <a:r>
              <a:rPr lang="en-US" altLang="zh-CN" sz="2000" dirty="0" smtClean="0">
                <a:ea typeface="宋体" panose="02010600030101010101" pitchFamily="2" charset="-122"/>
              </a:rPr>
              <a:t> </a:t>
            </a:r>
            <a:r>
              <a:rPr lang="zh-CN" altLang="en-US" sz="2000" dirty="0" smtClean="0">
                <a:ea typeface="宋体" panose="02010600030101010101" pitchFamily="2" charset="-122"/>
              </a:rPr>
              <a:t>例如 </a:t>
            </a:r>
            <a:r>
              <a:rPr lang="en-US" altLang="zh-CN" sz="2000" dirty="0" smtClean="0">
                <a:ea typeface="宋体" panose="02010600030101010101" pitchFamily="2" charset="-122"/>
              </a:rPr>
              <a:t>,</a:t>
            </a:r>
            <a:r>
              <a:rPr lang="zh-CN" altLang="en-US" sz="2000" dirty="0" smtClean="0">
                <a:ea typeface="宋体" panose="02010600030101010101" pitchFamily="2" charset="-122"/>
              </a:rPr>
              <a:t>遗传算法被用于学习模糊控制规则 </a:t>
            </a:r>
            <a:r>
              <a:rPr lang="en-US" altLang="zh-CN" sz="2000" dirty="0" smtClean="0">
                <a:ea typeface="宋体" panose="02010600030101010101" pitchFamily="2" charset="-122"/>
              </a:rPr>
              <a:t>,</a:t>
            </a:r>
            <a:r>
              <a:rPr lang="zh-CN" altLang="en-US" sz="2000" dirty="0" smtClean="0">
                <a:ea typeface="宋体" panose="02010600030101010101" pitchFamily="2" charset="-122"/>
              </a:rPr>
              <a:t>利用遗传算法来学习隶属函数等。</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生产调度问题</a:t>
            </a:r>
            <a:endParaRPr lang="en-US" altLang="zh-CN" sz="2000" dirty="0" smtClean="0">
              <a:solidFill>
                <a:srgbClr val="FF0000"/>
              </a:solidFill>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在很多情况下所建立起来的数学模型难以求解 </a:t>
            </a:r>
            <a:r>
              <a:rPr lang="en-US" altLang="zh-CN" sz="2000" dirty="0" smtClean="0">
                <a:ea typeface="宋体" panose="02010600030101010101" pitchFamily="2" charset="-122"/>
              </a:rPr>
              <a:t>,</a:t>
            </a:r>
            <a:r>
              <a:rPr lang="zh-CN" altLang="en-US" sz="2000" dirty="0" smtClean="0">
                <a:ea typeface="宋体" panose="02010600030101010101" pitchFamily="2" charset="-122"/>
              </a:rPr>
              <a:t>主要靠一些经验来进行调度 </a:t>
            </a:r>
            <a:r>
              <a:rPr lang="en-US" altLang="zh-CN" sz="2000" dirty="0" smtClean="0">
                <a:ea typeface="宋体" panose="02010600030101010101" pitchFamily="2" charset="-122"/>
              </a:rPr>
              <a:t>,</a:t>
            </a:r>
            <a:r>
              <a:rPr lang="zh-CN" altLang="en-US" sz="2000" dirty="0" smtClean="0">
                <a:ea typeface="宋体" panose="02010600030101010101" pitchFamily="2" charset="-122"/>
              </a:rPr>
              <a:t>目前可 采用遗传算法解决复杂的调度问题 </a:t>
            </a:r>
            <a:r>
              <a:rPr lang="en-US" altLang="zh-CN" sz="2000" dirty="0" smtClean="0">
                <a:ea typeface="宋体" panose="02010600030101010101" pitchFamily="2" charset="-122"/>
              </a:rPr>
              <a:t>,</a:t>
            </a:r>
            <a:r>
              <a:rPr lang="zh-CN" altLang="en-US" sz="2000" dirty="0" smtClean="0">
                <a:ea typeface="宋体" panose="02010600030101010101" pitchFamily="2" charset="-122"/>
              </a:rPr>
              <a:t>在单件生产车 间调度 </a:t>
            </a:r>
            <a:r>
              <a:rPr lang="en-US" altLang="zh-CN" sz="2000" dirty="0" smtClean="0">
                <a:ea typeface="宋体" panose="02010600030101010101" pitchFamily="2" charset="-122"/>
              </a:rPr>
              <a:t>,</a:t>
            </a:r>
            <a:r>
              <a:rPr lang="zh-CN" altLang="en-US" sz="2000" dirty="0" smtClean="0">
                <a:ea typeface="宋体" panose="02010600030101010101" pitchFamily="2" charset="-122"/>
              </a:rPr>
              <a:t>流水线生产车间调度、生产规划、任务分配等方面 </a:t>
            </a:r>
            <a:r>
              <a:rPr lang="en-US" altLang="zh-CN" sz="2000" dirty="0" smtClean="0">
                <a:ea typeface="宋体" panose="02010600030101010101" pitchFamily="2" charset="-122"/>
              </a:rPr>
              <a:t>,</a:t>
            </a:r>
            <a:r>
              <a:rPr lang="zh-CN" altLang="en-US" sz="2000" dirty="0" smtClean="0">
                <a:ea typeface="宋体" panose="02010600030101010101" pitchFamily="2" charset="-122"/>
              </a:rPr>
              <a:t>遗传算法都得到了有效的应用。</a:t>
            </a:r>
            <a:endParaRPr lang="en-US" altLang="zh-CN" sz="20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8675"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8676"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8677" name="文本占位符 3"/>
          <p:cNvSpPr>
            <a:spLocks noGrp="1"/>
          </p:cNvSpPr>
          <p:nvPr>
            <p:ph type="body" idx="1"/>
          </p:nvPr>
        </p:nvSpPr>
        <p:spPr>
          <a:xfrm>
            <a:off x="1036638" y="923925"/>
            <a:ext cx="10118725" cy="5507038"/>
          </a:xfrm>
        </p:spPr>
        <p:txBody>
          <a:bodyPr/>
          <a:lstStyle/>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旅行商问题</a:t>
            </a:r>
            <a:r>
              <a:rPr lang="en-US" altLang="zh-CN" sz="2000" dirty="0" smtClean="0">
                <a:ea typeface="宋体" panose="02010600030101010101" pitchFamily="2" charset="-122"/>
              </a:rPr>
              <a:t>:</a:t>
            </a:r>
            <a:r>
              <a:rPr lang="zh-CN" altLang="en-US" sz="2000" dirty="0" smtClean="0">
                <a:ea typeface="宋体" panose="02010600030101010101" pitchFamily="2" charset="-122"/>
              </a:rPr>
              <a:t>有一个旅行商人要拜访</a:t>
            </a:r>
            <a:r>
              <a:rPr lang="en-US" altLang="zh-CN" sz="2000" dirty="0" smtClean="0">
                <a:ea typeface="宋体" panose="02010600030101010101" pitchFamily="2" charset="-122"/>
              </a:rPr>
              <a:t>n</a:t>
            </a:r>
            <a:r>
              <a:rPr lang="zh-CN" altLang="en-US" sz="2000" dirty="0" smtClean="0">
                <a:ea typeface="宋体" panose="02010600030101010101" pitchFamily="2" charset="-122"/>
              </a:rPr>
              <a:t>个城市，他必须选择所要走的路径，路径的限制是每个城市只能拜访</a:t>
            </a:r>
            <a:r>
              <a:rPr lang="zh-CN" altLang="en-US" sz="2000" dirty="0" smtClean="0">
                <a:solidFill>
                  <a:srgbClr val="FF0000"/>
                </a:solidFill>
                <a:ea typeface="宋体" panose="02010600030101010101" pitchFamily="2" charset="-122"/>
              </a:rPr>
              <a:t>一次</a:t>
            </a:r>
            <a:r>
              <a:rPr lang="zh-CN" altLang="en-US" sz="2000" dirty="0" smtClean="0">
                <a:ea typeface="宋体" panose="02010600030101010101" pitchFamily="2" charset="-122"/>
              </a:rPr>
              <a:t>，而且最后要回到原来出发的城市。路径的选择目标是要求得的路径路程为所有路径之中的</a:t>
            </a:r>
            <a:r>
              <a:rPr lang="zh-CN" altLang="en-US" sz="2000" dirty="0" smtClean="0">
                <a:solidFill>
                  <a:srgbClr val="FF0000"/>
                </a:solidFill>
                <a:ea typeface="宋体" panose="02010600030101010101" pitchFamily="2" charset="-122"/>
              </a:rPr>
              <a:t>最小值</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solidFill>
                  <a:srgbClr val="FF0000"/>
                </a:solidFill>
                <a:ea typeface="宋体" panose="02010600030101010101" pitchFamily="2" charset="-122"/>
              </a:rPr>
              <a:t>旅行商问题</a:t>
            </a:r>
            <a:r>
              <a:rPr lang="zh-CN" altLang="en-US" sz="2000" dirty="0" smtClean="0">
                <a:ea typeface="宋体" panose="02010600030101010101" pitchFamily="2" charset="-122"/>
              </a:rPr>
              <a:t>一个典型的</a:t>
            </a:r>
            <a:r>
              <a:rPr lang="zh-CN" altLang="en-US" sz="2000" dirty="0" smtClean="0">
                <a:solidFill>
                  <a:srgbClr val="FF0000"/>
                </a:solidFill>
                <a:ea typeface="宋体" panose="02010600030101010101" pitchFamily="2" charset="-122"/>
              </a:rPr>
              <a:t>组合优化</a:t>
            </a:r>
            <a:r>
              <a:rPr lang="zh-CN" altLang="en-US" sz="2000" dirty="0" smtClean="0">
                <a:ea typeface="宋体" panose="02010600030101010101" pitchFamily="2" charset="-122"/>
              </a:rPr>
              <a:t>问题 </a:t>
            </a:r>
            <a:r>
              <a:rPr lang="en-US" altLang="zh-CN" sz="2000" dirty="0" smtClean="0">
                <a:ea typeface="宋体" panose="02010600030101010101" pitchFamily="2" charset="-122"/>
              </a:rPr>
              <a:t>, </a:t>
            </a:r>
            <a:r>
              <a:rPr lang="zh-CN" altLang="en-US" sz="2000" dirty="0" smtClean="0">
                <a:ea typeface="宋体" panose="02010600030101010101" pitchFamily="2" charset="-122"/>
              </a:rPr>
              <a:t>并且是一个 </a:t>
            </a:r>
            <a:r>
              <a:rPr lang="en-US" altLang="zh-CN" sz="2000" dirty="0" smtClean="0">
                <a:ea typeface="宋体" panose="02010600030101010101" pitchFamily="2" charset="-122"/>
              </a:rPr>
              <a:t>NP </a:t>
            </a:r>
            <a:r>
              <a:rPr lang="zh-CN" altLang="en-US" sz="2000" dirty="0" smtClean="0">
                <a:ea typeface="宋体" panose="02010600030101010101" pitchFamily="2" charset="-122"/>
              </a:rPr>
              <a:t>难题 </a:t>
            </a:r>
            <a:r>
              <a:rPr lang="en-US" altLang="zh-CN" sz="2000" dirty="0" smtClean="0">
                <a:ea typeface="宋体" panose="02010600030101010101" pitchFamily="2" charset="-122"/>
              </a:rPr>
              <a:t>, </a:t>
            </a:r>
            <a:r>
              <a:rPr lang="zh-CN" altLang="en-US" sz="2000" dirty="0" smtClean="0">
                <a:ea typeface="宋体" panose="02010600030101010101" pitchFamily="2" charset="-122"/>
              </a:rPr>
              <a:t>其可能的路径总数与城市数 目 </a:t>
            </a:r>
            <a:r>
              <a:rPr lang="en-US" altLang="zh-CN" sz="2000" dirty="0" smtClean="0">
                <a:ea typeface="宋体" panose="02010600030101010101" pitchFamily="2" charset="-122"/>
              </a:rPr>
              <a:t>n </a:t>
            </a:r>
            <a:r>
              <a:rPr lang="zh-CN" altLang="en-US" sz="2000" dirty="0" smtClean="0">
                <a:ea typeface="宋体" panose="02010600030101010101" pitchFamily="2" charset="-122"/>
              </a:rPr>
              <a:t>是成指数型增长的 </a:t>
            </a:r>
            <a:r>
              <a:rPr lang="en-US" altLang="zh-CN" sz="2000" dirty="0" smtClean="0">
                <a:ea typeface="宋体" panose="02010600030101010101" pitchFamily="2" charset="-122"/>
              </a:rPr>
              <a:t>, </a:t>
            </a:r>
            <a:r>
              <a:rPr lang="zh-CN" altLang="en-US" sz="2000" dirty="0" smtClean="0">
                <a:ea typeface="宋体" panose="02010600030101010101" pitchFamily="2" charset="-122"/>
              </a:rPr>
              <a:t>所以一般很难精确地求出其最优解 </a:t>
            </a:r>
            <a:r>
              <a:rPr lang="en-US" altLang="zh-CN" sz="2000" dirty="0" smtClean="0">
                <a:ea typeface="宋体" panose="02010600030101010101" pitchFamily="2" charset="-122"/>
              </a:rPr>
              <a:t>, </a:t>
            </a:r>
            <a:r>
              <a:rPr lang="zh-CN" altLang="en-US" sz="2000" dirty="0" smtClean="0">
                <a:ea typeface="宋体" panose="02010600030101010101" pitchFamily="2" charset="-122"/>
              </a:rPr>
              <a:t>因而寻找出有效的近似求解算法就具有重要的意义 。</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a:ea typeface="宋体" panose="02010600030101010101" pitchFamily="2" charset="-122"/>
              </a:rPr>
              <a:t>遗传</a:t>
            </a:r>
            <a:r>
              <a:rPr lang="zh-CN" altLang="en-US" sz="2000" dirty="0" smtClean="0">
                <a:ea typeface="宋体" panose="02010600030101010101" pitchFamily="2" charset="-122"/>
              </a:rPr>
              <a:t>算法求解步骤：</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首先要确定解的编码方式，然后使用这种编码方式随机构造一定数目的可能解（即</a:t>
            </a:r>
            <a:r>
              <a:rPr lang="zh-CN" altLang="en-US" sz="2000" dirty="0" smtClean="0">
                <a:solidFill>
                  <a:srgbClr val="FF0000"/>
                </a:solidFill>
                <a:ea typeface="宋体" panose="02010600030101010101" pitchFamily="2" charset="-122"/>
              </a:rPr>
              <a:t>初始群体</a:t>
            </a:r>
            <a:r>
              <a:rPr lang="zh-CN" altLang="en-US" sz="2000" dirty="0" smtClean="0">
                <a:ea typeface="宋体" panose="02010600030101010101" pitchFamily="2" charset="-122"/>
              </a:rPr>
              <a:t>），每个解都称为一个</a:t>
            </a:r>
            <a:r>
              <a:rPr lang="zh-CN" altLang="en-US" sz="2000" dirty="0" smtClean="0">
                <a:solidFill>
                  <a:srgbClr val="FF0000"/>
                </a:solidFill>
                <a:ea typeface="宋体" panose="02010600030101010101" pitchFamily="2" charset="-122"/>
              </a:rPr>
              <a:t>染色体</a:t>
            </a:r>
            <a:r>
              <a:rPr lang="zh-CN" altLang="en-US" sz="2000" dirty="0" smtClean="0">
                <a:ea typeface="宋体" panose="02010600030101010101" pitchFamily="2" charset="-122"/>
              </a:rPr>
              <a:t>。接着循环执行如下步骤直到产生出需要的群体并从中选择一个最优的解：</a:t>
            </a:r>
            <a:endParaRPr lang="en-US" altLang="zh-CN" sz="2000" dirty="0" smtClean="0">
              <a:ea typeface="宋体" panose="02010600030101010101" pitchFamily="2" charset="-122"/>
            </a:endParaRPr>
          </a:p>
          <a:p>
            <a:pPr marL="457200" indent="-457200">
              <a:buFont typeface="+mj-lt"/>
              <a:buAutoNum type="arabicPeriod"/>
            </a:pPr>
            <a:r>
              <a:rPr lang="zh-CN" altLang="en-US" sz="2000" dirty="0" smtClean="0">
                <a:ea typeface="宋体" panose="02010600030101010101" pitchFamily="2" charset="-122"/>
              </a:rPr>
              <a:t>检查每一个染色体，评估其解决问题的能力从而为其分配一个适应性分数。</a:t>
            </a:r>
            <a:endParaRPr lang="en-US" altLang="zh-CN" sz="2000" dirty="0" smtClean="0">
              <a:ea typeface="宋体" panose="02010600030101010101" pitchFamily="2" charset="-122"/>
            </a:endParaRPr>
          </a:p>
          <a:p>
            <a:pPr marL="457200" indent="-457200">
              <a:buFont typeface="+mj-lt"/>
              <a:buAutoNum type="arabicPeriod"/>
            </a:pPr>
            <a:r>
              <a:rPr lang="zh-CN" altLang="en-US" sz="2000" dirty="0" smtClean="0">
                <a:ea typeface="宋体" panose="02010600030101010101" pitchFamily="2" charset="-122"/>
              </a:rPr>
              <a:t>从当前群体</a:t>
            </a:r>
            <a:r>
              <a:rPr lang="zh-CN" altLang="en-US" sz="2000" dirty="0" smtClean="0">
                <a:solidFill>
                  <a:srgbClr val="FF0000"/>
                </a:solidFill>
                <a:ea typeface="宋体" panose="02010600030101010101" pitchFamily="2" charset="-122"/>
              </a:rPr>
              <a:t>选择</a:t>
            </a:r>
            <a:r>
              <a:rPr lang="zh-CN" altLang="en-US" sz="2000" dirty="0" smtClean="0">
                <a:ea typeface="宋体" panose="02010600030101010101" pitchFamily="2" charset="-122"/>
              </a:rPr>
              <a:t>两个染色体按照预先设定的杂交概率进行杂交。</a:t>
            </a:r>
            <a:endParaRPr lang="en-US" altLang="zh-CN" sz="2000" dirty="0" smtClean="0">
              <a:ea typeface="宋体" panose="02010600030101010101" pitchFamily="2" charset="-122"/>
            </a:endParaRPr>
          </a:p>
          <a:p>
            <a:pPr marL="457200" indent="-457200">
              <a:buFont typeface="+mj-lt"/>
              <a:buAutoNum type="arabicPeriod"/>
            </a:pPr>
            <a:r>
              <a:rPr lang="zh-CN" altLang="en-US" sz="2000" dirty="0" smtClean="0">
                <a:ea typeface="宋体" panose="02010600030101010101" pitchFamily="2" charset="-122"/>
              </a:rPr>
              <a:t>按照预先设定的</a:t>
            </a:r>
            <a:r>
              <a:rPr lang="zh-CN" altLang="en-US" sz="2000" dirty="0" smtClean="0">
                <a:solidFill>
                  <a:srgbClr val="FF0000"/>
                </a:solidFill>
                <a:ea typeface="宋体" panose="02010600030101010101" pitchFamily="2" charset="-122"/>
              </a:rPr>
              <a:t>变异</a:t>
            </a:r>
            <a:r>
              <a:rPr lang="zh-CN" altLang="en-US" sz="2000" dirty="0" smtClean="0">
                <a:ea typeface="宋体" panose="02010600030101010101" pitchFamily="2" charset="-122"/>
              </a:rPr>
              <a:t>概率对产生的后代进行变异。</a:t>
            </a:r>
            <a:endParaRPr lang="en-US" altLang="zh-CN" sz="20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9699"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9700"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9701" name="文本占位符 3"/>
          <p:cNvSpPr>
            <a:spLocks noGrp="1"/>
          </p:cNvSpPr>
          <p:nvPr>
            <p:ph type="body" idx="1"/>
          </p:nvPr>
        </p:nvSpPr>
        <p:spPr>
          <a:xfrm>
            <a:off x="1036638" y="923924"/>
            <a:ext cx="10362882" cy="5710555"/>
          </a:xfrm>
        </p:spPr>
        <p:txBody>
          <a:bodyPr/>
          <a:lstStyle/>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lgn="ctr">
              <a:buFont typeface="Arial" panose="020B0604020202020204" pitchFamily="34" charset="0"/>
              <a:buNone/>
            </a:pPr>
            <a:r>
              <a:rPr lang="zh-CN" altLang="en-US" sz="2000" dirty="0" smtClean="0">
                <a:ea typeface="宋体" panose="02010600030101010101" pitchFamily="2" charset="-122"/>
              </a:rPr>
              <a:t>城市</a:t>
            </a:r>
            <a:r>
              <a:rPr lang="zh-CN" altLang="en-US" sz="2000" dirty="0">
                <a:ea typeface="宋体" panose="02010600030101010101" pitchFamily="2" charset="-122"/>
              </a:rPr>
              <a:t>图</a:t>
            </a:r>
            <a:endParaRPr lang="zh-CN" altLang="en-US" sz="2000" dirty="0" smtClean="0">
              <a:ea typeface="宋体" panose="02010600030101010101" pitchFamily="2" charset="-122"/>
            </a:endParaRPr>
          </a:p>
        </p:txBody>
      </p:sp>
      <p:pic>
        <p:nvPicPr>
          <p:cNvPr id="2970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1386" y="1028792"/>
            <a:ext cx="3924754" cy="513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0723"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dirty="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0724"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8677" name="文本占位符 3"/>
          <p:cNvSpPr>
            <a:spLocks noGrp="1"/>
          </p:cNvSpPr>
          <p:nvPr>
            <p:ph type="body" idx="1"/>
          </p:nvPr>
        </p:nvSpPr>
        <p:spPr>
          <a:xfrm>
            <a:off x="170656" y="904875"/>
            <a:ext cx="6240304" cy="5658485"/>
          </a:xfrm>
        </p:spPr>
        <p:txBody>
          <a:bodyPr/>
          <a:lstStyle/>
          <a:p>
            <a:pPr marL="0" indent="457200">
              <a:buFont typeface="Arial" panose="020B0604020202020204" pitchFamily="34" charset="0"/>
              <a:buNone/>
            </a:pPr>
            <a:r>
              <a:rPr lang="zh-CN" altLang="en-US" sz="2000" b="1" dirty="0" smtClean="0">
                <a:ea typeface="宋体" panose="02010600030101010101" pitchFamily="2" charset="-122"/>
              </a:rPr>
              <a:t>用遗传算法解决</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marL="0" indent="457200">
              <a:buFont typeface="Arial" panose="020B0604020202020204" pitchFamily="34" charset="0"/>
              <a:buNone/>
            </a:pPr>
            <a:r>
              <a:rPr lang="en-US" altLang="zh-CN" sz="2000" dirty="0" smtClean="0">
                <a:ea typeface="宋体" panose="02010600030101010101" pitchFamily="2" charset="-122"/>
              </a:rPr>
              <a:t>1</a:t>
            </a:r>
            <a:r>
              <a:rPr lang="en-US" altLang="zh-CN" sz="1800" dirty="0" smtClean="0">
                <a:ea typeface="宋体" panose="02010600030101010101" pitchFamily="2" charset="-122"/>
              </a:rPr>
              <a:t>.</a:t>
            </a:r>
            <a:r>
              <a:rPr lang="zh-CN" altLang="en-US" sz="1800" dirty="0" smtClean="0">
                <a:ea typeface="宋体" panose="02010600030101010101" pitchFamily="2" charset="-122"/>
              </a:rPr>
              <a:t>编码和初始化种群</a:t>
            </a:r>
            <a:endParaRPr lang="en-US" altLang="zh-CN" sz="18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采用</a:t>
            </a:r>
            <a:r>
              <a:rPr lang="zh-CN" altLang="en-US" sz="2000" dirty="0" smtClean="0">
                <a:solidFill>
                  <a:srgbClr val="FF0000"/>
                </a:solidFill>
                <a:ea typeface="宋体" panose="02010600030101010101" pitchFamily="2" charset="-122"/>
              </a:rPr>
              <a:t>实数编码</a:t>
            </a:r>
            <a:r>
              <a:rPr lang="zh-CN" altLang="en-US" sz="2000" dirty="0" smtClean="0">
                <a:ea typeface="宋体" panose="02010600030101010101" pitchFamily="2" charset="-122"/>
              </a:rPr>
              <a:t>方式 </a:t>
            </a:r>
            <a:r>
              <a:rPr lang="en-US" altLang="zh-CN" sz="2000" dirty="0" smtClean="0">
                <a:ea typeface="宋体" panose="02010600030101010101" pitchFamily="2" charset="-122"/>
              </a:rPr>
              <a:t>, </a:t>
            </a:r>
            <a:r>
              <a:rPr lang="zh-CN" altLang="en-US" sz="2000" dirty="0" smtClean="0">
                <a:ea typeface="宋体" panose="02010600030101010101" pitchFamily="2" charset="-122"/>
              </a:rPr>
              <a:t>实现方式是 ：用</a:t>
            </a:r>
            <a:r>
              <a:rPr lang="zh-CN" altLang="en-US" sz="2000" dirty="0" smtClean="0">
                <a:solidFill>
                  <a:srgbClr val="FF0000"/>
                </a:solidFill>
                <a:ea typeface="宋体" panose="02010600030101010101" pitchFamily="2" charset="-122"/>
              </a:rPr>
              <a:t>遍历城市</a:t>
            </a:r>
            <a:r>
              <a:rPr lang="zh-CN" altLang="en-US" sz="2000" dirty="0" smtClean="0">
                <a:ea typeface="宋体" panose="02010600030101010101" pitchFamily="2" charset="-122"/>
              </a:rPr>
              <a:t>的顺序作为编码方式 。 如 </a:t>
            </a:r>
            <a:r>
              <a:rPr lang="en-US" altLang="zh-CN" sz="2000" dirty="0" smtClean="0">
                <a:ea typeface="宋体" panose="02010600030101010101" pitchFamily="2" charset="-122"/>
              </a:rPr>
              <a:t>: </a:t>
            </a:r>
            <a:r>
              <a:rPr lang="zh-CN" altLang="en-US" sz="2000" dirty="0" smtClean="0">
                <a:ea typeface="宋体" panose="02010600030101010101" pitchFamily="2" charset="-122"/>
              </a:rPr>
              <a:t>某染色体编码为 </a:t>
            </a:r>
            <a:r>
              <a:rPr lang="en-US" altLang="zh-CN" sz="2000" dirty="0" smtClean="0">
                <a:solidFill>
                  <a:srgbClr val="FF0000"/>
                </a:solidFill>
                <a:ea typeface="宋体" panose="02010600030101010101" pitchFamily="2" charset="-122"/>
              </a:rPr>
              <a:t>1234567891</a:t>
            </a:r>
            <a:r>
              <a:rPr lang="en-US" altLang="zh-CN" sz="2000" dirty="0" smtClean="0">
                <a:ea typeface="宋体" panose="02010600030101010101" pitchFamily="2" charset="-122"/>
              </a:rPr>
              <a:t> , </a:t>
            </a:r>
            <a:r>
              <a:rPr lang="zh-CN" altLang="en-US" sz="2000" dirty="0" smtClean="0">
                <a:ea typeface="宋体" panose="02010600030101010101" pitchFamily="2" charset="-122"/>
              </a:rPr>
              <a:t>表示从城市 </a:t>
            </a:r>
            <a:r>
              <a:rPr lang="en-US" altLang="zh-CN" sz="2000" dirty="0" smtClean="0">
                <a:ea typeface="宋体" panose="02010600030101010101" pitchFamily="2" charset="-122"/>
              </a:rPr>
              <a:t>1 </a:t>
            </a:r>
            <a:r>
              <a:rPr lang="zh-CN" altLang="en-US" sz="2000" dirty="0" smtClean="0">
                <a:ea typeface="宋体" panose="02010600030101010101" pitchFamily="2" charset="-122"/>
              </a:rPr>
              <a:t>开始经过依次城市 </a:t>
            </a:r>
            <a:r>
              <a:rPr lang="en-US" altLang="zh-CN" sz="2000" dirty="0" smtClean="0">
                <a:ea typeface="宋体" panose="02010600030101010101" pitchFamily="2" charset="-122"/>
              </a:rPr>
              <a:t>2 , 3 , 4 …</a:t>
            </a:r>
            <a:r>
              <a:rPr lang="zh-CN" altLang="en-US" sz="2000" dirty="0" smtClean="0">
                <a:ea typeface="宋体" panose="02010600030101010101" pitchFamily="2" charset="-122"/>
              </a:rPr>
              <a:t> 最后到城市 </a:t>
            </a:r>
            <a:r>
              <a:rPr lang="en-US" altLang="zh-CN" sz="2000" dirty="0" smtClean="0">
                <a:ea typeface="宋体" panose="02010600030101010101" pitchFamily="2" charset="-122"/>
              </a:rPr>
              <a:t>1 </a:t>
            </a:r>
            <a:r>
              <a:rPr lang="zh-CN" altLang="en-US" sz="2000" dirty="0" smtClean="0">
                <a:ea typeface="宋体" panose="02010600030101010101" pitchFamily="2" charset="-122"/>
              </a:rPr>
              <a:t>终止 。 城市与城市之间的路径长度用一个</a:t>
            </a:r>
            <a:r>
              <a:rPr lang="zh-CN" altLang="en-US" sz="2000" dirty="0" smtClean="0">
                <a:solidFill>
                  <a:srgbClr val="FF0000"/>
                </a:solidFill>
                <a:ea typeface="宋体" panose="02010600030101010101" pitchFamily="2" charset="-122"/>
              </a:rPr>
              <a:t>路径矩阵</a:t>
            </a:r>
            <a:r>
              <a:rPr lang="zh-CN" altLang="en-US" sz="2000" dirty="0" smtClean="0">
                <a:ea typeface="宋体" panose="02010600030101010101" pitchFamily="2" charset="-122"/>
              </a:rPr>
              <a:t>记录 。 然后随机生成</a:t>
            </a:r>
            <a:r>
              <a:rPr lang="en-US" altLang="zh-CN" sz="2000" dirty="0" smtClean="0">
                <a:ea typeface="宋体" panose="02010600030101010101" pitchFamily="2" charset="-122"/>
              </a:rPr>
              <a:t>n</a:t>
            </a:r>
            <a:r>
              <a:rPr lang="zh-CN" altLang="en-US" sz="2000" dirty="0" smtClean="0">
                <a:ea typeface="宋体" panose="02010600030101010101" pitchFamily="2" charset="-122"/>
              </a:rPr>
              <a:t>组染色体。</a:t>
            </a:r>
            <a:endParaRPr lang="en-US" altLang="zh-CN" sz="2000" dirty="0" smtClean="0">
              <a:ea typeface="宋体" panose="02010600030101010101" pitchFamily="2" charset="-122"/>
            </a:endParaRPr>
          </a:p>
          <a:p>
            <a:pPr marL="0" indent="457200">
              <a:buNone/>
            </a:pPr>
            <a:r>
              <a:rPr lang="zh-CN" altLang="en-US" sz="2000" dirty="0" smtClean="0">
                <a:ea typeface="宋体" panose="02010600030101010101" pitchFamily="2" charset="-122"/>
              </a:rPr>
              <a:t>一个排列即是一种路径方案，但注意这条路径是一个环，收尾相接，因此起点是哪个城市是无所谓的，只要数字的相对位置确定，那</a:t>
            </a:r>
            <a:r>
              <a:rPr lang="en-US" altLang="zh-CN" sz="2000" dirty="0" smtClean="0">
                <a:ea typeface="宋体" panose="02010600030101010101" pitchFamily="2" charset="-122"/>
              </a:rPr>
              <a:t>13</a:t>
            </a:r>
            <a:r>
              <a:rPr lang="zh-CN" altLang="en-US" sz="2000" dirty="0" smtClean="0">
                <a:ea typeface="宋体" panose="02010600030101010101" pitchFamily="2" charset="-122"/>
              </a:rPr>
              <a:t>种</a:t>
            </a:r>
            <a:r>
              <a:rPr lang="en-US" altLang="zh-CN" sz="2000" dirty="0" smtClean="0">
                <a:ea typeface="宋体" panose="02010600030101010101" pitchFamily="2" charset="-122"/>
              </a:rPr>
              <a:t>(</a:t>
            </a:r>
            <a:r>
              <a:rPr lang="zh-CN" altLang="en-US" sz="2000" dirty="0" smtClean="0">
                <a:ea typeface="宋体" panose="02010600030101010101" pitchFamily="2" charset="-122"/>
              </a:rPr>
              <a:t>谁是起点</a:t>
            </a:r>
            <a:r>
              <a:rPr lang="en-US" altLang="zh-CN" sz="2000" dirty="0" smtClean="0">
                <a:ea typeface="宋体" panose="02010600030101010101" pitchFamily="2" charset="-122"/>
              </a:rPr>
              <a:t>)</a:t>
            </a:r>
            <a:r>
              <a:rPr lang="zh-CN" altLang="en-US" sz="2000" dirty="0" smtClean="0">
                <a:ea typeface="宋体" panose="02010600030101010101" pitchFamily="2" charset="-122"/>
              </a:rPr>
              <a:t>归并为同一种方案。因此所有可能的方案数为：</a:t>
            </a:r>
            <a:r>
              <a:rPr lang="en-US" altLang="zh-CN" sz="2000" dirty="0" smtClean="0">
                <a:ea typeface="宋体" panose="02010600030101010101" pitchFamily="2" charset="-122"/>
              </a:rPr>
              <a:t>13</a:t>
            </a:r>
            <a:r>
              <a:rPr lang="zh-CN" altLang="en-US" sz="2000" dirty="0" smtClean="0">
                <a:ea typeface="宋体" panose="02010600030101010101" pitchFamily="2" charset="-122"/>
              </a:rPr>
              <a:t>！</a:t>
            </a:r>
            <a:r>
              <a:rPr lang="en-US" altLang="zh-CN" sz="2000" dirty="0" smtClean="0">
                <a:ea typeface="宋体" panose="02010600030101010101" pitchFamily="2" charset="-122"/>
              </a:rPr>
              <a:t>/13 (</a:t>
            </a:r>
            <a:r>
              <a:rPr lang="zh-CN" altLang="en-US" sz="2000" dirty="0" smtClean="0">
                <a:ea typeface="宋体" panose="02010600030101010101" pitchFamily="2" charset="-122"/>
              </a:rPr>
              <a:t>全排列除以</a:t>
            </a:r>
            <a:r>
              <a:rPr lang="en-US" altLang="zh-CN" sz="2000" dirty="0" smtClean="0">
                <a:ea typeface="宋体" panose="02010600030101010101" pitchFamily="2" charset="-122"/>
              </a:rPr>
              <a:t>13)</a:t>
            </a:r>
          </a:p>
          <a:p>
            <a:pPr marL="0" indent="457200">
              <a:buNone/>
            </a:pPr>
            <a:r>
              <a:rPr lang="zh-CN" altLang="en-US" sz="2000" dirty="0" smtClean="0">
                <a:ea typeface="宋体" panose="02010600030101010101" pitchFamily="2" charset="-122"/>
              </a:rPr>
              <a:t>示例染色体：</a:t>
            </a:r>
            <a:r>
              <a:rPr lang="en-US" altLang="zh-CN" sz="2000" dirty="0" smtClean="0">
                <a:ea typeface="宋体" panose="02010600030101010101" pitchFamily="2" charset="-122"/>
              </a:rPr>
              <a:t>[1 2 3 4 5 6 7 8 9 10 11 12 13],</a:t>
            </a:r>
            <a:r>
              <a:rPr lang="zh-CN" altLang="en-US" sz="2000" dirty="0" smtClean="0">
                <a:ea typeface="宋体" panose="02010600030101010101" pitchFamily="2" charset="-122"/>
              </a:rPr>
              <a:t>同</a:t>
            </a:r>
            <a:r>
              <a:rPr lang="en-US" altLang="zh-CN" sz="2000" dirty="0" smtClean="0">
                <a:ea typeface="宋体" panose="02010600030101010101" pitchFamily="2" charset="-122"/>
              </a:rPr>
              <a:t>[2 3 4 5 6 7 8 9 10 11 12 13 1]</a:t>
            </a:r>
            <a:r>
              <a:rPr lang="zh-CN" altLang="en-US" sz="2000" dirty="0" smtClean="0">
                <a:ea typeface="宋体" panose="02010600030101010101" pitchFamily="2" charset="-122"/>
              </a:rPr>
              <a:t>等属于同一种方案。</a:t>
            </a:r>
          </a:p>
          <a:p>
            <a:pPr marL="0" indent="457200">
              <a:buNone/>
            </a:pPr>
            <a:r>
              <a:rPr lang="zh-CN" altLang="en-US" sz="2000" dirty="0" smtClean="0">
                <a:ea typeface="宋体" panose="02010600030101010101" pitchFamily="2" charset="-122"/>
              </a:rPr>
              <a:t>这种方案的路程代价为：</a:t>
            </a:r>
            <a:r>
              <a:rPr lang="en-US" altLang="zh-CN" sz="2000" dirty="0" smtClean="0">
                <a:ea typeface="宋体" panose="02010600030101010101" pitchFamily="2" charset="-122"/>
              </a:rPr>
              <a:t>F = 2.2+17.5+14.7+5.4+2.4+3.3+4.8+9.2+3.3+1.2+10.5+10.7+10.4 </a:t>
            </a:r>
            <a:br>
              <a:rPr lang="en-US" altLang="zh-CN" sz="2000" dirty="0" smtClean="0">
                <a:ea typeface="宋体" panose="02010600030101010101" pitchFamily="2" charset="-122"/>
              </a:rPr>
            </a:br>
            <a:r>
              <a:rPr lang="en-US" altLang="zh-CN" sz="2000" dirty="0" smtClean="0">
                <a:ea typeface="宋体" panose="02010600030101010101" pitchFamily="2" charset="-122"/>
              </a:rPr>
              <a:t>= 95.6 (thousand kilometers)</a:t>
            </a:r>
          </a:p>
        </p:txBody>
      </p:sp>
      <p:pic>
        <p:nvPicPr>
          <p:cNvPr id="3072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3360" y="1827688"/>
            <a:ext cx="5580063"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0723"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dirty="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0724"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8677" name="文本占位符 3"/>
          <p:cNvSpPr>
            <a:spLocks noGrp="1"/>
          </p:cNvSpPr>
          <p:nvPr>
            <p:ph type="body" idx="1"/>
          </p:nvPr>
        </p:nvSpPr>
        <p:spPr>
          <a:xfrm>
            <a:off x="170656" y="904875"/>
            <a:ext cx="11467162" cy="5829300"/>
          </a:xfrm>
        </p:spPr>
        <p:txBody>
          <a:bodyPr/>
          <a:lstStyle/>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lgn="ctr">
              <a:buFont typeface="Arial" panose="020B0604020202020204" pitchFamily="34" charset="0"/>
              <a:buNone/>
            </a:pPr>
            <a:r>
              <a:rPr lang="zh-CN" altLang="en-US" sz="2000" dirty="0" smtClean="0">
                <a:ea typeface="宋体" panose="02010600030101010101" pitchFamily="2" charset="-122"/>
              </a:rPr>
              <a:t>某一情况随机生成路线图</a:t>
            </a:r>
            <a:endParaRPr lang="en-US" altLang="zh-CN" sz="2000" dirty="0" smtClean="0">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681" y="825500"/>
            <a:ext cx="7049111" cy="5288738"/>
          </a:xfrm>
          <a:prstGeom prst="rect">
            <a:avLst/>
          </a:prstGeom>
        </p:spPr>
      </p:pic>
    </p:spTree>
    <p:extLst>
      <p:ext uri="{BB962C8B-B14F-4D97-AF65-F5344CB8AC3E}">
        <p14:creationId xmlns:p14="http://schemas.microsoft.com/office/powerpoint/2010/main" val="256147555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1747"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1749" name="文本占位符 3"/>
          <p:cNvSpPr>
            <a:spLocks noGrp="1"/>
          </p:cNvSpPr>
          <p:nvPr>
            <p:ph type="body" idx="1"/>
          </p:nvPr>
        </p:nvSpPr>
        <p:spPr>
          <a:xfrm>
            <a:off x="541338" y="1006475"/>
            <a:ext cx="10888662" cy="5294313"/>
          </a:xfrm>
        </p:spPr>
        <p:txBody>
          <a:bodyPr/>
          <a:lstStyle/>
          <a:p>
            <a:pPr marL="0" indent="457200">
              <a:buFont typeface="Arial" panose="020B0604020202020204" pitchFamily="34" charset="0"/>
              <a:buNone/>
            </a:pPr>
            <a:r>
              <a:rPr lang="en-US" altLang="zh-CN" sz="2000" dirty="0" smtClean="0">
                <a:ea typeface="宋体" panose="02010600030101010101" pitchFamily="2" charset="-122"/>
              </a:rPr>
              <a:t>2.</a:t>
            </a:r>
            <a:r>
              <a:rPr lang="zh-CN" altLang="en-US" sz="2000" dirty="0" smtClean="0">
                <a:ea typeface="宋体" panose="02010600030101010101" pitchFamily="2" charset="-122"/>
              </a:rPr>
              <a:t>适应度函数</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latin typeface="宋体" panose="02010600030101010101" pitchFamily="2" charset="-122"/>
                <a:ea typeface="宋体" panose="02010600030101010101" pitchFamily="2" charset="-122"/>
              </a:rPr>
              <a:t>旅行商问题的评估目标非常明确：</a:t>
            </a:r>
            <a:r>
              <a:rPr lang="zh-CN" altLang="en-US" sz="2000" dirty="0" smtClean="0">
                <a:solidFill>
                  <a:srgbClr val="FF0000"/>
                </a:solidFill>
                <a:latin typeface="宋体" panose="02010600030101010101" pitchFamily="2" charset="-122"/>
                <a:ea typeface="宋体" panose="02010600030101010101" pitchFamily="2" charset="-122"/>
              </a:rPr>
              <a:t>总路程最短</a:t>
            </a:r>
            <a:r>
              <a:rPr lang="zh-CN" altLang="en-US" sz="2000" dirty="0" smtClean="0">
                <a:latin typeface="宋体" panose="02010600030101010101" pitchFamily="2" charset="-122"/>
                <a:ea typeface="宋体" panose="02010600030101010101" pitchFamily="2" charset="-122"/>
              </a:rPr>
              <a:t>。为了处理方便，我们通常希望每个个体的</a:t>
            </a:r>
            <a:r>
              <a:rPr lang="zh-CN" altLang="en-US" sz="2000" dirty="0" smtClean="0">
                <a:solidFill>
                  <a:srgbClr val="FF0000"/>
                </a:solidFill>
                <a:latin typeface="宋体" panose="02010600030101010101" pitchFamily="2" charset="-122"/>
                <a:ea typeface="宋体" panose="02010600030101010101" pitchFamily="2" charset="-122"/>
              </a:rPr>
              <a:t>分数是越大越好</a:t>
            </a:r>
            <a:r>
              <a:rPr lang="zh-CN" altLang="en-US" sz="2000" dirty="0" smtClean="0">
                <a:latin typeface="宋体" panose="02010600030101010101" pitchFamily="2" charset="-122"/>
                <a:ea typeface="宋体" panose="02010600030101010101" pitchFamily="2" charset="-122"/>
              </a:rPr>
              <a:t>，既然总路程是越小越好，那么评估函数的实现便有一个很简单直接的方案，</a:t>
            </a:r>
            <a:r>
              <a:rPr lang="en-US" altLang="zh-CN"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取总路程的倒数</a:t>
            </a:r>
            <a:r>
              <a:rPr lang="zh-CN" altLang="en-US" sz="2000" dirty="0" smtClean="0">
                <a:latin typeface="宋体" panose="02010600030101010101" pitchFamily="2" charset="-122"/>
                <a:ea typeface="宋体" panose="02010600030101010101" pitchFamily="2" charset="-122"/>
              </a:rPr>
              <a:t>。在我们这个例子中，这个简单的方案是有效的，不过有些复杂场景下，可能会需要更复杂的评估函数。</a:t>
            </a:r>
            <a:endParaRPr lang="en-US" altLang="zh-CN" sz="2000" dirty="0" smtClean="0">
              <a:latin typeface="宋体" panose="02010600030101010101" pitchFamily="2" charset="-122"/>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有了评估函数，我们便能给所有染色体评估，并基于这个评估产生下一代。  </a:t>
            </a:r>
            <a:endParaRPr lang="en-US" altLang="zh-CN" sz="2000" dirty="0" smtClean="0">
              <a:latin typeface="宋体" panose="02010600030101010101" pitchFamily="2" charset="-122"/>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下一代的数量通常与前代相同。生成规则一般是： </a:t>
            </a:r>
          </a:p>
          <a:p>
            <a:r>
              <a:rPr lang="zh-CN" altLang="en-US" sz="2000" dirty="0" smtClean="0">
                <a:latin typeface="宋体" panose="02010600030101010101" pitchFamily="2" charset="-122"/>
                <a:ea typeface="宋体" panose="02010600030101010101" pitchFamily="2" charset="-122"/>
              </a:rPr>
              <a:t>前代</a:t>
            </a:r>
            <a:r>
              <a:rPr lang="zh-CN" altLang="en-US" sz="2000" dirty="0" smtClean="0">
                <a:solidFill>
                  <a:srgbClr val="FF0000"/>
                </a:solidFill>
                <a:latin typeface="宋体" panose="02010600030101010101" pitchFamily="2" charset="-122"/>
                <a:ea typeface="宋体" panose="02010600030101010101" pitchFamily="2" charset="-122"/>
              </a:rPr>
              <a:t>最佳</a:t>
            </a:r>
            <a:r>
              <a:rPr lang="zh-CN" altLang="en-US" sz="2000" dirty="0" smtClean="0">
                <a:latin typeface="宋体" panose="02010600030101010101" pitchFamily="2" charset="-122"/>
                <a:ea typeface="宋体" panose="02010600030101010101" pitchFamily="2" charset="-122"/>
              </a:rPr>
              <a:t>的染色体直接进入下一代； </a:t>
            </a:r>
          </a:p>
          <a:p>
            <a:r>
              <a:rPr lang="zh-CN" altLang="en-US" sz="2000" dirty="0" smtClean="0">
                <a:latin typeface="宋体" panose="02010600030101010101" pitchFamily="2" charset="-122"/>
                <a:ea typeface="宋体" panose="02010600030101010101" pitchFamily="2" charset="-122"/>
              </a:rPr>
              <a:t>从前代选中两个染色体，选中概率</a:t>
            </a:r>
            <a:r>
              <a:rPr lang="zh-CN" altLang="en-US" sz="2000" dirty="0" smtClean="0">
                <a:solidFill>
                  <a:srgbClr val="FF0000"/>
                </a:solidFill>
                <a:latin typeface="宋体" panose="02010600030101010101" pitchFamily="2" charset="-122"/>
                <a:ea typeface="宋体" panose="02010600030101010101" pitchFamily="2" charset="-122"/>
              </a:rPr>
              <a:t>正比</a:t>
            </a:r>
            <a:r>
              <a:rPr lang="zh-CN" altLang="en-US" sz="2000" dirty="0" smtClean="0">
                <a:latin typeface="宋体" panose="02010600030101010101" pitchFamily="2" charset="-122"/>
                <a:ea typeface="宋体" panose="02010600030101010101" pitchFamily="2" charset="-122"/>
              </a:rPr>
              <a:t>于得分，将两个染色体</a:t>
            </a:r>
            <a:r>
              <a:rPr lang="zh-CN" altLang="en-US" sz="2000" dirty="0" smtClean="0">
                <a:solidFill>
                  <a:srgbClr val="FF0000"/>
                </a:solidFill>
                <a:latin typeface="宋体" panose="02010600030101010101" pitchFamily="2" charset="-122"/>
                <a:ea typeface="宋体" panose="02010600030101010101" pitchFamily="2" charset="-122"/>
              </a:rPr>
              <a:t>随机交叉、变异</a:t>
            </a:r>
            <a:r>
              <a:rPr lang="zh-CN" altLang="en-US" sz="2000" dirty="0" smtClean="0">
                <a:latin typeface="宋体" panose="02010600030101010101" pitchFamily="2" charset="-122"/>
                <a:ea typeface="宋体" panose="02010600030101010101" pitchFamily="2" charset="-122"/>
              </a:rPr>
              <a:t>，生成下一代； </a:t>
            </a:r>
          </a:p>
          <a:p>
            <a:r>
              <a:rPr lang="zh-CN" altLang="en-US" sz="2000" dirty="0" smtClean="0">
                <a:latin typeface="宋体" panose="02010600030101010101" pitchFamily="2" charset="-122"/>
                <a:ea typeface="宋体" panose="02010600030101010101" pitchFamily="2" charset="-122"/>
              </a:rPr>
              <a:t>重复第 </a:t>
            </a: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步，直到下一代的个体数达到要求。 </a:t>
            </a:r>
          </a:p>
          <a:p>
            <a:pPr marL="0" indent="457200">
              <a:buNone/>
            </a:pPr>
            <a:endParaRPr lang="zh-CN" altLang="en-US" sz="20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1747"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1749" name="文本占位符 3"/>
          <p:cNvSpPr>
            <a:spLocks noGrp="1"/>
          </p:cNvSpPr>
          <p:nvPr>
            <p:ph type="body" idx="1"/>
          </p:nvPr>
        </p:nvSpPr>
        <p:spPr>
          <a:xfrm>
            <a:off x="541337" y="1006475"/>
            <a:ext cx="11101313" cy="5128511"/>
          </a:xfrm>
        </p:spPr>
        <p:txBody>
          <a:bodyPr/>
          <a:lstStyle/>
          <a:p>
            <a:pPr marL="0" indent="457200">
              <a:buNone/>
            </a:pPr>
            <a:r>
              <a:rPr lang="en-US" altLang="zh-CN" sz="2000" dirty="0" smtClean="0">
                <a:ea typeface="宋体" panose="02010600030101010101" pitchFamily="2" charset="-122"/>
              </a:rPr>
              <a:t>3.</a:t>
            </a:r>
            <a:r>
              <a:rPr lang="zh-CN" altLang="en-US" sz="2000" dirty="0" smtClean="0">
                <a:ea typeface="宋体" panose="02010600030101010101" pitchFamily="2" charset="-122"/>
              </a:rPr>
              <a:t> 选择</a:t>
            </a:r>
            <a:r>
              <a:rPr lang="en-US" altLang="zh-CN" sz="2000" dirty="0" smtClean="0">
                <a:ea typeface="宋体" panose="02010600030101010101" pitchFamily="2" charset="-122"/>
              </a:rPr>
              <a:t>(</a:t>
            </a:r>
            <a:r>
              <a:rPr lang="zh-CN" altLang="en-US" sz="2000" dirty="0">
                <a:solidFill>
                  <a:srgbClr val="FF0000"/>
                </a:solidFill>
                <a:ea typeface="宋体" panose="02010600030101010101" pitchFamily="2" charset="-122"/>
              </a:rPr>
              <a:t>轮盘赌注选择</a:t>
            </a:r>
            <a:r>
              <a:rPr lang="en-US" altLang="zh-CN" sz="2000" dirty="0" smtClean="0">
                <a:ea typeface="宋体" panose="02010600030101010101" pitchFamily="2" charset="-122"/>
              </a:rPr>
              <a:t>)</a:t>
            </a:r>
          </a:p>
          <a:p>
            <a:pPr marL="0" indent="457200">
              <a:buNone/>
            </a:pPr>
            <a:r>
              <a:rPr lang="zh-CN" altLang="en-US" sz="2000" dirty="0" smtClean="0">
                <a:latin typeface="宋体" panose="02010600030101010101" pitchFamily="2" charset="-122"/>
                <a:ea typeface="宋体" panose="02010600030101010101" pitchFamily="2" charset="-122"/>
              </a:rPr>
              <a:t>利用</a:t>
            </a:r>
            <a:r>
              <a:rPr lang="zh-CN" altLang="en-US" sz="2000" dirty="0">
                <a:latin typeface="宋体" panose="02010600030101010101" pitchFamily="2" charset="-122"/>
                <a:ea typeface="宋体" panose="02010600030101010101" pitchFamily="2" charset="-122"/>
              </a:rPr>
              <a:t>赌轮选择机制，</a:t>
            </a:r>
            <a:r>
              <a:rPr lang="zh-CN" altLang="en-US" sz="2000" dirty="0" smtClean="0">
                <a:latin typeface="宋体" panose="02010600030101010101" pitchFamily="2" charset="-122"/>
                <a:ea typeface="宋体" panose="02010600030101010101" pitchFamily="2" charset="-122"/>
              </a:rPr>
              <a:t>分</a:t>
            </a:r>
            <a:r>
              <a:rPr lang="en-US" altLang="zh-CN" sz="2000" dirty="0" smtClean="0">
                <a:latin typeface="宋体" panose="02010600030101010101" pitchFamily="2" charset="-122"/>
                <a:ea typeface="宋体" panose="02010600030101010101" pitchFamily="2" charset="-122"/>
              </a:rPr>
              <a:t>13</a:t>
            </a:r>
            <a:r>
              <a:rPr lang="zh-CN" altLang="en-US" sz="2000" dirty="0" smtClean="0">
                <a:latin typeface="宋体" panose="02010600030101010101" pitchFamily="2" charset="-122"/>
                <a:ea typeface="宋体" panose="02010600030101010101" pitchFamily="2" charset="-122"/>
              </a:rPr>
              <a:t>次从</a:t>
            </a:r>
            <a:r>
              <a:rPr lang="en-US" altLang="zh-CN" sz="2000" dirty="0" smtClean="0">
                <a:latin typeface="宋体" panose="02010600030101010101" pitchFamily="2" charset="-122"/>
                <a:ea typeface="宋体" panose="02010600030101010101" pitchFamily="2" charset="-122"/>
              </a:rPr>
              <a:t>13</a:t>
            </a:r>
            <a:r>
              <a:rPr lang="zh-CN" altLang="en-US" sz="2000" dirty="0" smtClean="0">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种群中挑选</a:t>
            </a:r>
            <a:r>
              <a:rPr lang="zh-CN" altLang="en-US" sz="2000" dirty="0" smtClean="0">
                <a:latin typeface="宋体" panose="02010600030101010101" pitchFamily="2" charset="-122"/>
                <a:ea typeface="宋体" panose="02010600030101010101" pitchFamily="2" charset="-122"/>
              </a:rPr>
              <a:t>出</a:t>
            </a:r>
            <a:r>
              <a:rPr lang="en-US" altLang="zh-CN" sz="2000" dirty="0" smtClean="0">
                <a:latin typeface="宋体" panose="02010600030101010101" pitchFamily="2" charset="-122"/>
                <a:ea typeface="宋体" panose="02010600030101010101" pitchFamily="2" charset="-122"/>
              </a:rPr>
              <a:t>13</a:t>
            </a:r>
            <a:r>
              <a:rPr lang="zh-CN" altLang="en-US" sz="2000" dirty="0" smtClean="0">
                <a:latin typeface="宋体" panose="02010600030101010101" pitchFamily="2" charset="-122"/>
                <a:ea typeface="宋体" panose="02010600030101010101" pitchFamily="2" charset="-122"/>
              </a:rPr>
              <a:t>个</a:t>
            </a:r>
            <a:r>
              <a:rPr lang="zh-CN" altLang="en-US" sz="2000" dirty="0">
                <a:latin typeface="宋体" panose="02010600030101010101" pitchFamily="2" charset="-122"/>
                <a:ea typeface="宋体" panose="02010600030101010101" pitchFamily="2" charset="-122"/>
              </a:rPr>
              <a:t>染色体进行复制。</a:t>
            </a:r>
          </a:p>
          <a:p>
            <a:pPr marL="0" indent="457200">
              <a:buNone/>
            </a:pPr>
            <a:r>
              <a:rPr lang="zh-CN" altLang="en-US" sz="2000" dirty="0">
                <a:latin typeface="宋体" panose="02010600030101010101" pitchFamily="2" charset="-122"/>
                <a:ea typeface="宋体" panose="02010600030101010101" pitchFamily="2" charset="-122"/>
              </a:rPr>
              <a:t>每次随机生成一个</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之内的小数，因为适应度越高的染色体的积累概率区间越大，所以适应度越高的染色体被选择的次数会越多，满足了</a:t>
            </a:r>
            <a:r>
              <a:rPr lang="zh-CN" altLang="en-US" sz="2000" dirty="0">
                <a:solidFill>
                  <a:srgbClr val="FF0000"/>
                </a:solidFill>
                <a:latin typeface="宋体" panose="02010600030101010101" pitchFamily="2" charset="-122"/>
                <a:ea typeface="宋体" panose="02010600030101010101" pitchFamily="2" charset="-122"/>
              </a:rPr>
              <a:t>优胜劣汰</a:t>
            </a:r>
            <a:r>
              <a:rPr lang="zh-CN" altLang="en-US" sz="2000" dirty="0">
                <a:latin typeface="宋体" panose="02010600030101010101" pitchFamily="2" charset="-122"/>
                <a:ea typeface="宋体" panose="02010600030101010101" pitchFamily="2" charset="-122"/>
              </a:rPr>
              <a:t>的原则。</a:t>
            </a:r>
          </a:p>
          <a:p>
            <a:pPr marL="0" indent="457200">
              <a:buNone/>
            </a:pPr>
            <a:r>
              <a:rPr lang="zh-CN" altLang="en-US" sz="2000" dirty="0">
                <a:latin typeface="宋体" panose="02010600030101010101" pitchFamily="2" charset="-122"/>
                <a:ea typeface="宋体" panose="02010600030101010101" pitchFamily="2" charset="-122"/>
              </a:rPr>
              <a:t>选择</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复制完后，要重新计算每个种群的适应度等信息，与已经保存的最优染色体进行比较，如果比已经存在的适应度还要高就进行最优染色体的更新</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如果</a:t>
            </a:r>
            <a:r>
              <a:rPr lang="zh-CN" altLang="en-US" sz="2000" dirty="0">
                <a:latin typeface="宋体" panose="02010600030101010101" pitchFamily="2" charset="-122"/>
                <a:ea typeface="宋体" panose="02010600030101010101" pitchFamily="2" charset="-122"/>
              </a:rPr>
              <a:t>最优染色体没有更新，则说明新成的最大适应度种群不如以前的好，则在新生成的种群中找到适应度最低的，用最优染色体提换掉。</a:t>
            </a:r>
          </a:p>
          <a:p>
            <a:pPr marL="0" indent="457200">
              <a:buNone/>
            </a:pPr>
            <a:endParaRPr lang="zh-CN" altLang="en-US" sz="2000" dirty="0" smtClean="0">
              <a:ea typeface="宋体" panose="02010600030101010101" pitchFamily="2" charset="-122"/>
            </a:endParaRPr>
          </a:p>
        </p:txBody>
      </p:sp>
    </p:spTree>
    <p:extLst>
      <p:ext uri="{BB962C8B-B14F-4D97-AF65-F5344CB8AC3E}">
        <p14:creationId xmlns:p14="http://schemas.microsoft.com/office/powerpoint/2010/main" val="3071855127"/>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2771"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2773" name="文本占位符 3"/>
          <p:cNvSpPr>
            <a:spLocks noGrp="1"/>
          </p:cNvSpPr>
          <p:nvPr>
            <p:ph type="body" idx="1"/>
          </p:nvPr>
        </p:nvSpPr>
        <p:spPr>
          <a:xfrm>
            <a:off x="341313" y="1006475"/>
            <a:ext cx="10515600" cy="5632864"/>
          </a:xfrm>
        </p:spPr>
        <p:txBody>
          <a:bodyPr/>
          <a:lstStyle/>
          <a:p>
            <a:pPr marL="0" indent="457200">
              <a:buFont typeface="Arial" panose="020B0604020202020204" pitchFamily="34" charset="0"/>
              <a:buNone/>
            </a:pPr>
            <a:r>
              <a:rPr lang="en-US" altLang="zh-CN" sz="2000" dirty="0" smtClean="0">
                <a:ea typeface="宋体" panose="02010600030101010101" pitchFamily="2" charset="-122"/>
              </a:rPr>
              <a:t>4.</a:t>
            </a:r>
            <a:r>
              <a:rPr lang="zh-CN" altLang="en-US" sz="2000" dirty="0" smtClean="0">
                <a:ea typeface="宋体" panose="02010600030101010101" pitchFamily="2" charset="-122"/>
              </a:rPr>
              <a:t>交叉运算</a:t>
            </a:r>
            <a:endParaRPr lang="en-US" altLang="zh-CN" sz="2000" dirty="0" smtClean="0">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这样便能得到两个新的子代，我们只需随机返回一个子代即可。</a:t>
            </a:r>
            <a:endParaRPr lang="en-US" altLang="zh-CN" sz="2000" dirty="0" smtClean="0">
              <a:latin typeface="宋体" panose="02010600030101010101" pitchFamily="2" charset="-122"/>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buFont typeface="Arial" panose="020B0604020202020204" pitchFamily="34" charset="0"/>
              <a:buNone/>
            </a:pPr>
            <a:endParaRPr lang="en-US" altLang="zh-CN" sz="2000" dirty="0">
              <a:ea typeface="宋体" panose="02010600030101010101" pitchFamily="2" charset="-122"/>
            </a:endParaRPr>
          </a:p>
          <a:p>
            <a:pPr marL="0" indent="457200">
              <a:buFont typeface="Arial" panose="020B0604020202020204" pitchFamily="34" charset="0"/>
              <a:buNone/>
            </a:pPr>
            <a:endParaRPr lang="en-US" altLang="zh-CN" sz="2000" dirty="0" smtClean="0">
              <a:ea typeface="宋体" panose="02010600030101010101" pitchFamily="2" charset="-122"/>
            </a:endParaRPr>
          </a:p>
          <a:p>
            <a:pPr marL="0" indent="457200" algn="ctr">
              <a:buFont typeface="Arial" panose="020B0604020202020204" pitchFamily="34" charset="0"/>
              <a:buNone/>
            </a:pPr>
            <a:endParaRPr lang="en-US" altLang="zh-CN" sz="2000" dirty="0" smtClean="0">
              <a:ea typeface="宋体" panose="02010600030101010101" pitchFamily="2" charset="-122"/>
            </a:endParaRPr>
          </a:p>
          <a:p>
            <a:pPr marL="0" indent="457200" algn="ctr">
              <a:buFont typeface="Arial" panose="020B0604020202020204" pitchFamily="34" charset="0"/>
              <a:buNone/>
            </a:pPr>
            <a:r>
              <a:rPr lang="zh-CN" altLang="en-US" sz="1800" dirty="0" smtClean="0">
                <a:ea typeface="宋体" panose="02010600030101010101" pitchFamily="2" charset="-122"/>
              </a:rPr>
              <a:t>交叉运算图例</a:t>
            </a:r>
            <a:endParaRPr lang="en-US" altLang="zh-CN" sz="1800" dirty="0" smtClean="0">
              <a:ea typeface="宋体" panose="02010600030101010101" pitchFamily="2" charset="-122"/>
            </a:endParaRPr>
          </a:p>
          <a:p>
            <a:pPr marL="0" indent="457200">
              <a:buFont typeface="Arial" panose="020B0604020202020204" pitchFamily="34" charset="0"/>
              <a:buNone/>
            </a:pPr>
            <a:endParaRPr lang="zh-CN" altLang="en-US" sz="2000" dirty="0" smtClean="0">
              <a:ea typeface="宋体" panose="02010600030101010101" pitchFamily="2" charset="-122"/>
            </a:endParaRPr>
          </a:p>
        </p:txBody>
      </p:sp>
      <p:pic>
        <p:nvPicPr>
          <p:cNvPr id="3277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0475" y="1718993"/>
            <a:ext cx="6137275"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411"/>
          <p:cNvSpPr>
            <a:spLocks/>
          </p:cNvSpPr>
          <p:nvPr/>
        </p:nvSpPr>
        <p:spPr bwMode="auto">
          <a:xfrm>
            <a:off x="3773488" y="0"/>
            <a:ext cx="10539412" cy="6858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4256" y="0"/>
                </a:lnTo>
                <a:lnTo>
                  <a:pt x="21600" y="0"/>
                </a:lnTo>
                <a:lnTo>
                  <a:pt x="17344" y="21600"/>
                </a:lnTo>
                <a:lnTo>
                  <a:pt x="0" y="21600"/>
                </a:lnTo>
                <a:close/>
              </a:path>
            </a:pathLst>
          </a:cu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zh-CN" altLang="en-US"/>
          </a:p>
        </p:txBody>
      </p:sp>
      <p:grpSp>
        <p:nvGrpSpPr>
          <p:cNvPr id="17411" name="Group 414"/>
          <p:cNvGrpSpPr>
            <a:grpSpLocks/>
          </p:cNvGrpSpPr>
          <p:nvPr/>
        </p:nvGrpSpPr>
        <p:grpSpPr bwMode="auto">
          <a:xfrm>
            <a:off x="901700" y="2363788"/>
            <a:ext cx="3509963" cy="2130425"/>
            <a:chOff x="0" y="0"/>
            <a:chExt cx="3510195" cy="2130745"/>
          </a:xfrm>
        </p:grpSpPr>
        <p:sp>
          <p:nvSpPr>
            <p:cNvPr id="17422" name="Shape 412"/>
            <p:cNvSpPr>
              <a:spLocks noChangeArrowheads="1"/>
            </p:cNvSpPr>
            <p:nvPr/>
          </p:nvSpPr>
          <p:spPr bwMode="auto">
            <a:xfrm>
              <a:off x="0" y="0"/>
              <a:ext cx="3510196" cy="176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just" eaLnBrk="1"/>
              <a:r>
                <a:rPr lang="zh-CN" altLang="zh-CN" sz="10000">
                  <a:solidFill>
                    <a:srgbClr val="287CC3"/>
                  </a:solidFill>
                  <a:latin typeface="Microsoft YaHei" panose="020B0503020204020204" pitchFamily="34" charset="-122"/>
                  <a:ea typeface="Microsoft YaHei" panose="020B0503020204020204" pitchFamily="34" charset="-122"/>
                  <a:sym typeface="Microsoft YaHei" panose="020B0503020204020204" pitchFamily="34" charset="-122"/>
                </a:rPr>
                <a:t>目录</a:t>
              </a:r>
            </a:p>
          </p:txBody>
        </p:sp>
        <p:sp>
          <p:nvSpPr>
            <p:cNvPr id="413" name="Shape 413"/>
            <p:cNvSpPr/>
            <p:nvPr/>
          </p:nvSpPr>
          <p:spPr>
            <a:xfrm>
              <a:off x="165111" y="1779854"/>
              <a:ext cx="2543343" cy="350891"/>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just">
                <a:defRPr spc="53">
                  <a:solidFill>
                    <a:srgbClr val="287CC3"/>
                  </a:solidFill>
                  <a:latin typeface="Arial"/>
                  <a:ea typeface="Arial"/>
                  <a:cs typeface="Arial"/>
                  <a:sym typeface="Arial"/>
                </a:defRPr>
              </a:lvl1pPr>
            </a:lstStyle>
            <a:p>
              <a:pPr eaLnBrk="1" fontAlgn="auto">
                <a:spcBef>
                  <a:spcPts val="0"/>
                </a:spcBef>
                <a:spcAft>
                  <a:spcPts val="0"/>
                </a:spcAft>
                <a:defRPr/>
              </a:pPr>
              <a:r>
                <a:rPr kern="0"/>
                <a:t>CONTENTS</a:t>
              </a:r>
            </a:p>
          </p:txBody>
        </p:sp>
      </p:grpSp>
      <p:grpSp>
        <p:nvGrpSpPr>
          <p:cNvPr id="17412" name="组合 1"/>
          <p:cNvGrpSpPr>
            <a:grpSpLocks/>
          </p:cNvGrpSpPr>
          <p:nvPr/>
        </p:nvGrpSpPr>
        <p:grpSpPr bwMode="auto">
          <a:xfrm>
            <a:off x="5954713" y="695325"/>
            <a:ext cx="4791075" cy="4284663"/>
            <a:chOff x="6664304" y="561914"/>
            <a:chExt cx="4618692" cy="4074186"/>
          </a:xfrm>
        </p:grpSpPr>
        <p:grpSp>
          <p:nvGrpSpPr>
            <p:cNvPr id="17413" name="Group 417"/>
            <p:cNvGrpSpPr>
              <a:grpSpLocks/>
            </p:cNvGrpSpPr>
            <p:nvPr/>
          </p:nvGrpSpPr>
          <p:grpSpPr bwMode="auto">
            <a:xfrm>
              <a:off x="6664304" y="2635092"/>
              <a:ext cx="4264367" cy="2001008"/>
              <a:chOff x="0" y="-1238667"/>
              <a:chExt cx="4264367" cy="2001006"/>
            </a:xfrm>
          </p:grpSpPr>
          <p:sp>
            <p:nvSpPr>
              <p:cNvPr id="17420" name="Shape 415"/>
              <p:cNvSpPr>
                <a:spLocks noChangeArrowheads="1"/>
              </p:cNvSpPr>
              <p:nvPr/>
            </p:nvSpPr>
            <p:spPr bwMode="auto">
              <a:xfrm>
                <a:off x="1505157" y="-1238667"/>
                <a:ext cx="2759210" cy="4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19" rIns="45719" b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FFFFFF"/>
                    </a:solidFill>
                    <a:latin typeface="SimHei" panose="02010609060101010101" pitchFamily="49" charset="-122"/>
                    <a:ea typeface="SimHei" panose="02010609060101010101" pitchFamily="49" charset="-122"/>
                    <a:sym typeface="SimHei" panose="02010609060101010101" pitchFamily="49" charset="-122"/>
                  </a:rPr>
                  <a:t>遗传算法的应用</a:t>
                </a:r>
                <a:r>
                  <a:rPr lang="en-US" altLang="zh-CN" sz="2400">
                    <a:solidFill>
                      <a:srgbClr val="FFFFFF"/>
                    </a:solidFill>
                    <a:latin typeface="SimHei" panose="02010609060101010101" pitchFamily="49" charset="-122"/>
                    <a:ea typeface="SimHei" panose="02010609060101010101" pitchFamily="49" charset="-122"/>
                    <a:sym typeface="SimHei" panose="02010609060101010101" pitchFamily="49" charset="-122"/>
                  </a:rPr>
                  <a:t>-TSP</a:t>
                </a:r>
                <a:endParaRPr lang="zh-CN" altLang="zh-CN" sz="240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pic>
            <p:nvPicPr>
              <p:cNvPr id="17421" name="image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339" cy="76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7414" name="Group 420"/>
            <p:cNvGrpSpPr>
              <a:grpSpLocks/>
            </p:cNvGrpSpPr>
            <p:nvPr/>
          </p:nvGrpSpPr>
          <p:grpSpPr bwMode="auto">
            <a:xfrm>
              <a:off x="7483497" y="561914"/>
              <a:ext cx="3799499" cy="968575"/>
              <a:chOff x="0" y="0"/>
              <a:chExt cx="3799499" cy="968574"/>
            </a:xfrm>
          </p:grpSpPr>
          <p:sp>
            <p:nvSpPr>
              <p:cNvPr id="17418" name="Shape 418"/>
              <p:cNvSpPr>
                <a:spLocks noChangeArrowheads="1"/>
              </p:cNvSpPr>
              <p:nvPr/>
            </p:nvSpPr>
            <p:spPr bwMode="auto">
              <a:xfrm>
                <a:off x="1040289" y="288547"/>
                <a:ext cx="2759210" cy="4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19" rIns="45719" b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FFFFFF"/>
                    </a:solidFill>
                    <a:latin typeface="SimHei" panose="02010609060101010101" pitchFamily="49" charset="-122"/>
                    <a:ea typeface="SimHei" panose="02010609060101010101" pitchFamily="49" charset="-122"/>
                    <a:sym typeface="SimHei" panose="02010609060101010101" pitchFamily="49" charset="-122"/>
                  </a:rPr>
                  <a:t>遗传算法的简单实例</a:t>
                </a:r>
                <a:endParaRPr lang="zh-CN" altLang="zh-CN" sz="240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pic>
            <p:nvPicPr>
              <p:cNvPr id="17419" name="问号.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8574" cy="96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7415" name="Group 423"/>
            <p:cNvGrpSpPr>
              <a:grpSpLocks/>
            </p:cNvGrpSpPr>
            <p:nvPr/>
          </p:nvGrpSpPr>
          <p:grpSpPr bwMode="auto">
            <a:xfrm>
              <a:off x="7095360" y="2204378"/>
              <a:ext cx="2646144" cy="2139163"/>
              <a:chOff x="0" y="0"/>
              <a:chExt cx="2646143" cy="2139158"/>
            </a:xfrm>
          </p:grpSpPr>
          <p:sp>
            <p:nvSpPr>
              <p:cNvPr id="17416" name="Shape 421"/>
              <p:cNvSpPr>
                <a:spLocks noChangeArrowheads="1"/>
              </p:cNvSpPr>
              <p:nvPr/>
            </p:nvSpPr>
            <p:spPr bwMode="auto">
              <a:xfrm>
                <a:off x="1074100" y="1700200"/>
                <a:ext cx="1572043" cy="43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19" rIns="45719" b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FFFFFF"/>
                    </a:solidFill>
                    <a:latin typeface="SimHei" panose="02010609060101010101" pitchFamily="49" charset="-122"/>
                    <a:ea typeface="SimHei" panose="02010609060101010101" pitchFamily="49" charset="-122"/>
                    <a:sym typeface="SimHei" panose="02010609060101010101" pitchFamily="49" charset="-122"/>
                  </a:rPr>
                  <a:t>总结及分析</a:t>
                </a:r>
                <a:endParaRPr lang="zh-CN" altLang="zh-CN" sz="240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pic>
            <p:nvPicPr>
              <p:cNvPr id="17417" name="研究.png"/>
              <p:cNvPicPr>
                <a:picLocks noChangeAspect="1"/>
              </p:cNvPicPr>
              <p:nvPr/>
            </p:nvPicPr>
            <p:blipFill>
              <a:blip r:embed="rId4">
                <a:extLst>
                  <a:ext uri="{28A0092B-C50C-407E-A947-70E740481C1C}">
                    <a14:useLocalDpi xmlns:a14="http://schemas.microsoft.com/office/drawing/2010/main" val="0"/>
                  </a:ext>
                </a:extLst>
              </a:blip>
              <a:srcRect b="2621"/>
              <a:stretch>
                <a:fillRect/>
              </a:stretch>
            </p:blipFill>
            <p:spPr bwMode="auto">
              <a:xfrm>
                <a:off x="0" y="0"/>
                <a:ext cx="916406" cy="89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1747"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1749" name="文本占位符 3"/>
          <p:cNvSpPr>
            <a:spLocks noGrp="1"/>
          </p:cNvSpPr>
          <p:nvPr>
            <p:ph type="body" idx="1"/>
          </p:nvPr>
        </p:nvSpPr>
        <p:spPr>
          <a:xfrm>
            <a:off x="858643" y="994976"/>
            <a:ext cx="9411629" cy="4926322"/>
          </a:xfrm>
        </p:spPr>
        <p:txBody>
          <a:bodyPr/>
          <a:lstStyle/>
          <a:p>
            <a:pPr marL="0" indent="457200">
              <a:buNone/>
            </a:pPr>
            <a:r>
              <a:rPr lang="zh-CN" altLang="en-US" sz="2000" dirty="0" smtClean="0"/>
              <a:t>  </a:t>
            </a:r>
            <a:r>
              <a:rPr lang="en-US" altLang="zh-CN" sz="2000" dirty="0">
                <a:ea typeface="宋体" panose="02010600030101010101" pitchFamily="2" charset="-122"/>
              </a:rPr>
              <a:t>4.</a:t>
            </a:r>
            <a:r>
              <a:rPr lang="zh-CN" altLang="en-US" sz="2000" dirty="0">
                <a:ea typeface="宋体" panose="02010600030101010101" pitchFamily="2" charset="-122"/>
              </a:rPr>
              <a:t>交叉</a:t>
            </a:r>
            <a:r>
              <a:rPr lang="zh-CN" altLang="en-US" sz="2000" dirty="0" smtClean="0">
                <a:ea typeface="宋体" panose="02010600030101010101" pitchFamily="2" charset="-122"/>
              </a:rPr>
              <a:t>运算</a:t>
            </a:r>
            <a:endParaRPr lang="en-US" altLang="zh-CN" sz="2000" dirty="0" smtClean="0"/>
          </a:p>
          <a:p>
            <a:pPr marL="0" indent="457200">
              <a:buNone/>
            </a:pPr>
            <a:r>
              <a:rPr lang="zh-CN" altLang="en-US" sz="2000" dirty="0" smtClean="0">
                <a:latin typeface="宋体" panose="02010600030101010101" pitchFamily="2" charset="-122"/>
                <a:ea typeface="宋体" panose="02010600030101010101" pitchFamily="2" charset="-122"/>
              </a:rPr>
              <a:t>每</a:t>
            </a:r>
            <a:r>
              <a:rPr lang="zh-CN" altLang="en-US" sz="2000" dirty="0">
                <a:latin typeface="宋体" panose="02010600030101010101" pitchFamily="2" charset="-122"/>
                <a:ea typeface="宋体" panose="02010600030101010101" pitchFamily="2" charset="-122"/>
              </a:rPr>
              <a:t>一代的繁衍都让</a:t>
            </a:r>
            <a:r>
              <a:rPr lang="en-US" altLang="zh-CN" sz="2000" dirty="0">
                <a:latin typeface="宋体" panose="02010600030101010101" pitchFamily="2" charset="-122"/>
                <a:ea typeface="宋体" panose="02010600030101010101" pitchFamily="2" charset="-122"/>
              </a:rPr>
              <a:t>13</a:t>
            </a:r>
            <a:r>
              <a:rPr lang="zh-CN" altLang="en-US" sz="2000" dirty="0">
                <a:latin typeface="宋体" panose="02010600030101010101" pitchFamily="2" charset="-122"/>
                <a:ea typeface="宋体" panose="02010600030101010101" pitchFamily="2" charset="-122"/>
              </a:rPr>
              <a:t>个种群中相邻的两个种群进行染色体交叉，交叉率为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，即</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号种群和</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号种群交叉，</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号种群和</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号种群交叉，以此类推。交叉段是由</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个随机数决定，采用部分映射交叉，直接交换由随机数产生的染色体片段。</a:t>
            </a:r>
          </a:p>
          <a:p>
            <a:pPr marL="0" indent="457200">
              <a:buNone/>
            </a:pPr>
            <a:r>
              <a:rPr lang="zh-CN" altLang="en-US" sz="2000" dirty="0" smtClean="0">
                <a:latin typeface="宋体" panose="02010600030101010101" pitchFamily="2" charset="-122"/>
                <a:ea typeface="宋体" panose="02010600030101010101" pitchFamily="2" charset="-122"/>
              </a:rPr>
              <a:t>交叉完后要重新计算每个种群的适应度等信息，与已经保存的</a:t>
            </a:r>
            <a:r>
              <a:rPr lang="zh-CN" altLang="en-US" sz="2000" dirty="0" smtClean="0">
                <a:solidFill>
                  <a:srgbClr val="FF0000"/>
                </a:solidFill>
                <a:latin typeface="宋体" panose="02010600030101010101" pitchFamily="2" charset="-122"/>
                <a:ea typeface="宋体" panose="02010600030101010101" pitchFamily="2" charset="-122"/>
              </a:rPr>
              <a:t>最优染色体</a:t>
            </a:r>
            <a:r>
              <a:rPr lang="zh-CN" altLang="en-US" sz="2000" dirty="0" smtClean="0">
                <a:latin typeface="宋体" panose="02010600030101010101" pitchFamily="2" charset="-122"/>
                <a:ea typeface="宋体" panose="02010600030101010101" pitchFamily="2" charset="-122"/>
              </a:rPr>
              <a:t>进行比较，如果比已经存在的适应度还要高就进行最优染色体的</a:t>
            </a:r>
            <a:r>
              <a:rPr lang="zh-CN" altLang="en-US" sz="2000" dirty="0" smtClean="0">
                <a:solidFill>
                  <a:srgbClr val="FF0000"/>
                </a:solidFill>
                <a:latin typeface="宋体" panose="02010600030101010101" pitchFamily="2" charset="-122"/>
                <a:ea typeface="宋体" panose="02010600030101010101" pitchFamily="2" charset="-122"/>
              </a:rPr>
              <a:t>更新</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如果最优染色体没有更新，则说明新成的最大适应度种群不如以前的好，则在新生成的种群中找到适应度最低的，用</a:t>
            </a:r>
            <a:r>
              <a:rPr lang="zh-CN" altLang="en-US" sz="2000" dirty="0" smtClean="0">
                <a:solidFill>
                  <a:srgbClr val="FF0000"/>
                </a:solidFill>
                <a:latin typeface="宋体" panose="02010600030101010101" pitchFamily="2" charset="-122"/>
                <a:ea typeface="宋体" panose="02010600030101010101" pitchFamily="2" charset="-122"/>
              </a:rPr>
              <a:t>最优染色体</a:t>
            </a:r>
            <a:r>
              <a:rPr lang="zh-CN" altLang="en-US" sz="2000" dirty="0" smtClean="0">
                <a:latin typeface="宋体" panose="02010600030101010101" pitchFamily="2" charset="-122"/>
                <a:ea typeface="宋体" panose="02010600030101010101" pitchFamily="2" charset="-122"/>
              </a:rPr>
              <a:t>提换掉。</a:t>
            </a:r>
          </a:p>
          <a:p>
            <a:pPr marL="0" indent="457200">
              <a:buNone/>
            </a:pPr>
            <a:endParaRPr lang="zh-CN" altLang="en-US" sz="2000" dirty="0" smtClean="0">
              <a:ea typeface="宋体" panose="02010600030101010101" pitchFamily="2" charset="-122"/>
            </a:endParaRPr>
          </a:p>
        </p:txBody>
      </p:sp>
    </p:spTree>
    <p:extLst>
      <p:ext uri="{BB962C8B-B14F-4D97-AF65-F5344CB8AC3E}">
        <p14:creationId xmlns:p14="http://schemas.microsoft.com/office/powerpoint/2010/main" val="173881857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2771"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2773" name="文本占位符 3"/>
          <p:cNvSpPr>
            <a:spLocks noGrp="1"/>
          </p:cNvSpPr>
          <p:nvPr>
            <p:ph type="body" idx="1"/>
          </p:nvPr>
        </p:nvSpPr>
        <p:spPr>
          <a:xfrm>
            <a:off x="341313" y="1006475"/>
            <a:ext cx="10515600" cy="5334000"/>
          </a:xfrm>
        </p:spPr>
        <p:txBody>
          <a:bodyPr/>
          <a:lstStyle/>
          <a:p>
            <a:pPr marL="0" indent="457200">
              <a:buFont typeface="Arial" panose="020B0604020202020204" pitchFamily="34" charset="0"/>
              <a:buNone/>
            </a:pPr>
            <a:r>
              <a:rPr lang="en-US" altLang="zh-CN" sz="2000" dirty="0" smtClean="0">
                <a:ea typeface="宋体" panose="02010600030101010101" pitchFamily="2" charset="-122"/>
              </a:rPr>
              <a:t>5.</a:t>
            </a:r>
            <a:r>
              <a:rPr lang="zh-CN" altLang="en-US" sz="2000" dirty="0" smtClean="0">
                <a:ea typeface="宋体" panose="02010600030101010101" pitchFamily="2" charset="-122"/>
              </a:rPr>
              <a:t>变异运算</a:t>
            </a:r>
            <a:endParaRPr lang="en-US" altLang="zh-CN" sz="2000" dirty="0" smtClean="0">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为了避免陷入局部最优解，我们要以一定概率让基因发生变异。</a:t>
            </a:r>
            <a:endParaRPr lang="en-US" altLang="zh-CN" sz="2000" dirty="0" smtClean="0">
              <a:latin typeface="宋体" panose="02010600030101010101" pitchFamily="2" charset="-122"/>
              <a:ea typeface="宋体" panose="02010600030101010101" pitchFamily="2" charset="-122"/>
            </a:endParaRPr>
          </a:p>
          <a:p>
            <a:pPr marL="0" indent="457200">
              <a:buNone/>
            </a:pPr>
            <a:r>
              <a:rPr lang="zh-CN" altLang="en-US" sz="2000" dirty="0" smtClean="0">
                <a:latin typeface="宋体" panose="02010600030101010101" pitchFamily="2" charset="-122"/>
                <a:ea typeface="宋体" panose="02010600030101010101" pitchFamily="2" charset="-122"/>
              </a:rPr>
              <a:t>由于我们的染色体是一个数组，常见的基本变异可以有 </a:t>
            </a:r>
            <a:r>
              <a:rPr lang="zh-CN" altLang="en-US" sz="2000" b="1" dirty="0" smtClean="0">
                <a:latin typeface="宋体" panose="02010600030101010101" pitchFamily="2" charset="-122"/>
                <a:ea typeface="宋体" panose="02010600030101010101" pitchFamily="2" charset="-122"/>
              </a:rPr>
              <a:t>交换 </a:t>
            </a:r>
            <a:r>
              <a:rPr lang="zh-CN" altLang="en-US" sz="2000"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移动 </a:t>
            </a:r>
            <a:r>
              <a:rPr lang="zh-CN" altLang="en-US" sz="2000"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倒序 </a:t>
            </a:r>
            <a:r>
              <a:rPr lang="zh-CN" altLang="en-US" sz="2000" dirty="0" smtClean="0">
                <a:latin typeface="宋体" panose="02010600030101010101" pitchFamily="2" charset="-122"/>
                <a:ea typeface="宋体" panose="02010600030101010101" pitchFamily="2" charset="-122"/>
              </a:rPr>
              <a:t>等几种。</a:t>
            </a:r>
            <a:endParaRPr lang="en-US" altLang="zh-CN" sz="2000" dirty="0" smtClean="0">
              <a:latin typeface="宋体" panose="02010600030101010101" pitchFamily="2" charset="-122"/>
              <a:ea typeface="宋体" panose="02010600030101010101" pitchFamily="2" charset="-122"/>
            </a:endParaRPr>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lgn="ctr">
              <a:buNone/>
            </a:pPr>
            <a:r>
              <a:rPr lang="zh-CN" altLang="en-US" sz="2000" dirty="0" smtClean="0"/>
              <a:t>交换</a:t>
            </a:r>
            <a:endParaRPr lang="en-US" altLang="zh-CN" sz="2000" dirty="0" smtClean="0"/>
          </a:p>
          <a:p>
            <a:pPr marL="0" indent="457200">
              <a:buNone/>
            </a:pPr>
            <a:endParaRPr lang="en-US" altLang="zh-CN" sz="2000"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312863" y="2452543"/>
            <a:ext cx="8572500" cy="3162300"/>
          </a:xfrm>
          <a:prstGeom prst="rect">
            <a:avLst/>
          </a:prstGeom>
        </p:spPr>
      </p:pic>
    </p:spTree>
    <p:extLst>
      <p:ext uri="{BB962C8B-B14F-4D97-AF65-F5344CB8AC3E}">
        <p14:creationId xmlns:p14="http://schemas.microsoft.com/office/powerpoint/2010/main" val="100586513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2771"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2773" name="文本占位符 3"/>
          <p:cNvSpPr>
            <a:spLocks noGrp="1"/>
          </p:cNvSpPr>
          <p:nvPr>
            <p:ph type="body" idx="1"/>
          </p:nvPr>
        </p:nvSpPr>
        <p:spPr>
          <a:xfrm>
            <a:off x="341313" y="825500"/>
            <a:ext cx="10515600" cy="5815445"/>
          </a:xfrm>
        </p:spPr>
        <p:txBody>
          <a:bodyPr/>
          <a:lstStyle/>
          <a:p>
            <a:pPr marL="0" indent="457200">
              <a:buFont typeface="Arial" panose="020B0604020202020204" pitchFamily="34" charset="0"/>
              <a:buNone/>
            </a:pPr>
            <a:r>
              <a:rPr lang="en-US" altLang="zh-CN" sz="2000" dirty="0">
                <a:ea typeface="宋体" panose="02010600030101010101" pitchFamily="2" charset="-122"/>
              </a:rPr>
              <a:t>5</a:t>
            </a:r>
            <a:r>
              <a:rPr lang="en-US" altLang="zh-CN" sz="2000" dirty="0" smtClean="0">
                <a:ea typeface="宋体" panose="02010600030101010101" pitchFamily="2" charset="-122"/>
              </a:rPr>
              <a:t>.</a:t>
            </a:r>
            <a:r>
              <a:rPr lang="zh-CN" altLang="en-US" sz="2000" dirty="0" smtClean="0">
                <a:ea typeface="宋体" panose="02010600030101010101" pitchFamily="2" charset="-122"/>
              </a:rPr>
              <a:t>变异运算</a:t>
            </a:r>
            <a:endParaRPr lang="en-US" altLang="zh-CN" sz="2000" dirty="0"/>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buNone/>
            </a:pPr>
            <a:endParaRPr lang="en-US" altLang="zh-CN" sz="2000" dirty="0" smtClean="0"/>
          </a:p>
          <a:p>
            <a:pPr marL="0" indent="457200">
              <a:buNone/>
            </a:pPr>
            <a:endParaRPr lang="en-US" altLang="zh-CN" sz="2000" dirty="0"/>
          </a:p>
          <a:p>
            <a:pPr marL="0" indent="457200">
              <a:buNone/>
            </a:pPr>
            <a:endParaRPr lang="en-US" altLang="zh-CN" sz="2000" dirty="0" smtClean="0"/>
          </a:p>
          <a:p>
            <a:pPr marL="0" indent="457200" algn="ctr">
              <a:buNone/>
            </a:pPr>
            <a:r>
              <a:rPr lang="zh-CN" altLang="en-US" sz="1800" dirty="0" smtClean="0"/>
              <a:t>倒序</a:t>
            </a:r>
            <a:endParaRPr lang="en-US" altLang="zh-CN" sz="1800" dirty="0" smtClean="0"/>
          </a:p>
          <a:p>
            <a:pPr marL="0" indent="457200" algn="ctr">
              <a:buNone/>
            </a:pPr>
            <a:endParaRPr lang="en-US" altLang="zh-CN" sz="1800" dirty="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r>
              <a:rPr lang="zh-CN" altLang="en-US" sz="1800" dirty="0" smtClean="0">
                <a:ea typeface="宋体" panose="02010600030101010101" pitchFamily="2" charset="-122"/>
              </a:rPr>
              <a:t>移动</a:t>
            </a:r>
            <a:endParaRPr lang="en-US" altLang="zh-CN" sz="1800"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474470" y="1335087"/>
            <a:ext cx="8572500" cy="2257425"/>
          </a:xfrm>
          <a:prstGeom prst="rect">
            <a:avLst/>
          </a:prstGeom>
        </p:spPr>
      </p:pic>
      <p:pic>
        <p:nvPicPr>
          <p:cNvPr id="5" name="图片 4"/>
          <p:cNvPicPr>
            <a:picLocks noChangeAspect="1"/>
          </p:cNvPicPr>
          <p:nvPr/>
        </p:nvPicPr>
        <p:blipFill>
          <a:blip r:embed="rId3"/>
          <a:stretch>
            <a:fillRect/>
          </a:stretch>
        </p:blipFill>
        <p:spPr>
          <a:xfrm>
            <a:off x="1531620" y="4002303"/>
            <a:ext cx="8515350" cy="2228850"/>
          </a:xfrm>
          <a:prstGeom prst="rect">
            <a:avLst/>
          </a:prstGeom>
        </p:spPr>
      </p:pic>
    </p:spTree>
    <p:extLst>
      <p:ext uri="{BB962C8B-B14F-4D97-AF65-F5344CB8AC3E}">
        <p14:creationId xmlns:p14="http://schemas.microsoft.com/office/powerpoint/2010/main" val="383436576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2771" name="Shape 585"/>
          <p:cNvSpPr>
            <a:spLocks noChangeArrowheads="1"/>
          </p:cNvSpPr>
          <p:nvPr/>
        </p:nvSpPr>
        <p:spPr bwMode="auto">
          <a:xfrm>
            <a:off x="401638" y="363538"/>
            <a:ext cx="503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240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2400">
              <a:solidFill>
                <a:srgbClr val="262626"/>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2773" name="文本占位符 3"/>
          <p:cNvSpPr>
            <a:spLocks noGrp="1"/>
          </p:cNvSpPr>
          <p:nvPr>
            <p:ph type="body" idx="1"/>
          </p:nvPr>
        </p:nvSpPr>
        <p:spPr>
          <a:xfrm>
            <a:off x="341313" y="825500"/>
            <a:ext cx="10515600" cy="5815445"/>
          </a:xfrm>
        </p:spPr>
        <p:txBody>
          <a:bodyPr/>
          <a:lstStyle/>
          <a:p>
            <a:pPr marL="0" indent="457200">
              <a:buNone/>
            </a:pPr>
            <a:r>
              <a:rPr lang="zh-CN" altLang="en-US" sz="2000" dirty="0" smtClean="0"/>
              <a:t>经过迭代，找到最终解。</a:t>
            </a:r>
            <a:endParaRPr lang="en-US" altLang="zh-CN" sz="2000" dirty="0" smtClean="0"/>
          </a:p>
          <a:p>
            <a:pPr marL="0" indent="457200">
              <a:buNone/>
            </a:pPr>
            <a:endParaRPr lang="en-US" altLang="zh-CN" sz="2000" dirty="0" smtClean="0"/>
          </a:p>
          <a:p>
            <a:pPr marL="0" indent="457200">
              <a:buNone/>
            </a:pPr>
            <a:endParaRPr lang="en-US" altLang="zh-CN" sz="2000" dirty="0" smtClean="0"/>
          </a:p>
          <a:p>
            <a:pPr marL="0" indent="457200">
              <a:buNone/>
            </a:pPr>
            <a:endParaRPr lang="en-US" altLang="zh-CN" sz="2000" dirty="0" smtClean="0"/>
          </a:p>
          <a:p>
            <a:pPr marL="0" indent="457200">
              <a:buNone/>
            </a:pPr>
            <a:endParaRPr lang="en-US" altLang="zh-CN" sz="2000" dirty="0" smtClean="0"/>
          </a:p>
          <a:p>
            <a:pPr marL="0" indent="457200">
              <a:buNone/>
            </a:pPr>
            <a:endParaRPr lang="en-US" altLang="zh-CN" sz="2000" dirty="0" smtClean="0"/>
          </a:p>
          <a:p>
            <a:pPr marL="0" indent="457200" algn="ctr">
              <a:buNone/>
            </a:pPr>
            <a:endParaRPr lang="en-US" altLang="zh-CN" sz="1800" dirty="0" smtClean="0"/>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endParaRPr lang="en-US" altLang="zh-CN" sz="1800" dirty="0" smtClean="0">
              <a:ea typeface="宋体" panose="02010600030101010101" pitchFamily="2" charset="-122"/>
            </a:endParaRPr>
          </a:p>
          <a:p>
            <a:pPr marL="0" indent="457200" algn="ctr">
              <a:buNone/>
            </a:pPr>
            <a:r>
              <a:rPr lang="en-US" altLang="zh-CN" sz="1800" dirty="0" smtClean="0"/>
              <a:t>TSP</a:t>
            </a:r>
            <a:r>
              <a:rPr lang="zh-CN" altLang="en-US" sz="1800" dirty="0" smtClean="0"/>
              <a:t>流程图</a:t>
            </a:r>
            <a:endParaRPr lang="en-US" altLang="zh-CN" sz="1800" dirty="0" smtClean="0"/>
          </a:p>
        </p:txBody>
      </p:sp>
      <p:pic>
        <p:nvPicPr>
          <p:cNvPr id="2" name="图片 1"/>
          <p:cNvPicPr>
            <a:picLocks noChangeAspect="1"/>
          </p:cNvPicPr>
          <p:nvPr/>
        </p:nvPicPr>
        <p:blipFill>
          <a:blip r:embed="rId2"/>
          <a:stretch>
            <a:fillRect/>
          </a:stretch>
        </p:blipFill>
        <p:spPr>
          <a:xfrm>
            <a:off x="3463421" y="1287462"/>
            <a:ext cx="4271384" cy="4098220"/>
          </a:xfrm>
          <a:prstGeom prst="rect">
            <a:avLst/>
          </a:prstGeom>
        </p:spPr>
      </p:pic>
    </p:spTree>
    <p:extLst>
      <p:ext uri="{BB962C8B-B14F-4D97-AF65-F5344CB8AC3E}">
        <p14:creationId xmlns:p14="http://schemas.microsoft.com/office/powerpoint/2010/main" val="125569134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87CC3"/>
        </a:solidFill>
        <a:effectLst/>
      </p:bgPr>
    </p:bg>
    <p:spTree>
      <p:nvGrpSpPr>
        <p:cNvPr id="1" name=""/>
        <p:cNvGrpSpPr/>
        <p:nvPr/>
      </p:nvGrpSpPr>
      <p:grpSpPr>
        <a:xfrm>
          <a:off x="0" y="0"/>
          <a:ext cx="0" cy="0"/>
          <a:chOff x="0" y="0"/>
          <a:chExt cx="0" cy="0"/>
        </a:xfrm>
      </p:grpSpPr>
      <p:sp>
        <p:nvSpPr>
          <p:cNvPr id="33794" name="Shape 701"/>
          <p:cNvSpPr>
            <a:spLocks noChangeArrowheads="1"/>
          </p:cNvSpPr>
          <p:nvPr/>
        </p:nvSpPr>
        <p:spPr bwMode="auto">
          <a:xfrm>
            <a:off x="5997575" y="4951413"/>
            <a:ext cx="196850" cy="196850"/>
          </a:xfrm>
          <a:prstGeom prst="ellipse">
            <a:avLst/>
          </a:prstGeom>
          <a:solidFill>
            <a:srgbClr val="FFFFFF">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3795" name="Shape 702"/>
          <p:cNvSpPr>
            <a:spLocks noChangeArrowheads="1"/>
          </p:cNvSpPr>
          <p:nvPr/>
        </p:nvSpPr>
        <p:spPr bwMode="auto">
          <a:xfrm>
            <a:off x="6037263" y="4991100"/>
            <a:ext cx="117475" cy="11747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33796" name="Shape 703"/>
          <p:cNvSpPr>
            <a:spLocks noChangeShapeType="1"/>
          </p:cNvSpPr>
          <p:nvPr/>
        </p:nvSpPr>
        <p:spPr bwMode="auto">
          <a:xfrm>
            <a:off x="6096000" y="5148263"/>
            <a:ext cx="0" cy="1709737"/>
          </a:xfrm>
          <a:prstGeom prst="line">
            <a:avLst/>
          </a:prstGeom>
          <a:noFill/>
          <a:ln w="12700">
            <a:solidFill>
              <a:srgbClr val="FFFFFF">
                <a:alpha val="50195"/>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zh-CN" altLang="en-US"/>
          </a:p>
        </p:txBody>
      </p:sp>
      <p:sp>
        <p:nvSpPr>
          <p:cNvPr id="33797" name="Shape 704"/>
          <p:cNvSpPr>
            <a:spLocks noChangeArrowheads="1"/>
          </p:cNvSpPr>
          <p:nvPr/>
        </p:nvSpPr>
        <p:spPr bwMode="auto">
          <a:xfrm>
            <a:off x="4392613" y="3005138"/>
            <a:ext cx="35242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en-US" sz="4800">
                <a:solidFill>
                  <a:srgbClr val="FFFFFF"/>
                </a:solidFill>
                <a:latin typeface="SimHei" panose="02010609060101010101" pitchFamily="49" charset="-122"/>
                <a:ea typeface="SimHei" panose="02010609060101010101" pitchFamily="49" charset="-122"/>
                <a:sym typeface="SimHei" panose="02010609060101010101" pitchFamily="49" charset="-122"/>
              </a:rPr>
              <a:t>总结</a:t>
            </a:r>
            <a:r>
              <a:rPr lang="zh-CN" altLang="zh-CN" sz="4800">
                <a:solidFill>
                  <a:srgbClr val="FFFFFF"/>
                </a:solidFill>
                <a:latin typeface="SimHei" panose="02010609060101010101" pitchFamily="49" charset="-122"/>
                <a:ea typeface="SimHei" panose="02010609060101010101" pitchFamily="49" charset="-122"/>
                <a:sym typeface="SimHei" panose="02010609060101010101" pitchFamily="49" charset="-122"/>
              </a:rPr>
              <a:t>及</a:t>
            </a:r>
            <a:r>
              <a:rPr lang="zh-CN" altLang="en-US" sz="4800">
                <a:solidFill>
                  <a:srgbClr val="FFFFFF"/>
                </a:solidFill>
                <a:latin typeface="SimHei" panose="02010609060101010101" pitchFamily="49" charset="-122"/>
                <a:ea typeface="SimHei" panose="02010609060101010101" pitchFamily="49" charset="-122"/>
                <a:sym typeface="SimHei" panose="02010609060101010101" pitchFamily="49" charset="-122"/>
              </a:rPr>
              <a:t>分析</a:t>
            </a:r>
            <a:endParaRPr lang="zh-CN" altLang="zh-CN" sz="480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a:spLocks noChangeArrowheads="1"/>
          </p:cNvSpPr>
          <p:nvPr/>
        </p:nvSpPr>
        <p:spPr bwMode="auto">
          <a:xfrm>
            <a:off x="2492375" y="798513"/>
            <a:ext cx="5260975" cy="5260975"/>
          </a:xfrm>
          <a:prstGeom prst="diamond">
            <a:avLst/>
          </a:prstGeom>
          <a:solidFill>
            <a:srgbClr val="FFFFFF">
              <a:alpha val="5098"/>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732" name="Shape 732"/>
          <p:cNvSpPr>
            <a:spLocks noChangeArrowheads="1"/>
          </p:cNvSpPr>
          <p:nvPr/>
        </p:nvSpPr>
        <p:spPr bwMode="auto">
          <a:xfrm>
            <a:off x="4438650" y="798513"/>
            <a:ext cx="5260975" cy="5260975"/>
          </a:xfrm>
          <a:prstGeom prst="diamond">
            <a:avLst/>
          </a:prstGeom>
          <a:solidFill>
            <a:srgbClr val="FFFFFF">
              <a:alpha val="5098"/>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p:txBody>
      </p:sp>
      <p:sp>
        <p:nvSpPr>
          <p:cNvPr id="734" name="Shape 734"/>
          <p:cNvSpPr/>
          <p:nvPr/>
        </p:nvSpPr>
        <p:spPr>
          <a:xfrm>
            <a:off x="1128713" y="3567113"/>
            <a:ext cx="9934575" cy="1055687"/>
          </a:xfrm>
          <a:prstGeom prst="rect">
            <a:avLst/>
          </a:prstGeom>
          <a:ln w="12700">
            <a:miter lim="400000"/>
          </a:ln>
          <a:extLst>
            <a:ext uri="{C572A759-6A51-4108-AA02-DFA0A04FC94B}"/>
          </a:extLst>
        </p:spPr>
        <p:txBody>
          <a:bodyPr lIns="45719" rIns="45719" anchor="ctr"/>
          <a:lstStyle/>
          <a:p>
            <a:pPr algn="ctr" eaLnBrk="1">
              <a:defRPr/>
            </a:pPr>
            <a:r>
              <a:rPr lang="zh-CN" altLang="en-US" sz="3400" dirty="0" smtClean="0">
                <a:solidFill>
                  <a:srgbClr val="FFFFFF"/>
                </a:solidFill>
                <a:effectLst>
                  <a:outerShdw blurRad="38100" dist="38100" dir="2700000" algn="tl">
                    <a:srgbClr val="C0C0C0"/>
                  </a:outerShdw>
                </a:effectLst>
                <a:latin typeface="Arial Black" panose="020B0A04020102020204" pitchFamily="34" charset="0"/>
                <a:ea typeface="宋体" panose="02010600030101010101" pitchFamily="2" charset="-122"/>
                <a:cs typeface="Calibri" panose="020F0502020204030204" pitchFamily="34" charset="0"/>
                <a:sym typeface="Arial Black" panose="020B0A04020102020204" pitchFamily="34" charset="0"/>
              </a:rPr>
              <a:t>谢谢大家</a:t>
            </a:r>
            <a:endParaRPr lang="zh-CN" altLang="zh-CN" sz="3400" dirty="0">
              <a:solidFill>
                <a:srgbClr val="FFFFFF"/>
              </a:solidFill>
              <a:effectLst>
                <a:outerShdw blurRad="38100" dist="38100" dir="2700000" algn="tl">
                  <a:srgbClr val="C0C0C0"/>
                </a:outerShdw>
              </a:effectLst>
              <a:latin typeface="Arial Black" panose="020B0A04020102020204" pitchFamily="34" charset="0"/>
              <a:ea typeface="宋体" panose="02010600030101010101" pitchFamily="2" charset="-122"/>
              <a:cs typeface="Calibri" panose="020F0502020204030204" pitchFamily="34" charset="0"/>
              <a:sym typeface="Arial Black" panose="020B0A04020102020204" pitchFamily="34" charset="0"/>
            </a:endParaRPr>
          </a:p>
        </p:txBody>
      </p:sp>
      <p:sp>
        <p:nvSpPr>
          <p:cNvPr id="34821" name="Shape 735"/>
          <p:cNvSpPr>
            <a:spLocks noChangeShapeType="1"/>
          </p:cNvSpPr>
          <p:nvPr/>
        </p:nvSpPr>
        <p:spPr bwMode="auto">
          <a:xfrm>
            <a:off x="1871663" y="4672013"/>
            <a:ext cx="8448675"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45719" rIns="45719"/>
          <a:lstStyle/>
          <a:p>
            <a:endParaRPr lang="zh-CN" altLang="en-US"/>
          </a:p>
        </p:txBody>
      </p:sp>
      <p:sp>
        <p:nvSpPr>
          <p:cNvPr id="34822" name="Shape 736"/>
          <p:cNvSpPr>
            <a:spLocks noChangeShapeType="1"/>
          </p:cNvSpPr>
          <p:nvPr/>
        </p:nvSpPr>
        <p:spPr bwMode="auto">
          <a:xfrm>
            <a:off x="1871663" y="3517900"/>
            <a:ext cx="8448675"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45719" rIns="45719"/>
          <a:lstStyle/>
          <a:p>
            <a:endParaRPr lang="zh-CN" alt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iterate>
                                    <p:tmAbs val="0"/>
                                  </p:iterate>
                                  <p:childTnLst>
                                    <p:set>
                                      <p:cBhvr>
                                        <p:cTn id="6" fill="hold"/>
                                        <p:tgtEl>
                                          <p:spTgt spid="731"/>
                                        </p:tgtEl>
                                        <p:attrNameLst>
                                          <p:attrName>style.visibility</p:attrName>
                                        </p:attrNameLst>
                                      </p:cBhvr>
                                      <p:to>
                                        <p:strVal val="visible"/>
                                      </p:to>
                                    </p:set>
                                    <p:anim calcmode="lin" valueType="num">
                                      <p:cBhvr>
                                        <p:cTn id="7" dur="750" fill="hold"/>
                                        <p:tgtEl>
                                          <p:spTgt spid="731"/>
                                        </p:tgtEl>
                                        <p:attrNameLst>
                                          <p:attrName>ppt_x</p:attrName>
                                        </p:attrNameLst>
                                      </p:cBhvr>
                                      <p:tavLst>
                                        <p:tav tm="0">
                                          <p:val>
                                            <p:strVal val="0-#ppt_w/2"/>
                                          </p:val>
                                        </p:tav>
                                        <p:tav tm="100000">
                                          <p:val>
                                            <p:strVal val="#ppt_x"/>
                                          </p:val>
                                        </p:tav>
                                      </p:tavLst>
                                    </p:anim>
                                    <p:anim calcmode="lin" valueType="num">
                                      <p:cBhvr>
                                        <p:cTn id="8" dur="750" fill="hold"/>
                                        <p:tgtEl>
                                          <p:spTgt spid="7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2" presetClass="entr" presetSubtype="2" fill="hold" grpId="0" nodeType="afterEffect">
                                  <p:stCondLst>
                                    <p:cond delay="0"/>
                                  </p:stCondLst>
                                  <p:iterate>
                                    <p:tmAbs val="0"/>
                                  </p:iterate>
                                  <p:childTnLst>
                                    <p:set>
                                      <p:cBhvr>
                                        <p:cTn id="11" fill="hold"/>
                                        <p:tgtEl>
                                          <p:spTgt spid="732"/>
                                        </p:tgtEl>
                                        <p:attrNameLst>
                                          <p:attrName>style.visibility</p:attrName>
                                        </p:attrNameLst>
                                      </p:cBhvr>
                                      <p:to>
                                        <p:strVal val="visible"/>
                                      </p:to>
                                    </p:set>
                                    <p:anim calcmode="lin" valueType="num">
                                      <p:cBhvr>
                                        <p:cTn id="12" dur="750" fill="hold"/>
                                        <p:tgtEl>
                                          <p:spTgt spid="732"/>
                                        </p:tgtEl>
                                        <p:attrNameLst>
                                          <p:attrName>ppt_x</p:attrName>
                                        </p:attrNameLst>
                                      </p:cBhvr>
                                      <p:tavLst>
                                        <p:tav tm="0">
                                          <p:val>
                                            <p:strVal val="1+#ppt_w/2"/>
                                          </p:val>
                                        </p:tav>
                                        <p:tav tm="100000">
                                          <p:val>
                                            <p:strVal val="#ppt_x"/>
                                          </p:val>
                                        </p:tav>
                                      </p:tavLst>
                                    </p:anim>
                                    <p:anim calcmode="lin" valueType="num">
                                      <p:cBhvr>
                                        <p:cTn id="13" dur="750" fill="hold"/>
                                        <p:tgtEl>
                                          <p:spTgt spid="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animBg="1" advAuto="0"/>
      <p:bldP spid="73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7CC3"/>
        </a:solidFill>
        <a:effectLst/>
      </p:bgPr>
    </p:bg>
    <p:spTree>
      <p:nvGrpSpPr>
        <p:cNvPr id="1" name=""/>
        <p:cNvGrpSpPr/>
        <p:nvPr/>
      </p:nvGrpSpPr>
      <p:grpSpPr>
        <a:xfrm>
          <a:off x="0" y="0"/>
          <a:ext cx="0" cy="0"/>
          <a:chOff x="0" y="0"/>
          <a:chExt cx="0" cy="0"/>
        </a:xfrm>
      </p:grpSpPr>
      <p:sp>
        <p:nvSpPr>
          <p:cNvPr id="18434" name="Shape 426"/>
          <p:cNvSpPr>
            <a:spLocks noChangeArrowheads="1"/>
          </p:cNvSpPr>
          <p:nvPr/>
        </p:nvSpPr>
        <p:spPr bwMode="auto">
          <a:xfrm>
            <a:off x="5997575" y="4951413"/>
            <a:ext cx="196850" cy="196850"/>
          </a:xfrm>
          <a:prstGeom prst="ellipse">
            <a:avLst/>
          </a:prstGeom>
          <a:solidFill>
            <a:srgbClr val="FFFFFF">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18435" name="Shape 427"/>
          <p:cNvSpPr>
            <a:spLocks noChangeArrowheads="1"/>
          </p:cNvSpPr>
          <p:nvPr/>
        </p:nvSpPr>
        <p:spPr bwMode="auto">
          <a:xfrm>
            <a:off x="6037263" y="4991100"/>
            <a:ext cx="117475" cy="11747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18436" name="Shape 428"/>
          <p:cNvSpPr>
            <a:spLocks noChangeShapeType="1"/>
          </p:cNvSpPr>
          <p:nvPr/>
        </p:nvSpPr>
        <p:spPr bwMode="auto">
          <a:xfrm>
            <a:off x="6096000" y="5148263"/>
            <a:ext cx="0" cy="1709737"/>
          </a:xfrm>
          <a:prstGeom prst="line">
            <a:avLst/>
          </a:prstGeom>
          <a:noFill/>
          <a:ln w="12700">
            <a:solidFill>
              <a:srgbClr val="FFFFFF">
                <a:alpha val="50195"/>
              </a:srgbClr>
            </a:solidFill>
            <a:miter lim="800000"/>
            <a:headEnd/>
            <a:tailEnd/>
          </a:ln>
          <a:extLst>
            <a:ext uri="{909E8E84-426E-40DD-AFC4-6F175D3DCCD1}">
              <a14:hiddenFill xmlns:a14="http://schemas.microsoft.com/office/drawing/2010/main">
                <a:noFill/>
              </a14:hiddenFill>
            </a:ext>
          </a:extLst>
        </p:spPr>
        <p:txBody>
          <a:bodyPr lIns="45719" rIns="45719"/>
          <a:lstStyle/>
          <a:p>
            <a:endParaRPr lang="zh-CN" altLang="en-US"/>
          </a:p>
        </p:txBody>
      </p:sp>
      <p:sp>
        <p:nvSpPr>
          <p:cNvPr id="18437" name="Shape 429"/>
          <p:cNvSpPr>
            <a:spLocks noChangeArrowheads="1"/>
          </p:cNvSpPr>
          <p:nvPr/>
        </p:nvSpPr>
        <p:spPr bwMode="auto">
          <a:xfrm>
            <a:off x="3503613" y="2941638"/>
            <a:ext cx="57007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en-US" sz="4800">
                <a:solidFill>
                  <a:srgbClr val="FFFFFF"/>
                </a:solidFill>
                <a:latin typeface="SimHei" panose="02010609060101010101" pitchFamily="49" charset="-122"/>
                <a:ea typeface="SimHei" panose="02010609060101010101" pitchFamily="49" charset="-122"/>
                <a:sym typeface="SimHei" panose="02010609060101010101" pitchFamily="49" charset="-122"/>
              </a:rPr>
              <a:t>遗传算法的简单实例</a:t>
            </a:r>
            <a:endParaRPr lang="zh-CN" altLang="zh-CN" sz="4800">
              <a:solidFill>
                <a:srgbClr val="FFFFFF"/>
              </a:solidFill>
              <a:latin typeface="SimHei" panose="02010609060101010101" pitchFamily="49" charset="-122"/>
              <a:ea typeface="SimHei" panose="02010609060101010101" pitchFamily="49" charset="-122"/>
              <a:sym typeface="SimHei" panose="02010609060101010101" pitchFamily="49"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19459"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图解过程</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460" name="Group 472"/>
          <p:cNvGrpSpPr>
            <a:grpSpLocks/>
          </p:cNvGrpSpPr>
          <p:nvPr/>
        </p:nvGrpSpPr>
        <p:grpSpPr bwMode="auto">
          <a:xfrm>
            <a:off x="496888" y="1439863"/>
            <a:ext cx="9507537" cy="1665287"/>
            <a:chOff x="-1506284" y="15058"/>
            <a:chExt cx="9508783" cy="1666452"/>
          </a:xfrm>
        </p:grpSpPr>
        <p:sp>
          <p:nvSpPr>
            <p:cNvPr id="19463"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19461"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pic>
        <p:nvPicPr>
          <p:cNvPr id="1946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979488"/>
            <a:ext cx="3292475"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0483"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484" name="Group 472"/>
          <p:cNvGrpSpPr>
            <a:grpSpLocks/>
          </p:cNvGrpSpPr>
          <p:nvPr/>
        </p:nvGrpSpPr>
        <p:grpSpPr bwMode="auto">
          <a:xfrm>
            <a:off x="496888" y="1439863"/>
            <a:ext cx="9507537" cy="1665287"/>
            <a:chOff x="-1506284" y="15058"/>
            <a:chExt cx="9508783" cy="1666452"/>
          </a:xfrm>
        </p:grpSpPr>
        <p:sp>
          <p:nvSpPr>
            <p:cNvPr id="20488"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0485"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0486" name="文本占位符 2"/>
          <p:cNvSpPr>
            <a:spLocks noGrp="1"/>
          </p:cNvSpPr>
          <p:nvPr>
            <p:ph type="body" idx="1"/>
          </p:nvPr>
        </p:nvSpPr>
        <p:spPr>
          <a:xfrm>
            <a:off x="4595813" y="1084263"/>
            <a:ext cx="6945312" cy="5097462"/>
          </a:xfrm>
        </p:spPr>
        <p:txBody>
          <a:bodyPr/>
          <a:lstStyle/>
          <a:p>
            <a:pPr marL="0" indent="0">
              <a:buFont typeface="Arial" panose="020B0604020202020204" pitchFamily="34" charset="0"/>
              <a:buNone/>
            </a:pPr>
            <a:r>
              <a:rPr lang="zh-CN" altLang="en-US" sz="2000" dirty="0" smtClean="0">
                <a:ea typeface="宋体" panose="02010600030101010101" pitchFamily="2" charset="-122"/>
              </a:rPr>
              <a:t>问题：求下述二元函数的最大值</a:t>
            </a:r>
            <a:endParaRPr lang="en-US" altLang="zh-CN" sz="2000" dirty="0" smtClean="0">
              <a:ea typeface="宋体" panose="02010600030101010101" pitchFamily="2" charset="-122"/>
            </a:endParaRPr>
          </a:p>
          <a:p>
            <a:pPr marL="0" indent="0">
              <a:buFont typeface="Arial" panose="020B0604020202020204" pitchFamily="34" charset="0"/>
              <a:buNone/>
            </a:pPr>
            <a:r>
              <a:rPr lang="zh-CN" altLang="en-US" sz="2000" dirty="0" smtClean="0">
                <a:ea typeface="宋体" panose="02010600030101010101" pitchFamily="2" charset="-122"/>
              </a:rPr>
              <a:t>求解（遗传算法的</a:t>
            </a:r>
            <a:r>
              <a:rPr lang="en-US" altLang="zh-CN" sz="2000" dirty="0" smtClean="0">
                <a:ea typeface="宋体" panose="02010600030101010101" pitchFamily="2" charset="-122"/>
              </a:rPr>
              <a:t>6</a:t>
            </a:r>
            <a:r>
              <a:rPr lang="zh-CN" altLang="en-US" sz="2000" dirty="0" smtClean="0">
                <a:ea typeface="宋体" panose="02010600030101010101" pitchFamily="2" charset="-122"/>
              </a:rPr>
              <a:t>个步骤）：</a:t>
            </a:r>
            <a:endParaRPr lang="en-US" altLang="zh-CN" sz="2000" dirty="0" smtClean="0">
              <a:ea typeface="宋体" panose="02010600030101010101" pitchFamily="2" charset="-122"/>
            </a:endParaRPr>
          </a:p>
          <a:p>
            <a:pPr marL="0" indent="0">
              <a:buFont typeface="Arial" panose="020B0604020202020204" pitchFamily="34" charset="0"/>
              <a:buNone/>
            </a:pPr>
            <a:r>
              <a:rPr lang="en-US" altLang="zh-CN" sz="2000" dirty="0" smtClean="0">
                <a:ea typeface="宋体" panose="02010600030101010101" pitchFamily="2" charset="-122"/>
              </a:rPr>
              <a:t>1.</a:t>
            </a:r>
            <a:r>
              <a:rPr lang="zh-CN" altLang="en-US" sz="2000" dirty="0" smtClean="0">
                <a:ea typeface="宋体" panose="02010600030101010101" pitchFamily="2" charset="-122"/>
              </a:rPr>
              <a:t>编码</a:t>
            </a:r>
            <a:endParaRPr lang="en-US" altLang="zh-CN" sz="2000" dirty="0" smtClean="0">
              <a:ea typeface="宋体" panose="02010600030101010101" pitchFamily="2" charset="-122"/>
            </a:endParaRPr>
          </a:p>
          <a:p>
            <a:pPr marL="0" indent="457200">
              <a:buFont typeface="Arial" panose="020B0604020202020204" pitchFamily="34" charset="0"/>
              <a:buNone/>
            </a:pPr>
            <a:r>
              <a:rPr lang="en-US" altLang="zh-CN" sz="2000" dirty="0" smtClean="0">
                <a:ea typeface="宋体" panose="02010600030101010101" pitchFamily="2" charset="-122"/>
              </a:rPr>
              <a:t>x1,x2</a:t>
            </a:r>
            <a:r>
              <a:rPr lang="zh-CN" altLang="en-US" sz="2000" dirty="0" smtClean="0">
                <a:ea typeface="宋体" panose="02010600030101010101" pitchFamily="2" charset="-122"/>
              </a:rPr>
              <a:t>使用无符号二进制编码，将它们连接在一起所组成的</a:t>
            </a:r>
            <a:r>
              <a:rPr lang="en-US" altLang="zh-CN" sz="2000" dirty="0" smtClean="0">
                <a:ea typeface="宋体" panose="02010600030101010101" pitchFamily="2" charset="-122"/>
              </a:rPr>
              <a:t>6</a:t>
            </a:r>
            <a:r>
              <a:rPr lang="zh-CN" altLang="en-US" sz="2000" dirty="0" smtClean="0">
                <a:ea typeface="宋体" panose="02010600030101010101" pitchFamily="2" charset="-122"/>
              </a:rPr>
              <a:t>位无符号二进制数就形成了个体的基因型，表示一个可行解。</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例如：基因型 </a:t>
            </a:r>
            <a:r>
              <a:rPr lang="en-US" altLang="zh-CN" sz="2000" dirty="0" smtClean="0">
                <a:ea typeface="宋体" panose="02010600030101010101" pitchFamily="2" charset="-122"/>
              </a:rPr>
              <a:t>X</a:t>
            </a:r>
            <a:r>
              <a:rPr lang="zh-CN" altLang="en-US" sz="2000" dirty="0" smtClean="0">
                <a:ea typeface="宋体" panose="02010600030101010101" pitchFamily="2" charset="-122"/>
              </a:rPr>
              <a:t>＝</a:t>
            </a:r>
            <a:r>
              <a:rPr lang="en-US" altLang="zh-CN" sz="2000" dirty="0" smtClean="0">
                <a:ea typeface="宋体" panose="02010600030101010101" pitchFamily="2" charset="-122"/>
              </a:rPr>
              <a:t>101110 </a:t>
            </a:r>
            <a:r>
              <a:rPr lang="zh-CN" altLang="en-US" sz="2000" dirty="0" smtClean="0">
                <a:ea typeface="宋体" panose="02010600030101010101" pitchFamily="2" charset="-122"/>
              </a:rPr>
              <a:t>所对应的表现型是：</a:t>
            </a:r>
            <a:r>
              <a:rPr lang="en-US" altLang="zh-CN" sz="2000" dirty="0" smtClean="0">
                <a:ea typeface="宋体" panose="02010600030101010101" pitchFamily="2" charset="-122"/>
              </a:rPr>
              <a:t>x</a:t>
            </a:r>
            <a:r>
              <a:rPr lang="zh-CN" altLang="en-US" sz="2000" dirty="0" smtClean="0">
                <a:ea typeface="宋体" panose="02010600030101010101" pitchFamily="2" charset="-122"/>
              </a:rPr>
              <a:t>＝</a:t>
            </a:r>
            <a:r>
              <a:rPr lang="en-US" altLang="zh-CN" sz="2000" dirty="0" smtClean="0">
                <a:ea typeface="宋体" panose="02010600030101010101" pitchFamily="2" charset="-122"/>
              </a:rPr>
              <a:t>[ 5</a:t>
            </a:r>
            <a:r>
              <a:rPr lang="zh-CN" altLang="en-US" sz="2000" dirty="0" smtClean="0">
                <a:ea typeface="宋体" panose="02010600030101010101" pitchFamily="2" charset="-122"/>
              </a:rPr>
              <a:t>，</a:t>
            </a:r>
            <a:r>
              <a:rPr lang="en-US" altLang="zh-CN" sz="2000" dirty="0" smtClean="0">
                <a:ea typeface="宋体" panose="02010600030101010101" pitchFamily="2" charset="-122"/>
              </a:rPr>
              <a:t>6 ]</a:t>
            </a:r>
          </a:p>
          <a:p>
            <a:pPr marL="0" indent="0">
              <a:buFont typeface="Arial" panose="020B0604020202020204" pitchFamily="34" charset="0"/>
              <a:buNone/>
            </a:pPr>
            <a:r>
              <a:rPr lang="en-US" altLang="zh-CN" sz="2000" dirty="0" smtClean="0">
                <a:ea typeface="宋体" panose="02010600030101010101" pitchFamily="2" charset="-122"/>
              </a:rPr>
              <a:t>2.</a:t>
            </a:r>
            <a:r>
              <a:rPr lang="zh-CN" altLang="en-US" sz="2000" dirty="0" smtClean="0">
                <a:ea typeface="宋体" panose="02010600030101010101" pitchFamily="2" charset="-122"/>
              </a:rPr>
              <a:t>初始群体的产生</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群体规模的大小取为</a:t>
            </a:r>
            <a:r>
              <a:rPr lang="en-US" altLang="zh-CN" sz="2000" dirty="0" smtClean="0">
                <a:ea typeface="宋体" panose="02010600030101010101" pitchFamily="2" charset="-122"/>
              </a:rPr>
              <a:t>4</a:t>
            </a:r>
            <a:r>
              <a:rPr lang="zh-CN" altLang="en-US" sz="2000" dirty="0" smtClean="0">
                <a:ea typeface="宋体" panose="02010600030101010101" pitchFamily="2" charset="-122"/>
              </a:rPr>
              <a:t>，每个个体可通过</a:t>
            </a:r>
            <a:r>
              <a:rPr lang="zh-CN" altLang="en-US" sz="2000" dirty="0" smtClean="0">
                <a:solidFill>
                  <a:srgbClr val="FF0000"/>
                </a:solidFill>
                <a:ea typeface="宋体" panose="02010600030101010101" pitchFamily="2" charset="-122"/>
              </a:rPr>
              <a:t>随机方法</a:t>
            </a:r>
            <a:r>
              <a:rPr lang="zh-CN" altLang="en-US" sz="2000" dirty="0" smtClean="0">
                <a:ea typeface="宋体" panose="02010600030101010101" pitchFamily="2" charset="-122"/>
              </a:rPr>
              <a:t>产生。</a:t>
            </a:r>
            <a:br>
              <a:rPr lang="zh-CN" altLang="en-US" sz="2000" dirty="0" smtClean="0">
                <a:ea typeface="宋体" panose="02010600030101010101" pitchFamily="2" charset="-122"/>
              </a:rPr>
            </a:br>
            <a:r>
              <a:rPr lang="zh-CN" altLang="en-US" sz="2000" dirty="0" smtClean="0">
                <a:ea typeface="宋体" panose="02010600030101010101" pitchFamily="2" charset="-122"/>
              </a:rPr>
              <a:t>例如：</a:t>
            </a:r>
            <a:r>
              <a:rPr lang="en-US" altLang="zh-CN" sz="2000" dirty="0" smtClean="0">
                <a:ea typeface="宋体" panose="02010600030101010101" pitchFamily="2" charset="-122"/>
              </a:rPr>
              <a:t>011101</a:t>
            </a:r>
            <a:r>
              <a:rPr lang="zh-CN" altLang="en-US" sz="2000" dirty="0" smtClean="0">
                <a:ea typeface="宋体" panose="02010600030101010101" pitchFamily="2" charset="-122"/>
              </a:rPr>
              <a:t>，</a:t>
            </a:r>
            <a:r>
              <a:rPr lang="en-US" altLang="zh-CN" sz="2000" dirty="0" smtClean="0">
                <a:ea typeface="宋体" panose="02010600030101010101" pitchFamily="2" charset="-122"/>
              </a:rPr>
              <a:t>101011</a:t>
            </a:r>
            <a:r>
              <a:rPr lang="zh-CN" altLang="en-US" sz="2000" dirty="0" smtClean="0">
                <a:ea typeface="宋体" panose="02010600030101010101" pitchFamily="2" charset="-122"/>
              </a:rPr>
              <a:t>，</a:t>
            </a:r>
            <a:r>
              <a:rPr lang="en-US" altLang="zh-CN" sz="2000" dirty="0" smtClean="0">
                <a:ea typeface="宋体" panose="02010600030101010101" pitchFamily="2" charset="-122"/>
              </a:rPr>
              <a:t>011100</a:t>
            </a:r>
            <a:r>
              <a:rPr lang="zh-CN" altLang="en-US" sz="2000" dirty="0" smtClean="0">
                <a:ea typeface="宋体" panose="02010600030101010101" pitchFamily="2" charset="-122"/>
              </a:rPr>
              <a:t>，</a:t>
            </a:r>
            <a:r>
              <a:rPr lang="en-US" altLang="zh-CN" sz="2000" dirty="0" smtClean="0">
                <a:ea typeface="宋体" panose="02010600030101010101" pitchFamily="2" charset="-122"/>
              </a:rPr>
              <a:t>111001</a:t>
            </a:r>
          </a:p>
          <a:p>
            <a:pPr marL="0" indent="0">
              <a:buFont typeface="Arial" panose="020B0604020202020204" pitchFamily="34" charset="0"/>
              <a:buNone/>
            </a:pPr>
            <a:r>
              <a:rPr lang="en-US" altLang="zh-CN" sz="2000" dirty="0" smtClean="0">
                <a:ea typeface="宋体" panose="02010600030101010101" pitchFamily="2" charset="-122"/>
              </a:rPr>
              <a:t>3.</a:t>
            </a:r>
            <a:r>
              <a:rPr lang="zh-CN" altLang="en-US" sz="2000" dirty="0" smtClean="0">
                <a:ea typeface="宋体" panose="02010600030101010101" pitchFamily="2" charset="-122"/>
              </a:rPr>
              <a:t>适应度计算</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本题求函数最大值，目标函数值作为个体的适应度。</a:t>
            </a:r>
            <a:endParaRPr lang="en-US" altLang="zh-CN" sz="2000" dirty="0" smtClean="0">
              <a:ea typeface="宋体" panose="02010600030101010101" pitchFamily="2" charset="-122"/>
            </a:endParaRPr>
          </a:p>
        </p:txBody>
      </p:sp>
      <p:pic>
        <p:nvPicPr>
          <p:cNvPr id="2048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9463" y="1111250"/>
            <a:ext cx="35337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1507"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508" name="Group 472"/>
          <p:cNvGrpSpPr>
            <a:grpSpLocks/>
          </p:cNvGrpSpPr>
          <p:nvPr/>
        </p:nvGrpSpPr>
        <p:grpSpPr bwMode="auto">
          <a:xfrm>
            <a:off x="496888" y="1439863"/>
            <a:ext cx="9507537" cy="1665287"/>
            <a:chOff x="-1506284" y="15058"/>
            <a:chExt cx="9508783" cy="1666452"/>
          </a:xfrm>
        </p:grpSpPr>
        <p:sp>
          <p:nvSpPr>
            <p:cNvPr id="21511"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1509"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3" name="文本占位符 2"/>
          <p:cNvSpPr>
            <a:spLocks noGrp="1"/>
          </p:cNvSpPr>
          <p:nvPr>
            <p:ph type="body" idx="1"/>
          </p:nvPr>
        </p:nvSpPr>
        <p:spPr>
          <a:xfrm>
            <a:off x="803275" y="1071563"/>
            <a:ext cx="10301288" cy="4983162"/>
          </a:xfrm>
        </p:spPr>
        <p:txBody>
          <a:bodyPr/>
          <a:lstStyle/>
          <a:p>
            <a:pPr marL="0" indent="0">
              <a:buFont typeface="Arial" panose="020B0604020202020204" pitchFamily="34" charset="0"/>
              <a:buNone/>
              <a:defRPr/>
            </a:pPr>
            <a:r>
              <a:rPr lang="zh-CN" altLang="en-US" sz="2000" dirty="0" smtClean="0">
                <a:ea typeface="宋体" panose="02010600030101010101" pitchFamily="2" charset="-122"/>
              </a:rPr>
              <a:t>求解（遗传算法的</a:t>
            </a:r>
            <a:r>
              <a:rPr lang="en-US" altLang="zh-CN" sz="2000" dirty="0" smtClean="0">
                <a:ea typeface="宋体" panose="02010600030101010101" pitchFamily="2" charset="-122"/>
              </a:rPr>
              <a:t>6</a:t>
            </a:r>
            <a:r>
              <a:rPr lang="zh-CN" altLang="en-US" sz="2000" dirty="0" smtClean="0">
                <a:ea typeface="宋体" panose="02010600030101010101" pitchFamily="2" charset="-122"/>
              </a:rPr>
              <a:t>个步骤）：</a:t>
            </a:r>
            <a:endParaRPr lang="en-US" altLang="zh-CN" sz="2000" dirty="0" smtClean="0">
              <a:ea typeface="宋体" panose="02010600030101010101" pitchFamily="2" charset="-122"/>
            </a:endParaRPr>
          </a:p>
          <a:p>
            <a:pPr marL="0" indent="0">
              <a:buFont typeface="Arial" panose="020B0604020202020204" pitchFamily="34" charset="0"/>
              <a:buNone/>
              <a:defRPr/>
            </a:pPr>
            <a:r>
              <a:rPr lang="en-US" altLang="zh-CN" sz="2000" dirty="0" smtClean="0">
                <a:ea typeface="宋体" panose="02010600030101010101" pitchFamily="2" charset="-122"/>
              </a:rPr>
              <a:t>4.</a:t>
            </a:r>
            <a:r>
              <a:rPr lang="zh-CN" altLang="en-US" sz="2000" dirty="0" smtClean="0">
                <a:ea typeface="宋体" panose="02010600030101010101" pitchFamily="2" charset="-122"/>
              </a:rPr>
              <a:t>选择运算</a:t>
            </a:r>
            <a:endParaRPr lang="en-US" altLang="zh-CN" sz="2000" dirty="0" smtClean="0">
              <a:ea typeface="宋体" panose="02010600030101010101" pitchFamily="2" charset="-122"/>
            </a:endParaRPr>
          </a:p>
          <a:p>
            <a:pPr marL="0" indent="457200">
              <a:buFont typeface="Arial" panose="020B0604020202020204" pitchFamily="34" charset="0"/>
              <a:buNone/>
              <a:defRPr/>
            </a:pPr>
            <a:r>
              <a:rPr lang="zh-CN" altLang="en-US" sz="2000" dirty="0" smtClean="0">
                <a:ea typeface="宋体" panose="02010600030101010101" pitchFamily="2" charset="-122"/>
              </a:rPr>
              <a:t>选择运算</a:t>
            </a:r>
            <a:r>
              <a:rPr lang="en-US" altLang="zh-CN" sz="2000" dirty="0" smtClean="0">
                <a:ea typeface="宋体" panose="02010600030101010101" pitchFamily="2" charset="-122"/>
              </a:rPr>
              <a:t>(</a:t>
            </a:r>
            <a:r>
              <a:rPr lang="zh-CN" altLang="en-US" sz="2000" dirty="0" smtClean="0">
                <a:ea typeface="宋体" panose="02010600030101010101" pitchFamily="2" charset="-122"/>
              </a:rPr>
              <a:t>或称为复制运算</a:t>
            </a:r>
            <a:r>
              <a:rPr lang="en-US" altLang="zh-CN" sz="2000" dirty="0" smtClean="0">
                <a:ea typeface="宋体" panose="02010600030101010101" pitchFamily="2" charset="-122"/>
              </a:rPr>
              <a:t>)</a:t>
            </a:r>
            <a:r>
              <a:rPr lang="zh-CN" altLang="en-US" sz="2000" dirty="0" smtClean="0">
                <a:ea typeface="宋体" panose="02010600030101010101" pitchFamily="2" charset="-122"/>
              </a:rPr>
              <a:t>把当前群体中适应度较高的个体按某种规则或模型遗传到下一代群体中。一般要求适应度较高的个体将有更多的机会遗传到下一代群体。                   </a:t>
            </a:r>
            <a:br>
              <a:rPr lang="zh-CN" altLang="en-US" sz="2000" dirty="0" smtClean="0">
                <a:ea typeface="宋体" panose="02010600030101010101" pitchFamily="2" charset="-122"/>
              </a:rPr>
            </a:br>
            <a:r>
              <a:rPr lang="en-US" altLang="zh-CN" sz="2000" dirty="0" smtClean="0">
                <a:ea typeface="宋体" panose="02010600030101010101" pitchFamily="2" charset="-122"/>
              </a:rPr>
              <a:t>        </a:t>
            </a:r>
            <a:r>
              <a:rPr lang="zh-CN" altLang="en-US" sz="2000" dirty="0" smtClean="0">
                <a:ea typeface="宋体" panose="02010600030101010101" pitchFamily="2" charset="-122"/>
              </a:rPr>
              <a:t>本例中，采用与</a:t>
            </a:r>
            <a:r>
              <a:rPr lang="zh-CN" altLang="en-US" sz="2000" dirty="0" smtClean="0">
                <a:solidFill>
                  <a:srgbClr val="FF0000"/>
                </a:solidFill>
                <a:ea typeface="宋体" panose="02010600030101010101" pitchFamily="2" charset="-122"/>
              </a:rPr>
              <a:t>适应度成正比的概率</a:t>
            </a:r>
            <a:r>
              <a:rPr lang="zh-CN" altLang="en-US" sz="2000" dirty="0" smtClean="0">
                <a:ea typeface="宋体" panose="02010600030101010101" pitchFamily="2" charset="-122"/>
              </a:rPr>
              <a:t>来确定各个个体复制到下一代群体中的数量。</a:t>
            </a:r>
            <a:endParaRPr lang="en-US" altLang="zh-CN" sz="2000" dirty="0" smtClean="0">
              <a:ea typeface="宋体" panose="02010600030101010101" pitchFamily="2" charset="-122"/>
            </a:endParaRPr>
          </a:p>
          <a:p>
            <a:pPr marL="0" indent="0">
              <a:buNone/>
              <a:defRPr/>
            </a:pPr>
            <a:r>
              <a:rPr lang="zh-CN" altLang="en-US" sz="2000" dirty="0" smtClean="0">
                <a:ea typeface="宋体" panose="02010600030101010101" pitchFamily="2" charset="-122"/>
              </a:rPr>
              <a:t>具体操作：</a:t>
            </a:r>
            <a:r>
              <a:rPr lang="en-US" altLang="zh-CN" sz="2000" dirty="0">
                <a:ea typeface="宋体" panose="02010600030101010101" pitchFamily="2" charset="-122"/>
              </a:rPr>
              <a:t> (</a:t>
            </a:r>
            <a:r>
              <a:rPr lang="zh-CN" altLang="en-US" sz="2000" dirty="0">
                <a:solidFill>
                  <a:srgbClr val="FF0000"/>
                </a:solidFill>
                <a:ea typeface="宋体" panose="02010600030101010101" pitchFamily="2" charset="-122"/>
              </a:rPr>
              <a:t>轮盘赌注选择</a:t>
            </a:r>
            <a:r>
              <a:rPr lang="en-US" altLang="zh-CN" sz="2000" dirty="0">
                <a:ea typeface="宋体" panose="02010600030101010101" pitchFamily="2" charset="-122"/>
              </a:rPr>
              <a:t>)</a:t>
            </a:r>
            <a:endParaRPr lang="en-US" altLang="zh-CN" sz="2000" dirty="0" smtClean="0">
              <a:ea typeface="宋体" panose="02010600030101010101" pitchFamily="2" charset="-122"/>
            </a:endParaRPr>
          </a:p>
          <a:p>
            <a:pPr marL="0" indent="0">
              <a:buFont typeface="Arial" panose="020B0604020202020204" pitchFamily="34" charset="0"/>
              <a:buNone/>
              <a:defRPr/>
            </a:pPr>
            <a:r>
              <a:rPr lang="en-US" altLang="zh-CN" sz="2000" dirty="0" smtClean="0">
                <a:ea typeface="宋体" panose="02010600030101010101" pitchFamily="2" charset="-122"/>
              </a:rPr>
              <a:t>•  </a:t>
            </a:r>
            <a:r>
              <a:rPr lang="zh-CN" altLang="en-US" sz="2000" dirty="0" smtClean="0">
                <a:ea typeface="宋体" panose="02010600030101010101" pitchFamily="2" charset="-122"/>
              </a:rPr>
              <a:t>先计算出群体中所有个体的适应度的总和 </a:t>
            </a:r>
            <a:r>
              <a:rPr lang="en-US" altLang="zh-CN" sz="2000" dirty="0" smtClean="0">
                <a:ea typeface="宋体" panose="02010600030101010101" pitchFamily="2" charset="-122"/>
              </a:rPr>
              <a:t>Fi  ( </a:t>
            </a:r>
            <a:r>
              <a:rPr lang="en-US" altLang="zh-CN" sz="2000" dirty="0" err="1" smtClean="0">
                <a:ea typeface="宋体" panose="02010600030101010101" pitchFamily="2" charset="-122"/>
              </a:rPr>
              <a:t>i</a:t>
            </a:r>
            <a:r>
              <a:rPr lang="en-US" altLang="zh-CN" sz="2000" dirty="0" smtClean="0">
                <a:ea typeface="宋体" panose="02010600030101010101" pitchFamily="2" charset="-122"/>
              </a:rPr>
              <a:t>=1.2,…,M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zh-CN" altLang="en-US" sz="2000" dirty="0" smtClean="0">
                <a:ea typeface="宋体" panose="02010600030101010101" pitchFamily="2" charset="-122"/>
              </a:rPr>
              <a:t>其次计算出每个个体的相对适应度的大小 </a:t>
            </a:r>
            <a:r>
              <a:rPr lang="en-US" altLang="zh-CN" sz="2000" dirty="0" smtClean="0">
                <a:ea typeface="宋体" panose="02010600030101010101" pitchFamily="2" charset="-122"/>
              </a:rPr>
              <a:t>fi / Fi </a:t>
            </a:r>
            <a:r>
              <a:rPr lang="zh-CN" altLang="en-US" sz="2000" dirty="0" smtClean="0">
                <a:ea typeface="宋体" panose="02010600030101010101" pitchFamily="2" charset="-122"/>
              </a:rPr>
              <a:t>，它即为每个个体被遗传到下一代群体中的概率。</a:t>
            </a:r>
            <a:br>
              <a:rPr lang="zh-CN" altLang="en-US" sz="2000" dirty="0" smtClean="0">
                <a:ea typeface="宋体" panose="02010600030101010101" pitchFamily="2" charset="-122"/>
              </a:rPr>
            </a:br>
            <a:r>
              <a:rPr lang="en-US" altLang="zh-CN" sz="2000" dirty="0" smtClean="0">
                <a:ea typeface="宋体" panose="02010600030101010101" pitchFamily="2" charset="-122"/>
              </a:rPr>
              <a:t>•  </a:t>
            </a:r>
            <a:r>
              <a:rPr lang="zh-CN" altLang="en-US" sz="2000" dirty="0" smtClean="0">
                <a:ea typeface="宋体" panose="02010600030101010101" pitchFamily="2" charset="-122"/>
              </a:rPr>
              <a:t>每个概率值组成一个区域，全部概率值之和为</a:t>
            </a:r>
            <a:r>
              <a:rPr lang="en-US" altLang="zh-CN" sz="2000" dirty="0" smtClean="0">
                <a:ea typeface="宋体" panose="02010600030101010101" pitchFamily="2" charset="-122"/>
              </a:rPr>
              <a:t>1</a:t>
            </a:r>
            <a:r>
              <a:rPr lang="zh-CN" altLang="en-US" sz="2000" dirty="0" smtClean="0">
                <a:ea typeface="宋体" panose="02010600030101010101" pitchFamily="2" charset="-122"/>
              </a:rPr>
              <a:t>；</a:t>
            </a:r>
            <a:br>
              <a:rPr lang="zh-CN" altLang="en-US" sz="2000" dirty="0" smtClean="0">
                <a:ea typeface="宋体" panose="02010600030101010101" pitchFamily="2" charset="-122"/>
              </a:rPr>
            </a:br>
            <a:r>
              <a:rPr lang="en-US" altLang="zh-CN" sz="2000" dirty="0" smtClean="0">
                <a:ea typeface="宋体" panose="02010600030101010101" pitchFamily="2" charset="-122"/>
              </a:rPr>
              <a:t>•  </a:t>
            </a:r>
            <a:r>
              <a:rPr lang="zh-CN" altLang="en-US" sz="2000" dirty="0" smtClean="0">
                <a:ea typeface="宋体" panose="02010600030101010101" pitchFamily="2" charset="-122"/>
              </a:rPr>
              <a:t>最后再产生一个</a:t>
            </a:r>
            <a:r>
              <a:rPr lang="en-US" altLang="zh-CN" sz="2000" dirty="0" smtClean="0">
                <a:ea typeface="宋体" panose="02010600030101010101" pitchFamily="2" charset="-122"/>
              </a:rPr>
              <a:t>0</a:t>
            </a:r>
            <a:r>
              <a:rPr lang="zh-CN" altLang="en-US" sz="2000" dirty="0" smtClean="0">
                <a:ea typeface="宋体" panose="02010600030101010101" pitchFamily="2" charset="-122"/>
              </a:rPr>
              <a:t>到</a:t>
            </a:r>
            <a:r>
              <a:rPr lang="en-US" altLang="zh-CN" sz="2000" dirty="0" smtClean="0">
                <a:ea typeface="宋体" panose="02010600030101010101" pitchFamily="2" charset="-122"/>
              </a:rPr>
              <a:t>1</a:t>
            </a:r>
            <a:r>
              <a:rPr lang="zh-CN" altLang="en-US" sz="2000" dirty="0" smtClean="0">
                <a:ea typeface="宋体" panose="02010600030101010101" pitchFamily="2" charset="-122"/>
              </a:rPr>
              <a:t>之间的随机数，依据该随机数出现在上述哪一个概率区域内来确定各个个体被选中的次数。</a:t>
            </a:r>
            <a:endParaRPr lang="en-US" altLang="zh-CN" sz="20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2531"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532" name="Group 472"/>
          <p:cNvGrpSpPr>
            <a:grpSpLocks/>
          </p:cNvGrpSpPr>
          <p:nvPr/>
        </p:nvGrpSpPr>
        <p:grpSpPr bwMode="auto">
          <a:xfrm>
            <a:off x="496888" y="1439863"/>
            <a:ext cx="9507537" cy="1665287"/>
            <a:chOff x="-1506284" y="15058"/>
            <a:chExt cx="9508783" cy="1666452"/>
          </a:xfrm>
        </p:grpSpPr>
        <p:sp>
          <p:nvSpPr>
            <p:cNvPr id="22597"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2533"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graphicFrame>
        <p:nvGraphicFramePr>
          <p:cNvPr id="16" name="表格 15"/>
          <p:cNvGraphicFramePr>
            <a:graphicFrameLocks noGrp="1"/>
          </p:cNvGraphicFramePr>
          <p:nvPr/>
        </p:nvGraphicFramePr>
        <p:xfrm>
          <a:off x="1512888" y="987425"/>
          <a:ext cx="8128000" cy="1554444"/>
        </p:xfrm>
        <a:graphic>
          <a:graphicData uri="http://schemas.openxmlformats.org/drawingml/2006/table">
            <a:tbl>
              <a:tblPr/>
              <a:tblGrid>
                <a:gridCol w="1162050">
                  <a:extLst>
                    <a:ext uri="{9D8B030D-6E8A-4147-A177-3AD203B41FA5}">
                      <a16:colId xmlns:a16="http://schemas.microsoft.com/office/drawing/2014/main" val="2680326999"/>
                    </a:ext>
                  </a:extLst>
                </a:gridCol>
                <a:gridCol w="1160462">
                  <a:extLst>
                    <a:ext uri="{9D8B030D-6E8A-4147-A177-3AD203B41FA5}">
                      <a16:colId xmlns:a16="http://schemas.microsoft.com/office/drawing/2014/main" val="3011995503"/>
                    </a:ext>
                  </a:extLst>
                </a:gridCol>
                <a:gridCol w="1160463">
                  <a:extLst>
                    <a:ext uri="{9D8B030D-6E8A-4147-A177-3AD203B41FA5}">
                      <a16:colId xmlns:a16="http://schemas.microsoft.com/office/drawing/2014/main" val="1841780761"/>
                    </a:ext>
                  </a:extLst>
                </a:gridCol>
                <a:gridCol w="1162050">
                  <a:extLst>
                    <a:ext uri="{9D8B030D-6E8A-4147-A177-3AD203B41FA5}">
                      <a16:colId xmlns:a16="http://schemas.microsoft.com/office/drawing/2014/main" val="11530964"/>
                    </a:ext>
                  </a:extLst>
                </a:gridCol>
                <a:gridCol w="1160462">
                  <a:extLst>
                    <a:ext uri="{9D8B030D-6E8A-4147-A177-3AD203B41FA5}">
                      <a16:colId xmlns:a16="http://schemas.microsoft.com/office/drawing/2014/main" val="2236688354"/>
                    </a:ext>
                  </a:extLst>
                </a:gridCol>
                <a:gridCol w="1162050">
                  <a:extLst>
                    <a:ext uri="{9D8B030D-6E8A-4147-A177-3AD203B41FA5}">
                      <a16:colId xmlns:a16="http://schemas.microsoft.com/office/drawing/2014/main" val="1049261621"/>
                    </a:ext>
                  </a:extLst>
                </a:gridCol>
                <a:gridCol w="1160463">
                  <a:extLst>
                    <a:ext uri="{9D8B030D-6E8A-4147-A177-3AD203B41FA5}">
                      <a16:colId xmlns:a16="http://schemas.microsoft.com/office/drawing/2014/main" val="90309073"/>
                    </a:ext>
                  </a:extLst>
                </a:gridCol>
              </a:tblGrid>
              <a:tr h="639949">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初始群体（</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p0)</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x1</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适应值</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占总数的百分比</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选择次数</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选择结果</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979617"/>
                  </a:ext>
                </a:extLst>
              </a:tr>
              <a:tr h="914214">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 </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 3</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078010"/>
                  </a:ext>
                </a:extLst>
              </a:tr>
            </a:tbl>
          </a:graphicData>
        </a:graphic>
      </p:graphicFrame>
      <p:graphicFrame>
        <p:nvGraphicFramePr>
          <p:cNvPr id="17" name="表格 16"/>
          <p:cNvGraphicFramePr>
            <a:graphicFrameLocks noGrp="1"/>
          </p:cNvGraphicFramePr>
          <p:nvPr/>
        </p:nvGraphicFramePr>
        <p:xfrm>
          <a:off x="1512888" y="2541588"/>
          <a:ext cx="8128000" cy="914400"/>
        </p:xfrm>
        <a:graphic>
          <a:graphicData uri="http://schemas.openxmlformats.org/drawingml/2006/table">
            <a:tbl>
              <a:tblPr/>
              <a:tblGrid>
                <a:gridCol w="1162050">
                  <a:extLst>
                    <a:ext uri="{9D8B030D-6E8A-4147-A177-3AD203B41FA5}">
                      <a16:colId xmlns:a16="http://schemas.microsoft.com/office/drawing/2014/main" val="3856322404"/>
                    </a:ext>
                  </a:extLst>
                </a:gridCol>
                <a:gridCol w="1160462">
                  <a:extLst>
                    <a:ext uri="{9D8B030D-6E8A-4147-A177-3AD203B41FA5}">
                      <a16:colId xmlns:a16="http://schemas.microsoft.com/office/drawing/2014/main" val="1276114904"/>
                    </a:ext>
                  </a:extLst>
                </a:gridCol>
                <a:gridCol w="1160463">
                  <a:extLst>
                    <a:ext uri="{9D8B030D-6E8A-4147-A177-3AD203B41FA5}">
                      <a16:colId xmlns:a16="http://schemas.microsoft.com/office/drawing/2014/main" val="276527284"/>
                    </a:ext>
                  </a:extLst>
                </a:gridCol>
                <a:gridCol w="1162050">
                  <a:extLst>
                    <a:ext uri="{9D8B030D-6E8A-4147-A177-3AD203B41FA5}">
                      <a16:colId xmlns:a16="http://schemas.microsoft.com/office/drawing/2014/main" val="2669778847"/>
                    </a:ext>
                  </a:extLst>
                </a:gridCol>
                <a:gridCol w="1160462">
                  <a:extLst>
                    <a:ext uri="{9D8B030D-6E8A-4147-A177-3AD203B41FA5}">
                      <a16:colId xmlns:a16="http://schemas.microsoft.com/office/drawing/2014/main" val="3591835613"/>
                    </a:ext>
                  </a:extLst>
                </a:gridCol>
                <a:gridCol w="1162050">
                  <a:extLst>
                    <a:ext uri="{9D8B030D-6E8A-4147-A177-3AD203B41FA5}">
                      <a16:colId xmlns:a16="http://schemas.microsoft.com/office/drawing/2014/main" val="1889679294"/>
                    </a:ext>
                  </a:extLst>
                </a:gridCol>
                <a:gridCol w="1160463">
                  <a:extLst>
                    <a:ext uri="{9D8B030D-6E8A-4147-A177-3AD203B41FA5}">
                      <a16:colId xmlns:a16="http://schemas.microsoft.com/office/drawing/2014/main" val="3549178384"/>
                    </a:ext>
                  </a:extLst>
                </a:gridCol>
              </a:tblGrid>
              <a:tr h="741363">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 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50</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0.17</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0.35</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6643830"/>
                  </a:ext>
                </a:extLst>
              </a:tr>
            </a:tbl>
          </a:graphicData>
        </a:graphic>
      </p:graphicFrame>
      <p:graphicFrame>
        <p:nvGraphicFramePr>
          <p:cNvPr id="18" name="表格 17"/>
          <p:cNvGraphicFramePr>
            <a:graphicFrameLocks noGrp="1"/>
          </p:cNvGraphicFramePr>
          <p:nvPr/>
        </p:nvGraphicFramePr>
        <p:xfrm>
          <a:off x="1512888" y="3468688"/>
          <a:ext cx="8128000" cy="371475"/>
        </p:xfrm>
        <a:graphic>
          <a:graphicData uri="http://schemas.openxmlformats.org/drawingml/2006/table">
            <a:tbl>
              <a:tblPr/>
              <a:tblGrid>
                <a:gridCol w="1162050">
                  <a:extLst>
                    <a:ext uri="{9D8B030D-6E8A-4147-A177-3AD203B41FA5}">
                      <a16:colId xmlns:a16="http://schemas.microsoft.com/office/drawing/2014/main" val="925472976"/>
                    </a:ext>
                  </a:extLst>
                </a:gridCol>
                <a:gridCol w="1160462">
                  <a:extLst>
                    <a:ext uri="{9D8B030D-6E8A-4147-A177-3AD203B41FA5}">
                      <a16:colId xmlns:a16="http://schemas.microsoft.com/office/drawing/2014/main" val="1506107206"/>
                    </a:ext>
                  </a:extLst>
                </a:gridCol>
                <a:gridCol w="1160463">
                  <a:extLst>
                    <a:ext uri="{9D8B030D-6E8A-4147-A177-3AD203B41FA5}">
                      <a16:colId xmlns:a16="http://schemas.microsoft.com/office/drawing/2014/main" val="3202898950"/>
                    </a:ext>
                  </a:extLst>
                </a:gridCol>
                <a:gridCol w="1162050">
                  <a:extLst>
                    <a:ext uri="{9D8B030D-6E8A-4147-A177-3AD203B41FA5}">
                      <a16:colId xmlns:a16="http://schemas.microsoft.com/office/drawing/2014/main" val="1922758773"/>
                    </a:ext>
                  </a:extLst>
                </a:gridCol>
                <a:gridCol w="1160462">
                  <a:extLst>
                    <a:ext uri="{9D8B030D-6E8A-4147-A177-3AD203B41FA5}">
                      <a16:colId xmlns:a16="http://schemas.microsoft.com/office/drawing/2014/main" val="2973134541"/>
                    </a:ext>
                  </a:extLst>
                </a:gridCol>
                <a:gridCol w="1162050">
                  <a:extLst>
                    <a:ext uri="{9D8B030D-6E8A-4147-A177-3AD203B41FA5}">
                      <a16:colId xmlns:a16="http://schemas.microsoft.com/office/drawing/2014/main" val="1966543188"/>
                    </a:ext>
                  </a:extLst>
                </a:gridCol>
                <a:gridCol w="1160463">
                  <a:extLst>
                    <a:ext uri="{9D8B030D-6E8A-4147-A177-3AD203B41FA5}">
                      <a16:colId xmlns:a16="http://schemas.microsoft.com/office/drawing/2014/main" val="4256080591"/>
                    </a:ext>
                  </a:extLst>
                </a:gridCol>
              </a:tblGrid>
              <a:tr h="371475">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总和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143</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4661654"/>
                  </a:ext>
                </a:extLst>
              </a:tr>
            </a:tbl>
          </a:graphicData>
        </a:graphic>
      </p:graphicFrame>
      <p:graphicFrame>
        <p:nvGraphicFramePr>
          <p:cNvPr id="22596" name="图表 7"/>
          <p:cNvGraphicFramePr>
            <a:graphicFrameLocks/>
          </p:cNvGraphicFramePr>
          <p:nvPr/>
        </p:nvGraphicFramePr>
        <p:xfrm>
          <a:off x="2640013" y="3663950"/>
          <a:ext cx="6911975" cy="3040063"/>
        </p:xfrm>
        <a:graphic>
          <a:graphicData uri="http://schemas.openxmlformats.org/presentationml/2006/ole">
            <mc:AlternateContent xmlns:mc="http://schemas.openxmlformats.org/markup-compatibility/2006">
              <mc:Choice xmlns:v="urn:schemas-microsoft-com:vml" Requires="v">
                <p:oleObj spid="_x0000_s22620" name="Chart" r:id="rId3" imgW="6925656" imgH="3048264" progId="Excel.Chart.8">
                  <p:embed/>
                </p:oleObj>
              </mc:Choice>
              <mc:Fallback>
                <p:oleObj name="Chart" r:id="rId3" imgW="6925656" imgH="3048264" progId="Excel.Chart.8">
                  <p:embed/>
                  <p:pic>
                    <p:nvPicPr>
                      <p:cNvPr id="0"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3663950"/>
                        <a:ext cx="6911975"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3555"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556" name="Group 472"/>
          <p:cNvGrpSpPr>
            <a:grpSpLocks/>
          </p:cNvGrpSpPr>
          <p:nvPr/>
        </p:nvGrpSpPr>
        <p:grpSpPr bwMode="auto">
          <a:xfrm>
            <a:off x="496888" y="1439863"/>
            <a:ext cx="9507537" cy="1665287"/>
            <a:chOff x="-1506284" y="15058"/>
            <a:chExt cx="9508783" cy="1666452"/>
          </a:xfrm>
        </p:grpSpPr>
        <p:sp>
          <p:nvSpPr>
            <p:cNvPr id="23581"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3557"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3558" name="文本占位符 2"/>
          <p:cNvSpPr>
            <a:spLocks noGrp="1"/>
          </p:cNvSpPr>
          <p:nvPr>
            <p:ph type="body" idx="1"/>
          </p:nvPr>
        </p:nvSpPr>
        <p:spPr>
          <a:xfrm>
            <a:off x="1604963" y="906463"/>
            <a:ext cx="8980487" cy="2543175"/>
          </a:xfrm>
        </p:spPr>
        <p:txBody>
          <a:bodyPr/>
          <a:lstStyle/>
          <a:p>
            <a:pPr marL="0" indent="0">
              <a:buFont typeface="Arial" panose="020B0604020202020204" pitchFamily="34" charset="0"/>
              <a:buNone/>
            </a:pPr>
            <a:r>
              <a:rPr lang="zh-CN" altLang="en-US" sz="2000" dirty="0" smtClean="0">
                <a:ea typeface="宋体" panose="02010600030101010101" pitchFamily="2" charset="-122"/>
              </a:rPr>
              <a:t>求解（遗传算法的</a:t>
            </a:r>
            <a:r>
              <a:rPr lang="en-US" altLang="zh-CN" sz="2000" dirty="0" smtClean="0">
                <a:ea typeface="宋体" panose="02010600030101010101" pitchFamily="2" charset="-122"/>
              </a:rPr>
              <a:t>6</a:t>
            </a:r>
            <a:r>
              <a:rPr lang="zh-CN" altLang="en-US" sz="2000" dirty="0" smtClean="0">
                <a:ea typeface="宋体" panose="02010600030101010101" pitchFamily="2" charset="-122"/>
              </a:rPr>
              <a:t>个步骤）：</a:t>
            </a:r>
            <a:endParaRPr lang="en-US" altLang="zh-CN" sz="2000" dirty="0" smtClean="0">
              <a:ea typeface="宋体" panose="02010600030101010101" pitchFamily="2" charset="-122"/>
            </a:endParaRPr>
          </a:p>
          <a:p>
            <a:pPr marL="0" indent="0">
              <a:buFont typeface="Arial" panose="020B0604020202020204" pitchFamily="34" charset="0"/>
              <a:buNone/>
            </a:pPr>
            <a:r>
              <a:rPr lang="en-US" altLang="zh-CN" sz="2000" dirty="0" smtClean="0">
                <a:ea typeface="宋体" panose="02010600030101010101" pitchFamily="2" charset="-122"/>
              </a:rPr>
              <a:t>5.</a:t>
            </a:r>
            <a:r>
              <a:rPr lang="zh-CN" altLang="en-US" sz="2000" dirty="0" smtClean="0">
                <a:ea typeface="宋体" panose="02010600030101010101" pitchFamily="2" charset="-122"/>
              </a:rPr>
              <a:t> 交叉运算</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交叉运算是遗传算法中</a:t>
            </a:r>
            <a:r>
              <a:rPr lang="zh-CN" altLang="en-US" sz="2000" dirty="0" smtClean="0">
                <a:solidFill>
                  <a:srgbClr val="FF0000"/>
                </a:solidFill>
                <a:ea typeface="宋体" panose="02010600030101010101" pitchFamily="2" charset="-122"/>
              </a:rPr>
              <a:t>产生新个体</a:t>
            </a:r>
            <a:r>
              <a:rPr lang="zh-CN" altLang="en-US" sz="2000" dirty="0" smtClean="0">
                <a:ea typeface="宋体" panose="02010600030101010101" pitchFamily="2" charset="-122"/>
              </a:rPr>
              <a:t>的主要操作过程，它以某一概率相互交换某两个个体之间的部分染色体。</a:t>
            </a:r>
            <a:br>
              <a:rPr lang="zh-CN" altLang="en-US" sz="2000" dirty="0" smtClean="0">
                <a:ea typeface="宋体" panose="02010600030101010101" pitchFamily="2" charset="-122"/>
              </a:rPr>
            </a:br>
            <a:r>
              <a:rPr lang="zh-CN" altLang="en-US" sz="2000" dirty="0" smtClean="0">
                <a:ea typeface="宋体" panose="02010600030101010101" pitchFamily="2" charset="-122"/>
              </a:rPr>
              <a:t>       本例采用</a:t>
            </a:r>
            <a:r>
              <a:rPr lang="zh-CN" altLang="en-US" sz="2000" dirty="0" smtClean="0">
                <a:solidFill>
                  <a:srgbClr val="FF0000"/>
                </a:solidFill>
                <a:ea typeface="宋体" panose="02010600030101010101" pitchFamily="2" charset="-122"/>
              </a:rPr>
              <a:t>单点交叉</a:t>
            </a:r>
            <a:r>
              <a:rPr lang="zh-CN" altLang="en-US" sz="2000" dirty="0" smtClean="0">
                <a:ea typeface="宋体" panose="02010600030101010101" pitchFamily="2" charset="-122"/>
              </a:rPr>
              <a:t>的方法，其具体操作过程是：</a:t>
            </a:r>
            <a:br>
              <a:rPr lang="zh-CN" altLang="en-US" sz="2000" dirty="0" smtClean="0">
                <a:ea typeface="宋体" panose="02010600030101010101" pitchFamily="2" charset="-122"/>
              </a:rPr>
            </a:br>
            <a:r>
              <a:rPr lang="zh-CN" altLang="en-US" sz="2000" dirty="0" smtClean="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先对群体进行随机配对；</a:t>
            </a:r>
            <a:br>
              <a:rPr lang="zh-CN" altLang="en-US" sz="2000" dirty="0" smtClean="0">
                <a:ea typeface="宋体" panose="02010600030101010101" pitchFamily="2" charset="-122"/>
              </a:rPr>
            </a:br>
            <a:r>
              <a:rPr lang="zh-CN" altLang="en-US" sz="2000" dirty="0" smtClean="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其次随机设置交叉点位置；</a:t>
            </a:r>
            <a:br>
              <a:rPr lang="zh-CN" altLang="en-US" sz="2000" dirty="0" smtClean="0">
                <a:ea typeface="宋体" panose="02010600030101010101" pitchFamily="2" charset="-122"/>
              </a:rPr>
            </a:br>
            <a:r>
              <a:rPr lang="zh-CN" altLang="en-US" sz="2000" dirty="0" smtClean="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最后再相互交换配对染色体之间的部分基因。</a:t>
            </a:r>
            <a:endParaRPr lang="en-US" altLang="zh-CN" sz="2000" dirty="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69935396"/>
              </p:ext>
            </p:extLst>
          </p:nvPr>
        </p:nvGraphicFramePr>
        <p:xfrm>
          <a:off x="2032000" y="3748088"/>
          <a:ext cx="8128000" cy="1854200"/>
        </p:xfrm>
        <a:graphic>
          <a:graphicData uri="http://schemas.openxmlformats.org/drawingml/2006/table">
            <a:tbl>
              <a:tblPr/>
              <a:tblGrid>
                <a:gridCol w="1625600">
                  <a:extLst>
                    <a:ext uri="{9D8B030D-6E8A-4147-A177-3AD203B41FA5}">
                      <a16:colId xmlns:a16="http://schemas.microsoft.com/office/drawing/2014/main" val="2390911121"/>
                    </a:ext>
                  </a:extLst>
                </a:gridCol>
                <a:gridCol w="1625600">
                  <a:extLst>
                    <a:ext uri="{9D8B030D-6E8A-4147-A177-3AD203B41FA5}">
                      <a16:colId xmlns:a16="http://schemas.microsoft.com/office/drawing/2014/main" val="3584524706"/>
                    </a:ext>
                  </a:extLst>
                </a:gridCol>
                <a:gridCol w="1625600">
                  <a:extLst>
                    <a:ext uri="{9D8B030D-6E8A-4147-A177-3AD203B41FA5}">
                      <a16:colId xmlns:a16="http://schemas.microsoft.com/office/drawing/2014/main" val="4201706594"/>
                    </a:ext>
                  </a:extLst>
                </a:gridCol>
                <a:gridCol w="1625600">
                  <a:extLst>
                    <a:ext uri="{9D8B030D-6E8A-4147-A177-3AD203B41FA5}">
                      <a16:colId xmlns:a16="http://schemas.microsoft.com/office/drawing/2014/main" val="2227377279"/>
                    </a:ext>
                  </a:extLst>
                </a:gridCol>
                <a:gridCol w="1625600">
                  <a:extLst>
                    <a:ext uri="{9D8B030D-6E8A-4147-A177-3AD203B41FA5}">
                      <a16:colId xmlns:a16="http://schemas.microsoft.com/office/drawing/2014/main" val="1893811479"/>
                    </a:ext>
                  </a:extLst>
                </a:gridCol>
              </a:tblGrid>
              <a:tr h="371475">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配对结果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交叉点位置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5579639"/>
                  </a:ext>
                </a:extLst>
              </a:tr>
              <a:tr h="1482725">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1-2</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1001</a:t>
                      </a:r>
                      <a:endParaRPr kumimoji="0" lang="zh-CN" altLang="en-US"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1101</a:t>
                      </a:r>
                      <a:endParaRPr kumimoji="0" lang="zh-CN" altLang="en-US"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endParaRPr kumimoji="0" lang="zh-CN" altLang="en-US"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endParaRPr kumimoji="0" lang="zh-CN" altLang="en-US"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480586"/>
                  </a:ext>
                </a:extLst>
              </a:tr>
            </a:tbl>
          </a:graphicData>
        </a:graphic>
      </p:graphicFrame>
      <p:cxnSp>
        <p:nvCxnSpPr>
          <p:cNvPr id="8" name="直接连接符 7"/>
          <p:cNvCxnSpPr/>
          <p:nvPr/>
        </p:nvCxnSpPr>
        <p:spPr>
          <a:xfrm flipV="1">
            <a:off x="4333875" y="4172688"/>
            <a:ext cx="0" cy="400792"/>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0" name="直接连接符 9"/>
          <p:cNvCxnSpPr/>
          <p:nvPr/>
        </p:nvCxnSpPr>
        <p:spPr>
          <a:xfrm flipH="1">
            <a:off x="4599070" y="4797561"/>
            <a:ext cx="10633" cy="388802"/>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431"/>
          <p:cNvSpPr>
            <a:spLocks noChangeArrowheads="1"/>
          </p:cNvSpPr>
          <p:nvPr/>
        </p:nvSpPr>
        <p:spPr bwMode="auto">
          <a:xfrm>
            <a:off x="0" y="328613"/>
            <a:ext cx="341313" cy="468312"/>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endParaRPr lang="zh-CN" altLang="zh-CN">
              <a:solidFill>
                <a:srgbClr val="FFFFFF"/>
              </a:solidFill>
              <a:ea typeface="宋体" panose="02010600030101010101" pitchFamily="2" charset="-122"/>
            </a:endParaRPr>
          </a:p>
        </p:txBody>
      </p:sp>
      <p:sp>
        <p:nvSpPr>
          <p:cNvPr id="24579" name="Shape 432"/>
          <p:cNvSpPr>
            <a:spLocks noChangeArrowheads="1"/>
          </p:cNvSpPr>
          <p:nvPr/>
        </p:nvSpPr>
        <p:spPr bwMode="auto">
          <a:xfrm>
            <a:off x="355600" y="328613"/>
            <a:ext cx="424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2400">
              <a:solidFill>
                <a:srgbClr val="262626"/>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580" name="Group 472"/>
          <p:cNvGrpSpPr>
            <a:grpSpLocks/>
          </p:cNvGrpSpPr>
          <p:nvPr/>
        </p:nvGrpSpPr>
        <p:grpSpPr bwMode="auto">
          <a:xfrm>
            <a:off x="496888" y="1439863"/>
            <a:ext cx="9507537" cy="1665287"/>
            <a:chOff x="-1506284" y="15058"/>
            <a:chExt cx="9508783" cy="1666452"/>
          </a:xfrm>
        </p:grpSpPr>
        <p:sp>
          <p:nvSpPr>
            <p:cNvPr id="24603" name="Shape 451"/>
            <p:cNvSpPr>
              <a:spLocks noChangeArrowheads="1"/>
            </p:cNvSpPr>
            <p:nvPr/>
          </p:nvSpPr>
          <p:spPr bwMode="auto">
            <a:xfrm>
              <a:off x="5920474" y="15058"/>
              <a:ext cx="2082025"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eaLnBrk="1"/>
              <a:r>
                <a:rPr lang="zh-CN" altLang="zh-CN"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225"/>
              <a:ext cx="4099462" cy="462285"/>
            </a:xfrm>
            <a:prstGeom prst="rect">
              <a:avLst/>
            </a:prstGeom>
            <a:noFill/>
            <a:ln w="12700" cap="flat">
              <a:noFill/>
              <a:miter lim="400000"/>
            </a:ln>
            <a:effectLst/>
            <a:extLst>
              <a:ext uri="{C572A759-6A51-4108-AA02-DFA0A04FC94B}"/>
            </a:extLst>
          </p:spPr>
          <p:txBody>
            <a:bodyPr lIns="45719" tIns="45719" rIns="45719" bIns="45719" anchor="ctr">
              <a:spAutoFit/>
            </a:bodyPr>
            <a:lstStyle>
              <a:lvl1pPr algn="ctr">
                <a:defRPr sz="1400">
                  <a:solidFill>
                    <a:srgbClr val="FFFFFF"/>
                  </a:solidFill>
                  <a:latin typeface="Microsoft YaHei"/>
                  <a:ea typeface="Microsoft YaHei"/>
                  <a:cs typeface="Microsoft YaHei"/>
                  <a:sym typeface="Microsoft YaHei"/>
                </a:defRPr>
              </a:lvl1pPr>
            </a:lstStyle>
            <a:p>
              <a:pPr indent="457200" algn="just" eaLnBrk="1" fontAlgn="auto">
                <a:spcBef>
                  <a:spcPts val="0"/>
                </a:spcBef>
                <a:spcAft>
                  <a:spcPts val="0"/>
                </a:spcAft>
                <a:defRPr/>
              </a:pPr>
              <a:endParaRPr lang="en-US" altLang="zh-CN" sz="2400" kern="0" dirty="0">
                <a:solidFill>
                  <a:schemeClr val="tx1"/>
                </a:solidFill>
              </a:endParaRPr>
            </a:p>
          </p:txBody>
        </p:sp>
      </p:grpSp>
      <p:sp>
        <p:nvSpPr>
          <p:cNvPr id="24581" name="Shape 473"/>
          <p:cNvSpPr>
            <a:spLocks noChangeArrowheads="1"/>
          </p:cNvSpPr>
          <p:nvPr/>
        </p:nvSpPr>
        <p:spPr bwMode="auto">
          <a:xfrm>
            <a:off x="-9525" y="6762750"/>
            <a:ext cx="12211050" cy="9525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eaLnBrk="1"/>
            <a:endParaRPr lang="zh-CN" altLang="zh-CN">
              <a:ea typeface="宋体" panose="02010600030101010101" pitchFamily="2" charset="-122"/>
            </a:endParaRPr>
          </a:p>
        </p:txBody>
      </p:sp>
      <p:sp>
        <p:nvSpPr>
          <p:cNvPr id="24582" name="文本占位符 2"/>
          <p:cNvSpPr>
            <a:spLocks noGrp="1"/>
          </p:cNvSpPr>
          <p:nvPr>
            <p:ph type="body" idx="1"/>
          </p:nvPr>
        </p:nvSpPr>
        <p:spPr>
          <a:xfrm>
            <a:off x="723900" y="925513"/>
            <a:ext cx="10744200" cy="2851150"/>
          </a:xfrm>
        </p:spPr>
        <p:txBody>
          <a:bodyPr/>
          <a:lstStyle/>
          <a:p>
            <a:pPr marL="0" indent="0">
              <a:buFont typeface="Arial" panose="020B0604020202020204" pitchFamily="34" charset="0"/>
              <a:buNone/>
            </a:pPr>
            <a:r>
              <a:rPr lang="zh-CN" altLang="en-US" sz="2000" dirty="0" smtClean="0">
                <a:ea typeface="宋体" panose="02010600030101010101" pitchFamily="2" charset="-122"/>
              </a:rPr>
              <a:t>求解（遗传算法的</a:t>
            </a:r>
            <a:r>
              <a:rPr lang="en-US" altLang="zh-CN" sz="2000" dirty="0" smtClean="0">
                <a:ea typeface="宋体" panose="02010600030101010101" pitchFamily="2" charset="-122"/>
              </a:rPr>
              <a:t>6</a:t>
            </a:r>
            <a:r>
              <a:rPr lang="zh-CN" altLang="en-US" sz="2000" dirty="0" smtClean="0">
                <a:ea typeface="宋体" panose="02010600030101010101" pitchFamily="2" charset="-122"/>
              </a:rPr>
              <a:t>个步骤）：</a:t>
            </a:r>
            <a:endParaRPr lang="en-US" altLang="zh-CN" sz="2000" dirty="0" smtClean="0">
              <a:ea typeface="宋体" panose="02010600030101010101" pitchFamily="2" charset="-122"/>
            </a:endParaRPr>
          </a:p>
          <a:p>
            <a:pPr marL="0" indent="0">
              <a:buFont typeface="Arial" panose="020B0604020202020204" pitchFamily="34" charset="0"/>
              <a:buNone/>
            </a:pPr>
            <a:r>
              <a:rPr lang="en-US" altLang="zh-CN" sz="2000" dirty="0" smtClean="0">
                <a:ea typeface="宋体" panose="02010600030101010101" pitchFamily="2" charset="-122"/>
              </a:rPr>
              <a:t>6.</a:t>
            </a:r>
            <a:r>
              <a:rPr lang="zh-CN" altLang="en-US" sz="2000" dirty="0" smtClean="0">
                <a:ea typeface="宋体" panose="02010600030101010101" pitchFamily="2" charset="-122"/>
              </a:rPr>
              <a:t> 变异运算</a:t>
            </a:r>
            <a:endParaRPr lang="en-US" altLang="zh-CN" sz="2000" dirty="0" smtClean="0">
              <a:ea typeface="宋体" panose="02010600030101010101" pitchFamily="2" charset="-122"/>
            </a:endParaRPr>
          </a:p>
          <a:p>
            <a:pPr marL="0" indent="457200">
              <a:buFont typeface="Arial" panose="020B0604020202020204" pitchFamily="34" charset="0"/>
              <a:buNone/>
            </a:pPr>
            <a:r>
              <a:rPr lang="zh-CN" altLang="en-US" sz="2000" dirty="0" smtClean="0">
                <a:ea typeface="宋体" panose="02010600030101010101" pitchFamily="2" charset="-122"/>
              </a:rPr>
              <a:t>变异运算是对个体的某一个或某一些基因座上的基因值按某一较小的概率进行改变，它也是</a:t>
            </a:r>
            <a:r>
              <a:rPr lang="zh-CN" altLang="en-US" sz="2000" dirty="0" smtClean="0">
                <a:solidFill>
                  <a:srgbClr val="FF0000"/>
                </a:solidFill>
                <a:ea typeface="宋体" panose="02010600030101010101" pitchFamily="2" charset="-122"/>
              </a:rPr>
              <a:t>产生新个体</a:t>
            </a:r>
            <a:r>
              <a:rPr lang="zh-CN" altLang="en-US" sz="2000" dirty="0" smtClean="0">
                <a:ea typeface="宋体" panose="02010600030101010101" pitchFamily="2" charset="-122"/>
              </a:rPr>
              <a:t>的一种操作方法。</a:t>
            </a:r>
            <a:br>
              <a:rPr lang="zh-CN" altLang="en-US" sz="2000" dirty="0" smtClean="0">
                <a:ea typeface="宋体" panose="02010600030101010101" pitchFamily="2" charset="-122"/>
              </a:rPr>
            </a:br>
            <a:r>
              <a:rPr lang="zh-CN" altLang="en-US" sz="2000" dirty="0" smtClean="0">
                <a:ea typeface="宋体" panose="02010600030101010101" pitchFamily="2" charset="-122"/>
              </a:rPr>
              <a:t>        本例中，我们采用</a:t>
            </a:r>
            <a:r>
              <a:rPr lang="zh-CN" altLang="en-US" sz="2000" dirty="0" smtClean="0">
                <a:solidFill>
                  <a:srgbClr val="FF0000"/>
                </a:solidFill>
                <a:ea typeface="宋体" panose="02010600030101010101" pitchFamily="2" charset="-122"/>
              </a:rPr>
              <a:t>基本位变异</a:t>
            </a:r>
            <a:r>
              <a:rPr lang="zh-CN" altLang="en-US" sz="2000" dirty="0" smtClean="0">
                <a:ea typeface="宋体" panose="02010600030101010101" pitchFamily="2" charset="-122"/>
              </a:rPr>
              <a:t>的方法来进行变异运算，其具体操作过程是：</a:t>
            </a:r>
            <a:r>
              <a:rPr lang="zh-CN" altLang="en-US" dirty="0" smtClean="0">
                <a:ea typeface="宋体" panose="02010600030101010101" pitchFamily="2" charset="-122"/>
              </a:rPr>
              <a:t/>
            </a:r>
            <a:br>
              <a:rPr lang="zh-CN" altLang="en-US" dirty="0" smtClean="0">
                <a:ea typeface="宋体" panose="02010600030101010101" pitchFamily="2" charset="-122"/>
              </a:rPr>
            </a:br>
            <a:r>
              <a:rPr lang="zh-CN" altLang="en-US" dirty="0" smtClean="0">
                <a:ea typeface="宋体" panose="02010600030101010101" pitchFamily="2" charset="-122"/>
              </a:rPr>
              <a:t>     </a:t>
            </a:r>
            <a:r>
              <a:rPr lang="zh-CN" altLang="en-US" sz="2000" dirty="0" smtClean="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首先确定出各个个体的基因变异位置，下表所示为随机产生的变异点位置，其中的数字表示变异点设置在该基因座处；</a:t>
            </a:r>
            <a:r>
              <a:rPr lang="zh-CN" altLang="en-US" dirty="0" smtClean="0">
                <a:ea typeface="宋体" panose="02010600030101010101" pitchFamily="2" charset="-122"/>
              </a:rPr>
              <a:t/>
            </a:r>
            <a:br>
              <a:rPr lang="zh-CN" altLang="en-US" dirty="0" smtClean="0">
                <a:ea typeface="宋体" panose="02010600030101010101" pitchFamily="2" charset="-122"/>
              </a:rPr>
            </a:br>
            <a:r>
              <a:rPr lang="zh-CN" altLang="en-US" dirty="0" smtClean="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然后依照某一概率将变异点的原有基因值</a:t>
            </a:r>
            <a:r>
              <a:rPr lang="zh-CN" altLang="en-US" sz="2000" dirty="0" smtClean="0">
                <a:solidFill>
                  <a:srgbClr val="FF0000"/>
                </a:solidFill>
                <a:ea typeface="宋体" panose="02010600030101010101" pitchFamily="2" charset="-122"/>
              </a:rPr>
              <a:t>取反</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p:txBody>
      </p:sp>
      <p:graphicFrame>
        <p:nvGraphicFramePr>
          <p:cNvPr id="2" name="表格 1"/>
          <p:cNvGraphicFramePr>
            <a:graphicFrameLocks noGrp="1"/>
          </p:cNvGraphicFramePr>
          <p:nvPr/>
        </p:nvGraphicFramePr>
        <p:xfrm>
          <a:off x="2032000" y="4033838"/>
          <a:ext cx="8128000" cy="1847944"/>
        </p:xfrm>
        <a:graphic>
          <a:graphicData uri="http://schemas.openxmlformats.org/drawingml/2006/table">
            <a:tbl>
              <a:tblPr/>
              <a:tblGrid>
                <a:gridCol w="1625600">
                  <a:extLst>
                    <a:ext uri="{9D8B030D-6E8A-4147-A177-3AD203B41FA5}">
                      <a16:colId xmlns:a16="http://schemas.microsoft.com/office/drawing/2014/main" val="968589075"/>
                    </a:ext>
                  </a:extLst>
                </a:gridCol>
                <a:gridCol w="1625600">
                  <a:extLst>
                    <a:ext uri="{9D8B030D-6E8A-4147-A177-3AD203B41FA5}">
                      <a16:colId xmlns:a16="http://schemas.microsoft.com/office/drawing/2014/main" val="90110853"/>
                    </a:ext>
                  </a:extLst>
                </a:gridCol>
                <a:gridCol w="1625600">
                  <a:extLst>
                    <a:ext uri="{9D8B030D-6E8A-4147-A177-3AD203B41FA5}">
                      <a16:colId xmlns:a16="http://schemas.microsoft.com/office/drawing/2014/main" val="2152327550"/>
                    </a:ext>
                  </a:extLst>
                </a:gridCol>
                <a:gridCol w="1625600">
                  <a:extLst>
                    <a:ext uri="{9D8B030D-6E8A-4147-A177-3AD203B41FA5}">
                      <a16:colId xmlns:a16="http://schemas.microsoft.com/office/drawing/2014/main" val="2737946174"/>
                    </a:ext>
                  </a:extLst>
                </a:gridCol>
                <a:gridCol w="1625600">
                  <a:extLst>
                    <a:ext uri="{9D8B030D-6E8A-4147-A177-3AD203B41FA5}">
                      <a16:colId xmlns:a16="http://schemas.microsoft.com/office/drawing/2014/main" val="164852123"/>
                    </a:ext>
                  </a:extLst>
                </a:gridCol>
              </a:tblGrid>
              <a:tr h="365634">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交叉结果</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变异点</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变异结果</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子代群体（</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p1</a:t>
                      </a:r>
                      <a:r>
                        <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6004388"/>
                  </a:ext>
                </a:extLst>
              </a:tr>
              <a:tr h="148221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011001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101001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111011</a:t>
                      </a:r>
                      <a:endParaRPr kumimoji="0" lang="zh-CN" altLang="en-US"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a:t>
                      </a:r>
                      <a:r>
                        <a:rPr kumimoji="0" lang="en-US" altLang="zh-CN" sz="1800" b="0" i="0" u="none" strike="noStrike" cap="none" normalizeH="0" baseline="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a:t>
                      </a:r>
                      <a:r>
                        <a:rPr kumimoji="0" lang="en-US" altLang="zh-CN" sz="1800" b="0" i="0" u="none" strike="noStrike" cap="none" normalizeH="0" baseline="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800" b="0" i="0" u="none" strike="noStrike" cap="none" normalizeH="0" baseline="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a:t>
                      </a:r>
                      <a:r>
                        <a:rPr kumimoji="0" lang="en-US" altLang="zh-CN" sz="1800" b="0" i="0" u="none" strike="noStrike" cap="none" normalizeH="0" baseline="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a:t>
                      </a:r>
                      <a:r>
                        <a:rPr kumimoji="0" lang="en-US" altLang="zh-CN"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800" b="0" i="0" u="none" strike="noStrike" cap="none" normalizeH="0" baseline="0" dirty="0" smtClean="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941668"/>
                  </a:ext>
                </a:extLst>
              </a:tr>
            </a:tbl>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2646</TotalTime>
  <Words>1634</Words>
  <Application>Microsoft Office PowerPoint</Application>
  <PresentationFormat>宽屏</PresentationFormat>
  <Paragraphs>308</Paragraphs>
  <Slides>25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5" baseType="lpstr">
      <vt:lpstr>SimHei</vt:lpstr>
      <vt:lpstr>宋体</vt:lpstr>
      <vt:lpstr>Microsoft YaHei</vt:lpstr>
      <vt:lpstr>Arial</vt:lpstr>
      <vt:lpstr>Arial Black</vt:lpstr>
      <vt:lpstr>Calibri</vt:lpstr>
      <vt:lpstr>Helvetica</vt:lpstr>
      <vt:lpstr>Times New Roman</vt:lpstr>
      <vt:lpstr>Office 主题​​</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yangyue</dc:creator>
  <cp:lastModifiedBy>office</cp:lastModifiedBy>
  <cp:revision>186</cp:revision>
  <dcterms:modified xsi:type="dcterms:W3CDTF">2018-09-18T16:21:35Z</dcterms:modified>
</cp:coreProperties>
</file>