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 id="2147483772" r:id="rId2"/>
  </p:sldMasterIdLst>
  <p:notesMasterIdLst>
    <p:notesMasterId r:id="rId61"/>
  </p:notesMasterIdLst>
  <p:handoutMasterIdLst>
    <p:handoutMasterId r:id="rId62"/>
  </p:handoutMasterIdLst>
  <p:sldIdLst>
    <p:sldId id="352" r:id="rId3"/>
    <p:sldId id="379" r:id="rId4"/>
    <p:sldId id="274" r:id="rId5"/>
    <p:sldId id="342" r:id="rId6"/>
    <p:sldId id="343" r:id="rId7"/>
    <p:sldId id="344" r:id="rId8"/>
    <p:sldId id="339" r:id="rId9"/>
    <p:sldId id="340" r:id="rId10"/>
    <p:sldId id="341" r:id="rId11"/>
    <p:sldId id="276" r:id="rId12"/>
    <p:sldId id="277" r:id="rId13"/>
    <p:sldId id="345" r:id="rId14"/>
    <p:sldId id="346" r:id="rId15"/>
    <p:sldId id="348" r:id="rId16"/>
    <p:sldId id="349" r:id="rId17"/>
    <p:sldId id="350" r:id="rId18"/>
    <p:sldId id="355" r:id="rId19"/>
    <p:sldId id="359" r:id="rId20"/>
    <p:sldId id="360" r:id="rId21"/>
    <p:sldId id="364" r:id="rId22"/>
    <p:sldId id="365" r:id="rId23"/>
    <p:sldId id="366" r:id="rId24"/>
    <p:sldId id="367" r:id="rId25"/>
    <p:sldId id="368" r:id="rId26"/>
    <p:sldId id="279" r:id="rId27"/>
    <p:sldId id="369" r:id="rId28"/>
    <p:sldId id="377" r:id="rId29"/>
    <p:sldId id="371" r:id="rId30"/>
    <p:sldId id="372" r:id="rId31"/>
    <p:sldId id="373" r:id="rId32"/>
    <p:sldId id="375" r:id="rId33"/>
    <p:sldId id="287" r:id="rId34"/>
    <p:sldId id="376" r:id="rId35"/>
    <p:sldId id="378" r:id="rId36"/>
    <p:sldId id="380" r:id="rId37"/>
    <p:sldId id="259" r:id="rId38"/>
    <p:sldId id="260" r:id="rId39"/>
    <p:sldId id="261" r:id="rId40"/>
    <p:sldId id="297" r:id="rId41"/>
    <p:sldId id="298" r:id="rId42"/>
    <p:sldId id="299" r:id="rId43"/>
    <p:sldId id="300" r:id="rId44"/>
    <p:sldId id="301" r:id="rId45"/>
    <p:sldId id="302" r:id="rId46"/>
    <p:sldId id="264" r:id="rId47"/>
    <p:sldId id="265" r:id="rId48"/>
    <p:sldId id="304" r:id="rId49"/>
    <p:sldId id="306" r:id="rId50"/>
    <p:sldId id="266" r:id="rId51"/>
    <p:sldId id="308" r:id="rId52"/>
    <p:sldId id="303" r:id="rId53"/>
    <p:sldId id="313" r:id="rId54"/>
    <p:sldId id="305" r:id="rId55"/>
    <p:sldId id="312" r:id="rId56"/>
    <p:sldId id="307" r:id="rId57"/>
    <p:sldId id="309" r:id="rId58"/>
    <p:sldId id="311" r:id="rId59"/>
    <p:sldId id="381" r:id="rId60"/>
  </p:sldIdLst>
  <p:sldSz cx="9144000" cy="6858000" type="screen4x3"/>
  <p:notesSz cx="7099300" cy="10234613"/>
  <p:defaultTextStyle>
    <a:defPPr>
      <a:defRPr lang="zh-CN"/>
    </a:defPPr>
    <a:lvl1pPr algn="just" rtl="0" fontAlgn="base">
      <a:spcBef>
        <a:spcPct val="20000"/>
      </a:spcBef>
      <a:spcAft>
        <a:spcPct val="0"/>
      </a:spcAft>
      <a:buClr>
        <a:schemeClr val="hlink"/>
      </a:buClr>
      <a:buSzPct val="120000"/>
      <a:defRPr sz="3200" kern="1200">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mn-cs"/>
      </a:defRPr>
    </a:lvl1pPr>
    <a:lvl2pPr marL="457200" algn="just" rtl="0" fontAlgn="base">
      <a:spcBef>
        <a:spcPct val="20000"/>
      </a:spcBef>
      <a:spcAft>
        <a:spcPct val="0"/>
      </a:spcAft>
      <a:buClr>
        <a:schemeClr val="hlink"/>
      </a:buClr>
      <a:buSzPct val="120000"/>
      <a:defRPr sz="3200" kern="1200">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mn-cs"/>
      </a:defRPr>
    </a:lvl2pPr>
    <a:lvl3pPr marL="914400" algn="just" rtl="0" fontAlgn="base">
      <a:spcBef>
        <a:spcPct val="20000"/>
      </a:spcBef>
      <a:spcAft>
        <a:spcPct val="0"/>
      </a:spcAft>
      <a:buClr>
        <a:schemeClr val="hlink"/>
      </a:buClr>
      <a:buSzPct val="120000"/>
      <a:defRPr sz="3200" kern="1200">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mn-cs"/>
      </a:defRPr>
    </a:lvl3pPr>
    <a:lvl4pPr marL="1371600" algn="just" rtl="0" fontAlgn="base">
      <a:spcBef>
        <a:spcPct val="20000"/>
      </a:spcBef>
      <a:spcAft>
        <a:spcPct val="0"/>
      </a:spcAft>
      <a:buClr>
        <a:schemeClr val="hlink"/>
      </a:buClr>
      <a:buSzPct val="120000"/>
      <a:defRPr sz="3200" kern="1200">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mn-cs"/>
      </a:defRPr>
    </a:lvl4pPr>
    <a:lvl5pPr marL="1828800" algn="just" rtl="0" fontAlgn="base">
      <a:spcBef>
        <a:spcPct val="20000"/>
      </a:spcBef>
      <a:spcAft>
        <a:spcPct val="0"/>
      </a:spcAft>
      <a:buClr>
        <a:schemeClr val="hlink"/>
      </a:buClr>
      <a:buSzPct val="120000"/>
      <a:defRPr sz="3200" kern="1200">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mn-cs"/>
      </a:defRPr>
    </a:lvl5pPr>
    <a:lvl6pPr marL="2286000" algn="l" defTabSz="914400" rtl="0" eaLnBrk="1" latinLnBrk="0" hangingPunct="1">
      <a:defRPr sz="3200" kern="1200">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mn-cs"/>
      </a:defRPr>
    </a:lvl6pPr>
    <a:lvl7pPr marL="2743200" algn="l" defTabSz="914400" rtl="0" eaLnBrk="1" latinLnBrk="0" hangingPunct="1">
      <a:defRPr sz="3200" kern="1200">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mn-cs"/>
      </a:defRPr>
    </a:lvl7pPr>
    <a:lvl8pPr marL="3200400" algn="l" defTabSz="914400" rtl="0" eaLnBrk="1" latinLnBrk="0" hangingPunct="1">
      <a:defRPr sz="3200" kern="1200">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mn-cs"/>
      </a:defRPr>
    </a:lvl8pPr>
    <a:lvl9pPr marL="3657600" algn="l" defTabSz="914400" rtl="0" eaLnBrk="1" latinLnBrk="0" hangingPunct="1">
      <a:defRPr sz="3200" kern="1200">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ffice" initials="o" lastIdx="1" clrIdx="0">
    <p:extLst>
      <p:ext uri="{19B8F6BF-5375-455C-9EA6-DF929625EA0E}">
        <p15:presenceInfo xmlns:p15="http://schemas.microsoft.com/office/powerpoint/2012/main" userId="offic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74" autoAdjust="0"/>
    <p:restoredTop sz="94699" autoAdjust="0"/>
  </p:normalViewPr>
  <p:slideViewPr>
    <p:cSldViewPr>
      <p:cViewPr varScale="1">
        <p:scale>
          <a:sx n="54" d="100"/>
          <a:sy n="54" d="100"/>
        </p:scale>
        <p:origin x="624"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4550"/>
    </p:cViewPr>
  </p:sorterViewPr>
  <p:notesViewPr>
    <p:cSldViewPr>
      <p:cViewPr varScale="1">
        <p:scale>
          <a:sx n="50" d="100"/>
          <a:sy n="50" d="100"/>
        </p:scale>
        <p:origin x="-1950" y="-108"/>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9-18T23:52:46.762" idx="1">
    <p:pos x="10" y="10"/>
    <p:text>种群由一个结构体group表示，内含城市的序列int city[11]、种群的适应度double fit、该种群适应度占总群体适应度的比例double p，和为了应用赌轮选择机制的积累概率 double jlleigailv。
程序还包括一个始终记录所有种群中的最优解的城市序列数组groupbest[11]，记录最优解的适应度，即最大适应度的变量 double groupbestfit。
种群的最大繁衍代数设置为1000，用户能够输入繁衍代数，但必须在1000以内。10个点的不同排列序列有10！种，即3628800中排列可能，其中各代之间可能产生重复，不同种群间也会出现重复，学生觉得1000左右应该能验证程序的性能了，就定为1000。</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9-18T23:52:46.762" idx="1">
    <p:pos x="10" y="10"/>
    <p:text>种群由一个结构体group表示，内含城市的序列int city[11]、种群的适应度double fit、该种群适应度占总群体适应度的比例double p，和为了应用赌轮选择机制的积累概率 double jlleigailv。
程序还包括一个始终记录所有种群中的最优解的城市序列数组groupbest[11]，记录最优解的适应度，即最大适应度的变量 double groupbestfit。
种群的最大繁衍代数设置为1000，用户能够输入繁衍代数，但必须在1000以内。10个点的不同排列序列有10！种，即3628800中排列可能，其中各代之间可能产生重复，不同种群间也会出现重复，学生觉得1000左右应该能验证程序的性能了，就定为1000。</p:text>
    <p:extLst>
      <p:ext uri="{C676402C-5697-4E1C-873F-D02D1690AC5C}">
        <p15:threadingInfo xmlns:p15="http://schemas.microsoft.com/office/powerpoint/2012/main" timeZoneBias="-48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9986" name="Rectangle 2">
            <a:extLst>
              <a:ext uri="{FF2B5EF4-FFF2-40B4-BE49-F238E27FC236}">
                <a16:creationId xmlns:a16="http://schemas.microsoft.com/office/drawing/2014/main" id="{003ADD1F-A87C-44FE-963A-14BEBD2343C7}"/>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a:effectLst/>
              </a:defRPr>
            </a:lvl1pPr>
          </a:lstStyle>
          <a:p>
            <a:pPr>
              <a:defRPr/>
            </a:pPr>
            <a:endParaRPr lang="zh-CN" altLang="en-US"/>
          </a:p>
        </p:txBody>
      </p:sp>
      <p:sp>
        <p:nvSpPr>
          <p:cNvPr id="169987" name="Rectangle 3">
            <a:extLst>
              <a:ext uri="{FF2B5EF4-FFF2-40B4-BE49-F238E27FC236}">
                <a16:creationId xmlns:a16="http://schemas.microsoft.com/office/drawing/2014/main" id="{AFA99673-B6A3-40BF-9786-855599500A2E}"/>
              </a:ext>
            </a:extLst>
          </p:cNvPr>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effectLst/>
              </a:defRPr>
            </a:lvl1pPr>
          </a:lstStyle>
          <a:p>
            <a:pPr>
              <a:defRPr/>
            </a:pPr>
            <a:fld id="{D3E887E8-A7D7-4370-BECD-0F828080EF51}" type="datetimeFigureOut">
              <a:rPr lang="zh-CN" altLang="en-US"/>
              <a:pPr>
                <a:defRPr/>
              </a:pPr>
              <a:t>2018/12/7</a:t>
            </a:fld>
            <a:endParaRPr lang="en-US" altLang="zh-CN"/>
          </a:p>
        </p:txBody>
      </p:sp>
      <p:sp>
        <p:nvSpPr>
          <p:cNvPr id="169988" name="Rectangle 4">
            <a:extLst>
              <a:ext uri="{FF2B5EF4-FFF2-40B4-BE49-F238E27FC236}">
                <a16:creationId xmlns:a16="http://schemas.microsoft.com/office/drawing/2014/main" id="{8C4A1B4D-AD87-4EBC-A814-E8B44BF97970}"/>
              </a:ext>
            </a:extLst>
          </p:cNvPr>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effectLst/>
              </a:defRPr>
            </a:lvl1pPr>
          </a:lstStyle>
          <a:p>
            <a:pPr>
              <a:defRPr/>
            </a:pPr>
            <a:endParaRPr lang="en-US" altLang="zh-CN"/>
          </a:p>
        </p:txBody>
      </p:sp>
      <p:sp>
        <p:nvSpPr>
          <p:cNvPr id="169989" name="Rectangle 5">
            <a:extLst>
              <a:ext uri="{FF2B5EF4-FFF2-40B4-BE49-F238E27FC236}">
                <a16:creationId xmlns:a16="http://schemas.microsoft.com/office/drawing/2014/main" id="{B5B469D1-53B6-4FC5-A61D-419C5A9800C2}"/>
              </a:ext>
            </a:extLst>
          </p:cNvPr>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effectLst/>
              </a:defRPr>
            </a:lvl1pPr>
          </a:lstStyle>
          <a:p>
            <a:fld id="{3048635D-D49E-4533-8050-705AB8A1C730}" type="slidenum">
              <a:rPr lang="zh-CN" altLang="en-US"/>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022D5360-B438-436B-9B57-3F07ED1FEA45}"/>
              </a:ext>
            </a:extLst>
          </p:cNvPr>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a:extLst>
              <a:ext uri="{FF2B5EF4-FFF2-40B4-BE49-F238E27FC236}">
                <a16:creationId xmlns:a16="http://schemas.microsoft.com/office/drawing/2014/main" id="{97965B67-71B5-4C1F-8E44-03234ED840F4}"/>
              </a:ext>
            </a:extLst>
          </p:cNvPr>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pPr>
              <a:defRPr/>
            </a:pPr>
            <a:fld id="{19C30550-D297-4454-AC71-DCC001766840}" type="datetimeFigureOut">
              <a:rPr lang="zh-CN" altLang="en-US"/>
              <a:pPr>
                <a:defRPr/>
              </a:pPr>
              <a:t>2018/12/7</a:t>
            </a:fld>
            <a:endParaRPr lang="zh-CN" altLang="en-US"/>
          </a:p>
        </p:txBody>
      </p:sp>
      <p:sp>
        <p:nvSpPr>
          <p:cNvPr id="4" name="幻灯片图像占位符 3">
            <a:extLst>
              <a:ext uri="{FF2B5EF4-FFF2-40B4-BE49-F238E27FC236}">
                <a16:creationId xmlns:a16="http://schemas.microsoft.com/office/drawing/2014/main" id="{C8AA95FE-145F-46A8-90F1-DF7B18973BD7}"/>
              </a:ext>
            </a:extLst>
          </p:cNvPr>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859EAD60-5321-44C9-B0CC-8834919330F6}"/>
              </a:ext>
            </a:extLst>
          </p:cNvPr>
          <p:cNvSpPr>
            <a:spLocks noGrp="1"/>
          </p:cNvSpPr>
          <p:nvPr>
            <p:ph type="body" sz="quarter" idx="3"/>
          </p:nvPr>
        </p:nvSpPr>
        <p:spPr>
          <a:xfrm>
            <a:off x="709613" y="4860925"/>
            <a:ext cx="5680075" cy="4605338"/>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a:extLst>
              <a:ext uri="{FF2B5EF4-FFF2-40B4-BE49-F238E27FC236}">
                <a16:creationId xmlns:a16="http://schemas.microsoft.com/office/drawing/2014/main" id="{644EAFDA-0458-4050-8D87-B5D6CA8A4949}"/>
              </a:ext>
            </a:extLst>
          </p:cNvPr>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a:extLst>
              <a:ext uri="{FF2B5EF4-FFF2-40B4-BE49-F238E27FC236}">
                <a16:creationId xmlns:a16="http://schemas.microsoft.com/office/drawing/2014/main" id="{DCAC5ABD-8BE7-4E3C-8644-83A314DD4FBA}"/>
              </a:ext>
            </a:extLst>
          </p:cNvPr>
          <p:cNvSpPr>
            <a:spLocks noGrp="1"/>
          </p:cNvSpPr>
          <p:nvPr>
            <p:ph type="sldNum" sz="quarter" idx="5"/>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a:defRPr sz="1200">
                <a:effectLst>
                  <a:outerShdw blurRad="38100" dist="38100" dir="2700000" algn="tl">
                    <a:srgbClr val="C0C0C0"/>
                  </a:outerShdw>
                </a:effectLst>
              </a:defRPr>
            </a:lvl1pPr>
          </a:lstStyle>
          <a:p>
            <a:fld id="{3284FA32-D292-45E9-941F-6C298002A2AA}"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a:extLst>
              <a:ext uri="{FF2B5EF4-FFF2-40B4-BE49-F238E27FC236}">
                <a16:creationId xmlns:a16="http://schemas.microsoft.com/office/drawing/2014/main" id="{2C78B766-72F0-4940-A444-1D7E54067BA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a:extLst>
              <a:ext uri="{FF2B5EF4-FFF2-40B4-BE49-F238E27FC236}">
                <a16:creationId xmlns:a16="http://schemas.microsoft.com/office/drawing/2014/main" id="{55FA4A58-CCED-454B-BAC5-E03286243AA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选择强度怎么理解？</a:t>
            </a:r>
          </a:p>
        </p:txBody>
      </p:sp>
      <p:sp>
        <p:nvSpPr>
          <p:cNvPr id="4" name="灯片编号占位符 3">
            <a:extLst>
              <a:ext uri="{FF2B5EF4-FFF2-40B4-BE49-F238E27FC236}">
                <a16:creationId xmlns:a16="http://schemas.microsoft.com/office/drawing/2014/main" id="{1F43EFF5-CFF2-43DB-99C9-F5D920255D5F}"/>
              </a:ext>
            </a:extLst>
          </p:cNvPr>
          <p:cNvSpPr>
            <a:spLocks noGrp="1"/>
          </p:cNvSpPr>
          <p:nvPr>
            <p:ph type="sldNum" sz="quarter" idx="5"/>
          </p:nvPr>
        </p:nvSpPr>
        <p:spPr/>
        <p:txBody>
          <a:bodyPr/>
          <a:lstStyle>
            <a:lvl1pPr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eaLnBrk="1" hangingPunct="1"/>
            <a:fld id="{E1B66172-8502-4859-B0D3-635E74715FDB}" type="slidenum">
              <a:rPr lang="zh-CN" altLang="en-US" sz="1200"/>
              <a:pPr eaLnBrk="1" hangingPunct="1"/>
              <a:t>17</a:t>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a:extLst>
              <a:ext uri="{FF2B5EF4-FFF2-40B4-BE49-F238E27FC236}">
                <a16:creationId xmlns:a16="http://schemas.microsoft.com/office/drawing/2014/main" id="{FDA482F1-BB0D-45C4-AF05-2CE7AFF13F8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a:extLst>
              <a:ext uri="{FF2B5EF4-FFF2-40B4-BE49-F238E27FC236}">
                <a16:creationId xmlns:a16="http://schemas.microsoft.com/office/drawing/2014/main" id="{085174E5-28A6-488A-951F-F241B5A56B2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均匀交换：两个配对个体的每个基因座上的基因都以相同的交叉概率进行交换，从而形成两个新个体。</a:t>
            </a:r>
          </a:p>
        </p:txBody>
      </p:sp>
      <p:sp>
        <p:nvSpPr>
          <p:cNvPr id="4" name="灯片编号占位符 3">
            <a:extLst>
              <a:ext uri="{FF2B5EF4-FFF2-40B4-BE49-F238E27FC236}">
                <a16:creationId xmlns:a16="http://schemas.microsoft.com/office/drawing/2014/main" id="{3B24FB01-330E-432E-B1EC-5A3D8EBE4AD0}"/>
              </a:ext>
            </a:extLst>
          </p:cNvPr>
          <p:cNvSpPr>
            <a:spLocks noGrp="1"/>
          </p:cNvSpPr>
          <p:nvPr>
            <p:ph type="sldNum" sz="quarter" idx="5"/>
          </p:nvPr>
        </p:nvSpPr>
        <p:spPr/>
        <p:txBody>
          <a:bodyPr/>
          <a:lstStyle>
            <a:lvl1pPr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eaLnBrk="1" hangingPunct="1"/>
            <a:fld id="{ADD22A10-96E1-4D7B-8F20-71355CDFFF32}" type="slidenum">
              <a:rPr lang="zh-CN" altLang="en-US" sz="1200"/>
              <a:pPr eaLnBrk="1" hangingPunct="1"/>
              <a:t>25</a:t>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9BA034FF-D859-401F-A420-D4B68F8A3C98}"/>
              </a:ext>
            </a:extLst>
          </p:cNvPr>
          <p:cNvGrpSpPr>
            <a:grpSpLocks/>
          </p:cNvGrpSpPr>
          <p:nvPr/>
        </p:nvGrpSpPr>
        <p:grpSpPr bwMode="auto">
          <a:xfrm>
            <a:off x="1658938" y="1600200"/>
            <a:ext cx="6837362" cy="3200400"/>
            <a:chOff x="1045" y="1008"/>
            <a:chExt cx="4307" cy="2016"/>
          </a:xfrm>
        </p:grpSpPr>
        <p:sp>
          <p:nvSpPr>
            <p:cNvPr id="5" name="Oval 3">
              <a:extLst>
                <a:ext uri="{FF2B5EF4-FFF2-40B4-BE49-F238E27FC236}">
                  <a16:creationId xmlns:a16="http://schemas.microsoft.com/office/drawing/2014/main" id="{41E16E31-BD34-4432-AF33-0FE90B7B38A9}"/>
                </a:ext>
              </a:extLst>
            </p:cNvPr>
            <p:cNvSpPr>
              <a:spLocks noChangeArrowheads="1"/>
            </p:cNvSpPr>
            <p:nvPr/>
          </p:nvSpPr>
          <p:spPr bwMode="hidden">
            <a:xfrm flipH="1">
              <a:off x="4392" y="1008"/>
              <a:ext cx="960" cy="96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pPr>
              <a:endParaRPr lang="zh-CN" altLang="en-US" sz="2400">
                <a:effectLst/>
                <a:latin typeface="Times New Roman" panose="02020603050405020304" pitchFamily="18" charset="0"/>
              </a:endParaRPr>
            </a:p>
          </p:txBody>
        </p:sp>
        <p:sp>
          <p:nvSpPr>
            <p:cNvPr id="6" name="Oval 4">
              <a:extLst>
                <a:ext uri="{FF2B5EF4-FFF2-40B4-BE49-F238E27FC236}">
                  <a16:creationId xmlns:a16="http://schemas.microsoft.com/office/drawing/2014/main" id="{8F7E8F29-65CC-41E5-BA5E-0E732989EECB}"/>
                </a:ext>
              </a:extLst>
            </p:cNvPr>
            <p:cNvSpPr>
              <a:spLocks noChangeArrowheads="1"/>
            </p:cNvSpPr>
            <p:nvPr/>
          </p:nvSpPr>
          <p:spPr bwMode="hidden">
            <a:xfrm flipH="1">
              <a:off x="3264" y="1008"/>
              <a:ext cx="960" cy="96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pPr>
              <a:endParaRPr lang="zh-CN" altLang="en-US" sz="2400">
                <a:effectLst/>
                <a:latin typeface="Times New Roman" panose="02020603050405020304" pitchFamily="18" charset="0"/>
              </a:endParaRPr>
            </a:p>
          </p:txBody>
        </p:sp>
        <p:sp>
          <p:nvSpPr>
            <p:cNvPr id="7" name="Oval 5">
              <a:extLst>
                <a:ext uri="{FF2B5EF4-FFF2-40B4-BE49-F238E27FC236}">
                  <a16:creationId xmlns:a16="http://schemas.microsoft.com/office/drawing/2014/main" id="{5FD3DA61-9B76-4154-851A-4AAA04F16A8A}"/>
                </a:ext>
              </a:extLst>
            </p:cNvPr>
            <p:cNvSpPr>
              <a:spLocks noChangeArrowheads="1"/>
            </p:cNvSpPr>
            <p:nvPr/>
          </p:nvSpPr>
          <p:spPr bwMode="hidden">
            <a:xfrm flipH="1">
              <a:off x="2136" y="1008"/>
              <a:ext cx="960" cy="960"/>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pPr>
              <a:endParaRPr lang="zh-CN" altLang="en-US" sz="2400">
                <a:effectLst/>
                <a:latin typeface="Times New Roman" panose="02020603050405020304" pitchFamily="18" charset="0"/>
              </a:endParaRPr>
            </a:p>
          </p:txBody>
        </p:sp>
        <p:sp>
          <p:nvSpPr>
            <p:cNvPr id="8" name="Oval 6">
              <a:extLst>
                <a:ext uri="{FF2B5EF4-FFF2-40B4-BE49-F238E27FC236}">
                  <a16:creationId xmlns:a16="http://schemas.microsoft.com/office/drawing/2014/main" id="{19ABEFF0-504D-4723-9654-FBA382579051}"/>
                </a:ext>
              </a:extLst>
            </p:cNvPr>
            <p:cNvSpPr>
              <a:spLocks noChangeArrowheads="1"/>
            </p:cNvSpPr>
            <p:nvPr/>
          </p:nvSpPr>
          <p:spPr bwMode="hidden">
            <a:xfrm flipH="1">
              <a:off x="2136" y="2064"/>
              <a:ext cx="960" cy="960"/>
            </a:xfrm>
            <a:prstGeom prst="ellipse">
              <a:avLst/>
            </a:prstGeom>
            <a:solidFill>
              <a:schemeClr val="accent2"/>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pPr>
              <a:endParaRPr lang="zh-CN" altLang="en-US" sz="2400">
                <a:effectLst/>
                <a:latin typeface="Times New Roman" panose="02020603050405020304" pitchFamily="18" charset="0"/>
              </a:endParaRPr>
            </a:p>
          </p:txBody>
        </p:sp>
        <p:sp>
          <p:nvSpPr>
            <p:cNvPr id="9" name="Oval 7">
              <a:extLst>
                <a:ext uri="{FF2B5EF4-FFF2-40B4-BE49-F238E27FC236}">
                  <a16:creationId xmlns:a16="http://schemas.microsoft.com/office/drawing/2014/main" id="{2D00FC9B-53E0-43C3-B6E5-25EDE22AD05C}"/>
                </a:ext>
              </a:extLst>
            </p:cNvPr>
            <p:cNvSpPr>
              <a:spLocks noChangeArrowheads="1"/>
            </p:cNvSpPr>
            <p:nvPr/>
          </p:nvSpPr>
          <p:spPr bwMode="hidden">
            <a:xfrm flipH="1">
              <a:off x="1045" y="2064"/>
              <a:ext cx="960" cy="96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pPr>
              <a:endParaRPr lang="zh-CN" altLang="en-US" sz="2400">
                <a:effectLst/>
                <a:latin typeface="Times New Roman" panose="02020603050405020304" pitchFamily="18" charset="0"/>
              </a:endParaRPr>
            </a:p>
          </p:txBody>
        </p:sp>
        <p:sp>
          <p:nvSpPr>
            <p:cNvPr id="10" name="Oval 8">
              <a:extLst>
                <a:ext uri="{FF2B5EF4-FFF2-40B4-BE49-F238E27FC236}">
                  <a16:creationId xmlns:a16="http://schemas.microsoft.com/office/drawing/2014/main" id="{748E6E86-5613-4D33-8BD7-9A0A719EB742}"/>
                </a:ext>
              </a:extLst>
            </p:cNvPr>
            <p:cNvSpPr>
              <a:spLocks noChangeArrowheads="1"/>
            </p:cNvSpPr>
            <p:nvPr/>
          </p:nvSpPr>
          <p:spPr bwMode="hidden">
            <a:xfrm flipH="1">
              <a:off x="4392" y="2064"/>
              <a:ext cx="960" cy="960"/>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pPr>
              <a:endParaRPr lang="zh-CN" altLang="en-US" sz="2400">
                <a:effectLst/>
                <a:latin typeface="Times New Roman" panose="02020603050405020304" pitchFamily="18" charset="0"/>
              </a:endParaRPr>
            </a:p>
          </p:txBody>
        </p:sp>
      </p:grpSp>
      <p:sp>
        <p:nvSpPr>
          <p:cNvPr id="114700" name="Rectangle 12"/>
          <p:cNvSpPr>
            <a:spLocks noGrp="1" noChangeArrowheads="1"/>
          </p:cNvSpPr>
          <p:nvPr>
            <p:ph type="ctrTitle"/>
          </p:nvPr>
        </p:nvSpPr>
        <p:spPr>
          <a:xfrm>
            <a:off x="685800" y="1219200"/>
            <a:ext cx="7772400" cy="1933575"/>
          </a:xfrm>
        </p:spPr>
        <p:txBody>
          <a:bodyPr anchor="b"/>
          <a:lstStyle>
            <a:lvl1pPr algn="r">
              <a:defRPr sz="4400"/>
            </a:lvl1pPr>
          </a:lstStyle>
          <a:p>
            <a:r>
              <a:rPr lang="zh-CN" altLang="en-US"/>
              <a:t>单击此处编辑母版标题样式</a:t>
            </a:r>
          </a:p>
        </p:txBody>
      </p:sp>
      <p:sp>
        <p:nvSpPr>
          <p:cNvPr id="114701" name="Rectangle 13"/>
          <p:cNvSpPr>
            <a:spLocks noGrp="1" noChangeArrowheads="1"/>
          </p:cNvSpPr>
          <p:nvPr>
            <p:ph type="subTitle" idx="1"/>
          </p:nvPr>
        </p:nvSpPr>
        <p:spPr>
          <a:xfrm>
            <a:off x="2057400" y="3505200"/>
            <a:ext cx="6400800" cy="1752600"/>
          </a:xfrm>
        </p:spPr>
        <p:txBody>
          <a:bodyPr/>
          <a:lstStyle>
            <a:lvl1pPr marL="0" indent="0" algn="r">
              <a:buFont typeface="Wingdings" pitchFamily="2" charset="2"/>
              <a:buNone/>
              <a:defRPr/>
            </a:lvl1pPr>
          </a:lstStyle>
          <a:p>
            <a:r>
              <a:rPr lang="zh-CN" altLang="en-US"/>
              <a:t>单击此处编辑母版副标题样式</a:t>
            </a:r>
          </a:p>
        </p:txBody>
      </p:sp>
      <p:sp>
        <p:nvSpPr>
          <p:cNvPr id="11" name="Rectangle 9">
            <a:extLst>
              <a:ext uri="{FF2B5EF4-FFF2-40B4-BE49-F238E27FC236}">
                <a16:creationId xmlns:a16="http://schemas.microsoft.com/office/drawing/2014/main" id="{CD4FB936-76B3-44E3-A358-76D37AC2DB51}"/>
              </a:ext>
            </a:extLst>
          </p:cNvPr>
          <p:cNvSpPr>
            <a:spLocks noGrp="1" noChangeArrowheads="1"/>
          </p:cNvSpPr>
          <p:nvPr>
            <p:ph type="dt" sz="half" idx="10"/>
          </p:nvPr>
        </p:nvSpPr>
        <p:spPr/>
        <p:txBody>
          <a:bodyPr/>
          <a:lstStyle>
            <a:lvl1pPr>
              <a:defRPr/>
            </a:lvl1pPr>
          </a:lstStyle>
          <a:p>
            <a:pPr>
              <a:defRPr/>
            </a:pPr>
            <a:fld id="{85C4A275-2DDE-42D9-BAA2-A70930FA9F31}" type="datetimeFigureOut">
              <a:rPr lang="zh-CN" altLang="en-US"/>
              <a:pPr>
                <a:defRPr/>
              </a:pPr>
              <a:t>2018/12/7</a:t>
            </a:fld>
            <a:endParaRPr lang="en-US" altLang="zh-CN"/>
          </a:p>
        </p:txBody>
      </p:sp>
      <p:sp>
        <p:nvSpPr>
          <p:cNvPr id="12" name="Rectangle 10">
            <a:extLst>
              <a:ext uri="{FF2B5EF4-FFF2-40B4-BE49-F238E27FC236}">
                <a16:creationId xmlns:a16="http://schemas.microsoft.com/office/drawing/2014/main" id="{703819F2-EE18-4CC0-B8E9-59F9F93D7405}"/>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13" name="Rectangle 11">
            <a:extLst>
              <a:ext uri="{FF2B5EF4-FFF2-40B4-BE49-F238E27FC236}">
                <a16:creationId xmlns:a16="http://schemas.microsoft.com/office/drawing/2014/main" id="{01B43E02-ADB7-4974-B26C-A7DD84B08319}"/>
              </a:ext>
            </a:extLst>
          </p:cNvPr>
          <p:cNvSpPr>
            <a:spLocks noGrp="1" noChangeArrowheads="1"/>
          </p:cNvSpPr>
          <p:nvPr>
            <p:ph type="sldNum" sz="quarter" idx="12"/>
          </p:nvPr>
        </p:nvSpPr>
        <p:spPr/>
        <p:txBody>
          <a:bodyPr/>
          <a:lstStyle>
            <a:lvl1pPr>
              <a:defRPr/>
            </a:lvl1pPr>
          </a:lstStyle>
          <a:p>
            <a:fld id="{B9D61B20-D07D-45BE-9676-7479314BF2F0}" type="slidenum">
              <a:rPr lang="zh-CN" altLang="en-US"/>
              <a:pPr/>
              <a:t>‹#›</a:t>
            </a:fld>
            <a:endParaRPr lang="en-US" altLang="zh-CN"/>
          </a:p>
        </p:txBody>
      </p:sp>
    </p:spTree>
    <p:extLst>
      <p:ext uri="{BB962C8B-B14F-4D97-AF65-F5344CB8AC3E}">
        <p14:creationId xmlns:p14="http://schemas.microsoft.com/office/powerpoint/2010/main" val="3543721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29993F21-0C15-4820-BFD9-9ADC226A6536}"/>
              </a:ext>
            </a:extLst>
          </p:cNvPr>
          <p:cNvSpPr>
            <a:spLocks noGrp="1" noChangeArrowheads="1"/>
          </p:cNvSpPr>
          <p:nvPr>
            <p:ph type="dt" sz="half" idx="10"/>
          </p:nvPr>
        </p:nvSpPr>
        <p:spPr>
          <a:ln/>
        </p:spPr>
        <p:txBody>
          <a:bodyPr/>
          <a:lstStyle>
            <a:lvl1pPr>
              <a:defRPr/>
            </a:lvl1pPr>
          </a:lstStyle>
          <a:p>
            <a:pPr>
              <a:defRPr/>
            </a:pPr>
            <a:fld id="{67A3D07E-9685-402E-859A-0BB9FF309261}" type="datetimeFigureOut">
              <a:rPr lang="zh-CN" altLang="en-US"/>
              <a:pPr>
                <a:defRPr/>
              </a:pPr>
              <a:t>2018/12/7</a:t>
            </a:fld>
            <a:endParaRPr lang="en-US" altLang="zh-CN"/>
          </a:p>
        </p:txBody>
      </p:sp>
      <p:sp>
        <p:nvSpPr>
          <p:cNvPr id="5" name="Rectangle 10">
            <a:extLst>
              <a:ext uri="{FF2B5EF4-FFF2-40B4-BE49-F238E27FC236}">
                <a16:creationId xmlns:a16="http://schemas.microsoft.com/office/drawing/2014/main" id="{62FEC01E-9FB4-4B3C-A5A2-524A8F0D4D6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a:extLst>
              <a:ext uri="{FF2B5EF4-FFF2-40B4-BE49-F238E27FC236}">
                <a16:creationId xmlns:a16="http://schemas.microsoft.com/office/drawing/2014/main" id="{F52A542A-A967-4330-9588-4CD0257F24C0}"/>
              </a:ext>
            </a:extLst>
          </p:cNvPr>
          <p:cNvSpPr>
            <a:spLocks noGrp="1" noChangeArrowheads="1"/>
          </p:cNvSpPr>
          <p:nvPr>
            <p:ph type="sldNum" sz="quarter" idx="12"/>
          </p:nvPr>
        </p:nvSpPr>
        <p:spPr>
          <a:ln/>
        </p:spPr>
        <p:txBody>
          <a:bodyPr/>
          <a:lstStyle>
            <a:lvl1pPr>
              <a:defRPr/>
            </a:lvl1pPr>
          </a:lstStyle>
          <a:p>
            <a:fld id="{B260A603-BC8D-4392-9E7D-00246AAC37F9}" type="slidenum">
              <a:rPr lang="zh-CN" altLang="en-US"/>
              <a:pPr/>
              <a:t>‹#›</a:t>
            </a:fld>
            <a:endParaRPr lang="en-US" altLang="zh-CN"/>
          </a:p>
        </p:txBody>
      </p:sp>
    </p:spTree>
    <p:extLst>
      <p:ext uri="{BB962C8B-B14F-4D97-AF65-F5344CB8AC3E}">
        <p14:creationId xmlns:p14="http://schemas.microsoft.com/office/powerpoint/2010/main" val="1630495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62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62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8D6827F9-9492-4103-80FE-A8C6A8A1C212}"/>
              </a:ext>
            </a:extLst>
          </p:cNvPr>
          <p:cNvSpPr>
            <a:spLocks noGrp="1" noChangeArrowheads="1"/>
          </p:cNvSpPr>
          <p:nvPr>
            <p:ph type="dt" sz="half" idx="10"/>
          </p:nvPr>
        </p:nvSpPr>
        <p:spPr>
          <a:ln/>
        </p:spPr>
        <p:txBody>
          <a:bodyPr/>
          <a:lstStyle>
            <a:lvl1pPr>
              <a:defRPr/>
            </a:lvl1pPr>
          </a:lstStyle>
          <a:p>
            <a:pPr>
              <a:defRPr/>
            </a:pPr>
            <a:fld id="{69D76D23-8BCF-4C68-B1C4-0AAF08372420}" type="datetimeFigureOut">
              <a:rPr lang="zh-CN" altLang="en-US"/>
              <a:pPr>
                <a:defRPr/>
              </a:pPr>
              <a:t>2018/12/7</a:t>
            </a:fld>
            <a:endParaRPr lang="en-US" altLang="zh-CN"/>
          </a:p>
        </p:txBody>
      </p:sp>
      <p:sp>
        <p:nvSpPr>
          <p:cNvPr id="5" name="Rectangle 10">
            <a:extLst>
              <a:ext uri="{FF2B5EF4-FFF2-40B4-BE49-F238E27FC236}">
                <a16:creationId xmlns:a16="http://schemas.microsoft.com/office/drawing/2014/main" id="{B8AF306B-EDD6-4EEE-803F-FE2EEF17603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a:extLst>
              <a:ext uri="{FF2B5EF4-FFF2-40B4-BE49-F238E27FC236}">
                <a16:creationId xmlns:a16="http://schemas.microsoft.com/office/drawing/2014/main" id="{1A7673F1-08ED-4F4D-BD0B-F9F7783A1325}"/>
              </a:ext>
            </a:extLst>
          </p:cNvPr>
          <p:cNvSpPr>
            <a:spLocks noGrp="1" noChangeArrowheads="1"/>
          </p:cNvSpPr>
          <p:nvPr>
            <p:ph type="sldNum" sz="quarter" idx="12"/>
          </p:nvPr>
        </p:nvSpPr>
        <p:spPr>
          <a:ln/>
        </p:spPr>
        <p:txBody>
          <a:bodyPr/>
          <a:lstStyle>
            <a:lvl1pPr>
              <a:defRPr/>
            </a:lvl1pPr>
          </a:lstStyle>
          <a:p>
            <a:fld id="{999A9544-EC73-4729-A207-E6A9151332A7}" type="slidenum">
              <a:rPr lang="zh-CN" altLang="en-US"/>
              <a:pPr/>
              <a:t>‹#›</a:t>
            </a:fld>
            <a:endParaRPr lang="en-US" altLang="zh-CN"/>
          </a:p>
        </p:txBody>
      </p:sp>
    </p:spTree>
    <p:extLst>
      <p:ext uri="{BB962C8B-B14F-4D97-AF65-F5344CB8AC3E}">
        <p14:creationId xmlns:p14="http://schemas.microsoft.com/office/powerpoint/2010/main" val="3654687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
            <a:extLst>
              <a:ext uri="{FF2B5EF4-FFF2-40B4-BE49-F238E27FC236}">
                <a16:creationId xmlns:a16="http://schemas.microsoft.com/office/drawing/2014/main" id="{5DCE556E-C202-4047-87AE-6699D158D11F}"/>
              </a:ext>
            </a:extLst>
          </p:cNvPr>
          <p:cNvSpPr>
            <a:spLocks noGrp="1" noChangeArrowheads="1"/>
          </p:cNvSpPr>
          <p:nvPr>
            <p:ph type="dt" sz="half" idx="10"/>
          </p:nvPr>
        </p:nvSpPr>
        <p:spPr>
          <a:ln/>
        </p:spPr>
        <p:txBody>
          <a:bodyPr/>
          <a:lstStyle>
            <a:lvl1pPr>
              <a:defRPr/>
            </a:lvl1pPr>
          </a:lstStyle>
          <a:p>
            <a:pPr>
              <a:defRPr/>
            </a:pPr>
            <a:fld id="{1D1B731E-CC23-4620-8E44-959471AFE7F7}" type="datetimeFigureOut">
              <a:rPr lang="zh-CN" altLang="en-US"/>
              <a:pPr>
                <a:defRPr/>
              </a:pPr>
              <a:t>2018/12/7</a:t>
            </a:fld>
            <a:endParaRPr lang="en-US" altLang="zh-CN"/>
          </a:p>
        </p:txBody>
      </p:sp>
      <p:sp>
        <p:nvSpPr>
          <p:cNvPr id="6" name="Rectangle 10">
            <a:extLst>
              <a:ext uri="{FF2B5EF4-FFF2-40B4-BE49-F238E27FC236}">
                <a16:creationId xmlns:a16="http://schemas.microsoft.com/office/drawing/2014/main" id="{124D3315-F136-402B-A522-27220A252C2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
            <a:extLst>
              <a:ext uri="{FF2B5EF4-FFF2-40B4-BE49-F238E27FC236}">
                <a16:creationId xmlns:a16="http://schemas.microsoft.com/office/drawing/2014/main" id="{5D5491C4-7C47-43A3-99E7-FFEEAF662C9C}"/>
              </a:ext>
            </a:extLst>
          </p:cNvPr>
          <p:cNvSpPr>
            <a:spLocks noGrp="1" noChangeArrowheads="1"/>
          </p:cNvSpPr>
          <p:nvPr>
            <p:ph type="sldNum" sz="quarter" idx="12"/>
          </p:nvPr>
        </p:nvSpPr>
        <p:spPr>
          <a:ln/>
        </p:spPr>
        <p:txBody>
          <a:bodyPr/>
          <a:lstStyle>
            <a:lvl1pPr>
              <a:defRPr/>
            </a:lvl1pPr>
          </a:lstStyle>
          <a:p>
            <a:fld id="{9747421E-4BC7-4C89-867C-55DEFCA10689}" type="slidenum">
              <a:rPr lang="zh-CN" altLang="en-US"/>
              <a:pPr/>
              <a:t>‹#›</a:t>
            </a:fld>
            <a:endParaRPr lang="en-US" altLang="zh-CN"/>
          </a:p>
        </p:txBody>
      </p:sp>
    </p:spTree>
    <p:extLst>
      <p:ext uri="{BB962C8B-B14F-4D97-AF65-F5344CB8AC3E}">
        <p14:creationId xmlns:p14="http://schemas.microsoft.com/office/powerpoint/2010/main" val="4921872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幻灯片">
    <p:spTree>
      <p:nvGrpSpPr>
        <p:cNvPr id="1" name=""/>
        <p:cNvGrpSpPr/>
        <p:nvPr/>
      </p:nvGrpSpPr>
      <p:grpSpPr>
        <a:xfrm>
          <a:off x="0" y="0"/>
          <a:ext cx="0" cy="0"/>
          <a:chOff x="0" y="0"/>
          <a:chExt cx="0" cy="0"/>
        </a:xfrm>
      </p:grpSpPr>
      <p:pic>
        <p:nvPicPr>
          <p:cNvPr id="4" name="image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5" name="Shape 379"/>
          <p:cNvSpPr>
            <a:spLocks noChangeArrowheads="1"/>
          </p:cNvSpPr>
          <p:nvPr/>
        </p:nvSpPr>
        <p:spPr bwMode="auto">
          <a:xfrm>
            <a:off x="-9525" y="-25400"/>
            <a:ext cx="9163050" cy="6908800"/>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4289" rIns="3428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marL="0" marR="0" lvl="0" indent="0" algn="l" defTabSz="685800" rtl="0" eaLnBrk="1" fontAlgn="base" latinLnBrk="0" hangingPunct="0">
              <a:lnSpc>
                <a:spcPct val="100000"/>
              </a:lnSpc>
              <a:spcBef>
                <a:spcPct val="0"/>
              </a:spcBef>
              <a:spcAft>
                <a:spcPct val="0"/>
              </a:spcAft>
              <a:buClrTx/>
              <a:buSzTx/>
              <a:buFontTx/>
              <a:buNone/>
              <a:tabLst/>
              <a:defRPr/>
            </a:pPr>
            <a:endParaRPr kumimoji="0" lang="zh-CN" altLang="zh-CN" sz="135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Helvetica" panose="020B0604020202020204" pitchFamily="34" charset="0"/>
              <a:sym typeface="Calibri" panose="020F0502020204030204" pitchFamily="34" charset="0"/>
            </a:endParaRPr>
          </a:p>
        </p:txBody>
      </p:sp>
      <p:sp>
        <p:nvSpPr>
          <p:cNvPr id="377" name="Shape 377"/>
          <p:cNvSpPr>
            <a:spLocks noGrp="1"/>
          </p:cNvSpPr>
          <p:nvPr>
            <p:ph type="title"/>
          </p:nvPr>
        </p:nvSpPr>
        <p:spPr>
          <a:xfrm>
            <a:off x="1143000" y="1122363"/>
            <a:ext cx="6858000" cy="2387601"/>
          </a:xfrm>
          <a:prstGeom prst="rect">
            <a:avLst/>
          </a:prstGeom>
        </p:spPr>
        <p:txBody>
          <a:bodyPr anchor="b"/>
          <a:lstStyle>
            <a:lvl1pPr algn="ctr">
              <a:defRPr sz="4500">
                <a:latin typeface="Arial"/>
                <a:ea typeface="Arial"/>
                <a:cs typeface="Arial"/>
                <a:sym typeface="Arial"/>
              </a:defRPr>
            </a:lvl1pPr>
          </a:lstStyle>
          <a:p>
            <a:r>
              <a:t>标题文本</a:t>
            </a:r>
          </a:p>
        </p:txBody>
      </p:sp>
      <p:sp>
        <p:nvSpPr>
          <p:cNvPr id="378" name="Shape 378"/>
          <p:cNvSpPr>
            <a:spLocks noGrp="1"/>
          </p:cNvSpPr>
          <p:nvPr>
            <p:ph type="body" sz="quarter" idx="1"/>
          </p:nvPr>
        </p:nvSpPr>
        <p:spPr>
          <a:xfrm>
            <a:off x="1143000" y="3602038"/>
            <a:ext cx="6858000" cy="1655763"/>
          </a:xfrm>
          <a:prstGeom prst="rect">
            <a:avLst/>
          </a:prstGeom>
        </p:spPr>
        <p:txBody>
          <a:bodyPr/>
          <a:lstStyle>
            <a:lvl1pPr marL="0" indent="0" algn="ctr">
              <a:buSzTx/>
              <a:buFontTx/>
              <a:buNone/>
              <a:defRPr sz="1800">
                <a:latin typeface="Arial"/>
                <a:ea typeface="Arial"/>
                <a:cs typeface="Arial"/>
                <a:sym typeface="Arial"/>
              </a:defRPr>
            </a:lvl1pPr>
            <a:lvl2pPr marL="0" indent="342900" algn="ctr">
              <a:buSzTx/>
              <a:buFontTx/>
              <a:buNone/>
              <a:defRPr sz="1800">
                <a:latin typeface="Arial"/>
                <a:ea typeface="Arial"/>
                <a:cs typeface="Arial"/>
                <a:sym typeface="Arial"/>
              </a:defRPr>
            </a:lvl2pPr>
            <a:lvl3pPr marL="0" indent="685800" algn="ctr">
              <a:buSzTx/>
              <a:buFontTx/>
              <a:buNone/>
              <a:defRPr sz="1800">
                <a:latin typeface="Arial"/>
                <a:ea typeface="Arial"/>
                <a:cs typeface="Arial"/>
                <a:sym typeface="Arial"/>
              </a:defRPr>
            </a:lvl3pPr>
            <a:lvl4pPr marL="0" indent="1028700" algn="ctr">
              <a:buSzTx/>
              <a:buFontTx/>
              <a:buNone/>
              <a:defRPr sz="1800">
                <a:latin typeface="Arial"/>
                <a:ea typeface="Arial"/>
                <a:cs typeface="Arial"/>
                <a:sym typeface="Arial"/>
              </a:defRPr>
            </a:lvl4pPr>
            <a:lvl5pPr marL="0" indent="1371600" algn="ctr">
              <a:buSzTx/>
              <a:buFontTx/>
              <a:buNone/>
              <a:defRPr sz="1800">
                <a:latin typeface="Arial"/>
                <a:ea typeface="Arial"/>
                <a:cs typeface="Arial"/>
                <a:sym typeface="Arial"/>
              </a:defRPr>
            </a:lvl5pPr>
          </a:lstStyle>
          <a:p>
            <a:r>
              <a:t>正文级别 1</a:t>
            </a:r>
          </a:p>
          <a:p>
            <a:pPr lvl="1"/>
            <a:r>
              <a:t>正文级别 2</a:t>
            </a:r>
          </a:p>
          <a:p>
            <a:pPr lvl="2"/>
            <a:r>
              <a:t>正文级别 3</a:t>
            </a:r>
          </a:p>
          <a:p>
            <a:pPr lvl="3"/>
            <a:r>
              <a:t>正文级别 4</a:t>
            </a:r>
          </a:p>
          <a:p>
            <a:pPr lvl="4"/>
            <a:r>
              <a:t>正文级别 5</a:t>
            </a:r>
          </a:p>
        </p:txBody>
      </p:sp>
      <p:sp>
        <p:nvSpPr>
          <p:cNvPr id="6" name="Shape 380"/>
          <p:cNvSpPr>
            <a:spLocks noGrp="1"/>
          </p:cNvSpPr>
          <p:nvPr>
            <p:ph type="sldNum" sz="quarter" idx="10"/>
          </p:nvPr>
        </p:nvSpPr>
        <p:spPr>
          <a:xfrm>
            <a:off x="6457951" y="6356350"/>
            <a:ext cx="303927" cy="300082"/>
          </a:xfrm>
        </p:spPr>
        <p:txBody>
          <a:bodyPr anchor="t"/>
          <a:lstStyle>
            <a:lvl1pPr algn="l">
              <a:defRPr sz="1350" smtClean="0">
                <a:solidFill>
                  <a:srgbClr val="000000"/>
                </a:solidFill>
                <a:latin typeface="Arial" panose="020B0604020202020204" pitchFamily="34" charset="0"/>
                <a:cs typeface="Arial" panose="020B0604020202020204" pitchFamily="34" charset="0"/>
                <a:sym typeface="Arial" panose="020B0604020202020204" pitchFamily="34" charset="0"/>
              </a:defRPr>
            </a:lvl1pPr>
          </a:lstStyle>
          <a:p>
            <a:pPr defTabSz="685800" hangingPunct="0">
              <a:spcBef>
                <a:spcPct val="0"/>
              </a:spcBef>
              <a:buClrTx/>
              <a:buSzTx/>
              <a:defRPr/>
            </a:pPr>
            <a:fld id="{5FD92B60-7D4F-4A3D-B502-3C4C6CB687AE}" type="slidenum">
              <a:rPr lang="zh-CN" altLang="zh-CN" smtClean="0">
                <a:effectLst/>
              </a:rPr>
              <a:pPr defTabSz="685800" hangingPunct="0">
                <a:spcBef>
                  <a:spcPct val="0"/>
                </a:spcBef>
                <a:buClrTx/>
                <a:buSzTx/>
                <a:defRPr/>
              </a:pPr>
              <a:t>‹#›</a:t>
            </a:fld>
            <a:endParaRPr lang="zh-CN" altLang="zh-CN">
              <a:effectLst/>
            </a:endParaRPr>
          </a:p>
        </p:txBody>
      </p:sp>
    </p:spTree>
    <p:extLst>
      <p:ext uri="{BB962C8B-B14F-4D97-AF65-F5344CB8AC3E}">
        <p14:creationId xmlns:p14="http://schemas.microsoft.com/office/powerpoint/2010/main" val="214624466"/>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2_标题幻灯片">
    <p:spTree>
      <p:nvGrpSpPr>
        <p:cNvPr id="1" name=""/>
        <p:cNvGrpSpPr/>
        <p:nvPr/>
      </p:nvGrpSpPr>
      <p:grpSpPr>
        <a:xfrm>
          <a:off x="0" y="0"/>
          <a:ext cx="0" cy="0"/>
          <a:chOff x="0" y="0"/>
          <a:chExt cx="0" cy="0"/>
        </a:xfrm>
      </p:grpSpPr>
      <p:sp>
        <p:nvSpPr>
          <p:cNvPr id="2" name="Shape 117"/>
          <p:cNvSpPr>
            <a:spLocks noGrp="1"/>
          </p:cNvSpPr>
          <p:nvPr>
            <p:ph type="sldNum" sz="quarter" idx="10"/>
          </p:nvPr>
        </p:nvSpPr>
        <p:spPr>
          <a:xfrm>
            <a:off x="6326216" y="6240934"/>
            <a:ext cx="226984" cy="230832"/>
          </a:xfrm>
        </p:spPr>
        <p:txBody>
          <a:bodyPr/>
          <a:lstStyle>
            <a:lvl1pPr>
              <a:defRPr smtClean="0"/>
            </a:lvl1pPr>
          </a:lstStyle>
          <a:p>
            <a:pPr defTabSz="685800" hangingPunct="0">
              <a:spcBef>
                <a:spcPct val="0"/>
              </a:spcBef>
              <a:buClrTx/>
              <a:buSzTx/>
              <a:defRPr/>
            </a:pPr>
            <a:fld id="{670D07E8-23AB-4717-BD56-2682CE5649CE}" type="slidenum">
              <a:rPr lang="zh-CN" altLang="zh-CN" smtClean="0">
                <a:effectLst/>
                <a:latin typeface="Calibri" panose="020F0502020204030204" pitchFamily="34" charset="0"/>
                <a:sym typeface="Calibri" panose="020F0502020204030204" pitchFamily="34" charset="0"/>
              </a:rPr>
              <a:pPr defTabSz="685800" hangingPunct="0">
                <a:spcBef>
                  <a:spcPct val="0"/>
                </a:spcBef>
                <a:buClrTx/>
                <a:buSzTx/>
                <a:defRPr/>
              </a:pPr>
              <a:t>‹#›</a:t>
            </a:fld>
            <a:endParaRPr lang="zh-CN" altLang="zh-CN">
              <a:effectLst/>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65869771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131" name="Shape 131"/>
          <p:cNvSpPr>
            <a:spLocks noGrp="1"/>
          </p:cNvSpPr>
          <p:nvPr>
            <p:ph type="pic" sz="quarter" idx="13"/>
          </p:nvPr>
        </p:nvSpPr>
        <p:spPr>
          <a:xfrm>
            <a:off x="1293019" y="2395538"/>
            <a:ext cx="801291" cy="1068388"/>
          </a:xfrm>
          <a:prstGeom prst="rect">
            <a:avLst/>
          </a:prstGeom>
        </p:spPr>
        <p:txBody>
          <a:bodyPr lIns="91439" rIns="91439">
            <a:noAutofit/>
          </a:bodyPr>
          <a:lstStyle/>
          <a:p>
            <a:pPr lvl="0"/>
            <a:endParaRPr noProof="0">
              <a:sym typeface="Calibri"/>
            </a:endParaRPr>
          </a:p>
        </p:txBody>
      </p:sp>
      <p:sp>
        <p:nvSpPr>
          <p:cNvPr id="132" name="Shape 132"/>
          <p:cNvSpPr>
            <a:spLocks noGrp="1"/>
          </p:cNvSpPr>
          <p:nvPr>
            <p:ph type="pic" sz="quarter" idx="14"/>
          </p:nvPr>
        </p:nvSpPr>
        <p:spPr>
          <a:xfrm>
            <a:off x="2166958" y="2395538"/>
            <a:ext cx="801292" cy="1068388"/>
          </a:xfrm>
          <a:prstGeom prst="rect">
            <a:avLst/>
          </a:prstGeom>
        </p:spPr>
        <p:txBody>
          <a:bodyPr lIns="91439" rIns="91439">
            <a:noAutofit/>
          </a:bodyPr>
          <a:lstStyle/>
          <a:p>
            <a:pPr lvl="0"/>
            <a:endParaRPr noProof="0">
              <a:sym typeface="Calibri"/>
            </a:endParaRPr>
          </a:p>
        </p:txBody>
      </p:sp>
      <p:sp>
        <p:nvSpPr>
          <p:cNvPr id="133" name="Shape 133"/>
          <p:cNvSpPr>
            <a:spLocks noGrp="1"/>
          </p:cNvSpPr>
          <p:nvPr>
            <p:ph type="pic" sz="quarter" idx="15"/>
          </p:nvPr>
        </p:nvSpPr>
        <p:spPr>
          <a:xfrm>
            <a:off x="3040898" y="2395538"/>
            <a:ext cx="801292" cy="1068388"/>
          </a:xfrm>
          <a:prstGeom prst="rect">
            <a:avLst/>
          </a:prstGeom>
        </p:spPr>
        <p:txBody>
          <a:bodyPr lIns="91439" rIns="91439">
            <a:noAutofit/>
          </a:bodyPr>
          <a:lstStyle/>
          <a:p>
            <a:pPr lvl="0"/>
            <a:endParaRPr noProof="0">
              <a:sym typeface="Calibri"/>
            </a:endParaRPr>
          </a:p>
        </p:txBody>
      </p:sp>
      <p:sp>
        <p:nvSpPr>
          <p:cNvPr id="134" name="Shape 134"/>
          <p:cNvSpPr>
            <a:spLocks noGrp="1"/>
          </p:cNvSpPr>
          <p:nvPr>
            <p:ph type="pic" sz="quarter" idx="16"/>
          </p:nvPr>
        </p:nvSpPr>
        <p:spPr>
          <a:xfrm>
            <a:off x="3914838" y="2395538"/>
            <a:ext cx="801292" cy="1068388"/>
          </a:xfrm>
          <a:prstGeom prst="rect">
            <a:avLst/>
          </a:prstGeom>
        </p:spPr>
        <p:txBody>
          <a:bodyPr lIns="91439" rIns="91439">
            <a:noAutofit/>
          </a:bodyPr>
          <a:lstStyle/>
          <a:p>
            <a:pPr lvl="0"/>
            <a:endParaRPr noProof="0">
              <a:sym typeface="Calibri"/>
            </a:endParaRPr>
          </a:p>
        </p:txBody>
      </p:sp>
      <p:sp>
        <p:nvSpPr>
          <p:cNvPr id="135" name="Shape 135"/>
          <p:cNvSpPr>
            <a:spLocks noGrp="1"/>
          </p:cNvSpPr>
          <p:nvPr>
            <p:ph type="pic" sz="quarter" idx="17"/>
          </p:nvPr>
        </p:nvSpPr>
        <p:spPr>
          <a:xfrm>
            <a:off x="4788778" y="2395536"/>
            <a:ext cx="801291" cy="1068388"/>
          </a:xfrm>
          <a:prstGeom prst="rect">
            <a:avLst/>
          </a:prstGeom>
        </p:spPr>
        <p:txBody>
          <a:bodyPr lIns="91439" rIns="91439">
            <a:noAutofit/>
          </a:bodyPr>
          <a:lstStyle/>
          <a:p>
            <a:pPr lvl="0"/>
            <a:endParaRPr noProof="0">
              <a:sym typeface="Calibri"/>
            </a:endParaRPr>
          </a:p>
        </p:txBody>
      </p:sp>
      <p:sp>
        <p:nvSpPr>
          <p:cNvPr id="136" name="Shape 136"/>
          <p:cNvSpPr>
            <a:spLocks noGrp="1"/>
          </p:cNvSpPr>
          <p:nvPr>
            <p:ph type="pic" sz="quarter" idx="18"/>
          </p:nvPr>
        </p:nvSpPr>
        <p:spPr>
          <a:xfrm>
            <a:off x="1293019" y="3552699"/>
            <a:ext cx="801291" cy="1068388"/>
          </a:xfrm>
          <a:prstGeom prst="rect">
            <a:avLst/>
          </a:prstGeom>
        </p:spPr>
        <p:txBody>
          <a:bodyPr lIns="91439" rIns="91439">
            <a:noAutofit/>
          </a:bodyPr>
          <a:lstStyle/>
          <a:p>
            <a:pPr lvl="0"/>
            <a:endParaRPr noProof="0">
              <a:sym typeface="Calibri"/>
            </a:endParaRPr>
          </a:p>
        </p:txBody>
      </p:sp>
      <p:sp>
        <p:nvSpPr>
          <p:cNvPr id="137" name="Shape 137"/>
          <p:cNvSpPr>
            <a:spLocks noGrp="1"/>
          </p:cNvSpPr>
          <p:nvPr>
            <p:ph type="pic" sz="quarter" idx="19"/>
          </p:nvPr>
        </p:nvSpPr>
        <p:spPr>
          <a:xfrm>
            <a:off x="2166958" y="3552699"/>
            <a:ext cx="801292" cy="1068388"/>
          </a:xfrm>
          <a:prstGeom prst="rect">
            <a:avLst/>
          </a:prstGeom>
        </p:spPr>
        <p:txBody>
          <a:bodyPr lIns="91439" rIns="91439">
            <a:noAutofit/>
          </a:bodyPr>
          <a:lstStyle/>
          <a:p>
            <a:pPr lvl="0"/>
            <a:endParaRPr noProof="0">
              <a:sym typeface="Calibri"/>
            </a:endParaRPr>
          </a:p>
        </p:txBody>
      </p:sp>
      <p:sp>
        <p:nvSpPr>
          <p:cNvPr id="138" name="Shape 138"/>
          <p:cNvSpPr>
            <a:spLocks noGrp="1"/>
          </p:cNvSpPr>
          <p:nvPr>
            <p:ph type="pic" sz="quarter" idx="20"/>
          </p:nvPr>
        </p:nvSpPr>
        <p:spPr>
          <a:xfrm>
            <a:off x="3040898" y="3552699"/>
            <a:ext cx="801292" cy="1068388"/>
          </a:xfrm>
          <a:prstGeom prst="rect">
            <a:avLst/>
          </a:prstGeom>
        </p:spPr>
        <p:txBody>
          <a:bodyPr lIns="91439" rIns="91439">
            <a:noAutofit/>
          </a:bodyPr>
          <a:lstStyle/>
          <a:p>
            <a:pPr lvl="0"/>
            <a:endParaRPr noProof="0">
              <a:sym typeface="Calibri"/>
            </a:endParaRPr>
          </a:p>
        </p:txBody>
      </p:sp>
      <p:sp>
        <p:nvSpPr>
          <p:cNvPr id="139" name="Shape 139"/>
          <p:cNvSpPr>
            <a:spLocks noGrp="1"/>
          </p:cNvSpPr>
          <p:nvPr>
            <p:ph type="pic" sz="quarter" idx="21"/>
          </p:nvPr>
        </p:nvSpPr>
        <p:spPr>
          <a:xfrm>
            <a:off x="3914838" y="3552699"/>
            <a:ext cx="801292" cy="1068388"/>
          </a:xfrm>
          <a:prstGeom prst="rect">
            <a:avLst/>
          </a:prstGeom>
        </p:spPr>
        <p:txBody>
          <a:bodyPr lIns="91439" rIns="91439">
            <a:noAutofit/>
          </a:bodyPr>
          <a:lstStyle/>
          <a:p>
            <a:pPr lvl="0"/>
            <a:endParaRPr noProof="0">
              <a:sym typeface="Calibri"/>
            </a:endParaRPr>
          </a:p>
        </p:txBody>
      </p:sp>
      <p:sp>
        <p:nvSpPr>
          <p:cNvPr id="140" name="Shape 140"/>
          <p:cNvSpPr>
            <a:spLocks noGrp="1"/>
          </p:cNvSpPr>
          <p:nvPr>
            <p:ph type="pic" sz="quarter" idx="22"/>
          </p:nvPr>
        </p:nvSpPr>
        <p:spPr>
          <a:xfrm>
            <a:off x="4788778" y="3552697"/>
            <a:ext cx="801291" cy="1068388"/>
          </a:xfrm>
          <a:prstGeom prst="rect">
            <a:avLst/>
          </a:prstGeom>
        </p:spPr>
        <p:txBody>
          <a:bodyPr lIns="91439" rIns="91439">
            <a:noAutofit/>
          </a:bodyPr>
          <a:lstStyle/>
          <a:p>
            <a:pPr lvl="0"/>
            <a:endParaRPr noProof="0">
              <a:sym typeface="Calibri"/>
            </a:endParaRPr>
          </a:p>
        </p:txBody>
      </p:sp>
      <p:sp>
        <p:nvSpPr>
          <p:cNvPr id="12" name="Shape 141"/>
          <p:cNvSpPr>
            <a:spLocks noGrp="1"/>
          </p:cNvSpPr>
          <p:nvPr>
            <p:ph type="sldNum" sz="quarter" idx="23"/>
          </p:nvPr>
        </p:nvSpPr>
        <p:spPr>
          <a:xfrm>
            <a:off x="6326216" y="6240934"/>
            <a:ext cx="226984" cy="230832"/>
          </a:xfrm>
        </p:spPr>
        <p:txBody>
          <a:bodyPr/>
          <a:lstStyle>
            <a:lvl1pPr>
              <a:defRPr smtClean="0"/>
            </a:lvl1pPr>
          </a:lstStyle>
          <a:p>
            <a:pPr defTabSz="685800" hangingPunct="0">
              <a:spcBef>
                <a:spcPct val="0"/>
              </a:spcBef>
              <a:buClrTx/>
              <a:buSzTx/>
              <a:defRPr/>
            </a:pPr>
            <a:fld id="{9B6BBA9E-C8AE-4002-903C-90B3C5FEB7AD}" type="slidenum">
              <a:rPr lang="zh-CN" altLang="zh-CN" smtClean="0">
                <a:effectLst/>
                <a:latin typeface="Calibri" panose="020F0502020204030204" pitchFamily="34" charset="0"/>
                <a:sym typeface="Calibri" panose="020F0502020204030204" pitchFamily="34" charset="0"/>
              </a:rPr>
              <a:pPr defTabSz="685800" hangingPunct="0">
                <a:spcBef>
                  <a:spcPct val="0"/>
                </a:spcBef>
                <a:buClrTx/>
                <a:buSzTx/>
                <a:defRPr/>
              </a:pPr>
              <a:t>‹#›</a:t>
            </a:fld>
            <a:endParaRPr lang="zh-CN" altLang="zh-CN">
              <a:effectLst/>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360089666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3DCD4059-B7C0-4B5B-AF6B-6EA90CEF07CC}"/>
              </a:ext>
            </a:extLst>
          </p:cNvPr>
          <p:cNvSpPr>
            <a:spLocks noGrp="1" noChangeArrowheads="1"/>
          </p:cNvSpPr>
          <p:nvPr>
            <p:ph type="dt" sz="half" idx="10"/>
          </p:nvPr>
        </p:nvSpPr>
        <p:spPr>
          <a:ln/>
        </p:spPr>
        <p:txBody>
          <a:bodyPr/>
          <a:lstStyle>
            <a:lvl1pPr>
              <a:defRPr/>
            </a:lvl1pPr>
          </a:lstStyle>
          <a:p>
            <a:pPr>
              <a:defRPr/>
            </a:pPr>
            <a:fld id="{7131B702-75C3-46D8-8521-EBC800E1A623}" type="datetimeFigureOut">
              <a:rPr lang="zh-CN" altLang="en-US"/>
              <a:pPr>
                <a:defRPr/>
              </a:pPr>
              <a:t>2018/12/7</a:t>
            </a:fld>
            <a:endParaRPr lang="en-US" altLang="zh-CN"/>
          </a:p>
        </p:txBody>
      </p:sp>
      <p:sp>
        <p:nvSpPr>
          <p:cNvPr id="5" name="Rectangle 10">
            <a:extLst>
              <a:ext uri="{FF2B5EF4-FFF2-40B4-BE49-F238E27FC236}">
                <a16:creationId xmlns:a16="http://schemas.microsoft.com/office/drawing/2014/main" id="{47DF6380-4564-4AB9-91F7-CD21F28EC46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a:extLst>
              <a:ext uri="{FF2B5EF4-FFF2-40B4-BE49-F238E27FC236}">
                <a16:creationId xmlns:a16="http://schemas.microsoft.com/office/drawing/2014/main" id="{7219E875-37C0-4324-A744-807D8E9CC67C}"/>
              </a:ext>
            </a:extLst>
          </p:cNvPr>
          <p:cNvSpPr>
            <a:spLocks noGrp="1" noChangeArrowheads="1"/>
          </p:cNvSpPr>
          <p:nvPr>
            <p:ph type="sldNum" sz="quarter" idx="12"/>
          </p:nvPr>
        </p:nvSpPr>
        <p:spPr>
          <a:ln/>
        </p:spPr>
        <p:txBody>
          <a:bodyPr/>
          <a:lstStyle>
            <a:lvl1pPr>
              <a:defRPr/>
            </a:lvl1pPr>
          </a:lstStyle>
          <a:p>
            <a:fld id="{7083BFCB-BD28-47DA-AE86-4B6DFAEEF06B}" type="slidenum">
              <a:rPr lang="zh-CN" altLang="en-US"/>
              <a:pPr/>
              <a:t>‹#›</a:t>
            </a:fld>
            <a:endParaRPr lang="en-US" altLang="zh-CN"/>
          </a:p>
        </p:txBody>
      </p:sp>
    </p:spTree>
    <p:extLst>
      <p:ext uri="{BB962C8B-B14F-4D97-AF65-F5344CB8AC3E}">
        <p14:creationId xmlns:p14="http://schemas.microsoft.com/office/powerpoint/2010/main" val="3140093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9">
            <a:extLst>
              <a:ext uri="{FF2B5EF4-FFF2-40B4-BE49-F238E27FC236}">
                <a16:creationId xmlns:a16="http://schemas.microsoft.com/office/drawing/2014/main" id="{E807B664-33E5-4ED0-BCA8-027FE998B8D8}"/>
              </a:ext>
            </a:extLst>
          </p:cNvPr>
          <p:cNvSpPr>
            <a:spLocks noGrp="1" noChangeArrowheads="1"/>
          </p:cNvSpPr>
          <p:nvPr>
            <p:ph type="dt" sz="half" idx="10"/>
          </p:nvPr>
        </p:nvSpPr>
        <p:spPr>
          <a:ln/>
        </p:spPr>
        <p:txBody>
          <a:bodyPr/>
          <a:lstStyle>
            <a:lvl1pPr>
              <a:defRPr/>
            </a:lvl1pPr>
          </a:lstStyle>
          <a:p>
            <a:pPr>
              <a:defRPr/>
            </a:pPr>
            <a:fld id="{C659820C-2FA0-44E4-B96A-4E9197A2F445}" type="datetimeFigureOut">
              <a:rPr lang="zh-CN" altLang="en-US"/>
              <a:pPr>
                <a:defRPr/>
              </a:pPr>
              <a:t>2018/12/7</a:t>
            </a:fld>
            <a:endParaRPr lang="en-US" altLang="zh-CN"/>
          </a:p>
        </p:txBody>
      </p:sp>
      <p:sp>
        <p:nvSpPr>
          <p:cNvPr id="5" name="Rectangle 10">
            <a:extLst>
              <a:ext uri="{FF2B5EF4-FFF2-40B4-BE49-F238E27FC236}">
                <a16:creationId xmlns:a16="http://schemas.microsoft.com/office/drawing/2014/main" id="{6FB85A1A-B280-4F8F-887A-26929996650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a:extLst>
              <a:ext uri="{FF2B5EF4-FFF2-40B4-BE49-F238E27FC236}">
                <a16:creationId xmlns:a16="http://schemas.microsoft.com/office/drawing/2014/main" id="{52F188EF-92C3-4426-9158-C8CF306B3ABF}"/>
              </a:ext>
            </a:extLst>
          </p:cNvPr>
          <p:cNvSpPr>
            <a:spLocks noGrp="1" noChangeArrowheads="1"/>
          </p:cNvSpPr>
          <p:nvPr>
            <p:ph type="sldNum" sz="quarter" idx="12"/>
          </p:nvPr>
        </p:nvSpPr>
        <p:spPr>
          <a:ln/>
        </p:spPr>
        <p:txBody>
          <a:bodyPr/>
          <a:lstStyle>
            <a:lvl1pPr>
              <a:defRPr/>
            </a:lvl1pPr>
          </a:lstStyle>
          <a:p>
            <a:fld id="{3492CC6E-85A5-4A66-A2A8-F4EBD6503C43}" type="slidenum">
              <a:rPr lang="zh-CN" altLang="en-US"/>
              <a:pPr/>
              <a:t>‹#›</a:t>
            </a:fld>
            <a:endParaRPr lang="en-US" altLang="zh-CN"/>
          </a:p>
        </p:txBody>
      </p:sp>
    </p:spTree>
    <p:extLst>
      <p:ext uri="{BB962C8B-B14F-4D97-AF65-F5344CB8AC3E}">
        <p14:creationId xmlns:p14="http://schemas.microsoft.com/office/powerpoint/2010/main" val="1685268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
            <a:extLst>
              <a:ext uri="{FF2B5EF4-FFF2-40B4-BE49-F238E27FC236}">
                <a16:creationId xmlns:a16="http://schemas.microsoft.com/office/drawing/2014/main" id="{B9489356-194F-494F-973B-A455C31CCAA5}"/>
              </a:ext>
            </a:extLst>
          </p:cNvPr>
          <p:cNvSpPr>
            <a:spLocks noGrp="1" noChangeArrowheads="1"/>
          </p:cNvSpPr>
          <p:nvPr>
            <p:ph type="dt" sz="half" idx="10"/>
          </p:nvPr>
        </p:nvSpPr>
        <p:spPr>
          <a:ln/>
        </p:spPr>
        <p:txBody>
          <a:bodyPr/>
          <a:lstStyle>
            <a:lvl1pPr>
              <a:defRPr/>
            </a:lvl1pPr>
          </a:lstStyle>
          <a:p>
            <a:pPr>
              <a:defRPr/>
            </a:pPr>
            <a:fld id="{446ED82D-D4FC-418F-A182-E6106A4C08EE}" type="datetimeFigureOut">
              <a:rPr lang="zh-CN" altLang="en-US"/>
              <a:pPr>
                <a:defRPr/>
              </a:pPr>
              <a:t>2018/12/7</a:t>
            </a:fld>
            <a:endParaRPr lang="en-US" altLang="zh-CN"/>
          </a:p>
        </p:txBody>
      </p:sp>
      <p:sp>
        <p:nvSpPr>
          <p:cNvPr id="6" name="Rectangle 10">
            <a:extLst>
              <a:ext uri="{FF2B5EF4-FFF2-40B4-BE49-F238E27FC236}">
                <a16:creationId xmlns:a16="http://schemas.microsoft.com/office/drawing/2014/main" id="{5AFBFC5B-EDC2-4FBF-96FF-553CD2DC534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
            <a:extLst>
              <a:ext uri="{FF2B5EF4-FFF2-40B4-BE49-F238E27FC236}">
                <a16:creationId xmlns:a16="http://schemas.microsoft.com/office/drawing/2014/main" id="{2C8218FE-C313-4F32-915C-9514B634B0DB}"/>
              </a:ext>
            </a:extLst>
          </p:cNvPr>
          <p:cNvSpPr>
            <a:spLocks noGrp="1" noChangeArrowheads="1"/>
          </p:cNvSpPr>
          <p:nvPr>
            <p:ph type="sldNum" sz="quarter" idx="12"/>
          </p:nvPr>
        </p:nvSpPr>
        <p:spPr>
          <a:ln/>
        </p:spPr>
        <p:txBody>
          <a:bodyPr/>
          <a:lstStyle>
            <a:lvl1pPr>
              <a:defRPr/>
            </a:lvl1pPr>
          </a:lstStyle>
          <a:p>
            <a:fld id="{4BCB2A9D-5893-4F6B-AA0F-4F69DCF71108}" type="slidenum">
              <a:rPr lang="zh-CN" altLang="en-US"/>
              <a:pPr/>
              <a:t>‹#›</a:t>
            </a:fld>
            <a:endParaRPr lang="en-US" altLang="zh-CN"/>
          </a:p>
        </p:txBody>
      </p:sp>
    </p:spTree>
    <p:extLst>
      <p:ext uri="{BB962C8B-B14F-4D97-AF65-F5344CB8AC3E}">
        <p14:creationId xmlns:p14="http://schemas.microsoft.com/office/powerpoint/2010/main" val="3178215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9">
            <a:extLst>
              <a:ext uri="{FF2B5EF4-FFF2-40B4-BE49-F238E27FC236}">
                <a16:creationId xmlns:a16="http://schemas.microsoft.com/office/drawing/2014/main" id="{407A979B-F569-4EFA-AB9E-082C74B81DA6}"/>
              </a:ext>
            </a:extLst>
          </p:cNvPr>
          <p:cNvSpPr>
            <a:spLocks noGrp="1" noChangeArrowheads="1"/>
          </p:cNvSpPr>
          <p:nvPr>
            <p:ph type="dt" sz="half" idx="10"/>
          </p:nvPr>
        </p:nvSpPr>
        <p:spPr>
          <a:ln/>
        </p:spPr>
        <p:txBody>
          <a:bodyPr/>
          <a:lstStyle>
            <a:lvl1pPr>
              <a:defRPr/>
            </a:lvl1pPr>
          </a:lstStyle>
          <a:p>
            <a:pPr>
              <a:defRPr/>
            </a:pPr>
            <a:fld id="{2A0305BF-5C10-41A4-8E3C-80B8162CFD77}" type="datetimeFigureOut">
              <a:rPr lang="zh-CN" altLang="en-US"/>
              <a:pPr>
                <a:defRPr/>
              </a:pPr>
              <a:t>2018/12/7</a:t>
            </a:fld>
            <a:endParaRPr lang="en-US" altLang="zh-CN"/>
          </a:p>
        </p:txBody>
      </p:sp>
      <p:sp>
        <p:nvSpPr>
          <p:cNvPr id="8" name="Rectangle 10">
            <a:extLst>
              <a:ext uri="{FF2B5EF4-FFF2-40B4-BE49-F238E27FC236}">
                <a16:creationId xmlns:a16="http://schemas.microsoft.com/office/drawing/2014/main" id="{467DD5D9-040C-444C-82D5-80F8453FD60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1">
            <a:extLst>
              <a:ext uri="{FF2B5EF4-FFF2-40B4-BE49-F238E27FC236}">
                <a16:creationId xmlns:a16="http://schemas.microsoft.com/office/drawing/2014/main" id="{B8B7A8B9-C0C3-4792-B814-44CF1146AE84}"/>
              </a:ext>
            </a:extLst>
          </p:cNvPr>
          <p:cNvSpPr>
            <a:spLocks noGrp="1" noChangeArrowheads="1"/>
          </p:cNvSpPr>
          <p:nvPr>
            <p:ph type="sldNum" sz="quarter" idx="12"/>
          </p:nvPr>
        </p:nvSpPr>
        <p:spPr>
          <a:ln/>
        </p:spPr>
        <p:txBody>
          <a:bodyPr/>
          <a:lstStyle>
            <a:lvl1pPr>
              <a:defRPr/>
            </a:lvl1pPr>
          </a:lstStyle>
          <a:p>
            <a:fld id="{F9C3DC30-F149-4FA1-BAEC-CEB8093CB554}" type="slidenum">
              <a:rPr lang="zh-CN" altLang="en-US"/>
              <a:pPr/>
              <a:t>‹#›</a:t>
            </a:fld>
            <a:endParaRPr lang="en-US" altLang="zh-CN"/>
          </a:p>
        </p:txBody>
      </p:sp>
    </p:spTree>
    <p:extLst>
      <p:ext uri="{BB962C8B-B14F-4D97-AF65-F5344CB8AC3E}">
        <p14:creationId xmlns:p14="http://schemas.microsoft.com/office/powerpoint/2010/main" val="3030496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9">
            <a:extLst>
              <a:ext uri="{FF2B5EF4-FFF2-40B4-BE49-F238E27FC236}">
                <a16:creationId xmlns:a16="http://schemas.microsoft.com/office/drawing/2014/main" id="{B00BC13D-C24F-4A05-B63C-ED899EDF46B1}"/>
              </a:ext>
            </a:extLst>
          </p:cNvPr>
          <p:cNvSpPr>
            <a:spLocks noGrp="1" noChangeArrowheads="1"/>
          </p:cNvSpPr>
          <p:nvPr>
            <p:ph type="dt" sz="half" idx="10"/>
          </p:nvPr>
        </p:nvSpPr>
        <p:spPr>
          <a:ln/>
        </p:spPr>
        <p:txBody>
          <a:bodyPr/>
          <a:lstStyle>
            <a:lvl1pPr>
              <a:defRPr/>
            </a:lvl1pPr>
          </a:lstStyle>
          <a:p>
            <a:pPr>
              <a:defRPr/>
            </a:pPr>
            <a:fld id="{720D7266-F6B5-44DF-90A4-B0669CC2D76B}" type="datetimeFigureOut">
              <a:rPr lang="zh-CN" altLang="en-US"/>
              <a:pPr>
                <a:defRPr/>
              </a:pPr>
              <a:t>2018/12/7</a:t>
            </a:fld>
            <a:endParaRPr lang="en-US" altLang="zh-CN"/>
          </a:p>
        </p:txBody>
      </p:sp>
      <p:sp>
        <p:nvSpPr>
          <p:cNvPr id="4" name="Rectangle 10">
            <a:extLst>
              <a:ext uri="{FF2B5EF4-FFF2-40B4-BE49-F238E27FC236}">
                <a16:creationId xmlns:a16="http://schemas.microsoft.com/office/drawing/2014/main" id="{AD84F11A-F082-4AA6-A2E8-D3C81C697CD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1">
            <a:extLst>
              <a:ext uri="{FF2B5EF4-FFF2-40B4-BE49-F238E27FC236}">
                <a16:creationId xmlns:a16="http://schemas.microsoft.com/office/drawing/2014/main" id="{852E2C58-753D-473D-BC04-D7BCF6E81EE5}"/>
              </a:ext>
            </a:extLst>
          </p:cNvPr>
          <p:cNvSpPr>
            <a:spLocks noGrp="1" noChangeArrowheads="1"/>
          </p:cNvSpPr>
          <p:nvPr>
            <p:ph type="sldNum" sz="quarter" idx="12"/>
          </p:nvPr>
        </p:nvSpPr>
        <p:spPr>
          <a:ln/>
        </p:spPr>
        <p:txBody>
          <a:bodyPr/>
          <a:lstStyle>
            <a:lvl1pPr>
              <a:defRPr/>
            </a:lvl1pPr>
          </a:lstStyle>
          <a:p>
            <a:fld id="{D8DC6C02-5CB4-4B03-89FB-F54067408F27}" type="slidenum">
              <a:rPr lang="zh-CN" altLang="en-US"/>
              <a:pPr/>
              <a:t>‹#›</a:t>
            </a:fld>
            <a:endParaRPr lang="en-US" altLang="zh-CN"/>
          </a:p>
        </p:txBody>
      </p:sp>
    </p:spTree>
    <p:extLst>
      <p:ext uri="{BB962C8B-B14F-4D97-AF65-F5344CB8AC3E}">
        <p14:creationId xmlns:p14="http://schemas.microsoft.com/office/powerpoint/2010/main" val="2573647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FCE9B353-0F2D-47C0-853A-B7AA36BC8C1B}"/>
              </a:ext>
            </a:extLst>
          </p:cNvPr>
          <p:cNvSpPr>
            <a:spLocks noGrp="1" noChangeArrowheads="1"/>
          </p:cNvSpPr>
          <p:nvPr>
            <p:ph type="dt" sz="half" idx="10"/>
          </p:nvPr>
        </p:nvSpPr>
        <p:spPr>
          <a:ln/>
        </p:spPr>
        <p:txBody>
          <a:bodyPr/>
          <a:lstStyle>
            <a:lvl1pPr>
              <a:defRPr/>
            </a:lvl1pPr>
          </a:lstStyle>
          <a:p>
            <a:pPr>
              <a:defRPr/>
            </a:pPr>
            <a:fld id="{ECDE1905-7EA0-4E08-A442-1D0A86767B0E}" type="datetimeFigureOut">
              <a:rPr lang="zh-CN" altLang="en-US"/>
              <a:pPr>
                <a:defRPr/>
              </a:pPr>
              <a:t>2018/12/7</a:t>
            </a:fld>
            <a:endParaRPr lang="en-US" altLang="zh-CN"/>
          </a:p>
        </p:txBody>
      </p:sp>
      <p:sp>
        <p:nvSpPr>
          <p:cNvPr id="3" name="Rectangle 10">
            <a:extLst>
              <a:ext uri="{FF2B5EF4-FFF2-40B4-BE49-F238E27FC236}">
                <a16:creationId xmlns:a16="http://schemas.microsoft.com/office/drawing/2014/main" id="{BFFDB23C-8FF6-4611-8DBC-11BC0172A4E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1">
            <a:extLst>
              <a:ext uri="{FF2B5EF4-FFF2-40B4-BE49-F238E27FC236}">
                <a16:creationId xmlns:a16="http://schemas.microsoft.com/office/drawing/2014/main" id="{09D1C5B3-6D3D-4387-A7DB-CB619607D7FA}"/>
              </a:ext>
            </a:extLst>
          </p:cNvPr>
          <p:cNvSpPr>
            <a:spLocks noGrp="1" noChangeArrowheads="1"/>
          </p:cNvSpPr>
          <p:nvPr>
            <p:ph type="sldNum" sz="quarter" idx="12"/>
          </p:nvPr>
        </p:nvSpPr>
        <p:spPr>
          <a:ln/>
        </p:spPr>
        <p:txBody>
          <a:bodyPr/>
          <a:lstStyle>
            <a:lvl1pPr>
              <a:defRPr/>
            </a:lvl1pPr>
          </a:lstStyle>
          <a:p>
            <a:fld id="{AD1336BF-6DD4-41A0-A486-BC0A63A3BA9C}" type="slidenum">
              <a:rPr lang="zh-CN" altLang="en-US"/>
              <a:pPr/>
              <a:t>‹#›</a:t>
            </a:fld>
            <a:endParaRPr lang="en-US" altLang="zh-CN"/>
          </a:p>
        </p:txBody>
      </p:sp>
    </p:spTree>
    <p:extLst>
      <p:ext uri="{BB962C8B-B14F-4D97-AF65-F5344CB8AC3E}">
        <p14:creationId xmlns:p14="http://schemas.microsoft.com/office/powerpoint/2010/main" val="906506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a:extLst>
              <a:ext uri="{FF2B5EF4-FFF2-40B4-BE49-F238E27FC236}">
                <a16:creationId xmlns:a16="http://schemas.microsoft.com/office/drawing/2014/main" id="{8322580F-CC71-4564-8BC4-458142306FAD}"/>
              </a:ext>
            </a:extLst>
          </p:cNvPr>
          <p:cNvSpPr>
            <a:spLocks noGrp="1" noChangeArrowheads="1"/>
          </p:cNvSpPr>
          <p:nvPr>
            <p:ph type="dt" sz="half" idx="10"/>
          </p:nvPr>
        </p:nvSpPr>
        <p:spPr>
          <a:ln/>
        </p:spPr>
        <p:txBody>
          <a:bodyPr/>
          <a:lstStyle>
            <a:lvl1pPr>
              <a:defRPr/>
            </a:lvl1pPr>
          </a:lstStyle>
          <a:p>
            <a:pPr>
              <a:defRPr/>
            </a:pPr>
            <a:fld id="{13F4BDE1-F3E4-4CBF-B5A7-3BD7F4CF79B0}" type="datetimeFigureOut">
              <a:rPr lang="zh-CN" altLang="en-US"/>
              <a:pPr>
                <a:defRPr/>
              </a:pPr>
              <a:t>2018/12/7</a:t>
            </a:fld>
            <a:endParaRPr lang="en-US" altLang="zh-CN"/>
          </a:p>
        </p:txBody>
      </p:sp>
      <p:sp>
        <p:nvSpPr>
          <p:cNvPr id="6" name="Rectangle 10">
            <a:extLst>
              <a:ext uri="{FF2B5EF4-FFF2-40B4-BE49-F238E27FC236}">
                <a16:creationId xmlns:a16="http://schemas.microsoft.com/office/drawing/2014/main" id="{63281B06-9A28-4198-8E7A-1FF569E0DF0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
            <a:extLst>
              <a:ext uri="{FF2B5EF4-FFF2-40B4-BE49-F238E27FC236}">
                <a16:creationId xmlns:a16="http://schemas.microsoft.com/office/drawing/2014/main" id="{4535DA58-528F-4FA6-806E-F8BFC3D0C74A}"/>
              </a:ext>
            </a:extLst>
          </p:cNvPr>
          <p:cNvSpPr>
            <a:spLocks noGrp="1" noChangeArrowheads="1"/>
          </p:cNvSpPr>
          <p:nvPr>
            <p:ph type="sldNum" sz="quarter" idx="12"/>
          </p:nvPr>
        </p:nvSpPr>
        <p:spPr>
          <a:ln/>
        </p:spPr>
        <p:txBody>
          <a:bodyPr/>
          <a:lstStyle>
            <a:lvl1pPr>
              <a:defRPr/>
            </a:lvl1pPr>
          </a:lstStyle>
          <a:p>
            <a:fld id="{55B26DBE-DA03-4526-87B0-6A989D981BA7}" type="slidenum">
              <a:rPr lang="zh-CN" altLang="en-US"/>
              <a:pPr/>
              <a:t>‹#›</a:t>
            </a:fld>
            <a:endParaRPr lang="en-US" altLang="zh-CN"/>
          </a:p>
        </p:txBody>
      </p:sp>
    </p:spTree>
    <p:extLst>
      <p:ext uri="{BB962C8B-B14F-4D97-AF65-F5344CB8AC3E}">
        <p14:creationId xmlns:p14="http://schemas.microsoft.com/office/powerpoint/2010/main" val="3201381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a:extLst>
              <a:ext uri="{FF2B5EF4-FFF2-40B4-BE49-F238E27FC236}">
                <a16:creationId xmlns:a16="http://schemas.microsoft.com/office/drawing/2014/main" id="{4E53FFCF-D782-460A-AC20-E1E6F0D75F26}"/>
              </a:ext>
            </a:extLst>
          </p:cNvPr>
          <p:cNvSpPr>
            <a:spLocks noGrp="1" noChangeArrowheads="1"/>
          </p:cNvSpPr>
          <p:nvPr>
            <p:ph type="dt" sz="half" idx="10"/>
          </p:nvPr>
        </p:nvSpPr>
        <p:spPr>
          <a:ln/>
        </p:spPr>
        <p:txBody>
          <a:bodyPr/>
          <a:lstStyle>
            <a:lvl1pPr>
              <a:defRPr/>
            </a:lvl1pPr>
          </a:lstStyle>
          <a:p>
            <a:pPr>
              <a:defRPr/>
            </a:pPr>
            <a:fld id="{0C14F7A5-17F4-4DF8-97F9-0F9516DDDA2B}" type="datetimeFigureOut">
              <a:rPr lang="zh-CN" altLang="en-US"/>
              <a:pPr>
                <a:defRPr/>
              </a:pPr>
              <a:t>2018/12/7</a:t>
            </a:fld>
            <a:endParaRPr lang="en-US" altLang="zh-CN"/>
          </a:p>
        </p:txBody>
      </p:sp>
      <p:sp>
        <p:nvSpPr>
          <p:cNvPr id="6" name="Rectangle 10">
            <a:extLst>
              <a:ext uri="{FF2B5EF4-FFF2-40B4-BE49-F238E27FC236}">
                <a16:creationId xmlns:a16="http://schemas.microsoft.com/office/drawing/2014/main" id="{29BAA2F8-F6FD-4429-A73C-9094009F910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
            <a:extLst>
              <a:ext uri="{FF2B5EF4-FFF2-40B4-BE49-F238E27FC236}">
                <a16:creationId xmlns:a16="http://schemas.microsoft.com/office/drawing/2014/main" id="{EAFF0CCD-3314-4F2E-9CCF-178A5C26950E}"/>
              </a:ext>
            </a:extLst>
          </p:cNvPr>
          <p:cNvSpPr>
            <a:spLocks noGrp="1" noChangeArrowheads="1"/>
          </p:cNvSpPr>
          <p:nvPr>
            <p:ph type="sldNum" sz="quarter" idx="12"/>
          </p:nvPr>
        </p:nvSpPr>
        <p:spPr>
          <a:ln/>
        </p:spPr>
        <p:txBody>
          <a:bodyPr/>
          <a:lstStyle>
            <a:lvl1pPr>
              <a:defRPr/>
            </a:lvl1pPr>
          </a:lstStyle>
          <a:p>
            <a:fld id="{3D729C6A-D24A-49D0-A5C5-C03F5EA6B66D}" type="slidenum">
              <a:rPr lang="zh-CN" altLang="en-US"/>
              <a:pPr/>
              <a:t>‹#›</a:t>
            </a:fld>
            <a:endParaRPr lang="en-US" altLang="zh-CN"/>
          </a:p>
        </p:txBody>
      </p:sp>
    </p:spTree>
    <p:extLst>
      <p:ext uri="{BB962C8B-B14F-4D97-AF65-F5344CB8AC3E}">
        <p14:creationId xmlns:p14="http://schemas.microsoft.com/office/powerpoint/2010/main" val="3552639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277D08D1-6B37-4DB2-880C-907EC3CF928A}"/>
              </a:ext>
            </a:extLst>
          </p:cNvPr>
          <p:cNvGrpSpPr>
            <a:grpSpLocks/>
          </p:cNvGrpSpPr>
          <p:nvPr/>
        </p:nvGrpSpPr>
        <p:grpSpPr bwMode="auto">
          <a:xfrm>
            <a:off x="1071563" y="304800"/>
            <a:ext cx="7615237" cy="1106488"/>
            <a:chOff x="675" y="192"/>
            <a:chExt cx="4797" cy="697"/>
          </a:xfrm>
        </p:grpSpPr>
        <p:sp>
          <p:nvSpPr>
            <p:cNvPr id="1032" name="Oval 3">
              <a:extLst>
                <a:ext uri="{FF2B5EF4-FFF2-40B4-BE49-F238E27FC236}">
                  <a16:creationId xmlns:a16="http://schemas.microsoft.com/office/drawing/2014/main" id="{5255B3D5-97F7-4BA7-B961-0BD4F8F90DD3}"/>
                </a:ext>
              </a:extLst>
            </p:cNvPr>
            <p:cNvSpPr>
              <a:spLocks noChangeArrowheads="1"/>
            </p:cNvSpPr>
            <p:nvPr/>
          </p:nvSpPr>
          <p:spPr bwMode="hidden">
            <a:xfrm flipH="1">
              <a:off x="3067" y="192"/>
              <a:ext cx="696" cy="696"/>
            </a:xfrm>
            <a:prstGeom prst="ellipse">
              <a:avLst/>
            </a:prstGeom>
            <a:solidFill>
              <a:schemeClr val="accent2"/>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pPr>
              <a:endParaRPr lang="zh-CN" altLang="en-US" sz="2400">
                <a:effectLst/>
                <a:latin typeface="Times New Roman" panose="02020603050405020304" pitchFamily="18" charset="0"/>
              </a:endParaRPr>
            </a:p>
          </p:txBody>
        </p:sp>
        <p:sp>
          <p:nvSpPr>
            <p:cNvPr id="1033" name="Oval 4">
              <a:extLst>
                <a:ext uri="{FF2B5EF4-FFF2-40B4-BE49-F238E27FC236}">
                  <a16:creationId xmlns:a16="http://schemas.microsoft.com/office/drawing/2014/main" id="{FFC33E11-5D27-4E6F-B10B-BF04153A450A}"/>
                </a:ext>
              </a:extLst>
            </p:cNvPr>
            <p:cNvSpPr>
              <a:spLocks noChangeArrowheads="1"/>
            </p:cNvSpPr>
            <p:nvPr/>
          </p:nvSpPr>
          <p:spPr bwMode="hidden">
            <a:xfrm flipH="1">
              <a:off x="4777" y="192"/>
              <a:ext cx="695" cy="696"/>
            </a:xfrm>
            <a:prstGeom prst="ellipse">
              <a:avLst/>
            </a:prstGeom>
            <a:solidFill>
              <a:schemeClr val="accent2"/>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pPr>
              <a:endParaRPr lang="zh-CN" altLang="en-US" sz="2400">
                <a:effectLst/>
                <a:latin typeface="Times New Roman" panose="02020603050405020304" pitchFamily="18" charset="0"/>
              </a:endParaRPr>
            </a:p>
          </p:txBody>
        </p:sp>
        <p:sp>
          <p:nvSpPr>
            <p:cNvPr id="1034" name="Oval 5">
              <a:extLst>
                <a:ext uri="{FF2B5EF4-FFF2-40B4-BE49-F238E27FC236}">
                  <a16:creationId xmlns:a16="http://schemas.microsoft.com/office/drawing/2014/main" id="{165E865F-C2EF-48B4-96E4-515A07C37C14}"/>
                </a:ext>
              </a:extLst>
            </p:cNvPr>
            <p:cNvSpPr>
              <a:spLocks noChangeArrowheads="1"/>
            </p:cNvSpPr>
            <p:nvPr/>
          </p:nvSpPr>
          <p:spPr bwMode="hidden">
            <a:xfrm flipH="1">
              <a:off x="675" y="193"/>
              <a:ext cx="695" cy="696"/>
            </a:xfrm>
            <a:prstGeom prst="ellipse">
              <a:avLst/>
            </a:prstGeom>
            <a:solidFill>
              <a:schemeClr val="accent2"/>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pPr>
              <a:endParaRPr lang="zh-CN" altLang="en-US" sz="2400">
                <a:effectLst/>
                <a:latin typeface="Times New Roman" panose="02020603050405020304" pitchFamily="18" charset="0"/>
              </a:endParaRPr>
            </a:p>
          </p:txBody>
        </p:sp>
        <p:sp>
          <p:nvSpPr>
            <p:cNvPr id="1035" name="Oval 6">
              <a:extLst>
                <a:ext uri="{FF2B5EF4-FFF2-40B4-BE49-F238E27FC236}">
                  <a16:creationId xmlns:a16="http://schemas.microsoft.com/office/drawing/2014/main" id="{0644FC88-E597-4050-8658-8E7578867EF8}"/>
                </a:ext>
              </a:extLst>
            </p:cNvPr>
            <p:cNvSpPr>
              <a:spLocks noChangeArrowheads="1"/>
            </p:cNvSpPr>
            <p:nvPr/>
          </p:nvSpPr>
          <p:spPr bwMode="hidden">
            <a:xfrm flipH="1">
              <a:off x="3984" y="192"/>
              <a:ext cx="695" cy="696"/>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pPr>
              <a:endParaRPr lang="zh-CN" altLang="en-US" sz="2400">
                <a:effectLst/>
                <a:latin typeface="Times New Roman" panose="02020603050405020304" pitchFamily="18" charset="0"/>
              </a:endParaRPr>
            </a:p>
          </p:txBody>
        </p:sp>
        <p:sp>
          <p:nvSpPr>
            <p:cNvPr id="1036" name="Oval 7">
              <a:extLst>
                <a:ext uri="{FF2B5EF4-FFF2-40B4-BE49-F238E27FC236}">
                  <a16:creationId xmlns:a16="http://schemas.microsoft.com/office/drawing/2014/main" id="{CE6711A3-387F-44A8-852D-1094BA029185}"/>
                </a:ext>
              </a:extLst>
            </p:cNvPr>
            <p:cNvSpPr>
              <a:spLocks noChangeArrowheads="1"/>
            </p:cNvSpPr>
            <p:nvPr/>
          </p:nvSpPr>
          <p:spPr bwMode="hidden">
            <a:xfrm flipH="1">
              <a:off x="1486" y="192"/>
              <a:ext cx="695" cy="696"/>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pPr>
              <a:endParaRPr lang="zh-CN" altLang="en-US" sz="2400">
                <a:effectLst/>
                <a:latin typeface="Times New Roman" panose="02020603050405020304" pitchFamily="18" charset="0"/>
              </a:endParaRPr>
            </a:p>
          </p:txBody>
        </p:sp>
      </p:grpSp>
      <p:sp>
        <p:nvSpPr>
          <p:cNvPr id="1027" name="Rectangle 8">
            <a:extLst>
              <a:ext uri="{FF2B5EF4-FFF2-40B4-BE49-F238E27FC236}">
                <a16:creationId xmlns:a16="http://schemas.microsoft.com/office/drawing/2014/main" id="{91144B4F-45E5-430F-963E-707250AE1E53}"/>
              </a:ext>
            </a:extLst>
          </p:cNvPr>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3673" name="Rectangle 9">
            <a:extLst>
              <a:ext uri="{FF2B5EF4-FFF2-40B4-BE49-F238E27FC236}">
                <a16:creationId xmlns:a16="http://schemas.microsoft.com/office/drawing/2014/main" id="{B668A158-08FE-4541-83D8-DFBCC5E31C3C}"/>
              </a:ext>
            </a:extLst>
          </p:cNvPr>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ClrTx/>
              <a:buSzTx/>
              <a:defRPr sz="1000">
                <a:effectLst/>
                <a:latin typeface="+mn-lt"/>
              </a:defRPr>
            </a:lvl1pPr>
          </a:lstStyle>
          <a:p>
            <a:pPr>
              <a:defRPr/>
            </a:pPr>
            <a:fld id="{151EFF48-F07F-4170-B6EC-77B7947CD99C}" type="datetimeFigureOut">
              <a:rPr lang="zh-CN" altLang="en-US"/>
              <a:pPr>
                <a:defRPr/>
              </a:pPr>
              <a:t>2018/12/7</a:t>
            </a:fld>
            <a:endParaRPr lang="en-US" altLang="zh-CN"/>
          </a:p>
        </p:txBody>
      </p:sp>
      <p:sp>
        <p:nvSpPr>
          <p:cNvPr id="113674" name="Rectangle 10">
            <a:extLst>
              <a:ext uri="{FF2B5EF4-FFF2-40B4-BE49-F238E27FC236}">
                <a16:creationId xmlns:a16="http://schemas.microsoft.com/office/drawing/2014/main" id="{6B2D4A6A-658D-44A9-A17A-A1C565E2F30C}"/>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ClrTx/>
              <a:buSzTx/>
              <a:defRPr sz="1000">
                <a:effectLst/>
                <a:latin typeface="+mn-lt"/>
              </a:defRPr>
            </a:lvl1pPr>
          </a:lstStyle>
          <a:p>
            <a:pPr>
              <a:defRPr/>
            </a:pPr>
            <a:endParaRPr lang="en-US" altLang="zh-CN"/>
          </a:p>
        </p:txBody>
      </p:sp>
      <p:sp>
        <p:nvSpPr>
          <p:cNvPr id="113675" name="Rectangle 11">
            <a:extLst>
              <a:ext uri="{FF2B5EF4-FFF2-40B4-BE49-F238E27FC236}">
                <a16:creationId xmlns:a16="http://schemas.microsoft.com/office/drawing/2014/main" id="{C5798BAF-C5C5-478F-84D4-C09035F34F89}"/>
              </a:ext>
            </a:extLst>
          </p:cNvPr>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defRPr sz="1000">
                <a:effectLst/>
                <a:latin typeface="Arial" panose="020B0604020202020204" pitchFamily="34" charset="0"/>
              </a:defRPr>
            </a:lvl1pPr>
          </a:lstStyle>
          <a:p>
            <a:fld id="{B1A19CC1-2DBC-4947-B0A2-1A74BFBF114D}" type="slidenum">
              <a:rPr lang="zh-CN" altLang="en-US"/>
              <a:pPr/>
              <a:t>‹#›</a:t>
            </a:fld>
            <a:endParaRPr lang="en-US" altLang="zh-CN"/>
          </a:p>
        </p:txBody>
      </p:sp>
      <p:sp>
        <p:nvSpPr>
          <p:cNvPr id="1031" name="Rectangle 12">
            <a:extLst>
              <a:ext uri="{FF2B5EF4-FFF2-40B4-BE49-F238E27FC236}">
                <a16:creationId xmlns:a16="http://schemas.microsoft.com/office/drawing/2014/main" id="{B80022E5-90DA-4C40-8CC1-E49CFB31B9C7}"/>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771"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Lst>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ea typeface="宋体" pitchFamily="2" charset="-122"/>
        </a:defRPr>
      </a:lvl2pPr>
      <a:lvl3pPr algn="l" rtl="0" eaLnBrk="0" fontAlgn="base" hangingPunct="0">
        <a:spcBef>
          <a:spcPct val="0"/>
        </a:spcBef>
        <a:spcAft>
          <a:spcPct val="0"/>
        </a:spcAft>
        <a:defRPr sz="3800">
          <a:solidFill>
            <a:schemeClr val="tx2"/>
          </a:solidFill>
          <a:latin typeface="Arial" charset="0"/>
          <a:ea typeface="宋体" pitchFamily="2" charset="-122"/>
        </a:defRPr>
      </a:lvl3pPr>
      <a:lvl4pPr algn="l" rtl="0" eaLnBrk="0" fontAlgn="base" hangingPunct="0">
        <a:spcBef>
          <a:spcPct val="0"/>
        </a:spcBef>
        <a:spcAft>
          <a:spcPct val="0"/>
        </a:spcAft>
        <a:defRPr sz="3800">
          <a:solidFill>
            <a:schemeClr val="tx2"/>
          </a:solidFill>
          <a:latin typeface="Arial" charset="0"/>
          <a:ea typeface="宋体" pitchFamily="2" charset="-122"/>
        </a:defRPr>
      </a:lvl4pPr>
      <a:lvl5pPr algn="l" rtl="0" eaLnBrk="0" fontAlgn="base" hangingPunct="0">
        <a:spcBef>
          <a:spcPct val="0"/>
        </a:spcBef>
        <a:spcAft>
          <a:spcPct val="0"/>
        </a:spcAft>
        <a:defRPr sz="3800">
          <a:solidFill>
            <a:schemeClr val="tx2"/>
          </a:solidFill>
          <a:latin typeface="Arial" charset="0"/>
          <a:ea typeface="宋体" pitchFamily="2" charset="-122"/>
        </a:defRPr>
      </a:lvl5pPr>
      <a:lvl6pPr marL="457200" algn="l" rtl="0" fontAlgn="base">
        <a:spcBef>
          <a:spcPct val="0"/>
        </a:spcBef>
        <a:spcAft>
          <a:spcPct val="0"/>
        </a:spcAft>
        <a:defRPr sz="3800">
          <a:solidFill>
            <a:schemeClr val="tx2"/>
          </a:solidFill>
          <a:latin typeface="Arial" charset="0"/>
          <a:ea typeface="宋体" pitchFamily="2" charset="-122"/>
        </a:defRPr>
      </a:lvl6pPr>
      <a:lvl7pPr marL="914400" algn="l" rtl="0" fontAlgn="base">
        <a:spcBef>
          <a:spcPct val="0"/>
        </a:spcBef>
        <a:spcAft>
          <a:spcPct val="0"/>
        </a:spcAft>
        <a:defRPr sz="3800">
          <a:solidFill>
            <a:schemeClr val="tx2"/>
          </a:solidFill>
          <a:latin typeface="Arial" charset="0"/>
          <a:ea typeface="宋体" pitchFamily="2" charset="-122"/>
        </a:defRPr>
      </a:lvl7pPr>
      <a:lvl8pPr marL="1371600" algn="l" rtl="0" fontAlgn="base">
        <a:spcBef>
          <a:spcPct val="0"/>
        </a:spcBef>
        <a:spcAft>
          <a:spcPct val="0"/>
        </a:spcAft>
        <a:defRPr sz="3800">
          <a:solidFill>
            <a:schemeClr val="tx2"/>
          </a:solidFill>
          <a:latin typeface="Arial" charset="0"/>
          <a:ea typeface="宋体" pitchFamily="2" charset="-122"/>
        </a:defRPr>
      </a:lvl8pPr>
      <a:lvl9pPr marL="1828800" algn="l" rtl="0" fontAlgn="base">
        <a:spcBef>
          <a:spcPct val="0"/>
        </a:spcBef>
        <a:spcAft>
          <a:spcPct val="0"/>
        </a:spcAft>
        <a:defRPr sz="38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Shape 2"/>
          <p:cNvSpPr>
            <a:spLocks noGrp="1"/>
          </p:cNvSpPr>
          <p:nvPr>
            <p:ph type="title"/>
          </p:nvPr>
        </p:nvSpPr>
        <p:spPr bwMode="auto">
          <a:xfrm>
            <a:off x="628650" y="365126"/>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vert="horz" wrap="square" lIns="45719" tIns="45720" rIns="45719" bIns="45720" numCol="1" anchor="ctr" anchorCtr="0" compatLnSpc="1">
            <a:prstTxWarp prst="textNoShape">
              <a:avLst/>
            </a:prstTxWarp>
          </a:bodyPr>
          <a:lstStyle/>
          <a:p>
            <a:pPr lvl="0"/>
            <a:r>
              <a:rPr lang="zh-CN" altLang="zh-CN">
                <a:sym typeface="Calibri" panose="020F0502020204030204" pitchFamily="34" charset="0"/>
              </a:rPr>
              <a:t>标题文本</a:t>
            </a:r>
          </a:p>
        </p:txBody>
      </p:sp>
      <p:sp>
        <p:nvSpPr>
          <p:cNvPr id="1027" name="Shape 3"/>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vert="horz" wrap="square" lIns="45719" tIns="45720" rIns="45719" bIns="45720" numCol="1" anchor="t" anchorCtr="0" compatLnSpc="1">
            <a:prstTxWarp prst="textNoShape">
              <a:avLst/>
            </a:prstTxWarp>
          </a:bodyPr>
          <a:lstStyle/>
          <a:p>
            <a:pPr lvl="0"/>
            <a:r>
              <a:rPr lang="zh-CN" altLang="zh-CN">
                <a:sym typeface="Calibri" panose="020F0502020204030204" pitchFamily="34" charset="0"/>
              </a:rPr>
              <a:t>正文级别 1</a:t>
            </a:r>
          </a:p>
          <a:p>
            <a:pPr lvl="1"/>
            <a:r>
              <a:rPr lang="zh-CN" altLang="zh-CN">
                <a:sym typeface="Calibri" panose="020F0502020204030204" pitchFamily="34" charset="0"/>
              </a:rPr>
              <a:t>正文级别 2</a:t>
            </a:r>
          </a:p>
          <a:p>
            <a:pPr lvl="2"/>
            <a:r>
              <a:rPr lang="zh-CN" altLang="zh-CN">
                <a:sym typeface="Calibri" panose="020F0502020204030204" pitchFamily="34" charset="0"/>
              </a:rPr>
              <a:t>正文级别 3</a:t>
            </a:r>
          </a:p>
          <a:p>
            <a:pPr lvl="3"/>
            <a:r>
              <a:rPr lang="zh-CN" altLang="zh-CN">
                <a:sym typeface="Calibri" panose="020F0502020204030204" pitchFamily="34" charset="0"/>
              </a:rPr>
              <a:t>正文级别 4</a:t>
            </a:r>
          </a:p>
          <a:p>
            <a:pPr lvl="4"/>
            <a:r>
              <a:rPr lang="zh-CN" altLang="zh-CN">
                <a:sym typeface="Calibri" panose="020F0502020204030204" pitchFamily="34" charset="0"/>
              </a:rPr>
              <a:t>正文级别 5</a:t>
            </a:r>
          </a:p>
        </p:txBody>
      </p:sp>
      <p:sp>
        <p:nvSpPr>
          <p:cNvPr id="1028" name="Shape 4"/>
          <p:cNvSpPr>
            <a:spLocks noGrp="1"/>
          </p:cNvSpPr>
          <p:nvPr>
            <p:ph type="sldNum" sz="quarter" idx="2"/>
          </p:nvPr>
        </p:nvSpPr>
        <p:spPr bwMode="auto">
          <a:xfrm>
            <a:off x="8249895" y="6423497"/>
            <a:ext cx="26545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vert="horz" wrap="none" lIns="45719" tIns="45720" rIns="45719" bIns="45720" numCol="1" anchor="ctr" anchorCtr="0" compatLnSpc="1">
            <a:prstTxWarp prst="textNoShape">
              <a:avLst/>
            </a:prstTxWarp>
            <a:spAutoFit/>
          </a:bodyPr>
          <a:lstStyle>
            <a:lvl1pPr algn="r" eaLnBrk="1">
              <a:defRPr sz="900" smtClean="0">
                <a:solidFill>
                  <a:srgbClr val="888888"/>
                </a:solidFill>
                <a:ea typeface="宋体" panose="02010600030101010101" pitchFamily="2" charset="-122"/>
              </a:defRPr>
            </a:lvl1pPr>
          </a:lstStyle>
          <a:p>
            <a:pPr>
              <a:defRPr/>
            </a:pPr>
            <a:fld id="{8B1AB358-AD6A-481B-9CD0-D6AB279A37F6}" type="slidenum">
              <a:rPr lang="zh-CN" altLang="zh-CN"/>
              <a:pPr>
                <a:defRPr/>
              </a:pPr>
              <a:t>‹#›</a:t>
            </a:fld>
            <a:endParaRPr lang="zh-CN" altLang="zh-CN"/>
          </a:p>
        </p:txBody>
      </p:sp>
    </p:spTree>
    <p:extLst>
      <p:ext uri="{BB962C8B-B14F-4D97-AF65-F5344CB8AC3E}">
        <p14:creationId xmlns:p14="http://schemas.microsoft.com/office/powerpoint/2010/main" val="783223011"/>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Lst>
  <p:transition spd="med"/>
  <p:txStyles>
    <p:titleStyle>
      <a:lvl1pPr algn="l" rtl="0" eaLnBrk="0" fontAlgn="base" hangingPunct="0">
        <a:lnSpc>
          <a:spcPct val="90000"/>
        </a:lnSpc>
        <a:spcBef>
          <a:spcPct val="0"/>
        </a:spcBef>
        <a:spcAft>
          <a:spcPct val="0"/>
        </a:spcAft>
        <a:defRPr sz="3300">
          <a:solidFill>
            <a:srgbClr val="000000"/>
          </a:solidFill>
          <a:latin typeface="+mj-lt"/>
          <a:ea typeface="+mj-ea"/>
          <a:cs typeface="+mj-cs"/>
          <a:sym typeface="Calibri" panose="020F0502020204030204" pitchFamily="34" charset="0"/>
        </a:defRPr>
      </a:lvl1pPr>
      <a:lvl2pPr algn="l" rtl="0" eaLnBrk="0" fontAlgn="base" hangingPunct="0">
        <a:lnSpc>
          <a:spcPct val="90000"/>
        </a:lnSpc>
        <a:spcBef>
          <a:spcPct val="0"/>
        </a:spcBef>
        <a:spcAft>
          <a:spcPct val="0"/>
        </a:spcAft>
        <a:defRPr sz="3300">
          <a:solidFill>
            <a:srgbClr val="000000"/>
          </a:solidFill>
          <a:latin typeface="+mj-lt"/>
          <a:ea typeface="+mj-ea"/>
          <a:cs typeface="+mj-cs"/>
          <a:sym typeface="Calibri" panose="020F0502020204030204" pitchFamily="34" charset="0"/>
        </a:defRPr>
      </a:lvl2pPr>
      <a:lvl3pPr algn="l" rtl="0" eaLnBrk="0" fontAlgn="base" hangingPunct="0">
        <a:lnSpc>
          <a:spcPct val="90000"/>
        </a:lnSpc>
        <a:spcBef>
          <a:spcPct val="0"/>
        </a:spcBef>
        <a:spcAft>
          <a:spcPct val="0"/>
        </a:spcAft>
        <a:defRPr sz="3300">
          <a:solidFill>
            <a:srgbClr val="000000"/>
          </a:solidFill>
          <a:latin typeface="+mj-lt"/>
          <a:ea typeface="+mj-ea"/>
          <a:cs typeface="+mj-cs"/>
          <a:sym typeface="Calibri" panose="020F0502020204030204" pitchFamily="34" charset="0"/>
        </a:defRPr>
      </a:lvl3pPr>
      <a:lvl4pPr algn="l" rtl="0" eaLnBrk="0" fontAlgn="base" hangingPunct="0">
        <a:lnSpc>
          <a:spcPct val="90000"/>
        </a:lnSpc>
        <a:spcBef>
          <a:spcPct val="0"/>
        </a:spcBef>
        <a:spcAft>
          <a:spcPct val="0"/>
        </a:spcAft>
        <a:defRPr sz="3300">
          <a:solidFill>
            <a:srgbClr val="000000"/>
          </a:solidFill>
          <a:latin typeface="+mj-lt"/>
          <a:ea typeface="+mj-ea"/>
          <a:cs typeface="+mj-cs"/>
          <a:sym typeface="Calibri" panose="020F0502020204030204" pitchFamily="34" charset="0"/>
        </a:defRPr>
      </a:lvl4pPr>
      <a:lvl5pPr algn="l" rtl="0" eaLnBrk="0" fontAlgn="base" hangingPunct="0">
        <a:lnSpc>
          <a:spcPct val="90000"/>
        </a:lnSpc>
        <a:spcBef>
          <a:spcPct val="0"/>
        </a:spcBef>
        <a:spcAft>
          <a:spcPct val="0"/>
        </a:spcAft>
        <a:defRPr sz="3300">
          <a:solidFill>
            <a:srgbClr val="000000"/>
          </a:solidFill>
          <a:latin typeface="+mj-lt"/>
          <a:ea typeface="+mj-ea"/>
          <a:cs typeface="+mj-cs"/>
          <a:sym typeface="Calibri" panose="020F0502020204030204" pitchFamily="34" charset="0"/>
        </a:defRPr>
      </a:lvl5pPr>
      <a:lvl6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6pPr>
      <a:lvl7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7pPr>
      <a:lvl8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8pPr>
      <a:lvl9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mj-lt"/>
          <a:ea typeface="+mj-ea"/>
          <a:cs typeface="+mj-cs"/>
          <a:sym typeface="Calibri"/>
        </a:defRPr>
      </a:lvl9pPr>
    </p:titleStyle>
    <p:bodyStyle>
      <a:lvl1pPr marL="171450" indent="-171450" algn="l" rtl="0" eaLnBrk="0" fontAlgn="base" hangingPunct="0">
        <a:lnSpc>
          <a:spcPct val="90000"/>
        </a:lnSpc>
        <a:spcBef>
          <a:spcPts val="750"/>
        </a:spcBef>
        <a:spcAft>
          <a:spcPct val="0"/>
        </a:spcAft>
        <a:buSzPct val="100000"/>
        <a:buFont typeface="Arial" panose="020B0604020202020204" pitchFamily="34" charset="0"/>
        <a:buChar char="•"/>
        <a:defRPr sz="2100">
          <a:solidFill>
            <a:srgbClr val="000000"/>
          </a:solidFill>
          <a:latin typeface="+mj-lt"/>
          <a:ea typeface="+mj-ea"/>
          <a:cs typeface="+mj-cs"/>
          <a:sym typeface="Calibri" panose="020F0502020204030204" pitchFamily="34" charset="0"/>
        </a:defRPr>
      </a:lvl1pPr>
      <a:lvl2pPr marL="542925" indent="-200025" algn="l" rtl="0" eaLnBrk="0" fontAlgn="base" hangingPunct="0">
        <a:lnSpc>
          <a:spcPct val="90000"/>
        </a:lnSpc>
        <a:spcBef>
          <a:spcPts val="750"/>
        </a:spcBef>
        <a:spcAft>
          <a:spcPct val="0"/>
        </a:spcAft>
        <a:buSzPct val="100000"/>
        <a:buFont typeface="Arial" panose="020B0604020202020204" pitchFamily="34" charset="0"/>
        <a:buChar char="•"/>
        <a:defRPr sz="2100">
          <a:solidFill>
            <a:srgbClr val="000000"/>
          </a:solidFill>
          <a:latin typeface="+mj-lt"/>
          <a:ea typeface="+mj-ea"/>
          <a:cs typeface="+mj-cs"/>
          <a:sym typeface="Calibri" panose="020F0502020204030204" pitchFamily="34" charset="0"/>
        </a:defRPr>
      </a:lvl2pPr>
      <a:lvl3pPr marL="925116" indent="-239316" algn="l" rtl="0" eaLnBrk="0" fontAlgn="base" hangingPunct="0">
        <a:lnSpc>
          <a:spcPct val="90000"/>
        </a:lnSpc>
        <a:spcBef>
          <a:spcPts val="750"/>
        </a:spcBef>
        <a:spcAft>
          <a:spcPct val="0"/>
        </a:spcAft>
        <a:buSzPct val="100000"/>
        <a:buFont typeface="Arial" panose="020B0604020202020204" pitchFamily="34" charset="0"/>
        <a:buChar char="•"/>
        <a:defRPr sz="2100">
          <a:solidFill>
            <a:srgbClr val="000000"/>
          </a:solidFill>
          <a:latin typeface="+mj-lt"/>
          <a:ea typeface="+mj-ea"/>
          <a:cs typeface="+mj-cs"/>
          <a:sym typeface="Calibri" panose="020F0502020204030204" pitchFamily="34" charset="0"/>
        </a:defRPr>
      </a:lvl3pPr>
      <a:lvl4pPr marL="1295400" indent="-266700" algn="l" rtl="0" eaLnBrk="0" fontAlgn="base" hangingPunct="0">
        <a:lnSpc>
          <a:spcPct val="90000"/>
        </a:lnSpc>
        <a:spcBef>
          <a:spcPts val="750"/>
        </a:spcBef>
        <a:spcAft>
          <a:spcPct val="0"/>
        </a:spcAft>
        <a:buSzPct val="100000"/>
        <a:buFont typeface="Arial" panose="020B0604020202020204" pitchFamily="34" charset="0"/>
        <a:buChar char="•"/>
        <a:defRPr sz="2100">
          <a:solidFill>
            <a:srgbClr val="000000"/>
          </a:solidFill>
          <a:latin typeface="+mj-lt"/>
          <a:ea typeface="+mj-ea"/>
          <a:cs typeface="+mj-cs"/>
          <a:sym typeface="Calibri" panose="020F0502020204030204" pitchFamily="34" charset="0"/>
        </a:defRPr>
      </a:lvl4pPr>
      <a:lvl5pPr marL="1638300" indent="-266700" algn="l" rtl="0" eaLnBrk="0" fontAlgn="base" hangingPunct="0">
        <a:lnSpc>
          <a:spcPct val="90000"/>
        </a:lnSpc>
        <a:spcBef>
          <a:spcPts val="750"/>
        </a:spcBef>
        <a:spcAft>
          <a:spcPct val="0"/>
        </a:spcAft>
        <a:buSzPct val="100000"/>
        <a:buFont typeface="Arial" panose="020B0604020202020204" pitchFamily="34" charset="0"/>
        <a:buChar char="•"/>
        <a:defRPr sz="2100">
          <a:solidFill>
            <a:srgbClr val="000000"/>
          </a:solidFill>
          <a:latin typeface="+mj-lt"/>
          <a:ea typeface="+mj-ea"/>
          <a:cs typeface="+mj-cs"/>
          <a:sym typeface="Calibri" panose="020F0502020204030204" pitchFamily="34" charset="0"/>
        </a:defRPr>
      </a:lvl5pPr>
      <a:lvl6pPr marL="19812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6pPr>
      <a:lvl7pPr marL="23241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7pPr>
      <a:lvl8pPr marL="26670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8pPr>
      <a:lvl9pPr marL="30099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ln>
            <a:noFill/>
          </a:ln>
          <a:solidFill>
            <a:srgbClr val="000000"/>
          </a:solidFill>
          <a:uFillTx/>
          <a:latin typeface="+mj-lt"/>
          <a:ea typeface="+mj-ea"/>
          <a:cs typeface="+mj-cs"/>
          <a:sym typeface="Calibri"/>
        </a:defRPr>
      </a:lvl9pPr>
    </p:bodyStyle>
    <p:otherStyle>
      <a:lvl1pPr marL="0" marR="0" indent="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1pPr>
      <a:lvl2pPr marL="0" marR="0" indent="3429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2pPr>
      <a:lvl3pPr marL="0" marR="0" indent="6858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3pPr>
      <a:lvl4pPr marL="0" marR="0" indent="10287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4pPr>
      <a:lvl5pPr marL="0" marR="0" indent="13716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5pPr>
      <a:lvl6pPr marL="0" marR="0" indent="17145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6pPr>
      <a:lvl7pPr marL="0" marR="0" indent="20574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7pPr>
      <a:lvl8pPr marL="0" marR="0" indent="24003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8pPr>
      <a:lvl9pPr marL="0" marR="0" indent="27432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slide" Target="slide44.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slide" Target="slide42.xml"/><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4.bin"/><Relationship Id="rId4" Type="http://schemas.openxmlformats.org/officeDocument/2006/relationships/image" Target="../media/image7.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image" Target="../media/image9.emf"/></Relationships>
</file>

<file path=ppt/slides/_rels/slide16.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11.emf"/><Relationship Id="rId5" Type="http://schemas.openxmlformats.org/officeDocument/2006/relationships/oleObject" Target="../embeddings/oleObject7.bin"/><Relationship Id="rId4" Type="http://schemas.openxmlformats.org/officeDocument/2006/relationships/image" Target="../media/image10.emf"/></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slide" Target="slide3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4.xml"/><Relationship Id="rId1" Type="http://schemas.openxmlformats.org/officeDocument/2006/relationships/vmlDrawing" Target="../drawings/vmlDrawing6.vml"/><Relationship Id="rId4" Type="http://schemas.openxmlformats.org/officeDocument/2006/relationships/image" Target="../media/image2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slide" Target="slide3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5.png"/><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DFEE7E1E-2F7E-4C45-B8E7-668802EA5DEE}"/>
              </a:ext>
            </a:extLst>
          </p:cNvPr>
          <p:cNvSpPr>
            <a:spLocks noGrp="1" noChangeArrowheads="1"/>
          </p:cNvSpPr>
          <p:nvPr>
            <p:ph type="ctrTitle"/>
          </p:nvPr>
        </p:nvSpPr>
        <p:spPr>
          <a:xfrm>
            <a:off x="539750" y="1916113"/>
            <a:ext cx="7772400" cy="1143000"/>
          </a:xfrm>
        </p:spPr>
        <p:txBody>
          <a:bodyPr/>
          <a:lstStyle/>
          <a:p>
            <a:pPr algn="ctr" eaLnBrk="1" hangingPunct="1"/>
            <a:r>
              <a:rPr lang="zh-CN" altLang="en-US" sz="8000" b="1">
                <a:latin typeface="黑体" panose="02010609060101010101" pitchFamily="49" charset="-122"/>
                <a:ea typeface="黑体" panose="02010609060101010101" pitchFamily="49" charset="-122"/>
              </a:rPr>
              <a:t>遗传算法</a:t>
            </a:r>
          </a:p>
        </p:txBody>
      </p:sp>
      <p:sp>
        <p:nvSpPr>
          <p:cNvPr id="3075" name="Rectangle 2">
            <a:extLst>
              <a:ext uri="{FF2B5EF4-FFF2-40B4-BE49-F238E27FC236}">
                <a16:creationId xmlns:a16="http://schemas.microsoft.com/office/drawing/2014/main" id="{81C236E6-A6AA-40FD-99A9-0E294E979F4D}"/>
              </a:ext>
            </a:extLst>
          </p:cNvPr>
          <p:cNvSpPr>
            <a:spLocks noGrp="1" noChangeArrowheads="1"/>
          </p:cNvSpPr>
          <p:nvPr>
            <p:ph type="subTitle" idx="1"/>
          </p:nvPr>
        </p:nvSpPr>
        <p:spPr>
          <a:xfrm>
            <a:off x="395288" y="4508500"/>
            <a:ext cx="8429625" cy="1728788"/>
          </a:xfrm>
        </p:spPr>
        <p:txBody>
          <a:bodyPr/>
          <a:lstStyle/>
          <a:p>
            <a:pPr algn="ctr" eaLnBrk="1" hangingPunct="1">
              <a:lnSpc>
                <a:spcPct val="150000"/>
              </a:lnSpc>
            </a:pPr>
            <a:r>
              <a:rPr lang="zh-CN" altLang="en-US" sz="2400" b="1">
                <a:latin typeface="黑体" panose="02010609060101010101" pitchFamily="49" charset="-122"/>
                <a:ea typeface="黑体" panose="02010609060101010101" pitchFamily="49" charset="-122"/>
              </a:rPr>
              <a:t>主讲人：张宇       成员：张宇 徐丹 王朝斌 王为国 冯毅       </a:t>
            </a:r>
            <a:endParaRPr lang="en-US" altLang="zh-CN" sz="2400" b="1">
              <a:latin typeface="黑体" panose="02010609060101010101" pitchFamily="49" charset="-122"/>
              <a:ea typeface="黑体" panose="02010609060101010101" pitchFamily="49" charset="-122"/>
            </a:endParaRPr>
          </a:p>
          <a:p>
            <a:pPr algn="ctr" eaLnBrk="1" hangingPunct="1">
              <a:lnSpc>
                <a:spcPct val="150000"/>
              </a:lnSpc>
            </a:pPr>
            <a:r>
              <a:rPr lang="zh-CN" altLang="en-US" sz="2400" b="1">
                <a:latin typeface="黑体" panose="02010609060101010101" pitchFamily="49" charset="-122"/>
                <a:ea typeface="黑体" panose="02010609060101010101" pitchFamily="49" charset="-122"/>
              </a:rPr>
              <a:t>方班 （计算机技术）</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2DE9B0A4-52D1-4D6F-92AE-F0D7AF97C9E4}"/>
              </a:ext>
            </a:extLst>
          </p:cNvPr>
          <p:cNvSpPr>
            <a:spLocks noGrp="1" noChangeArrowheads="1"/>
          </p:cNvSpPr>
          <p:nvPr>
            <p:ph type="body" sz="half" idx="1"/>
          </p:nvPr>
        </p:nvSpPr>
        <p:spPr>
          <a:xfrm>
            <a:off x="0" y="549275"/>
            <a:ext cx="9144000" cy="719138"/>
          </a:xfrm>
          <a:gradFill rotWithShape="1">
            <a:gsLst>
              <a:gs pos="0">
                <a:srgbClr val="333333">
                  <a:alpha val="39999"/>
                </a:srgbClr>
              </a:gs>
              <a:gs pos="50000">
                <a:schemeClr val="bg1"/>
              </a:gs>
              <a:gs pos="100000">
                <a:srgbClr val="333333">
                  <a:alpha val="39999"/>
                </a:srgbClr>
              </a:gs>
            </a:gsLst>
            <a:lin ang="5400000" scaled="1"/>
          </a:gradFill>
          <a:ln>
            <a:miter lim="800000"/>
            <a:headEnd/>
            <a:tailEnd/>
          </a:ln>
          <a:extLst/>
        </p:spPr>
        <p:txBody>
          <a:bodyPr/>
          <a:lstStyle>
            <a:lvl1pPr marL="444500" indent="-444500" eaLnBrk="0" hangingPunct="0">
              <a:defRPr sz="3200">
                <a:solidFill>
                  <a:schemeClr val="tx1"/>
                </a:solidFill>
                <a:latin typeface="宋体" pitchFamily="2" charset="-122"/>
                <a:ea typeface="宋体" pitchFamily="2" charset="-122"/>
              </a:defRPr>
            </a:lvl1pPr>
            <a:lvl2pPr marL="742950" indent="-285750" eaLnBrk="0" hangingPunct="0">
              <a:defRPr sz="3200">
                <a:solidFill>
                  <a:schemeClr val="tx1"/>
                </a:solidFill>
                <a:latin typeface="宋体" pitchFamily="2" charset="-122"/>
                <a:ea typeface="宋体" pitchFamily="2" charset="-122"/>
              </a:defRPr>
            </a:lvl2pPr>
            <a:lvl3pPr marL="1143000" indent="-228600" eaLnBrk="0" hangingPunct="0">
              <a:defRPr sz="3200">
                <a:solidFill>
                  <a:schemeClr val="tx1"/>
                </a:solidFill>
                <a:latin typeface="宋体" pitchFamily="2" charset="-122"/>
                <a:ea typeface="宋体" pitchFamily="2" charset="-122"/>
              </a:defRPr>
            </a:lvl3pPr>
            <a:lvl4pPr marL="1600200" indent="-228600" eaLnBrk="0" hangingPunct="0">
              <a:defRPr sz="3200">
                <a:solidFill>
                  <a:schemeClr val="tx1"/>
                </a:solidFill>
                <a:latin typeface="宋体" pitchFamily="2" charset="-122"/>
                <a:ea typeface="宋体" pitchFamily="2" charset="-122"/>
              </a:defRPr>
            </a:lvl4pPr>
            <a:lvl5pPr marL="2057400" indent="-228600" eaLnBrk="0" hangingPunct="0">
              <a:defRPr sz="3200">
                <a:solidFill>
                  <a:schemeClr val="tx1"/>
                </a:solidFill>
                <a:latin typeface="宋体" pitchFamily="2" charset="-122"/>
                <a:ea typeface="宋体"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itchFamily="2" charset="-122"/>
                <a:ea typeface="宋体"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itchFamily="2" charset="-122"/>
                <a:ea typeface="宋体"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itchFamily="2" charset="-122"/>
                <a:ea typeface="宋体"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itchFamily="2" charset="-122"/>
                <a:ea typeface="宋体" pitchFamily="2" charset="-122"/>
              </a:defRPr>
            </a:lvl9pPr>
          </a:lstStyle>
          <a:p>
            <a:pPr eaLnBrk="1" hangingPunct="1">
              <a:lnSpc>
                <a:spcPct val="105000"/>
              </a:lnSpc>
              <a:buFont typeface="Wingdings" panose="05000000000000000000" pitchFamily="2" charset="2"/>
              <a:buNone/>
              <a:defRPr/>
            </a:pPr>
            <a:r>
              <a:rPr lang="zh-CN" altLang="en-US" b="1" dirty="0">
                <a:solidFill>
                  <a:srgbClr val="FFFF00"/>
                </a:solidFill>
                <a:effectLst>
                  <a:outerShdw blurRad="38100" dist="38100" dir="2700000" algn="tl">
                    <a:srgbClr val="C0C0C0"/>
                  </a:outerShdw>
                </a:effectLst>
                <a:latin typeface="Times New Roman" pitchFamily="18" charset="0"/>
                <a:ea typeface="黑体" pitchFamily="49" charset="-122"/>
              </a:rPr>
              <a:t>选择</a:t>
            </a:r>
            <a:endParaRPr lang="zh-CN" altLang="en-US" sz="2800" b="1" dirty="0">
              <a:solidFill>
                <a:schemeClr val="folHlink"/>
              </a:solidFill>
              <a:latin typeface="Arial" charset="0"/>
              <a:ea typeface="楷体_GB2312" pitchFamily="49" charset="-122"/>
            </a:endParaRPr>
          </a:p>
        </p:txBody>
      </p:sp>
      <p:sp>
        <p:nvSpPr>
          <p:cNvPr id="36869" name="Rectangle 6">
            <a:extLst>
              <a:ext uri="{FF2B5EF4-FFF2-40B4-BE49-F238E27FC236}">
                <a16:creationId xmlns:a16="http://schemas.microsoft.com/office/drawing/2014/main" id="{666C5485-E4D6-4C80-91EE-F4174FBFFD8D}"/>
              </a:ext>
            </a:extLst>
          </p:cNvPr>
          <p:cNvSpPr>
            <a:spLocks noRot="1" noChangeArrowheads="1"/>
          </p:cNvSpPr>
          <p:nvPr/>
        </p:nvSpPr>
        <p:spPr bwMode="auto">
          <a:xfrm>
            <a:off x="250825" y="1916113"/>
            <a:ext cx="854075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4500" indent="-444500"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l" eaLnBrk="1" hangingPunct="1">
              <a:lnSpc>
                <a:spcPct val="120000"/>
              </a:lnSpc>
              <a:spcBef>
                <a:spcPct val="10000"/>
              </a:spcBef>
              <a:buClr>
                <a:schemeClr val="accent1"/>
              </a:buClr>
              <a:buSzTx/>
              <a:buFont typeface="Wingdings" panose="05000000000000000000" pitchFamily="2" charset="2"/>
              <a:buChar char="l"/>
            </a:pPr>
            <a:r>
              <a:rPr lang="zh-CN" altLang="en-US" sz="3600" b="1">
                <a:effectLst/>
                <a:latin typeface="Arial" panose="020B0604020202020204" pitchFamily="34" charset="0"/>
                <a:ea typeface="黑体" panose="02010609060101010101" pitchFamily="49" charset="-122"/>
              </a:rPr>
              <a:t>选择（按什么标准选？怎么选？）</a:t>
            </a:r>
          </a:p>
          <a:p>
            <a:pPr algn="l" eaLnBrk="1" hangingPunct="1">
              <a:lnSpc>
                <a:spcPct val="120000"/>
              </a:lnSpc>
              <a:spcBef>
                <a:spcPct val="10000"/>
              </a:spcBef>
              <a:buClr>
                <a:srgbClr val="FF00FF"/>
              </a:buClr>
              <a:buSzPct val="50000"/>
              <a:buFont typeface="Arial" panose="020B0604020202020204" pitchFamily="34" charset="0"/>
              <a:buAutoNum type="arabicPeriod"/>
            </a:pPr>
            <a:r>
              <a:rPr lang="zh-CN" altLang="en-US" sz="3600" b="1">
                <a:solidFill>
                  <a:srgbClr val="FF00FF"/>
                </a:solidFill>
                <a:effectLst/>
                <a:latin typeface="Times New Roman" panose="02020603050405020304" pitchFamily="18" charset="0"/>
                <a:ea typeface="楷体_GB2312" pitchFamily="49" charset="-122"/>
              </a:rPr>
              <a:t>     </a:t>
            </a:r>
            <a:r>
              <a:rPr lang="zh-CN" altLang="en-US" sz="3600" b="1" u="sng">
                <a:solidFill>
                  <a:srgbClr val="FF00FF"/>
                </a:solidFill>
                <a:effectLst/>
                <a:latin typeface="Times New Roman" panose="02020603050405020304" pitchFamily="18" charset="0"/>
                <a:ea typeface="楷体_GB2312" pitchFamily="49" charset="-122"/>
              </a:rPr>
              <a:t>适应度函数：</a:t>
            </a:r>
            <a:endParaRPr lang="zh-CN" altLang="en-US" sz="3600" b="1">
              <a:solidFill>
                <a:schemeClr val="folHlink"/>
              </a:solidFill>
              <a:effectLst/>
              <a:latin typeface="Times New Roman" panose="02020603050405020304" pitchFamily="18" charset="0"/>
              <a:ea typeface="楷体_GB2312" pitchFamily="49" charset="-122"/>
            </a:endParaRPr>
          </a:p>
          <a:p>
            <a:pPr algn="l" eaLnBrk="1" hangingPunct="1">
              <a:lnSpc>
                <a:spcPct val="120000"/>
              </a:lnSpc>
              <a:spcBef>
                <a:spcPct val="10000"/>
              </a:spcBef>
              <a:buClr>
                <a:srgbClr val="FF00FF"/>
              </a:buClr>
              <a:buSzPct val="50000"/>
              <a:buFont typeface="Arial" panose="020B0604020202020204" pitchFamily="34" charset="0"/>
              <a:buAutoNum type="arabicPeriod"/>
            </a:pPr>
            <a:r>
              <a:rPr lang="zh-CN" altLang="en-US" sz="3600" b="1">
                <a:solidFill>
                  <a:srgbClr val="FF00FF"/>
                </a:solidFill>
                <a:effectLst/>
                <a:latin typeface="Times New Roman" panose="02020603050405020304" pitchFamily="18" charset="0"/>
                <a:ea typeface="楷体_GB2312" pitchFamily="49" charset="-122"/>
              </a:rPr>
              <a:t>     </a:t>
            </a:r>
            <a:r>
              <a:rPr lang="zh-CN" altLang="en-US" sz="3600" b="1" u="sng">
                <a:solidFill>
                  <a:srgbClr val="FF00FF"/>
                </a:solidFill>
                <a:effectLst/>
                <a:latin typeface="Times New Roman" panose="02020603050405020304" pitchFamily="18" charset="0"/>
                <a:ea typeface="楷体_GB2312" pitchFamily="49" charset="-122"/>
              </a:rPr>
              <a:t>选择算法</a:t>
            </a:r>
            <a:r>
              <a:rPr lang="zh-CN" altLang="en-US" sz="3600" b="1">
                <a:solidFill>
                  <a:srgbClr val="FF00FF"/>
                </a:solidFill>
                <a:effectLst/>
                <a:latin typeface="Times New Roman" panose="02020603050405020304" pitchFamily="18" charset="0"/>
                <a:ea typeface="楷体_GB2312" pitchFamily="49" charset="-122"/>
              </a:rPr>
              <a:t>：</a:t>
            </a:r>
          </a:p>
        </p:txBody>
      </p:sp>
      <p:sp>
        <p:nvSpPr>
          <p:cNvPr id="153607" name="Rectangle 7">
            <a:extLst>
              <a:ext uri="{FF2B5EF4-FFF2-40B4-BE49-F238E27FC236}">
                <a16:creationId xmlns:a16="http://schemas.microsoft.com/office/drawing/2014/main" id="{E9D846BF-AF87-4C51-B310-A925B8198235}"/>
              </a:ext>
            </a:extLst>
          </p:cNvPr>
          <p:cNvSpPr>
            <a:spLocks noRot="1" noChangeArrowheads="1"/>
          </p:cNvSpPr>
          <p:nvPr/>
        </p:nvSpPr>
        <p:spPr bwMode="auto">
          <a:xfrm>
            <a:off x="0" y="1196975"/>
            <a:ext cx="9144000" cy="576263"/>
          </a:xfrm>
          <a:prstGeom prst="rect">
            <a:avLst/>
          </a:prstGeom>
          <a:gradFill rotWithShape="1">
            <a:gsLst>
              <a:gs pos="0">
                <a:srgbClr val="DDDDDD">
                  <a:alpha val="39999"/>
                </a:srgbClr>
              </a:gs>
              <a:gs pos="50000">
                <a:srgbClr val="B2B2B2">
                  <a:alpha val="60001"/>
                </a:srgbClr>
              </a:gs>
              <a:gs pos="100000">
                <a:srgbClr val="DDDDDD">
                  <a:alpha val="39999"/>
                </a:srgbClr>
              </a:gs>
            </a:gsLst>
            <a:lin ang="5400000" scaled="1"/>
          </a:gradFill>
          <a:ln w="9525">
            <a:noFill/>
            <a:miter lim="800000"/>
            <a:headEnd/>
            <a:tailEnd/>
          </a:ln>
          <a:effectLst/>
        </p:spPr>
        <p:txBody>
          <a:bodyPr/>
          <a:lstStyle>
            <a:lvl1pPr marL="444500" indent="-444500"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l" eaLnBrk="1" hangingPunct="1">
              <a:lnSpc>
                <a:spcPct val="105000"/>
              </a:lnSpc>
              <a:buClr>
                <a:schemeClr val="accent1"/>
              </a:buClr>
              <a:buSzTx/>
              <a:buFont typeface="Wingdings" panose="05000000000000000000" pitchFamily="2" charset="2"/>
              <a:buNone/>
            </a:pPr>
            <a:r>
              <a:rPr lang="en-US" altLang="zh-CN" sz="2800" b="1">
                <a:solidFill>
                  <a:srgbClr val="FFFF99"/>
                </a:solidFill>
                <a:effectLst>
                  <a:outerShdw blurRad="38100" dist="38100" dir="2700000" algn="tl">
                    <a:srgbClr val="C0C0C0"/>
                  </a:outerShdw>
                </a:effectLst>
                <a:latin typeface="Times New Roman" panose="02020603050405020304" pitchFamily="18" charset="0"/>
                <a:ea typeface="黑体" panose="02010609060101010101" pitchFamily="49" charset="-122"/>
              </a:rPr>
              <a:t> </a:t>
            </a:r>
            <a:r>
              <a:rPr lang="zh-CN" altLang="en-US" sz="2800" b="1">
                <a:solidFill>
                  <a:srgbClr val="FFFF99"/>
                </a:solidFill>
                <a:effectLst>
                  <a:outerShdw blurRad="38100" dist="38100" dir="2700000" algn="tl">
                    <a:srgbClr val="C0C0C0"/>
                  </a:outerShdw>
                </a:effectLst>
                <a:latin typeface="Times New Roman" panose="02020603050405020304" pitchFamily="18" charset="0"/>
                <a:ea typeface="黑体" panose="02010609060101010101" pitchFamily="49" charset="-122"/>
              </a:rPr>
              <a:t>遗传算法的基本操作</a:t>
            </a:r>
            <a:r>
              <a:rPr lang="zh-CN" altLang="en-US" sz="2800" b="1">
                <a:solidFill>
                  <a:srgbClr val="FFFF99"/>
                </a:solidFill>
                <a:effectLst/>
                <a:latin typeface="Arial" panose="020B0604020202020204" pitchFamily="34" charset="0"/>
                <a:ea typeface="楷体_GB2312" pitchFamily="49" charset="-122"/>
              </a:rPr>
              <a:t>  </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a:extLst>
              <a:ext uri="{FF2B5EF4-FFF2-40B4-BE49-F238E27FC236}">
                <a16:creationId xmlns:a16="http://schemas.microsoft.com/office/drawing/2014/main" id="{097AB244-5586-4F9D-9870-D98270EB150D}"/>
              </a:ext>
            </a:extLst>
          </p:cNvPr>
          <p:cNvSpPr>
            <a:spLocks noGrp="1" noChangeArrowheads="1"/>
          </p:cNvSpPr>
          <p:nvPr>
            <p:ph type="body" sz="half" idx="1"/>
          </p:nvPr>
        </p:nvSpPr>
        <p:spPr>
          <a:xfrm>
            <a:off x="0" y="549275"/>
            <a:ext cx="9144000" cy="719138"/>
          </a:xfrm>
          <a:gradFill rotWithShape="1">
            <a:gsLst>
              <a:gs pos="0">
                <a:srgbClr val="333333">
                  <a:alpha val="39999"/>
                </a:srgbClr>
              </a:gs>
              <a:gs pos="50000">
                <a:schemeClr val="bg1"/>
              </a:gs>
              <a:gs pos="100000">
                <a:srgbClr val="333333">
                  <a:alpha val="39999"/>
                </a:srgbClr>
              </a:gs>
            </a:gsLst>
            <a:lin ang="5400000" scaled="1"/>
          </a:gradFill>
          <a:ln>
            <a:miter lim="800000"/>
            <a:headEnd/>
            <a:tailEnd/>
          </a:ln>
          <a:extLst/>
        </p:spPr>
        <p:txBody>
          <a:bodyPr/>
          <a:lstStyle>
            <a:lvl1pPr marL="444500" indent="-444500"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eaLnBrk="1" hangingPunct="1">
              <a:lnSpc>
                <a:spcPct val="105000"/>
              </a:lnSpc>
              <a:buFont typeface="Wingdings" panose="05000000000000000000" pitchFamily="2" charset="2"/>
              <a:buNone/>
            </a:pPr>
            <a:r>
              <a:rPr lang="zh-CN" altLang="en-US" b="1">
                <a:solidFill>
                  <a:srgbClr val="FFFF00"/>
                </a:solidFill>
                <a:effectLst>
                  <a:outerShdw blurRad="38100" dist="38100" dir="2700000" algn="tl">
                    <a:srgbClr val="C0C0C0"/>
                  </a:outerShdw>
                </a:effectLst>
                <a:latin typeface="Times New Roman" panose="02020603050405020304" pitchFamily="18" charset="0"/>
                <a:ea typeface="黑体" panose="02010609060101010101" pitchFamily="49" charset="-122"/>
              </a:rPr>
              <a:t>遗传算法简介</a:t>
            </a:r>
            <a:r>
              <a:rPr lang="zh-CN" altLang="en-US" sz="2800" b="1">
                <a:solidFill>
                  <a:schemeClr val="folHlink"/>
                </a:solidFill>
                <a:latin typeface="Arial" panose="020B0604020202020204" pitchFamily="34" charset="0"/>
                <a:ea typeface="楷体_GB2312" pitchFamily="49" charset="-122"/>
              </a:rPr>
              <a:t>  </a:t>
            </a:r>
          </a:p>
        </p:txBody>
      </p:sp>
      <p:sp>
        <p:nvSpPr>
          <p:cNvPr id="12293" name="Rectangle 6">
            <a:extLst>
              <a:ext uri="{FF2B5EF4-FFF2-40B4-BE49-F238E27FC236}">
                <a16:creationId xmlns:a16="http://schemas.microsoft.com/office/drawing/2014/main" id="{FBB146FC-687B-40B8-9FD5-4C8DD5C77030}"/>
              </a:ext>
            </a:extLst>
          </p:cNvPr>
          <p:cNvSpPr>
            <a:spLocks noRot="1" noChangeArrowheads="1"/>
          </p:cNvSpPr>
          <p:nvPr/>
        </p:nvSpPr>
        <p:spPr bwMode="auto">
          <a:xfrm>
            <a:off x="250825" y="1916113"/>
            <a:ext cx="854075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4500" indent="-444500"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l" eaLnBrk="1" hangingPunct="1">
              <a:lnSpc>
                <a:spcPct val="120000"/>
              </a:lnSpc>
              <a:spcBef>
                <a:spcPct val="10000"/>
              </a:spcBef>
              <a:buClr>
                <a:schemeClr val="accent1"/>
              </a:buClr>
              <a:buSzTx/>
              <a:buFont typeface="Wingdings" panose="05000000000000000000" pitchFamily="2" charset="2"/>
              <a:buChar char="l"/>
            </a:pPr>
            <a:r>
              <a:rPr lang="zh-CN" altLang="en-US" sz="2800" b="1">
                <a:effectLst/>
                <a:latin typeface="Arial" panose="020B0604020202020204" pitchFamily="34" charset="0"/>
                <a:ea typeface="黑体" panose="02010609060101010101" pitchFamily="49" charset="-122"/>
              </a:rPr>
              <a:t>选择</a:t>
            </a:r>
          </a:p>
          <a:p>
            <a:pPr algn="l" eaLnBrk="1" hangingPunct="1">
              <a:lnSpc>
                <a:spcPct val="120000"/>
              </a:lnSpc>
              <a:spcBef>
                <a:spcPct val="10000"/>
              </a:spcBef>
              <a:buClr>
                <a:srgbClr val="FF00FF"/>
              </a:buClr>
              <a:buSzPct val="50000"/>
              <a:buFont typeface="Wingdings" panose="05000000000000000000" pitchFamily="2" charset="2"/>
              <a:buNone/>
            </a:pPr>
            <a:r>
              <a:rPr lang="zh-CN" altLang="en-US" sz="2800" b="1">
                <a:solidFill>
                  <a:srgbClr val="FF00FF"/>
                </a:solidFill>
                <a:effectLst/>
                <a:latin typeface="Times New Roman" panose="02020603050405020304" pitchFamily="18" charset="0"/>
                <a:ea typeface="楷体_GB2312" pitchFamily="49" charset="-122"/>
              </a:rPr>
              <a:t>     </a:t>
            </a:r>
            <a:r>
              <a:rPr lang="zh-CN" altLang="en-US" sz="2800" b="1" u="sng">
                <a:solidFill>
                  <a:srgbClr val="FF00FF"/>
                </a:solidFill>
                <a:effectLst/>
                <a:latin typeface="Times New Roman" panose="02020603050405020304" pitchFamily="18" charset="0"/>
                <a:ea typeface="楷体_GB2312" pitchFamily="49" charset="-122"/>
              </a:rPr>
              <a:t>选择算法</a:t>
            </a:r>
            <a:r>
              <a:rPr lang="zh-CN" altLang="en-US" sz="2800" b="1">
                <a:solidFill>
                  <a:srgbClr val="FF00FF"/>
                </a:solidFill>
                <a:effectLst/>
                <a:latin typeface="Times New Roman" panose="02020603050405020304" pitchFamily="18" charset="0"/>
                <a:ea typeface="楷体_GB2312" pitchFamily="49" charset="-122"/>
              </a:rPr>
              <a:t>：</a:t>
            </a:r>
          </a:p>
          <a:p>
            <a:pPr algn="l" eaLnBrk="1" hangingPunct="1">
              <a:lnSpc>
                <a:spcPct val="120000"/>
              </a:lnSpc>
              <a:spcBef>
                <a:spcPct val="10000"/>
              </a:spcBef>
              <a:buClr>
                <a:srgbClr val="FF00FF"/>
              </a:buClr>
              <a:buSzPct val="50000"/>
              <a:buFont typeface="Wingdings" panose="05000000000000000000" pitchFamily="2" charset="2"/>
              <a:buChar char="ü"/>
            </a:pPr>
            <a:r>
              <a:rPr lang="zh-CN" altLang="en-US" sz="2800" b="1">
                <a:solidFill>
                  <a:schemeClr val="folHlink"/>
                </a:solidFill>
                <a:effectLst/>
                <a:latin typeface="Times New Roman" panose="02020603050405020304" pitchFamily="18" charset="0"/>
                <a:ea typeface="楷体_GB2312" pitchFamily="49" charset="-122"/>
              </a:rPr>
              <a:t>轮盘赌选择（</a:t>
            </a:r>
            <a:r>
              <a:rPr lang="en-US" altLang="zh-CN" sz="2800" b="1">
                <a:solidFill>
                  <a:schemeClr val="folHlink"/>
                </a:solidFill>
                <a:effectLst/>
                <a:latin typeface="Times New Roman" panose="02020603050405020304" pitchFamily="18" charset="0"/>
                <a:ea typeface="楷体_GB2312" pitchFamily="49" charset="-122"/>
              </a:rPr>
              <a:t>roulette wheel selection</a:t>
            </a:r>
            <a:r>
              <a:rPr lang="zh-CN" altLang="en-US" sz="2800" b="1">
                <a:solidFill>
                  <a:schemeClr val="folHlink"/>
                </a:solidFill>
                <a:effectLst/>
                <a:latin typeface="Times New Roman" panose="02020603050405020304" pitchFamily="18" charset="0"/>
                <a:ea typeface="楷体_GB2312" pitchFamily="49" charset="-122"/>
              </a:rPr>
              <a:t>）</a:t>
            </a:r>
          </a:p>
          <a:p>
            <a:pPr algn="l" eaLnBrk="1" hangingPunct="1">
              <a:lnSpc>
                <a:spcPct val="120000"/>
              </a:lnSpc>
              <a:spcBef>
                <a:spcPct val="10000"/>
              </a:spcBef>
              <a:buClr>
                <a:srgbClr val="FF00FF"/>
              </a:buClr>
              <a:buSzPct val="50000"/>
              <a:buFont typeface="Wingdings" panose="05000000000000000000" pitchFamily="2" charset="2"/>
              <a:buChar char="ü"/>
            </a:pPr>
            <a:r>
              <a:rPr lang="zh-CN" altLang="en-US" sz="2800" b="1">
                <a:solidFill>
                  <a:schemeClr val="folHlink"/>
                </a:solidFill>
                <a:effectLst/>
                <a:latin typeface="Times New Roman" panose="02020603050405020304" pitchFamily="18" charset="0"/>
                <a:ea typeface="楷体_GB2312" pitchFamily="49" charset="-122"/>
              </a:rPr>
              <a:t>随机遍历抽样（</a:t>
            </a:r>
            <a:r>
              <a:rPr lang="en-US" altLang="zh-CN" sz="2800" b="1">
                <a:solidFill>
                  <a:schemeClr val="folHlink"/>
                </a:solidFill>
                <a:effectLst/>
                <a:latin typeface="Times New Roman" panose="02020603050405020304" pitchFamily="18" charset="0"/>
                <a:ea typeface="楷体_GB2312" pitchFamily="49" charset="-122"/>
              </a:rPr>
              <a:t>stochastic universal selection</a:t>
            </a:r>
            <a:r>
              <a:rPr lang="zh-CN" altLang="en-US" sz="2800" b="1">
                <a:solidFill>
                  <a:schemeClr val="folHlink"/>
                </a:solidFill>
                <a:effectLst/>
                <a:latin typeface="Times New Roman" panose="02020603050405020304" pitchFamily="18" charset="0"/>
                <a:ea typeface="楷体_GB2312" pitchFamily="49" charset="-122"/>
              </a:rPr>
              <a:t>）</a:t>
            </a:r>
          </a:p>
          <a:p>
            <a:pPr algn="l" eaLnBrk="1" hangingPunct="1">
              <a:lnSpc>
                <a:spcPct val="120000"/>
              </a:lnSpc>
              <a:spcBef>
                <a:spcPct val="10000"/>
              </a:spcBef>
              <a:buClr>
                <a:srgbClr val="FF00FF"/>
              </a:buClr>
              <a:buSzPct val="50000"/>
              <a:buFont typeface="Wingdings" panose="05000000000000000000" pitchFamily="2" charset="2"/>
              <a:buChar char="ü"/>
            </a:pPr>
            <a:r>
              <a:rPr lang="zh-CN" altLang="en-US" sz="2800" b="1">
                <a:solidFill>
                  <a:schemeClr val="folHlink"/>
                </a:solidFill>
                <a:effectLst/>
                <a:latin typeface="Times New Roman" panose="02020603050405020304" pitchFamily="18" charset="0"/>
                <a:ea typeface="楷体_GB2312" pitchFamily="49" charset="-122"/>
              </a:rPr>
              <a:t>局部选择（</a:t>
            </a:r>
            <a:r>
              <a:rPr lang="en-US" altLang="zh-CN" sz="2800" b="1">
                <a:solidFill>
                  <a:schemeClr val="folHlink"/>
                </a:solidFill>
                <a:effectLst/>
                <a:latin typeface="Times New Roman" panose="02020603050405020304" pitchFamily="18" charset="0"/>
                <a:ea typeface="楷体_GB2312" pitchFamily="49" charset="-122"/>
              </a:rPr>
              <a:t>local selection</a:t>
            </a:r>
            <a:r>
              <a:rPr lang="zh-CN" altLang="en-US" sz="2800" b="1">
                <a:solidFill>
                  <a:schemeClr val="folHlink"/>
                </a:solidFill>
                <a:effectLst/>
                <a:latin typeface="Times New Roman" panose="02020603050405020304" pitchFamily="18" charset="0"/>
                <a:ea typeface="楷体_GB2312" pitchFamily="49" charset="-122"/>
              </a:rPr>
              <a:t>）</a:t>
            </a:r>
          </a:p>
          <a:p>
            <a:pPr algn="l" eaLnBrk="1" hangingPunct="1">
              <a:lnSpc>
                <a:spcPct val="120000"/>
              </a:lnSpc>
              <a:spcBef>
                <a:spcPct val="10000"/>
              </a:spcBef>
              <a:buClr>
                <a:srgbClr val="FF00FF"/>
              </a:buClr>
              <a:buSzPct val="50000"/>
              <a:buFont typeface="Wingdings" panose="05000000000000000000" pitchFamily="2" charset="2"/>
              <a:buChar char="ü"/>
            </a:pPr>
            <a:r>
              <a:rPr lang="zh-CN" altLang="en-US" sz="2800" b="1">
                <a:solidFill>
                  <a:schemeClr val="folHlink"/>
                </a:solidFill>
                <a:effectLst/>
                <a:latin typeface="Times New Roman" panose="02020603050405020304" pitchFamily="18" charset="0"/>
                <a:ea typeface="楷体_GB2312" pitchFamily="49" charset="-122"/>
              </a:rPr>
              <a:t>截断选择（</a:t>
            </a:r>
            <a:r>
              <a:rPr lang="en-US" altLang="zh-CN" sz="2800" b="1">
                <a:solidFill>
                  <a:schemeClr val="folHlink"/>
                </a:solidFill>
                <a:effectLst/>
                <a:latin typeface="Times New Roman" panose="02020603050405020304" pitchFamily="18" charset="0"/>
                <a:ea typeface="楷体_GB2312" pitchFamily="49" charset="-122"/>
              </a:rPr>
              <a:t>truncation selection</a:t>
            </a:r>
            <a:r>
              <a:rPr lang="zh-CN" altLang="en-US" sz="2800" b="1">
                <a:solidFill>
                  <a:schemeClr val="folHlink"/>
                </a:solidFill>
                <a:effectLst/>
                <a:latin typeface="Times New Roman" panose="02020603050405020304" pitchFamily="18" charset="0"/>
                <a:ea typeface="楷体_GB2312" pitchFamily="49" charset="-122"/>
              </a:rPr>
              <a:t>）</a:t>
            </a:r>
          </a:p>
          <a:p>
            <a:pPr algn="l" eaLnBrk="1" hangingPunct="1">
              <a:lnSpc>
                <a:spcPct val="120000"/>
              </a:lnSpc>
              <a:spcBef>
                <a:spcPct val="10000"/>
              </a:spcBef>
              <a:buClr>
                <a:srgbClr val="FF00FF"/>
              </a:buClr>
              <a:buSzPct val="50000"/>
              <a:buFont typeface="Wingdings" panose="05000000000000000000" pitchFamily="2" charset="2"/>
              <a:buChar char="ü"/>
            </a:pPr>
            <a:r>
              <a:rPr lang="zh-CN" altLang="en-US" sz="2800" b="1">
                <a:solidFill>
                  <a:schemeClr val="folHlink"/>
                </a:solidFill>
                <a:effectLst/>
                <a:latin typeface="Times New Roman" panose="02020603050405020304" pitchFamily="18" charset="0"/>
                <a:ea typeface="楷体_GB2312" pitchFamily="49" charset="-122"/>
              </a:rPr>
              <a:t>锦标赛选择（</a:t>
            </a:r>
            <a:r>
              <a:rPr lang="en-US" altLang="zh-CN" sz="2800" b="1">
                <a:solidFill>
                  <a:schemeClr val="folHlink"/>
                </a:solidFill>
                <a:effectLst/>
                <a:latin typeface="Times New Roman" panose="02020603050405020304" pitchFamily="18" charset="0"/>
                <a:ea typeface="楷体_GB2312" pitchFamily="49" charset="-122"/>
              </a:rPr>
              <a:t>tournament selection</a:t>
            </a:r>
            <a:r>
              <a:rPr lang="zh-CN" altLang="en-US" sz="2800" b="1">
                <a:solidFill>
                  <a:schemeClr val="folHlink"/>
                </a:solidFill>
                <a:effectLst/>
                <a:latin typeface="Times New Roman" panose="02020603050405020304" pitchFamily="18" charset="0"/>
                <a:ea typeface="楷体_GB2312" pitchFamily="49" charset="-122"/>
              </a:rPr>
              <a:t>）</a:t>
            </a:r>
          </a:p>
        </p:txBody>
      </p:sp>
      <p:sp>
        <p:nvSpPr>
          <p:cNvPr id="154631" name="Rectangle 7">
            <a:extLst>
              <a:ext uri="{FF2B5EF4-FFF2-40B4-BE49-F238E27FC236}">
                <a16:creationId xmlns:a16="http://schemas.microsoft.com/office/drawing/2014/main" id="{5BDCDF78-34BA-43A1-9758-6FE6F6ED294A}"/>
              </a:ext>
            </a:extLst>
          </p:cNvPr>
          <p:cNvSpPr>
            <a:spLocks noRot="1" noChangeArrowheads="1"/>
          </p:cNvSpPr>
          <p:nvPr/>
        </p:nvSpPr>
        <p:spPr bwMode="auto">
          <a:xfrm>
            <a:off x="0" y="1196975"/>
            <a:ext cx="9144000" cy="576263"/>
          </a:xfrm>
          <a:prstGeom prst="rect">
            <a:avLst/>
          </a:prstGeom>
          <a:gradFill rotWithShape="1">
            <a:gsLst>
              <a:gs pos="0">
                <a:srgbClr val="DDDDDD">
                  <a:alpha val="39999"/>
                </a:srgbClr>
              </a:gs>
              <a:gs pos="50000">
                <a:srgbClr val="B2B2B2">
                  <a:alpha val="60001"/>
                </a:srgbClr>
              </a:gs>
              <a:gs pos="100000">
                <a:srgbClr val="DDDDDD">
                  <a:alpha val="39999"/>
                </a:srgbClr>
              </a:gs>
            </a:gsLst>
            <a:lin ang="5400000" scaled="1"/>
          </a:gradFill>
          <a:ln w="9525">
            <a:noFill/>
            <a:miter lim="800000"/>
            <a:headEnd/>
            <a:tailEnd/>
          </a:ln>
          <a:effectLst/>
        </p:spPr>
        <p:txBody>
          <a:bodyPr/>
          <a:lstStyle>
            <a:lvl1pPr marL="444500" indent="-444500"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l" eaLnBrk="1" hangingPunct="1">
              <a:lnSpc>
                <a:spcPct val="105000"/>
              </a:lnSpc>
              <a:buClr>
                <a:schemeClr val="accent1"/>
              </a:buClr>
              <a:buSzTx/>
              <a:buFont typeface="Wingdings" panose="05000000000000000000" pitchFamily="2" charset="2"/>
              <a:buNone/>
            </a:pPr>
            <a:r>
              <a:rPr lang="zh-CN" altLang="en-US" sz="2800" b="1">
                <a:solidFill>
                  <a:srgbClr val="FFFF99"/>
                </a:solidFill>
                <a:effectLst>
                  <a:outerShdw blurRad="38100" dist="38100" dir="2700000" algn="tl">
                    <a:srgbClr val="C0C0C0"/>
                  </a:outerShdw>
                </a:effectLst>
                <a:latin typeface="Times New Roman" panose="02020603050405020304" pitchFamily="18" charset="0"/>
                <a:ea typeface="黑体" panose="02010609060101010101" pitchFamily="49" charset="-122"/>
              </a:rPr>
              <a:t>遗传算法的基本操作</a:t>
            </a:r>
            <a:r>
              <a:rPr lang="zh-CN" altLang="en-US" sz="2800" b="1">
                <a:solidFill>
                  <a:srgbClr val="FFFF99"/>
                </a:solidFill>
                <a:effectLst/>
                <a:latin typeface="Arial" panose="020B0604020202020204" pitchFamily="34" charset="0"/>
                <a:ea typeface="楷体_GB2312" pitchFamily="49" charset="-122"/>
              </a:rPr>
              <a:t>  </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a:extLst>
              <a:ext uri="{FF2B5EF4-FFF2-40B4-BE49-F238E27FC236}">
                <a16:creationId xmlns:a16="http://schemas.microsoft.com/office/drawing/2014/main" id="{A25B2797-7D4C-4BC3-9925-3ACB7CE1977D}"/>
              </a:ext>
            </a:extLst>
          </p:cNvPr>
          <p:cNvSpPr>
            <a:spLocks noGrp="1" noChangeArrowheads="1"/>
          </p:cNvSpPr>
          <p:nvPr>
            <p:ph type="body" sz="half" idx="1"/>
          </p:nvPr>
        </p:nvSpPr>
        <p:spPr>
          <a:xfrm>
            <a:off x="0" y="549275"/>
            <a:ext cx="9144000" cy="719138"/>
          </a:xfrm>
          <a:gradFill rotWithShape="1">
            <a:gsLst>
              <a:gs pos="0">
                <a:srgbClr val="333333">
                  <a:alpha val="39999"/>
                </a:srgbClr>
              </a:gs>
              <a:gs pos="50000">
                <a:schemeClr val="bg1"/>
              </a:gs>
              <a:gs pos="100000">
                <a:srgbClr val="333333">
                  <a:alpha val="39999"/>
                </a:srgbClr>
              </a:gs>
            </a:gsLst>
            <a:lin ang="5400000" scaled="1"/>
          </a:gradFill>
          <a:ln>
            <a:miter lim="800000"/>
            <a:headEnd/>
            <a:tailEnd/>
          </a:ln>
          <a:extLst/>
        </p:spPr>
        <p:txBody>
          <a:bodyPr/>
          <a:lstStyle>
            <a:lvl1pPr marL="444500" indent="-444500"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eaLnBrk="1" hangingPunct="1">
              <a:lnSpc>
                <a:spcPct val="105000"/>
              </a:lnSpc>
              <a:buFont typeface="Wingdings" panose="05000000000000000000" pitchFamily="2" charset="2"/>
              <a:buNone/>
            </a:pPr>
            <a:r>
              <a:rPr lang="zh-CN" altLang="en-US" b="1">
                <a:solidFill>
                  <a:srgbClr val="FFFF00"/>
                </a:solidFill>
                <a:effectLst>
                  <a:outerShdw blurRad="38100" dist="38100" dir="2700000" algn="tl">
                    <a:srgbClr val="C0C0C0"/>
                  </a:outerShdw>
                </a:effectLst>
                <a:latin typeface="Times New Roman" panose="02020603050405020304" pitchFamily="18" charset="0"/>
                <a:ea typeface="黑体" panose="02010609060101010101" pitchFamily="49" charset="-122"/>
              </a:rPr>
              <a:t>基本遗传算法</a:t>
            </a:r>
            <a:r>
              <a:rPr lang="zh-CN" altLang="en-US" sz="2800" b="1">
                <a:solidFill>
                  <a:schemeClr val="folHlink"/>
                </a:solidFill>
                <a:latin typeface="Arial" panose="020B0604020202020204" pitchFamily="34" charset="0"/>
                <a:ea typeface="楷体_GB2312" pitchFamily="49" charset="-122"/>
              </a:rPr>
              <a:t>  </a:t>
            </a:r>
          </a:p>
        </p:txBody>
      </p:sp>
      <p:sp>
        <p:nvSpPr>
          <p:cNvPr id="13317" name="Rectangle 6">
            <a:hlinkClick r:id="rId2" action="ppaction://hlinksldjump"/>
            <a:extLst>
              <a:ext uri="{FF2B5EF4-FFF2-40B4-BE49-F238E27FC236}">
                <a16:creationId xmlns:a16="http://schemas.microsoft.com/office/drawing/2014/main" id="{BF89AFE2-3FF0-4B20-A58F-BF7FADE68EAE}"/>
              </a:ext>
            </a:extLst>
          </p:cNvPr>
          <p:cNvSpPr>
            <a:spLocks noRot="1" noChangeArrowheads="1"/>
          </p:cNvSpPr>
          <p:nvPr/>
        </p:nvSpPr>
        <p:spPr bwMode="auto">
          <a:xfrm>
            <a:off x="250825" y="1916113"/>
            <a:ext cx="854075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4500" indent="-444500"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l" eaLnBrk="1" hangingPunct="1">
              <a:lnSpc>
                <a:spcPct val="120000"/>
              </a:lnSpc>
              <a:spcBef>
                <a:spcPct val="10000"/>
              </a:spcBef>
              <a:buClr>
                <a:schemeClr val="accent1"/>
              </a:buClr>
              <a:buSzTx/>
              <a:buFont typeface="Wingdings" panose="05000000000000000000" pitchFamily="2" charset="2"/>
              <a:buChar char="l"/>
            </a:pPr>
            <a:r>
              <a:rPr lang="zh-CN" altLang="en-US" sz="2800" b="1">
                <a:effectLst/>
                <a:latin typeface="Arial" panose="020B0604020202020204" pitchFamily="34" charset="0"/>
                <a:ea typeface="黑体" panose="02010609060101010101" pitchFamily="49" charset="-122"/>
              </a:rPr>
              <a:t>计算适应度</a:t>
            </a:r>
          </a:p>
          <a:p>
            <a:pPr algn="l" eaLnBrk="1" hangingPunct="1">
              <a:lnSpc>
                <a:spcPct val="120000"/>
              </a:lnSpc>
              <a:spcBef>
                <a:spcPct val="10000"/>
              </a:spcBef>
              <a:buClr>
                <a:srgbClr val="FF00FF"/>
              </a:buClr>
              <a:buSzPct val="50000"/>
              <a:buFont typeface="Wingdings" panose="05000000000000000000" pitchFamily="2" charset="2"/>
              <a:buNone/>
            </a:pPr>
            <a:r>
              <a:rPr lang="zh-CN" altLang="en-US" sz="2800" b="1">
                <a:solidFill>
                  <a:schemeClr val="folHlink"/>
                </a:solidFill>
                <a:effectLst/>
                <a:latin typeface="Times New Roman" panose="02020603050405020304" pitchFamily="18" charset="0"/>
                <a:ea typeface="楷体_GB2312" pitchFamily="49" charset="-122"/>
              </a:rPr>
              <a:t>     不同的问题有不同的适应度计算方法</a:t>
            </a:r>
          </a:p>
          <a:p>
            <a:pPr algn="l" eaLnBrk="1" hangingPunct="1">
              <a:lnSpc>
                <a:spcPct val="120000"/>
              </a:lnSpc>
              <a:spcBef>
                <a:spcPct val="10000"/>
              </a:spcBef>
              <a:buClr>
                <a:srgbClr val="FF00FF"/>
              </a:buClr>
              <a:buSzPct val="50000"/>
              <a:buFont typeface="Wingdings" panose="05000000000000000000" pitchFamily="2" charset="2"/>
              <a:buNone/>
            </a:pPr>
            <a:r>
              <a:rPr lang="zh-CN" altLang="en-US" sz="2800" b="1">
                <a:solidFill>
                  <a:schemeClr val="folHlink"/>
                </a:solidFill>
                <a:effectLst/>
                <a:latin typeface="Times New Roman" panose="02020603050405020304" pitchFamily="18" charset="0"/>
                <a:ea typeface="楷体_GB2312" pitchFamily="49" charset="-122"/>
              </a:rPr>
              <a:t>     本例：直接用目标函数作为适应度函数</a:t>
            </a:r>
          </a:p>
          <a:p>
            <a:pPr algn="l" eaLnBrk="1" hangingPunct="1">
              <a:lnSpc>
                <a:spcPct val="120000"/>
              </a:lnSpc>
              <a:spcBef>
                <a:spcPct val="10000"/>
              </a:spcBef>
              <a:buClr>
                <a:srgbClr val="FF00FF"/>
              </a:buClr>
              <a:buSzPct val="50000"/>
              <a:buFont typeface="Wingdings" panose="05000000000000000000" pitchFamily="2" charset="2"/>
              <a:buNone/>
            </a:pPr>
            <a:r>
              <a:rPr lang="zh-CN" altLang="en-US" sz="2800" b="1">
                <a:solidFill>
                  <a:schemeClr val="folHlink"/>
                </a:solidFill>
                <a:effectLst/>
                <a:latin typeface="Times New Roman" panose="02020603050405020304" pitchFamily="18" charset="0"/>
                <a:ea typeface="楷体_GB2312" pitchFamily="49" charset="-122"/>
              </a:rPr>
              <a:t>     ①将某个体转化为</a:t>
            </a:r>
            <a:r>
              <a:rPr lang="en-US" altLang="zh-CN" sz="2800" b="1">
                <a:solidFill>
                  <a:schemeClr val="folHlink"/>
                </a:solidFill>
                <a:effectLst/>
                <a:latin typeface="Times New Roman" panose="02020603050405020304" pitchFamily="18" charset="0"/>
                <a:ea typeface="楷体_GB2312" pitchFamily="49" charset="-122"/>
              </a:rPr>
              <a:t>[-1,2]</a:t>
            </a:r>
            <a:r>
              <a:rPr lang="zh-CN" altLang="en-US" sz="2800" b="1">
                <a:solidFill>
                  <a:schemeClr val="folHlink"/>
                </a:solidFill>
                <a:effectLst/>
                <a:latin typeface="Times New Roman" panose="02020603050405020304" pitchFamily="18" charset="0"/>
                <a:ea typeface="楷体_GB2312" pitchFamily="49" charset="-122"/>
              </a:rPr>
              <a:t>区间的实数：</a:t>
            </a:r>
          </a:p>
          <a:p>
            <a:pPr algn="l" eaLnBrk="1" hangingPunct="1">
              <a:lnSpc>
                <a:spcPct val="120000"/>
              </a:lnSpc>
              <a:spcBef>
                <a:spcPct val="10000"/>
              </a:spcBef>
              <a:buClr>
                <a:srgbClr val="FF00FF"/>
              </a:buClr>
              <a:buSzPct val="50000"/>
              <a:buFont typeface="Wingdings" panose="05000000000000000000" pitchFamily="2" charset="2"/>
              <a:buNone/>
            </a:pPr>
            <a:r>
              <a:rPr lang="zh-CN" altLang="en-US" sz="2800" b="1">
                <a:solidFill>
                  <a:schemeClr val="folHlink"/>
                </a:solidFill>
                <a:effectLst/>
                <a:latin typeface="Times New Roman" panose="02020603050405020304" pitchFamily="18" charset="0"/>
                <a:ea typeface="楷体_GB2312" pitchFamily="49" charset="-122"/>
              </a:rPr>
              <a:t>        </a:t>
            </a:r>
            <a:r>
              <a:rPr lang="en-US" altLang="zh-CN" sz="2800" b="1" i="1">
                <a:solidFill>
                  <a:schemeClr val="folHlink"/>
                </a:solidFill>
                <a:effectLst/>
                <a:latin typeface="Times New Roman" panose="02020603050405020304" pitchFamily="18" charset="0"/>
                <a:ea typeface="楷体_GB2312" pitchFamily="49" charset="-122"/>
              </a:rPr>
              <a:t>s</a:t>
            </a:r>
            <a:r>
              <a:rPr lang="en-US" altLang="zh-CN" sz="2800" b="1">
                <a:solidFill>
                  <a:schemeClr val="folHlink"/>
                </a:solidFill>
                <a:effectLst/>
                <a:latin typeface="Times New Roman" panose="02020603050405020304" pitchFamily="18" charset="0"/>
                <a:ea typeface="楷体_GB2312" pitchFamily="49" charset="-122"/>
              </a:rPr>
              <a:t>=&lt;1000101110110101000111&gt; </a:t>
            </a:r>
            <a:r>
              <a:rPr lang="en-US" altLang="zh-CN" sz="2800" b="1">
                <a:solidFill>
                  <a:schemeClr val="folHlink"/>
                </a:solidFill>
                <a:effectLst/>
                <a:latin typeface="Times New Roman" panose="02020603050405020304" pitchFamily="18" charset="0"/>
                <a:ea typeface="楷体_GB2312" pitchFamily="49" charset="-122"/>
                <a:cs typeface="Times New Roman" panose="02020603050405020304" pitchFamily="18" charset="0"/>
              </a:rPr>
              <a:t>→ </a:t>
            </a:r>
            <a:r>
              <a:rPr lang="en-US" altLang="zh-CN" sz="2800" b="1" i="1">
                <a:solidFill>
                  <a:schemeClr val="folHlink"/>
                </a:solidFill>
                <a:effectLst/>
                <a:latin typeface="Times New Roman" panose="02020603050405020304" pitchFamily="18" charset="0"/>
                <a:ea typeface="楷体_GB2312" pitchFamily="49" charset="-122"/>
                <a:cs typeface="Times New Roman" panose="02020603050405020304" pitchFamily="18" charset="0"/>
              </a:rPr>
              <a:t>x</a:t>
            </a:r>
            <a:r>
              <a:rPr lang="en-US" altLang="zh-CN" sz="2800" b="1">
                <a:solidFill>
                  <a:schemeClr val="folHlink"/>
                </a:solidFill>
                <a:effectLst/>
                <a:latin typeface="Times New Roman" panose="02020603050405020304" pitchFamily="18" charset="0"/>
                <a:ea typeface="楷体_GB2312" pitchFamily="49" charset="-122"/>
                <a:cs typeface="Times New Roman" panose="02020603050405020304" pitchFamily="18" charset="0"/>
              </a:rPr>
              <a:t>=0.637197</a:t>
            </a:r>
          </a:p>
          <a:p>
            <a:pPr algn="l" eaLnBrk="1" hangingPunct="1">
              <a:lnSpc>
                <a:spcPct val="120000"/>
              </a:lnSpc>
              <a:spcBef>
                <a:spcPct val="10000"/>
              </a:spcBef>
              <a:buClr>
                <a:srgbClr val="FF00FF"/>
              </a:buClr>
              <a:buSzPct val="50000"/>
              <a:buFont typeface="Wingdings" panose="05000000000000000000" pitchFamily="2" charset="2"/>
              <a:buNone/>
            </a:pPr>
            <a:r>
              <a:rPr lang="en-US" altLang="zh-CN" sz="2800" b="1">
                <a:solidFill>
                  <a:schemeClr val="folHlink"/>
                </a:solidFill>
                <a:effectLst/>
                <a:latin typeface="Times New Roman" panose="02020603050405020304" pitchFamily="18" charset="0"/>
                <a:ea typeface="楷体_GB2312" pitchFamily="49" charset="-122"/>
              </a:rPr>
              <a:t>     ②</a:t>
            </a:r>
            <a:r>
              <a:rPr lang="zh-CN" altLang="en-US" sz="2800" b="1">
                <a:solidFill>
                  <a:schemeClr val="folHlink"/>
                </a:solidFill>
                <a:effectLst/>
                <a:latin typeface="Times New Roman" panose="02020603050405020304" pitchFamily="18" charset="0"/>
                <a:ea typeface="楷体_GB2312" pitchFamily="49" charset="-122"/>
              </a:rPr>
              <a:t>计算</a:t>
            </a:r>
            <a:r>
              <a:rPr lang="en-US" altLang="zh-CN" sz="2800" b="1" i="1">
                <a:solidFill>
                  <a:schemeClr val="folHlink"/>
                </a:solidFill>
                <a:effectLst/>
                <a:latin typeface="Times New Roman" panose="02020603050405020304" pitchFamily="18" charset="0"/>
                <a:ea typeface="楷体_GB2312" pitchFamily="49" charset="-122"/>
              </a:rPr>
              <a:t>x</a:t>
            </a:r>
            <a:r>
              <a:rPr lang="zh-CN" altLang="en-US" sz="2800" b="1">
                <a:solidFill>
                  <a:schemeClr val="folHlink"/>
                </a:solidFill>
                <a:effectLst/>
                <a:latin typeface="Times New Roman" panose="02020603050405020304" pitchFamily="18" charset="0"/>
                <a:ea typeface="楷体_GB2312" pitchFamily="49" charset="-122"/>
              </a:rPr>
              <a:t>的函数值（适应度）：</a:t>
            </a:r>
          </a:p>
          <a:p>
            <a:pPr algn="l" eaLnBrk="1" hangingPunct="1">
              <a:lnSpc>
                <a:spcPct val="120000"/>
              </a:lnSpc>
              <a:spcBef>
                <a:spcPct val="10000"/>
              </a:spcBef>
              <a:buClr>
                <a:srgbClr val="FF00FF"/>
              </a:buClr>
              <a:buSzPct val="50000"/>
              <a:buFont typeface="Wingdings" panose="05000000000000000000" pitchFamily="2" charset="2"/>
              <a:buNone/>
            </a:pPr>
            <a:r>
              <a:rPr lang="zh-CN" altLang="en-US" sz="2800" b="1">
                <a:solidFill>
                  <a:schemeClr val="folHlink"/>
                </a:solidFill>
                <a:effectLst/>
                <a:latin typeface="Times New Roman" panose="02020603050405020304" pitchFamily="18" charset="0"/>
                <a:ea typeface="楷体_GB2312" pitchFamily="49" charset="-122"/>
              </a:rPr>
              <a:t>        </a:t>
            </a:r>
            <a:r>
              <a:rPr lang="en-US" altLang="zh-CN" sz="2800" b="1" i="1">
                <a:solidFill>
                  <a:schemeClr val="folHlink"/>
                </a:solidFill>
                <a:effectLst/>
                <a:latin typeface="Times New Roman" panose="02020603050405020304" pitchFamily="18" charset="0"/>
                <a:ea typeface="楷体_GB2312" pitchFamily="49" charset="-122"/>
              </a:rPr>
              <a:t>f</a:t>
            </a:r>
            <a:r>
              <a:rPr lang="en-US" altLang="zh-CN" sz="2800" b="1">
                <a:solidFill>
                  <a:schemeClr val="folHlink"/>
                </a:solidFill>
                <a:effectLst/>
                <a:latin typeface="Times New Roman" panose="02020603050405020304" pitchFamily="18" charset="0"/>
                <a:ea typeface="楷体_GB2312" pitchFamily="49" charset="-122"/>
              </a:rPr>
              <a:t>(</a:t>
            </a:r>
            <a:r>
              <a:rPr lang="en-US" altLang="zh-CN" sz="2800" b="1" i="1">
                <a:solidFill>
                  <a:schemeClr val="folHlink"/>
                </a:solidFill>
                <a:effectLst/>
                <a:latin typeface="Times New Roman" panose="02020603050405020304" pitchFamily="18" charset="0"/>
                <a:ea typeface="楷体_GB2312" pitchFamily="49" charset="-122"/>
              </a:rPr>
              <a:t>x</a:t>
            </a:r>
            <a:r>
              <a:rPr lang="en-US" altLang="zh-CN" sz="2800" b="1">
                <a:solidFill>
                  <a:schemeClr val="folHlink"/>
                </a:solidFill>
                <a:effectLst/>
                <a:latin typeface="Times New Roman" panose="02020603050405020304" pitchFamily="18" charset="0"/>
                <a:ea typeface="楷体_GB2312" pitchFamily="49" charset="-122"/>
              </a:rPr>
              <a:t>)=</a:t>
            </a:r>
            <a:r>
              <a:rPr lang="en-US" altLang="zh-CN" sz="2800" b="1" i="1">
                <a:solidFill>
                  <a:schemeClr val="folHlink"/>
                </a:solidFill>
                <a:effectLst/>
                <a:latin typeface="Times New Roman" panose="02020603050405020304" pitchFamily="18" charset="0"/>
                <a:ea typeface="楷体_GB2312" pitchFamily="49" charset="-122"/>
              </a:rPr>
              <a:t>x</a:t>
            </a:r>
            <a:r>
              <a:rPr lang="en-US" altLang="zh-CN" sz="2800" b="1">
                <a:solidFill>
                  <a:schemeClr val="folHlink"/>
                </a:solidFill>
                <a:effectLst/>
                <a:latin typeface="Times New Roman" panose="02020603050405020304" pitchFamily="18" charset="0"/>
                <a:ea typeface="楷体_GB2312" pitchFamily="49" charset="-122"/>
              </a:rPr>
              <a:t>sin(10</a:t>
            </a:r>
            <a:r>
              <a:rPr lang="el-GR" altLang="zh-CN" sz="2800" b="1" i="1">
                <a:solidFill>
                  <a:schemeClr val="folHlink"/>
                </a:solidFill>
                <a:effectLst/>
                <a:latin typeface="Times New Roman" panose="02020603050405020304" pitchFamily="18" charset="0"/>
                <a:ea typeface="楷体_GB2312" pitchFamily="49" charset="-122"/>
              </a:rPr>
              <a:t>π</a:t>
            </a:r>
            <a:r>
              <a:rPr lang="en-US" altLang="zh-CN" sz="2800" b="1" i="1">
                <a:solidFill>
                  <a:schemeClr val="folHlink"/>
                </a:solidFill>
                <a:effectLst/>
                <a:latin typeface="Times New Roman" panose="02020603050405020304" pitchFamily="18" charset="0"/>
                <a:ea typeface="楷体_GB2312" pitchFamily="49" charset="-122"/>
              </a:rPr>
              <a:t>x</a:t>
            </a:r>
            <a:r>
              <a:rPr lang="en-US" altLang="zh-CN" sz="2800" b="1">
                <a:solidFill>
                  <a:schemeClr val="folHlink"/>
                </a:solidFill>
                <a:effectLst/>
                <a:latin typeface="Times New Roman" panose="02020603050405020304" pitchFamily="18" charset="0"/>
                <a:ea typeface="楷体_GB2312" pitchFamily="49" charset="-122"/>
              </a:rPr>
              <a:t>)+2.0=2.586345</a:t>
            </a:r>
          </a:p>
        </p:txBody>
      </p:sp>
      <p:sp>
        <p:nvSpPr>
          <p:cNvPr id="182279" name="Rectangle 7">
            <a:extLst>
              <a:ext uri="{FF2B5EF4-FFF2-40B4-BE49-F238E27FC236}">
                <a16:creationId xmlns:a16="http://schemas.microsoft.com/office/drawing/2014/main" id="{136EF420-DB77-47E4-B41B-6F61EA5914DB}"/>
              </a:ext>
            </a:extLst>
          </p:cNvPr>
          <p:cNvSpPr>
            <a:spLocks noRot="1" noChangeArrowheads="1"/>
          </p:cNvSpPr>
          <p:nvPr/>
        </p:nvSpPr>
        <p:spPr bwMode="auto">
          <a:xfrm>
            <a:off x="0" y="1196975"/>
            <a:ext cx="9144000" cy="576263"/>
          </a:xfrm>
          <a:prstGeom prst="rect">
            <a:avLst/>
          </a:prstGeom>
          <a:gradFill rotWithShape="1">
            <a:gsLst>
              <a:gs pos="0">
                <a:srgbClr val="DDDDDD">
                  <a:alpha val="39999"/>
                </a:srgbClr>
              </a:gs>
              <a:gs pos="50000">
                <a:srgbClr val="B2B2B2">
                  <a:alpha val="60001"/>
                </a:srgbClr>
              </a:gs>
              <a:gs pos="100000">
                <a:srgbClr val="DDDDDD">
                  <a:alpha val="39999"/>
                </a:srgbClr>
              </a:gs>
            </a:gsLst>
            <a:lin ang="5400000" scaled="1"/>
          </a:gradFill>
          <a:ln w="9525">
            <a:noFill/>
            <a:miter lim="800000"/>
            <a:headEnd/>
            <a:tailEnd/>
          </a:ln>
          <a:effectLst/>
        </p:spPr>
        <p:txBody>
          <a:bodyPr/>
          <a:lstStyle>
            <a:lvl1pPr marL="444500" indent="-444500"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l" eaLnBrk="1" hangingPunct="1">
              <a:lnSpc>
                <a:spcPct val="105000"/>
              </a:lnSpc>
              <a:buClr>
                <a:schemeClr val="accent1"/>
              </a:buClr>
              <a:buSzTx/>
              <a:buFont typeface="Wingdings" panose="05000000000000000000" pitchFamily="2" charset="2"/>
              <a:buNone/>
            </a:pPr>
            <a:r>
              <a:rPr lang="zh-CN" altLang="en-US" sz="2800" b="1">
                <a:solidFill>
                  <a:srgbClr val="FFFF99"/>
                </a:solidFill>
                <a:effectLst>
                  <a:outerShdw blurRad="38100" dist="38100" dir="2700000" algn="tl">
                    <a:srgbClr val="C0C0C0"/>
                  </a:outerShdw>
                </a:effectLst>
                <a:latin typeface="Times New Roman" panose="02020603050405020304" pitchFamily="18" charset="0"/>
                <a:ea typeface="黑体" panose="02010609060101010101" pitchFamily="49" charset="-122"/>
              </a:rPr>
              <a:t>简单函数优化的实例</a:t>
            </a:r>
            <a:r>
              <a:rPr lang="zh-CN" altLang="en-US" sz="2800" b="1">
                <a:solidFill>
                  <a:srgbClr val="FFFF99"/>
                </a:solidFill>
                <a:effectLst/>
                <a:latin typeface="Arial" panose="020B0604020202020204" pitchFamily="34" charset="0"/>
                <a:ea typeface="楷体_GB2312" pitchFamily="49" charset="-122"/>
              </a:rPr>
              <a:t>  </a:t>
            </a:r>
          </a:p>
        </p:txBody>
      </p:sp>
      <p:sp>
        <p:nvSpPr>
          <p:cNvPr id="182280" name="AutoShape 8">
            <a:hlinkClick r:id="rId3" action="ppaction://hlinksldjump"/>
            <a:extLst>
              <a:ext uri="{FF2B5EF4-FFF2-40B4-BE49-F238E27FC236}">
                <a16:creationId xmlns:a16="http://schemas.microsoft.com/office/drawing/2014/main" id="{A8533E11-CCE8-4927-AA29-625DC6570352}"/>
              </a:ext>
            </a:extLst>
          </p:cNvPr>
          <p:cNvSpPr>
            <a:spLocks noChangeArrowheads="1"/>
          </p:cNvSpPr>
          <p:nvPr/>
        </p:nvSpPr>
        <p:spPr bwMode="auto">
          <a:xfrm>
            <a:off x="7235825" y="3644900"/>
            <a:ext cx="792163" cy="504825"/>
          </a:xfrm>
          <a:prstGeom prst="rightArrow">
            <a:avLst>
              <a:gd name="adj1" fmla="val 50000"/>
              <a:gd name="adj2" fmla="val 39230"/>
            </a:avLst>
          </a:prstGeom>
          <a:solidFill>
            <a:schemeClr val="accent1"/>
          </a:solidFill>
          <a:ln w="38100" algn="ctr">
            <a:solidFill>
              <a:srgbClr val="FF6600"/>
            </a:solidFill>
            <a:miter lim="800000"/>
            <a:headEnd/>
            <a:tailEnd/>
          </a:ln>
          <a:effectLst/>
        </p:spPr>
        <p:txBody>
          <a:bodyPr wrap="none" anchor="ctr"/>
          <a:lstStyle/>
          <a:p>
            <a:pPr>
              <a:defRPr/>
            </a:pPr>
            <a:endParaRPr lang="zh-CN" alt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a:extLst>
              <a:ext uri="{FF2B5EF4-FFF2-40B4-BE49-F238E27FC236}">
                <a16:creationId xmlns:a16="http://schemas.microsoft.com/office/drawing/2014/main" id="{3518AD02-E23D-4581-99ED-A94315EED970}"/>
              </a:ext>
            </a:extLst>
          </p:cNvPr>
          <p:cNvSpPr>
            <a:spLocks noGrp="1" noChangeArrowheads="1"/>
          </p:cNvSpPr>
          <p:nvPr>
            <p:ph type="body" sz="half" idx="1"/>
          </p:nvPr>
        </p:nvSpPr>
        <p:spPr>
          <a:xfrm>
            <a:off x="0" y="549275"/>
            <a:ext cx="9144000" cy="719138"/>
          </a:xfrm>
          <a:gradFill rotWithShape="1">
            <a:gsLst>
              <a:gs pos="0">
                <a:srgbClr val="333333">
                  <a:alpha val="39999"/>
                </a:srgbClr>
              </a:gs>
              <a:gs pos="50000">
                <a:schemeClr val="bg1"/>
              </a:gs>
              <a:gs pos="100000">
                <a:srgbClr val="333333">
                  <a:alpha val="39999"/>
                </a:srgbClr>
              </a:gs>
            </a:gsLst>
            <a:lin ang="5400000" scaled="1"/>
          </a:gradFill>
          <a:ln>
            <a:miter lim="800000"/>
            <a:headEnd/>
            <a:tailEnd/>
          </a:ln>
          <a:extLst/>
        </p:spPr>
        <p:txBody>
          <a:bodyPr/>
          <a:lstStyle>
            <a:lvl1pPr marL="444500" indent="-444500"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eaLnBrk="1" hangingPunct="1">
              <a:lnSpc>
                <a:spcPct val="105000"/>
              </a:lnSpc>
              <a:buFont typeface="Wingdings" panose="05000000000000000000" pitchFamily="2" charset="2"/>
              <a:buNone/>
            </a:pPr>
            <a:r>
              <a:rPr lang="zh-CN" altLang="en-US" b="1">
                <a:solidFill>
                  <a:srgbClr val="FFFF00"/>
                </a:solidFill>
                <a:effectLst>
                  <a:outerShdw blurRad="38100" dist="38100" dir="2700000" algn="tl">
                    <a:srgbClr val="C0C0C0"/>
                  </a:outerShdw>
                </a:effectLst>
                <a:latin typeface="Times New Roman" panose="02020603050405020304" pitchFamily="18" charset="0"/>
                <a:ea typeface="黑体" panose="02010609060101010101" pitchFamily="49" charset="-122"/>
              </a:rPr>
              <a:t>基本遗传算法</a:t>
            </a:r>
            <a:r>
              <a:rPr lang="zh-CN" altLang="en-US" sz="2800" b="1">
                <a:solidFill>
                  <a:schemeClr val="folHlink"/>
                </a:solidFill>
                <a:latin typeface="Arial" panose="020B0604020202020204" pitchFamily="34" charset="0"/>
                <a:ea typeface="楷体_GB2312" pitchFamily="49" charset="-122"/>
              </a:rPr>
              <a:t>  </a:t>
            </a:r>
          </a:p>
        </p:txBody>
      </p:sp>
      <p:sp>
        <p:nvSpPr>
          <p:cNvPr id="14341" name="Rectangle 6">
            <a:extLst>
              <a:ext uri="{FF2B5EF4-FFF2-40B4-BE49-F238E27FC236}">
                <a16:creationId xmlns:a16="http://schemas.microsoft.com/office/drawing/2014/main" id="{3766E403-10B6-4655-9188-0E03C7BE176D}"/>
              </a:ext>
            </a:extLst>
          </p:cNvPr>
          <p:cNvSpPr>
            <a:spLocks noRot="1" noChangeArrowheads="1"/>
          </p:cNvSpPr>
          <p:nvPr/>
        </p:nvSpPr>
        <p:spPr bwMode="auto">
          <a:xfrm>
            <a:off x="107950" y="1916113"/>
            <a:ext cx="892810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4500" indent="-444500"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l" eaLnBrk="1" hangingPunct="1">
              <a:lnSpc>
                <a:spcPct val="120000"/>
              </a:lnSpc>
              <a:spcBef>
                <a:spcPct val="10000"/>
              </a:spcBef>
              <a:buClr>
                <a:schemeClr val="accent1"/>
              </a:buClr>
              <a:buSzTx/>
              <a:buFont typeface="Wingdings" panose="05000000000000000000" pitchFamily="2" charset="2"/>
              <a:buChar char="l"/>
            </a:pPr>
            <a:r>
              <a:rPr lang="zh-CN" altLang="en-US" sz="2800" b="1">
                <a:effectLst/>
                <a:latin typeface="Arial" panose="020B0604020202020204" pitchFamily="34" charset="0"/>
                <a:ea typeface="黑体" panose="02010609060101010101" pitchFamily="49" charset="-122"/>
              </a:rPr>
              <a:t>计算适应度（简单函数值替换）</a:t>
            </a:r>
          </a:p>
          <a:p>
            <a:pPr algn="l" eaLnBrk="1" hangingPunct="1">
              <a:lnSpc>
                <a:spcPct val="120000"/>
              </a:lnSpc>
              <a:spcBef>
                <a:spcPct val="10000"/>
              </a:spcBef>
              <a:buClr>
                <a:srgbClr val="FF00FF"/>
              </a:buClr>
              <a:buSzPct val="50000"/>
              <a:buFont typeface="Wingdings" panose="05000000000000000000" pitchFamily="2" charset="2"/>
              <a:buNone/>
            </a:pPr>
            <a:r>
              <a:rPr lang="zh-CN" altLang="en-US" sz="2800" b="1">
                <a:solidFill>
                  <a:srgbClr val="FF00FF"/>
                </a:solidFill>
                <a:effectLst/>
                <a:latin typeface="Times New Roman" panose="02020603050405020304" pitchFamily="18" charset="0"/>
                <a:ea typeface="楷体_GB2312" pitchFamily="49" charset="-122"/>
              </a:rPr>
              <a:t>     </a:t>
            </a:r>
            <a:r>
              <a:rPr lang="zh-CN" altLang="en-US" sz="2800" b="1" u="sng">
                <a:solidFill>
                  <a:srgbClr val="FF00FF"/>
                </a:solidFill>
                <a:effectLst/>
                <a:latin typeface="Times New Roman" panose="02020603050405020304" pitchFamily="18" charset="0"/>
                <a:ea typeface="楷体_GB2312" pitchFamily="49" charset="-122"/>
              </a:rPr>
              <a:t>二进制与十进制之间的转换</a:t>
            </a:r>
            <a:r>
              <a:rPr lang="zh-CN" altLang="en-US" sz="2800" b="1">
                <a:solidFill>
                  <a:schemeClr val="folHlink"/>
                </a:solidFill>
                <a:effectLst/>
                <a:latin typeface="Times New Roman" panose="02020603050405020304" pitchFamily="18" charset="0"/>
                <a:ea typeface="楷体_GB2312" pitchFamily="49" charset="-122"/>
              </a:rPr>
              <a:t>：</a:t>
            </a:r>
          </a:p>
          <a:p>
            <a:pPr algn="l" eaLnBrk="1" hangingPunct="1">
              <a:lnSpc>
                <a:spcPct val="120000"/>
              </a:lnSpc>
              <a:spcBef>
                <a:spcPct val="10000"/>
              </a:spcBef>
              <a:buClr>
                <a:srgbClr val="FF00FF"/>
              </a:buClr>
              <a:buSzPct val="50000"/>
              <a:buFont typeface="Wingdings" panose="05000000000000000000" pitchFamily="2" charset="2"/>
              <a:buNone/>
            </a:pPr>
            <a:r>
              <a:rPr lang="zh-CN" altLang="en-US" sz="2800" b="1">
                <a:solidFill>
                  <a:schemeClr val="folHlink"/>
                </a:solidFill>
                <a:effectLst/>
                <a:latin typeface="Times New Roman" panose="02020603050405020304" pitchFamily="18" charset="0"/>
                <a:ea typeface="楷体_GB2312" pitchFamily="49" charset="-122"/>
              </a:rPr>
              <a:t>     第一步，将一个二进制串（</a:t>
            </a:r>
            <a:r>
              <a:rPr lang="en-US" altLang="zh-CN" sz="2800" b="1" i="1">
                <a:solidFill>
                  <a:schemeClr val="folHlink"/>
                </a:solidFill>
                <a:effectLst/>
                <a:latin typeface="Times New Roman" panose="02020603050405020304" pitchFamily="18" charset="0"/>
                <a:ea typeface="楷体_GB2312" pitchFamily="49" charset="-122"/>
              </a:rPr>
              <a:t>b</a:t>
            </a:r>
            <a:r>
              <a:rPr lang="en-US" altLang="zh-CN" sz="2800" b="1" baseline="-25000">
                <a:solidFill>
                  <a:schemeClr val="folHlink"/>
                </a:solidFill>
                <a:effectLst/>
                <a:latin typeface="Times New Roman" panose="02020603050405020304" pitchFamily="18" charset="0"/>
                <a:ea typeface="楷体_GB2312" pitchFamily="49" charset="-122"/>
              </a:rPr>
              <a:t>21</a:t>
            </a:r>
            <a:r>
              <a:rPr lang="en-US" altLang="zh-CN" sz="2800" b="1" i="1">
                <a:solidFill>
                  <a:schemeClr val="folHlink"/>
                </a:solidFill>
                <a:effectLst/>
                <a:latin typeface="Times New Roman" panose="02020603050405020304" pitchFamily="18" charset="0"/>
                <a:ea typeface="楷体_GB2312" pitchFamily="49" charset="-122"/>
              </a:rPr>
              <a:t>b</a:t>
            </a:r>
            <a:r>
              <a:rPr lang="en-US" altLang="zh-CN" sz="2800" b="1" baseline="-25000">
                <a:solidFill>
                  <a:schemeClr val="folHlink"/>
                </a:solidFill>
                <a:effectLst/>
                <a:latin typeface="Times New Roman" panose="02020603050405020304" pitchFamily="18" charset="0"/>
                <a:ea typeface="楷体_GB2312" pitchFamily="49" charset="-122"/>
              </a:rPr>
              <a:t>20</a:t>
            </a:r>
            <a:r>
              <a:rPr lang="en-US" altLang="zh-CN" sz="2800" b="1">
                <a:solidFill>
                  <a:schemeClr val="folHlink"/>
                </a:solidFill>
                <a:effectLst/>
                <a:latin typeface="Times New Roman" panose="02020603050405020304" pitchFamily="18" charset="0"/>
                <a:ea typeface="楷体_GB2312" pitchFamily="49" charset="-122"/>
                <a:cs typeface="Times New Roman" panose="02020603050405020304" pitchFamily="18" charset="0"/>
              </a:rPr>
              <a:t>…</a:t>
            </a:r>
            <a:r>
              <a:rPr lang="en-US" altLang="zh-CN" sz="2800" b="1" i="1">
                <a:solidFill>
                  <a:schemeClr val="folHlink"/>
                </a:solidFill>
                <a:effectLst/>
                <a:latin typeface="Times New Roman" panose="02020603050405020304" pitchFamily="18" charset="0"/>
                <a:ea typeface="楷体_GB2312" pitchFamily="49" charset="-122"/>
                <a:cs typeface="Times New Roman" panose="02020603050405020304" pitchFamily="18" charset="0"/>
              </a:rPr>
              <a:t>b</a:t>
            </a:r>
            <a:r>
              <a:rPr lang="en-US" altLang="zh-CN" sz="2800" b="1" baseline="-25000">
                <a:solidFill>
                  <a:schemeClr val="folHlink"/>
                </a:solidFill>
                <a:effectLst/>
                <a:latin typeface="Times New Roman" panose="02020603050405020304" pitchFamily="18" charset="0"/>
                <a:ea typeface="楷体_GB2312" pitchFamily="49" charset="-122"/>
                <a:cs typeface="Times New Roman" panose="02020603050405020304" pitchFamily="18" charset="0"/>
              </a:rPr>
              <a:t>0</a:t>
            </a:r>
            <a:r>
              <a:rPr lang="zh-CN" altLang="en-US" sz="2800" b="1">
                <a:solidFill>
                  <a:schemeClr val="folHlink"/>
                </a:solidFill>
                <a:effectLst/>
                <a:latin typeface="Times New Roman" panose="02020603050405020304" pitchFamily="18" charset="0"/>
                <a:ea typeface="楷体_GB2312" pitchFamily="49" charset="-122"/>
              </a:rPr>
              <a:t>）转化为</a:t>
            </a:r>
            <a:r>
              <a:rPr lang="en-US" altLang="zh-CN" sz="2800" b="1">
                <a:solidFill>
                  <a:schemeClr val="folHlink"/>
                </a:solidFill>
                <a:effectLst/>
                <a:latin typeface="Times New Roman" panose="02020603050405020304" pitchFamily="18" charset="0"/>
                <a:ea typeface="楷体_GB2312" pitchFamily="49" charset="-122"/>
              </a:rPr>
              <a:t>10</a:t>
            </a:r>
            <a:r>
              <a:rPr lang="zh-CN" altLang="en-US" sz="2800" b="1">
                <a:solidFill>
                  <a:schemeClr val="folHlink"/>
                </a:solidFill>
                <a:effectLst/>
                <a:latin typeface="Times New Roman" panose="02020603050405020304" pitchFamily="18" charset="0"/>
                <a:ea typeface="楷体_GB2312" pitchFamily="49" charset="-122"/>
              </a:rPr>
              <a:t>进制数：</a:t>
            </a:r>
          </a:p>
          <a:p>
            <a:pPr algn="l" eaLnBrk="1" hangingPunct="1">
              <a:lnSpc>
                <a:spcPct val="120000"/>
              </a:lnSpc>
              <a:spcBef>
                <a:spcPct val="10000"/>
              </a:spcBef>
              <a:buClr>
                <a:srgbClr val="FF00FF"/>
              </a:buClr>
              <a:buSzPct val="50000"/>
              <a:buFont typeface="Wingdings" panose="05000000000000000000" pitchFamily="2" charset="2"/>
              <a:buNone/>
            </a:pPr>
            <a:endParaRPr lang="zh-CN" altLang="en-US" sz="2800" b="1">
              <a:solidFill>
                <a:schemeClr val="folHlink"/>
              </a:solidFill>
              <a:effectLst/>
              <a:latin typeface="Times New Roman" panose="02020603050405020304" pitchFamily="18" charset="0"/>
              <a:ea typeface="楷体_GB2312" pitchFamily="49" charset="-122"/>
            </a:endParaRPr>
          </a:p>
          <a:p>
            <a:pPr algn="l" eaLnBrk="1" hangingPunct="1">
              <a:lnSpc>
                <a:spcPct val="120000"/>
              </a:lnSpc>
              <a:spcBef>
                <a:spcPct val="10000"/>
              </a:spcBef>
              <a:buClr>
                <a:srgbClr val="FF00FF"/>
              </a:buClr>
              <a:buSzPct val="50000"/>
              <a:buFont typeface="Wingdings" panose="05000000000000000000" pitchFamily="2" charset="2"/>
              <a:buNone/>
            </a:pPr>
            <a:r>
              <a:rPr lang="zh-CN" altLang="en-US" sz="2800" b="1">
                <a:solidFill>
                  <a:schemeClr val="folHlink"/>
                </a:solidFill>
                <a:effectLst/>
                <a:latin typeface="Times New Roman" panose="02020603050405020304" pitchFamily="18" charset="0"/>
                <a:ea typeface="楷体_GB2312" pitchFamily="49" charset="-122"/>
              </a:rPr>
              <a:t>     第二步，</a:t>
            </a:r>
            <a:r>
              <a:rPr lang="en-US" altLang="zh-CN" sz="2800" b="1" i="1">
                <a:solidFill>
                  <a:schemeClr val="folHlink"/>
                </a:solidFill>
                <a:effectLst/>
                <a:latin typeface="Times New Roman" panose="02020603050405020304" pitchFamily="18" charset="0"/>
                <a:ea typeface="楷体_GB2312" pitchFamily="49" charset="-122"/>
              </a:rPr>
              <a:t>x’</a:t>
            </a:r>
            <a:r>
              <a:rPr lang="zh-CN" altLang="en-US" sz="2800" b="1">
                <a:solidFill>
                  <a:schemeClr val="folHlink"/>
                </a:solidFill>
                <a:effectLst/>
                <a:latin typeface="Times New Roman" panose="02020603050405020304" pitchFamily="18" charset="0"/>
                <a:ea typeface="楷体_GB2312" pitchFamily="49" charset="-122"/>
              </a:rPr>
              <a:t>对应的区间</a:t>
            </a:r>
            <a:r>
              <a:rPr lang="en-US" altLang="zh-CN" sz="2800" b="1">
                <a:solidFill>
                  <a:schemeClr val="folHlink"/>
                </a:solidFill>
                <a:effectLst/>
                <a:latin typeface="Times New Roman" panose="02020603050405020304" pitchFamily="18" charset="0"/>
                <a:ea typeface="楷体_GB2312" pitchFamily="49" charset="-122"/>
              </a:rPr>
              <a:t>[-1,2]</a:t>
            </a:r>
            <a:r>
              <a:rPr lang="zh-CN" altLang="en-US" sz="2800" b="1">
                <a:solidFill>
                  <a:schemeClr val="folHlink"/>
                </a:solidFill>
                <a:effectLst/>
                <a:latin typeface="Times New Roman" panose="02020603050405020304" pitchFamily="18" charset="0"/>
                <a:ea typeface="楷体_GB2312" pitchFamily="49" charset="-122"/>
              </a:rPr>
              <a:t>内的实数：</a:t>
            </a:r>
          </a:p>
        </p:txBody>
      </p:sp>
      <p:sp>
        <p:nvSpPr>
          <p:cNvPr id="183303" name="Rectangle 7">
            <a:extLst>
              <a:ext uri="{FF2B5EF4-FFF2-40B4-BE49-F238E27FC236}">
                <a16:creationId xmlns:a16="http://schemas.microsoft.com/office/drawing/2014/main" id="{7D77BC20-C00C-49FB-AA24-FEBED2126EA7}"/>
              </a:ext>
            </a:extLst>
          </p:cNvPr>
          <p:cNvSpPr>
            <a:spLocks noRot="1" noChangeArrowheads="1"/>
          </p:cNvSpPr>
          <p:nvPr/>
        </p:nvSpPr>
        <p:spPr bwMode="auto">
          <a:xfrm>
            <a:off x="0" y="1196975"/>
            <a:ext cx="9144000" cy="576263"/>
          </a:xfrm>
          <a:prstGeom prst="rect">
            <a:avLst/>
          </a:prstGeom>
          <a:gradFill rotWithShape="1">
            <a:gsLst>
              <a:gs pos="0">
                <a:srgbClr val="DDDDDD">
                  <a:alpha val="39999"/>
                </a:srgbClr>
              </a:gs>
              <a:gs pos="50000">
                <a:srgbClr val="B2B2B2">
                  <a:alpha val="60001"/>
                </a:srgbClr>
              </a:gs>
              <a:gs pos="100000">
                <a:srgbClr val="DDDDDD">
                  <a:alpha val="39999"/>
                </a:srgbClr>
              </a:gs>
            </a:gsLst>
            <a:lin ang="5400000" scaled="1"/>
          </a:gradFill>
          <a:ln w="9525">
            <a:noFill/>
            <a:miter lim="800000"/>
            <a:headEnd/>
            <a:tailEnd/>
          </a:ln>
          <a:effectLst/>
        </p:spPr>
        <p:txBody>
          <a:bodyPr/>
          <a:lstStyle>
            <a:lvl1pPr marL="444500" indent="-444500"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l" eaLnBrk="1" hangingPunct="1">
              <a:lnSpc>
                <a:spcPct val="105000"/>
              </a:lnSpc>
              <a:buClr>
                <a:schemeClr val="accent1"/>
              </a:buClr>
              <a:buSzTx/>
              <a:buFont typeface="Wingdings" panose="05000000000000000000" pitchFamily="2" charset="2"/>
              <a:buNone/>
            </a:pPr>
            <a:r>
              <a:rPr lang="zh-CN" altLang="en-US" sz="2800" b="1">
                <a:solidFill>
                  <a:srgbClr val="FFFF99"/>
                </a:solidFill>
                <a:effectLst>
                  <a:outerShdw blurRad="38100" dist="38100" dir="2700000" algn="tl">
                    <a:srgbClr val="C0C0C0"/>
                  </a:outerShdw>
                </a:effectLst>
                <a:latin typeface="Times New Roman" panose="02020603050405020304" pitchFamily="18" charset="0"/>
                <a:ea typeface="黑体" panose="02010609060101010101" pitchFamily="49" charset="-122"/>
              </a:rPr>
              <a:t>简单函数优化的实例</a:t>
            </a:r>
            <a:r>
              <a:rPr lang="zh-CN" altLang="en-US" sz="2800" b="1">
                <a:solidFill>
                  <a:srgbClr val="FFFF99"/>
                </a:solidFill>
                <a:effectLst/>
                <a:latin typeface="Arial" panose="020B0604020202020204" pitchFamily="34" charset="0"/>
                <a:ea typeface="楷体_GB2312" pitchFamily="49" charset="-122"/>
              </a:rPr>
              <a:t>  </a:t>
            </a:r>
          </a:p>
        </p:txBody>
      </p:sp>
      <p:graphicFrame>
        <p:nvGraphicFramePr>
          <p:cNvPr id="183304" name="Object 8">
            <a:extLst>
              <a:ext uri="{FF2B5EF4-FFF2-40B4-BE49-F238E27FC236}">
                <a16:creationId xmlns:a16="http://schemas.microsoft.com/office/drawing/2014/main" id="{A9CCC428-A611-4C00-AB43-87B32116B1FF}"/>
              </a:ext>
            </a:extLst>
          </p:cNvPr>
          <p:cNvGraphicFramePr>
            <a:graphicFrameLocks noChangeAspect="1"/>
          </p:cNvGraphicFramePr>
          <p:nvPr/>
        </p:nvGraphicFramePr>
        <p:xfrm>
          <a:off x="1958975" y="3727450"/>
          <a:ext cx="4484688" cy="996950"/>
        </p:xfrm>
        <a:graphic>
          <a:graphicData uri="http://schemas.openxmlformats.org/presentationml/2006/ole">
            <mc:AlternateContent xmlns:mc="http://schemas.openxmlformats.org/markup-compatibility/2006">
              <mc:Choice xmlns:v="urn:schemas-microsoft-com:vml" Requires="v">
                <p:oleObj spid="_x0000_s14355" name="公式" r:id="rId3" imgW="1943100" imgH="431800" progId="Equation.3">
                  <p:embed/>
                </p:oleObj>
              </mc:Choice>
              <mc:Fallback>
                <p:oleObj name="公式" r:id="rId3" imgW="1943100" imgH="4318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8975" y="3727450"/>
                        <a:ext cx="4484688" cy="996950"/>
                      </a:xfrm>
                      <a:prstGeom prst="rect">
                        <a:avLst/>
                      </a:prstGeom>
                      <a:gradFill rotWithShape="1">
                        <a:gsLst>
                          <a:gs pos="0">
                            <a:srgbClr val="CCFFFF"/>
                          </a:gs>
                          <a:gs pos="100000">
                            <a:schemeClr val="tx1">
                              <a:alpha val="24001"/>
                            </a:schemeClr>
                          </a:gs>
                        </a:gsLst>
                        <a:path path="shape">
                          <a:fillToRect l="50000" t="50000" r="50000" b="50000"/>
                        </a:path>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3305" name="Object 9">
            <a:extLst>
              <a:ext uri="{FF2B5EF4-FFF2-40B4-BE49-F238E27FC236}">
                <a16:creationId xmlns:a16="http://schemas.microsoft.com/office/drawing/2014/main" id="{A640F938-347D-4BCD-8B79-837D025A5654}"/>
              </a:ext>
            </a:extLst>
          </p:cNvPr>
          <p:cNvGraphicFramePr>
            <a:graphicFrameLocks noChangeAspect="1"/>
          </p:cNvGraphicFramePr>
          <p:nvPr/>
        </p:nvGraphicFramePr>
        <p:xfrm>
          <a:off x="1979613" y="5373688"/>
          <a:ext cx="2544762" cy="758825"/>
        </p:xfrm>
        <a:graphic>
          <a:graphicData uri="http://schemas.openxmlformats.org/presentationml/2006/ole">
            <mc:AlternateContent xmlns:mc="http://schemas.openxmlformats.org/markup-compatibility/2006">
              <mc:Choice xmlns:v="urn:schemas-microsoft-com:vml" Requires="v">
                <p:oleObj spid="_x0000_s14356" name="公式" r:id="rId5" imgW="1320227" imgH="393529" progId="Equation.3">
                  <p:embed/>
                </p:oleObj>
              </mc:Choice>
              <mc:Fallback>
                <p:oleObj name="公式" r:id="rId5" imgW="1320227" imgH="393529"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5373688"/>
                        <a:ext cx="2544762" cy="758825"/>
                      </a:xfrm>
                      <a:prstGeom prst="rect">
                        <a:avLst/>
                      </a:prstGeom>
                      <a:gradFill rotWithShape="1">
                        <a:gsLst>
                          <a:gs pos="0">
                            <a:srgbClr val="CCFFFF"/>
                          </a:gs>
                          <a:gs pos="100000">
                            <a:schemeClr val="tx1">
                              <a:alpha val="24001"/>
                            </a:schemeClr>
                          </a:gs>
                        </a:gsLst>
                        <a:path path="shape">
                          <a:fillToRect l="50000" t="50000" r="50000" b="50000"/>
                        </a:path>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3306" name="Text Box 10">
            <a:extLst>
              <a:ext uri="{FF2B5EF4-FFF2-40B4-BE49-F238E27FC236}">
                <a16:creationId xmlns:a16="http://schemas.microsoft.com/office/drawing/2014/main" id="{55A43972-2C1E-442D-8DD2-FF61F7CD2A2E}"/>
              </a:ext>
            </a:extLst>
          </p:cNvPr>
          <p:cNvSpPr txBox="1">
            <a:spLocks noChangeArrowheads="1"/>
          </p:cNvSpPr>
          <p:nvPr/>
        </p:nvSpPr>
        <p:spPr bwMode="auto">
          <a:xfrm>
            <a:off x="4427538" y="1484313"/>
            <a:ext cx="4537075" cy="817562"/>
          </a:xfrm>
          <a:prstGeom prst="rect">
            <a:avLst/>
          </a:prstGeom>
          <a:solidFill>
            <a:srgbClr val="E3EAF5"/>
          </a:solidFill>
          <a:ln w="38100" algn="ctr">
            <a:solidFill>
              <a:srgbClr val="FF9900"/>
            </a:solidFill>
            <a:miter lim="800000"/>
            <a:headEnd/>
            <a:tailEnd/>
          </a:ln>
        </p:spPr>
        <p:txBody>
          <a:bodyPr>
            <a:spAutoFit/>
          </a:bodyPr>
          <a:lstStyle>
            <a:lvl1pPr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ctr" eaLnBrk="1" hangingPunct="1">
              <a:spcBef>
                <a:spcPct val="50000"/>
              </a:spcBef>
              <a:buClrTx/>
              <a:buSzTx/>
            </a:pPr>
            <a:r>
              <a:rPr lang="en-US" altLang="zh-CN" sz="1800" b="1">
                <a:solidFill>
                  <a:srgbClr val="333333"/>
                </a:solidFill>
                <a:effectLst/>
                <a:latin typeface="Arial" panose="020B0604020202020204" pitchFamily="34" charset="0"/>
              </a:rPr>
              <a:t>(0000000000000000000000)</a:t>
            </a:r>
            <a:r>
              <a:rPr lang="en-US" altLang="zh-CN" sz="1800" b="1">
                <a:solidFill>
                  <a:srgbClr val="333333"/>
                </a:solidFill>
                <a:effectLst/>
                <a:latin typeface="Arial" panose="020B0604020202020204" pitchFamily="34" charset="0"/>
                <a:cs typeface="Arial" panose="020B0604020202020204" pitchFamily="34" charset="0"/>
              </a:rPr>
              <a:t>→-1</a:t>
            </a:r>
          </a:p>
          <a:p>
            <a:pPr algn="ctr" eaLnBrk="1" hangingPunct="1">
              <a:spcBef>
                <a:spcPct val="50000"/>
              </a:spcBef>
              <a:buClrTx/>
              <a:buSzTx/>
            </a:pPr>
            <a:r>
              <a:rPr lang="en-US" altLang="zh-CN" sz="1800" b="1">
                <a:solidFill>
                  <a:srgbClr val="333333"/>
                </a:solidFill>
                <a:effectLst/>
                <a:latin typeface="Arial" panose="020B0604020202020204" pitchFamily="34" charset="0"/>
              </a:rPr>
              <a:t>(1111111111111111111111)→2</a:t>
            </a:r>
            <a:endParaRPr lang="en-US" altLang="zh-CN" sz="1800" b="1">
              <a:solidFill>
                <a:srgbClr val="333333"/>
              </a:solidFill>
              <a:effectLst/>
              <a:latin typeface="Arial" panose="020B0604020202020204" pitchFamily="34" charset="0"/>
              <a:cs typeface="Arial" panose="020B0604020202020204" pitchFamily="34" charset="0"/>
            </a:endParaRPr>
          </a:p>
        </p:txBody>
      </p:sp>
      <p:sp>
        <p:nvSpPr>
          <p:cNvPr id="183307" name="AutoShape 11">
            <a:hlinkClick r:id="rId7" action="ppaction://hlinksldjump"/>
            <a:extLst>
              <a:ext uri="{FF2B5EF4-FFF2-40B4-BE49-F238E27FC236}">
                <a16:creationId xmlns:a16="http://schemas.microsoft.com/office/drawing/2014/main" id="{D51F8F8F-7432-4640-9260-29BECA9F2697}"/>
              </a:ext>
            </a:extLst>
          </p:cNvPr>
          <p:cNvSpPr>
            <a:spLocks noChangeArrowheads="1"/>
          </p:cNvSpPr>
          <p:nvPr/>
        </p:nvSpPr>
        <p:spPr bwMode="auto">
          <a:xfrm>
            <a:off x="8101013" y="5661025"/>
            <a:ext cx="574675" cy="720725"/>
          </a:xfrm>
          <a:prstGeom prst="curvedLeftArrow">
            <a:avLst>
              <a:gd name="adj1" fmla="val 25083"/>
              <a:gd name="adj2" fmla="val 50166"/>
              <a:gd name="adj3" fmla="val 33333"/>
            </a:avLst>
          </a:prstGeom>
          <a:solidFill>
            <a:schemeClr val="accent1"/>
          </a:solidFill>
          <a:ln w="38100">
            <a:solidFill>
              <a:srgbClr val="FF6600"/>
            </a:solidFill>
            <a:miter lim="800000"/>
            <a:headEnd/>
            <a:tailEnd/>
          </a:ln>
          <a:effectLst/>
        </p:spPr>
        <p:txBody>
          <a:bodyPr wrap="none" anchor="ctr"/>
          <a:lstStyle/>
          <a:p>
            <a:pPr>
              <a:defRPr/>
            </a:pP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83304"/>
                                        </p:tgtEl>
                                        <p:attrNameLst>
                                          <p:attrName>style.visibility</p:attrName>
                                        </p:attrNameLst>
                                      </p:cBhvr>
                                      <p:to>
                                        <p:strVal val="visible"/>
                                      </p:to>
                                    </p:set>
                                    <p:animEffect transition="in" filter="box(in)">
                                      <p:cBhvr>
                                        <p:cTn id="7" dur="500"/>
                                        <p:tgtEl>
                                          <p:spTgt spid="1833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83305"/>
                                        </p:tgtEl>
                                        <p:attrNameLst>
                                          <p:attrName>style.visibility</p:attrName>
                                        </p:attrNameLst>
                                      </p:cBhvr>
                                      <p:to>
                                        <p:strVal val="visible"/>
                                      </p:to>
                                    </p:set>
                                    <p:animEffect transition="in" filter="box(in)">
                                      <p:cBhvr>
                                        <p:cTn id="12" dur="500"/>
                                        <p:tgtEl>
                                          <p:spTgt spid="18330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12" fill="hold" grpId="0" nodeType="clickEffect">
                                  <p:stCondLst>
                                    <p:cond delay="0"/>
                                  </p:stCondLst>
                                  <p:childTnLst>
                                    <p:set>
                                      <p:cBhvr>
                                        <p:cTn id="16" dur="1" fill="hold">
                                          <p:stCondLst>
                                            <p:cond delay="0"/>
                                          </p:stCondLst>
                                        </p:cTn>
                                        <p:tgtEl>
                                          <p:spTgt spid="183306"/>
                                        </p:tgtEl>
                                        <p:attrNameLst>
                                          <p:attrName>style.visibility</p:attrName>
                                        </p:attrNameLst>
                                      </p:cBhvr>
                                      <p:to>
                                        <p:strVal val="visible"/>
                                      </p:to>
                                    </p:set>
                                    <p:anim calcmode="lin" valueType="num">
                                      <p:cBhvr additive="base">
                                        <p:cTn id="17" dur="500" fill="hold"/>
                                        <p:tgtEl>
                                          <p:spTgt spid="183306"/>
                                        </p:tgtEl>
                                        <p:attrNameLst>
                                          <p:attrName>ppt_x</p:attrName>
                                        </p:attrNameLst>
                                      </p:cBhvr>
                                      <p:tavLst>
                                        <p:tav tm="0">
                                          <p:val>
                                            <p:strVal val="0-#ppt_w/2"/>
                                          </p:val>
                                        </p:tav>
                                        <p:tav tm="100000">
                                          <p:val>
                                            <p:strVal val="#ppt_x"/>
                                          </p:val>
                                        </p:tav>
                                      </p:tavLst>
                                    </p:anim>
                                    <p:anim calcmode="lin" valueType="num">
                                      <p:cBhvr additive="base">
                                        <p:cTn id="18" dur="500" fill="hold"/>
                                        <p:tgtEl>
                                          <p:spTgt spid="1833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9891A670-CFA6-4D33-96D2-E62A195627CC}"/>
              </a:ext>
            </a:extLst>
          </p:cNvPr>
          <p:cNvSpPr>
            <a:spLocks noGrp="1" noChangeArrowheads="1"/>
          </p:cNvSpPr>
          <p:nvPr>
            <p:ph type="ctrTitle"/>
          </p:nvPr>
        </p:nvSpPr>
        <p:spPr>
          <a:xfrm>
            <a:off x="250825" y="404813"/>
            <a:ext cx="7772400" cy="1143000"/>
          </a:xfrm>
        </p:spPr>
        <p:txBody>
          <a:bodyPr/>
          <a:lstStyle/>
          <a:p>
            <a:pPr eaLnBrk="1" hangingPunct="1"/>
            <a:r>
              <a:rPr lang="zh-CN" altLang="en-US"/>
              <a:t>目标函数值到适值形式的映射</a:t>
            </a:r>
          </a:p>
        </p:txBody>
      </p:sp>
      <p:sp>
        <p:nvSpPr>
          <p:cNvPr id="23555" name="Rectangle 3">
            <a:extLst>
              <a:ext uri="{FF2B5EF4-FFF2-40B4-BE49-F238E27FC236}">
                <a16:creationId xmlns:a16="http://schemas.microsoft.com/office/drawing/2014/main" id="{0DFDA85A-6076-4F00-A29A-3107A47126AA}"/>
              </a:ext>
            </a:extLst>
          </p:cNvPr>
          <p:cNvSpPr>
            <a:spLocks noGrp="1" noChangeArrowheads="1"/>
          </p:cNvSpPr>
          <p:nvPr>
            <p:ph type="subTitle" idx="1"/>
          </p:nvPr>
        </p:nvSpPr>
        <p:spPr>
          <a:xfrm>
            <a:off x="1042988" y="2205038"/>
            <a:ext cx="6769100" cy="1752600"/>
          </a:xfrm>
        </p:spPr>
        <p:txBody>
          <a:bodyPr/>
          <a:lstStyle/>
          <a:p>
            <a:pPr algn="l" eaLnBrk="1" hangingPunct="1"/>
            <a:r>
              <a:rPr lang="zh-CN" altLang="en-US" sz="2400"/>
              <a:t>       </a:t>
            </a:r>
            <a:r>
              <a:rPr lang="zh-CN" altLang="en-US" sz="2800" b="1">
                <a:solidFill>
                  <a:schemeClr val="folHlink"/>
                </a:solidFill>
                <a:latin typeface="Times New Roman" panose="02020603050405020304" pitchFamily="18" charset="0"/>
                <a:ea typeface="楷体_GB2312" pitchFamily="49" charset="-122"/>
              </a:rPr>
              <a:t>适值是非负的，任何情况下总希望</a:t>
            </a:r>
            <a:r>
              <a:rPr lang="zh-CN" altLang="en-US" sz="2800" b="1">
                <a:solidFill>
                  <a:srgbClr val="FF0000"/>
                </a:solidFill>
                <a:latin typeface="Times New Roman" panose="02020603050405020304" pitchFamily="18" charset="0"/>
                <a:ea typeface="楷体_GB2312" pitchFamily="49" charset="-122"/>
              </a:rPr>
              <a:t>越大越好</a:t>
            </a:r>
            <a:r>
              <a:rPr lang="zh-CN" altLang="en-US" sz="2800" b="1">
                <a:solidFill>
                  <a:schemeClr val="folHlink"/>
                </a:solidFill>
                <a:latin typeface="Times New Roman" panose="02020603050405020304" pitchFamily="18" charset="0"/>
                <a:ea typeface="楷体_GB2312" pitchFamily="49" charset="-122"/>
              </a:rPr>
              <a:t>；而目标函数有正、有负、甚至可能是复数值；且目标函数和适值间的关系也多种多样。如求最大值对应点时，目标函数和适值变化方向相同；求最小值对应点时，变化方向恰好相反；目标函数值越小的点，适值越大。因此，存在目标函数值向适值映射的问题。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8">
            <a:extLst>
              <a:ext uri="{FF2B5EF4-FFF2-40B4-BE49-F238E27FC236}">
                <a16:creationId xmlns:a16="http://schemas.microsoft.com/office/drawing/2014/main" id="{BFF0516D-48FC-4B37-907E-105241252A0B}"/>
              </a:ext>
            </a:extLst>
          </p:cNvPr>
          <p:cNvSpPr>
            <a:spLocks noGrp="1" noChangeArrowheads="1"/>
          </p:cNvSpPr>
          <p:nvPr>
            <p:ph type="ctrTitle"/>
          </p:nvPr>
        </p:nvSpPr>
        <p:spPr>
          <a:xfrm>
            <a:off x="533400" y="914400"/>
            <a:ext cx="7772400" cy="79375"/>
          </a:xfrm>
        </p:spPr>
        <p:txBody>
          <a:bodyPr/>
          <a:lstStyle/>
          <a:p>
            <a:pPr eaLnBrk="1" hangingPunct="1"/>
            <a:endParaRPr lang="zh-CN" altLang="en-US" sz="2800"/>
          </a:p>
        </p:txBody>
      </p:sp>
      <p:sp>
        <p:nvSpPr>
          <p:cNvPr id="24579" name="Rectangle 3">
            <a:extLst>
              <a:ext uri="{FF2B5EF4-FFF2-40B4-BE49-F238E27FC236}">
                <a16:creationId xmlns:a16="http://schemas.microsoft.com/office/drawing/2014/main" id="{7B05E914-D27A-461B-BD80-923F666DBF94}"/>
              </a:ext>
            </a:extLst>
          </p:cNvPr>
          <p:cNvSpPr>
            <a:spLocks noGrp="1" noChangeArrowheads="1"/>
          </p:cNvSpPr>
          <p:nvPr>
            <p:ph type="subTitle" idx="1"/>
          </p:nvPr>
        </p:nvSpPr>
        <p:spPr>
          <a:xfrm>
            <a:off x="609600" y="981075"/>
            <a:ext cx="7924800" cy="5572125"/>
          </a:xfrm>
        </p:spPr>
        <p:txBody>
          <a:bodyPr/>
          <a:lstStyle/>
          <a:p>
            <a:pPr marL="457200" indent="-457200" algn="l" eaLnBrk="1" hangingPunct="1">
              <a:buFont typeface="Arial" panose="020B0604020202020204" pitchFamily="34" charset="0"/>
              <a:buChar char="•"/>
            </a:pPr>
            <a:r>
              <a:rPr lang="zh-CN" altLang="en-US" sz="2800" b="1">
                <a:solidFill>
                  <a:schemeClr val="folHlink"/>
                </a:solidFill>
                <a:latin typeface="Times New Roman" panose="02020603050405020304" pitchFamily="18" charset="0"/>
                <a:ea typeface="楷体_GB2312" pitchFamily="49" charset="-122"/>
              </a:rPr>
              <a:t>保证映射后的适值是非负的，</a:t>
            </a:r>
            <a:endParaRPr lang="en-US" altLang="zh-CN" sz="2800" b="1">
              <a:solidFill>
                <a:schemeClr val="folHlink"/>
              </a:solidFill>
              <a:latin typeface="Times New Roman" panose="02020603050405020304" pitchFamily="18" charset="0"/>
              <a:ea typeface="楷体_GB2312" pitchFamily="49" charset="-122"/>
            </a:endParaRPr>
          </a:p>
          <a:p>
            <a:pPr marL="457200" indent="-457200" algn="l" eaLnBrk="1" hangingPunct="1">
              <a:buFont typeface="Arial" panose="020B0604020202020204" pitchFamily="34" charset="0"/>
              <a:buChar char="•"/>
            </a:pPr>
            <a:r>
              <a:rPr lang="zh-CN" altLang="en-US" sz="2800" b="1">
                <a:solidFill>
                  <a:schemeClr val="folHlink"/>
                </a:solidFill>
                <a:latin typeface="Times New Roman" panose="02020603050405020304" pitchFamily="18" charset="0"/>
                <a:ea typeface="楷体_GB2312" pitchFamily="49" charset="-122"/>
              </a:rPr>
              <a:t>目标函数的优化方向应对应于适值增大的方向。 </a:t>
            </a:r>
          </a:p>
          <a:p>
            <a:pPr marL="457200" indent="-457200" algn="just" eaLnBrk="1" hangingPunct="1"/>
            <a:r>
              <a:rPr lang="zh-CN" altLang="en-US" sz="2800" b="1">
                <a:solidFill>
                  <a:schemeClr val="folHlink"/>
                </a:solidFill>
                <a:latin typeface="Times New Roman" panose="02020603050405020304" pitchFamily="18" charset="0"/>
                <a:ea typeface="楷体_GB2312" pitchFamily="49" charset="-122"/>
              </a:rPr>
              <a:t>对</a:t>
            </a:r>
            <a:r>
              <a:rPr lang="zh-CN" altLang="en-US" sz="2800" b="1">
                <a:solidFill>
                  <a:srgbClr val="FF0000"/>
                </a:solidFill>
                <a:latin typeface="Times New Roman" panose="02020603050405020304" pitchFamily="18" charset="0"/>
                <a:ea typeface="楷体_GB2312" pitchFamily="49" charset="-122"/>
              </a:rPr>
              <a:t>最小化问题</a:t>
            </a:r>
            <a:r>
              <a:rPr lang="zh-CN" altLang="en-US" sz="2800" b="1">
                <a:solidFill>
                  <a:schemeClr val="folHlink"/>
                </a:solidFill>
                <a:latin typeface="Times New Roman" panose="02020603050405020304" pitchFamily="18" charset="0"/>
                <a:ea typeface="楷体_GB2312" pitchFamily="49" charset="-122"/>
              </a:rPr>
              <a:t>，一般采用如下适值函数</a:t>
            </a:r>
            <a:r>
              <a:rPr lang="en-US" altLang="zh-CN" sz="2800" b="1">
                <a:solidFill>
                  <a:schemeClr val="folHlink"/>
                </a:solidFill>
                <a:latin typeface="Times New Roman" panose="02020603050405020304" pitchFamily="18" charset="0"/>
                <a:ea typeface="楷体_GB2312" pitchFamily="49" charset="-122"/>
              </a:rPr>
              <a:t>f(x)</a:t>
            </a:r>
            <a:r>
              <a:rPr lang="zh-CN" altLang="en-US" sz="2800" b="1">
                <a:solidFill>
                  <a:schemeClr val="folHlink"/>
                </a:solidFill>
                <a:latin typeface="Times New Roman" panose="02020603050405020304" pitchFamily="18" charset="0"/>
                <a:ea typeface="楷体_GB2312" pitchFamily="49" charset="-122"/>
              </a:rPr>
              <a:t>和目标函数</a:t>
            </a:r>
            <a:r>
              <a:rPr lang="en-US" altLang="zh-CN" sz="2800" b="1">
                <a:solidFill>
                  <a:schemeClr val="folHlink"/>
                </a:solidFill>
                <a:latin typeface="Times New Roman" panose="02020603050405020304" pitchFamily="18" charset="0"/>
                <a:ea typeface="楷体_GB2312" pitchFamily="49" charset="-122"/>
              </a:rPr>
              <a:t>g(x)</a:t>
            </a:r>
            <a:r>
              <a:rPr lang="zh-CN" altLang="en-US" sz="2800" b="1">
                <a:solidFill>
                  <a:schemeClr val="folHlink"/>
                </a:solidFill>
                <a:latin typeface="Times New Roman" panose="02020603050405020304" pitchFamily="18" charset="0"/>
                <a:ea typeface="楷体_GB2312" pitchFamily="49" charset="-122"/>
              </a:rPr>
              <a:t>的映射关系：</a:t>
            </a:r>
          </a:p>
          <a:p>
            <a:pPr marL="457200" indent="-457200" eaLnBrk="1" hangingPunct="1"/>
            <a:r>
              <a:rPr lang="zh-CN" altLang="en-US" sz="2800" b="1">
                <a:solidFill>
                  <a:schemeClr val="folHlink"/>
                </a:solidFill>
                <a:latin typeface="Times New Roman" panose="02020603050405020304" pitchFamily="18" charset="0"/>
                <a:ea typeface="楷体_GB2312" pitchFamily="49" charset="-122"/>
              </a:rPr>
              <a:t>                                                                                                     </a:t>
            </a:r>
          </a:p>
          <a:p>
            <a:pPr marL="457200" indent="-457200" algn="just" eaLnBrk="1" hangingPunct="1"/>
            <a:endParaRPr lang="en-US" altLang="zh-CN" sz="2800" b="1">
              <a:solidFill>
                <a:schemeClr val="folHlink"/>
              </a:solidFill>
              <a:latin typeface="Times New Roman" panose="02020603050405020304" pitchFamily="18" charset="0"/>
              <a:ea typeface="楷体_GB2312" pitchFamily="49" charset="-122"/>
            </a:endParaRPr>
          </a:p>
          <a:p>
            <a:pPr marL="457200" indent="-457200" algn="just" eaLnBrk="1" hangingPunct="1"/>
            <a:endParaRPr lang="en-US" altLang="zh-CN" sz="2800" b="1">
              <a:solidFill>
                <a:schemeClr val="folHlink"/>
              </a:solidFill>
              <a:latin typeface="Times New Roman" panose="02020603050405020304" pitchFamily="18" charset="0"/>
              <a:ea typeface="楷体_GB2312" pitchFamily="49" charset="-122"/>
            </a:endParaRPr>
          </a:p>
          <a:p>
            <a:pPr marL="457200" indent="-457200" algn="just" eaLnBrk="1" hangingPunct="1"/>
            <a:r>
              <a:rPr lang="zh-CN" altLang="en-US" sz="2800" b="1">
                <a:solidFill>
                  <a:schemeClr val="folHlink"/>
                </a:solidFill>
                <a:latin typeface="Times New Roman" panose="02020603050405020304" pitchFamily="18" charset="0"/>
                <a:ea typeface="楷体_GB2312" pitchFamily="49" charset="-122"/>
              </a:rPr>
              <a:t>其中：</a:t>
            </a:r>
            <a:r>
              <a:rPr lang="en-US" altLang="zh-CN" sz="2800" b="1">
                <a:solidFill>
                  <a:schemeClr val="folHlink"/>
                </a:solidFill>
                <a:latin typeface="Times New Roman" panose="02020603050405020304" pitchFamily="18" charset="0"/>
                <a:ea typeface="楷体_GB2312" pitchFamily="49" charset="-122"/>
              </a:rPr>
              <a:t>cmax</a:t>
            </a:r>
            <a:r>
              <a:rPr lang="zh-CN" altLang="en-US" sz="2800" b="1">
                <a:solidFill>
                  <a:schemeClr val="folHlink"/>
                </a:solidFill>
                <a:latin typeface="Times New Roman" panose="02020603050405020304" pitchFamily="18" charset="0"/>
                <a:ea typeface="楷体_GB2312" pitchFamily="49" charset="-122"/>
              </a:rPr>
              <a:t>可以是一个输入参数，或是理论上的最大值，或是到目前所有代（或最近的</a:t>
            </a:r>
            <a:r>
              <a:rPr lang="en-US" altLang="zh-CN" sz="2800" b="1">
                <a:solidFill>
                  <a:schemeClr val="folHlink"/>
                </a:solidFill>
                <a:latin typeface="Times New Roman" panose="02020603050405020304" pitchFamily="18" charset="0"/>
                <a:ea typeface="楷体_GB2312" pitchFamily="49" charset="-122"/>
              </a:rPr>
              <a:t>k</a:t>
            </a:r>
            <a:r>
              <a:rPr lang="zh-CN" altLang="en-US" sz="2800" b="1">
                <a:solidFill>
                  <a:schemeClr val="folHlink"/>
                </a:solidFill>
                <a:latin typeface="Times New Roman" panose="02020603050405020304" pitchFamily="18" charset="0"/>
                <a:ea typeface="楷体_GB2312" pitchFamily="49" charset="-122"/>
              </a:rPr>
              <a:t>代）之中见到的</a:t>
            </a:r>
            <a:r>
              <a:rPr lang="en-US" altLang="zh-CN" sz="2800" b="1">
                <a:solidFill>
                  <a:schemeClr val="folHlink"/>
                </a:solidFill>
                <a:latin typeface="Times New Roman" panose="02020603050405020304" pitchFamily="18" charset="0"/>
                <a:ea typeface="楷体_GB2312" pitchFamily="49" charset="-122"/>
              </a:rPr>
              <a:t>g(x)</a:t>
            </a:r>
            <a:r>
              <a:rPr lang="zh-CN" altLang="en-US" sz="2800" b="1">
                <a:solidFill>
                  <a:schemeClr val="folHlink"/>
                </a:solidFill>
                <a:latin typeface="Times New Roman" panose="02020603050405020304" pitchFamily="18" charset="0"/>
                <a:ea typeface="楷体_GB2312" pitchFamily="49" charset="-122"/>
              </a:rPr>
              <a:t>的最大值，此时</a:t>
            </a:r>
            <a:r>
              <a:rPr lang="en-US" altLang="zh-CN" sz="2800" b="1">
                <a:solidFill>
                  <a:schemeClr val="folHlink"/>
                </a:solidFill>
                <a:latin typeface="Times New Roman" panose="02020603050405020304" pitchFamily="18" charset="0"/>
                <a:ea typeface="楷体_GB2312" pitchFamily="49" charset="-122"/>
              </a:rPr>
              <a:t>cmax</a:t>
            </a:r>
            <a:r>
              <a:rPr lang="zh-CN" altLang="en-US" sz="2800" b="1">
                <a:solidFill>
                  <a:schemeClr val="folHlink"/>
                </a:solidFill>
                <a:latin typeface="Times New Roman" panose="02020603050405020304" pitchFamily="18" charset="0"/>
                <a:ea typeface="楷体_GB2312" pitchFamily="49" charset="-122"/>
              </a:rPr>
              <a:t>随着代数会有所变化。</a:t>
            </a:r>
          </a:p>
          <a:p>
            <a:pPr marL="457200" indent="-457200" eaLnBrk="1" hangingPunct="1"/>
            <a:endParaRPr lang="zh-CN" altLang="en-US"/>
          </a:p>
        </p:txBody>
      </p:sp>
      <p:graphicFrame>
        <p:nvGraphicFramePr>
          <p:cNvPr id="16388" name="Object 7">
            <a:extLst>
              <a:ext uri="{FF2B5EF4-FFF2-40B4-BE49-F238E27FC236}">
                <a16:creationId xmlns:a16="http://schemas.microsoft.com/office/drawing/2014/main" id="{6E47A73C-F3DD-41BF-B7A0-7150A4EC0209}"/>
              </a:ext>
            </a:extLst>
          </p:cNvPr>
          <p:cNvGraphicFramePr>
            <a:graphicFrameLocks noChangeAspect="1"/>
          </p:cNvGraphicFramePr>
          <p:nvPr/>
        </p:nvGraphicFramePr>
        <p:xfrm>
          <a:off x="1258888" y="3213100"/>
          <a:ext cx="6457950" cy="1223963"/>
        </p:xfrm>
        <a:graphic>
          <a:graphicData uri="http://schemas.openxmlformats.org/presentationml/2006/ole">
            <mc:AlternateContent xmlns:mc="http://schemas.openxmlformats.org/markup-compatibility/2006">
              <mc:Choice xmlns:v="urn:schemas-microsoft-com:vml" Requires="v">
                <p:oleObj spid="_x0000_s16392" r:id="rId3" imgW="2385166" imgH="426816" progId="Equation.3">
                  <p:embed/>
                </p:oleObj>
              </mc:Choice>
              <mc:Fallback>
                <p:oleObj r:id="rId3" imgW="2385166" imgH="426816"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3213100"/>
                        <a:ext cx="6457950"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19B7113C-3D7E-49FA-A951-C762E6D227B9}"/>
              </a:ext>
            </a:extLst>
          </p:cNvPr>
          <p:cNvSpPr>
            <a:spLocks noGrp="1" noChangeArrowheads="1"/>
          </p:cNvSpPr>
          <p:nvPr>
            <p:ph type="subTitle" idx="1"/>
          </p:nvPr>
        </p:nvSpPr>
        <p:spPr>
          <a:xfrm>
            <a:off x="611188" y="692150"/>
            <a:ext cx="7924800" cy="5788025"/>
          </a:xfrm>
        </p:spPr>
        <p:txBody>
          <a:bodyPr/>
          <a:lstStyle/>
          <a:p>
            <a:pPr algn="just" eaLnBrk="1" hangingPunct="1">
              <a:lnSpc>
                <a:spcPct val="90000"/>
              </a:lnSpc>
            </a:pPr>
            <a:r>
              <a:rPr lang="zh-CN" altLang="en-US" sz="2800" b="1">
                <a:solidFill>
                  <a:schemeClr val="folHlink"/>
                </a:solidFill>
                <a:latin typeface="Times New Roman" panose="02020603050405020304" pitchFamily="18" charset="0"/>
                <a:ea typeface="楷体_GB2312" pitchFamily="49" charset="-122"/>
              </a:rPr>
              <a:t>对最大化问题，一般采用下述方法：</a:t>
            </a:r>
          </a:p>
          <a:p>
            <a:pPr eaLnBrk="1" hangingPunct="1">
              <a:lnSpc>
                <a:spcPct val="90000"/>
              </a:lnSpc>
            </a:pPr>
            <a:r>
              <a:rPr lang="zh-CN" altLang="en-US" sz="2800" b="1">
                <a:solidFill>
                  <a:schemeClr val="folHlink"/>
                </a:solidFill>
                <a:latin typeface="Times New Roman" panose="02020603050405020304" pitchFamily="18" charset="0"/>
                <a:ea typeface="楷体_GB2312" pitchFamily="49" charset="-122"/>
              </a:rPr>
              <a:t>                                                                                                    </a:t>
            </a:r>
          </a:p>
          <a:p>
            <a:pPr algn="ctr" eaLnBrk="1" hangingPunct="1">
              <a:lnSpc>
                <a:spcPct val="90000"/>
              </a:lnSpc>
            </a:pPr>
            <a:endParaRPr lang="en-US" altLang="zh-CN" sz="2800" b="1">
              <a:solidFill>
                <a:schemeClr val="folHlink"/>
              </a:solidFill>
              <a:latin typeface="Times New Roman" panose="02020603050405020304" pitchFamily="18" charset="0"/>
              <a:ea typeface="楷体_GB2312" pitchFamily="49" charset="-122"/>
            </a:endParaRPr>
          </a:p>
          <a:p>
            <a:pPr algn="ctr" eaLnBrk="1" hangingPunct="1">
              <a:lnSpc>
                <a:spcPct val="90000"/>
              </a:lnSpc>
            </a:pPr>
            <a:endParaRPr lang="zh-CN" altLang="en-US" sz="2800" b="1">
              <a:solidFill>
                <a:schemeClr val="folHlink"/>
              </a:solidFill>
              <a:latin typeface="Times New Roman" panose="02020603050405020304" pitchFamily="18" charset="0"/>
              <a:ea typeface="楷体_GB2312" pitchFamily="49" charset="-122"/>
            </a:endParaRPr>
          </a:p>
          <a:p>
            <a:pPr algn="just" eaLnBrk="1" hangingPunct="1">
              <a:lnSpc>
                <a:spcPct val="90000"/>
              </a:lnSpc>
            </a:pPr>
            <a:r>
              <a:rPr lang="zh-CN" altLang="en-US" sz="2800" b="1">
                <a:solidFill>
                  <a:schemeClr val="folHlink"/>
                </a:solidFill>
                <a:latin typeface="Times New Roman" panose="02020603050405020304" pitchFamily="18" charset="0"/>
                <a:ea typeface="楷体_GB2312" pitchFamily="49" charset="-122"/>
              </a:rPr>
              <a:t>式中: </a:t>
            </a:r>
            <a:r>
              <a:rPr lang="en-US" altLang="zh-CN" sz="2800" b="1">
                <a:solidFill>
                  <a:schemeClr val="folHlink"/>
                </a:solidFill>
                <a:latin typeface="Times New Roman" panose="02020603050405020304" pitchFamily="18" charset="0"/>
                <a:ea typeface="楷体_GB2312" pitchFamily="49" charset="-122"/>
              </a:rPr>
              <a:t>cmin</a:t>
            </a:r>
            <a:r>
              <a:rPr lang="zh-CN" altLang="en-US" sz="2800" b="1">
                <a:solidFill>
                  <a:schemeClr val="folHlink"/>
                </a:solidFill>
                <a:latin typeface="Times New Roman" panose="02020603050405020304" pitchFamily="18" charset="0"/>
                <a:ea typeface="楷体_GB2312" pitchFamily="49" charset="-122"/>
              </a:rPr>
              <a:t>既可以是输入值也可以是当前最小值或最近的</a:t>
            </a:r>
            <a:r>
              <a:rPr lang="en-US" altLang="zh-CN" sz="2800" b="1">
                <a:solidFill>
                  <a:schemeClr val="folHlink"/>
                </a:solidFill>
                <a:latin typeface="Times New Roman" panose="02020603050405020304" pitchFamily="18" charset="0"/>
                <a:ea typeface="楷体_GB2312" pitchFamily="49" charset="-122"/>
              </a:rPr>
              <a:t>k</a:t>
            </a:r>
            <a:r>
              <a:rPr lang="zh-CN" altLang="en-US" sz="2800" b="1">
                <a:solidFill>
                  <a:schemeClr val="folHlink"/>
                </a:solidFill>
                <a:latin typeface="Times New Roman" panose="02020603050405020304" pitchFamily="18" charset="0"/>
                <a:ea typeface="楷体_GB2312" pitchFamily="49" charset="-122"/>
              </a:rPr>
              <a:t>代中的最小值。</a:t>
            </a:r>
          </a:p>
          <a:p>
            <a:pPr algn="just" eaLnBrk="1" hangingPunct="1">
              <a:lnSpc>
                <a:spcPct val="90000"/>
              </a:lnSpc>
            </a:pPr>
            <a:r>
              <a:rPr lang="zh-CN" altLang="en-US" sz="2800" b="1">
                <a:solidFill>
                  <a:schemeClr val="folHlink"/>
                </a:solidFill>
                <a:latin typeface="Times New Roman" panose="02020603050405020304" pitchFamily="18" charset="0"/>
                <a:ea typeface="楷体_GB2312" pitchFamily="49" charset="-122"/>
              </a:rPr>
              <a:t>对指数函数问题，一般采用下述方法：</a:t>
            </a:r>
          </a:p>
          <a:p>
            <a:pPr algn="just" eaLnBrk="1" hangingPunct="1">
              <a:lnSpc>
                <a:spcPct val="90000"/>
              </a:lnSpc>
            </a:pPr>
            <a:endParaRPr lang="zh-CN" altLang="en-US" sz="2800" b="1">
              <a:solidFill>
                <a:schemeClr val="folHlink"/>
              </a:solidFill>
              <a:latin typeface="Times New Roman" panose="02020603050405020304" pitchFamily="18" charset="0"/>
              <a:ea typeface="楷体_GB2312" pitchFamily="49" charset="-122"/>
            </a:endParaRPr>
          </a:p>
          <a:p>
            <a:pPr algn="just" eaLnBrk="1" hangingPunct="1">
              <a:lnSpc>
                <a:spcPct val="90000"/>
              </a:lnSpc>
            </a:pPr>
            <a:endParaRPr lang="zh-CN" altLang="en-US" sz="2800" b="1">
              <a:solidFill>
                <a:schemeClr val="folHlink"/>
              </a:solidFill>
              <a:latin typeface="Times New Roman" panose="02020603050405020304" pitchFamily="18" charset="0"/>
              <a:ea typeface="楷体_GB2312" pitchFamily="49" charset="-122"/>
            </a:endParaRPr>
          </a:p>
          <a:p>
            <a:pPr algn="just" eaLnBrk="1" hangingPunct="1">
              <a:lnSpc>
                <a:spcPct val="90000"/>
              </a:lnSpc>
            </a:pPr>
            <a:r>
              <a:rPr lang="zh-CN" altLang="en-US" sz="2800" b="1">
                <a:solidFill>
                  <a:schemeClr val="folHlink"/>
                </a:solidFill>
                <a:latin typeface="Times New Roman" panose="02020603050405020304" pitchFamily="18" charset="0"/>
                <a:ea typeface="楷体_GB2312" pitchFamily="49" charset="-122"/>
              </a:rPr>
              <a:t>其中：</a:t>
            </a:r>
            <a:r>
              <a:rPr lang="en-US" altLang="zh-CN" sz="2800" b="1">
                <a:solidFill>
                  <a:schemeClr val="folHlink"/>
                </a:solidFill>
                <a:latin typeface="Times New Roman" panose="02020603050405020304" pitchFamily="18" charset="0"/>
                <a:ea typeface="楷体_GB2312" pitchFamily="49" charset="-122"/>
              </a:rPr>
              <a:t>c</a:t>
            </a:r>
            <a:r>
              <a:rPr lang="zh-CN" altLang="en-US" sz="2800" b="1">
                <a:solidFill>
                  <a:schemeClr val="folHlink"/>
                </a:solidFill>
                <a:latin typeface="Times New Roman" panose="02020603050405020304" pitchFamily="18" charset="0"/>
                <a:ea typeface="楷体_GB2312" pitchFamily="49" charset="-122"/>
              </a:rPr>
              <a:t>一般取</a:t>
            </a:r>
            <a:r>
              <a:rPr lang="zh-CN" altLang="en-US" sz="2800" b="1">
                <a:solidFill>
                  <a:srgbClr val="FF0000"/>
                </a:solidFill>
                <a:latin typeface="Times New Roman" panose="02020603050405020304" pitchFamily="18" charset="0"/>
                <a:ea typeface="楷体_GB2312" pitchFamily="49" charset="-122"/>
              </a:rPr>
              <a:t>1.618或2</a:t>
            </a:r>
            <a:r>
              <a:rPr lang="zh-CN" altLang="en-US" sz="2800" b="1">
                <a:solidFill>
                  <a:schemeClr val="folHlink"/>
                </a:solidFill>
                <a:latin typeface="Times New Roman" panose="02020603050405020304" pitchFamily="18" charset="0"/>
                <a:ea typeface="楷体_GB2312" pitchFamily="49" charset="-122"/>
              </a:rPr>
              <a:t>（最大化），0.618（最小化）。这样，既</a:t>
            </a:r>
            <a:r>
              <a:rPr lang="zh-CN" altLang="en-US" sz="2800" b="1">
                <a:solidFill>
                  <a:srgbClr val="FF0000"/>
                </a:solidFill>
                <a:latin typeface="Times New Roman" panose="02020603050405020304" pitchFamily="18" charset="0"/>
                <a:ea typeface="楷体_GB2312" pitchFamily="49" charset="-122"/>
              </a:rPr>
              <a:t>保证了</a:t>
            </a:r>
            <a:r>
              <a:rPr lang="en-US" altLang="zh-CN" sz="2800" b="1">
                <a:solidFill>
                  <a:srgbClr val="FF0000"/>
                </a:solidFill>
                <a:latin typeface="Times New Roman" panose="02020603050405020304" pitchFamily="18" charset="0"/>
                <a:ea typeface="楷体_GB2312" pitchFamily="49" charset="-122"/>
              </a:rPr>
              <a:t>f(x)≥0</a:t>
            </a:r>
            <a:r>
              <a:rPr lang="zh-CN" altLang="en-US" sz="2800" b="1">
                <a:solidFill>
                  <a:srgbClr val="FF0000"/>
                </a:solidFill>
                <a:latin typeface="Times New Roman" panose="02020603050405020304" pitchFamily="18" charset="0"/>
                <a:ea typeface="楷体_GB2312" pitchFamily="49" charset="-122"/>
              </a:rPr>
              <a:t>又使</a:t>
            </a:r>
            <a:r>
              <a:rPr lang="en-US" altLang="zh-CN" sz="2800" b="1">
                <a:solidFill>
                  <a:srgbClr val="FF0000"/>
                </a:solidFill>
                <a:latin typeface="Times New Roman" panose="02020603050405020304" pitchFamily="18" charset="0"/>
                <a:ea typeface="楷体_GB2312" pitchFamily="49" charset="-122"/>
              </a:rPr>
              <a:t>f(x)</a:t>
            </a:r>
            <a:r>
              <a:rPr lang="zh-CN" altLang="en-US" sz="2800" b="1">
                <a:solidFill>
                  <a:srgbClr val="FF0000"/>
                </a:solidFill>
                <a:latin typeface="Times New Roman" panose="02020603050405020304" pitchFamily="18" charset="0"/>
                <a:ea typeface="楷体_GB2312" pitchFamily="49" charset="-122"/>
              </a:rPr>
              <a:t>的增大方向与优化方向一致</a:t>
            </a:r>
            <a:r>
              <a:rPr lang="zh-CN" altLang="en-US" sz="2800" b="1">
                <a:solidFill>
                  <a:schemeClr val="folHlink"/>
                </a:solidFill>
                <a:latin typeface="Times New Roman" panose="02020603050405020304" pitchFamily="18" charset="0"/>
                <a:ea typeface="楷体_GB2312" pitchFamily="49" charset="-122"/>
              </a:rPr>
              <a:t>。</a:t>
            </a:r>
          </a:p>
        </p:txBody>
      </p:sp>
      <p:graphicFrame>
        <p:nvGraphicFramePr>
          <p:cNvPr id="17411" name="Object 4">
            <a:extLst>
              <a:ext uri="{FF2B5EF4-FFF2-40B4-BE49-F238E27FC236}">
                <a16:creationId xmlns:a16="http://schemas.microsoft.com/office/drawing/2014/main" id="{D1CE696E-8F35-483C-97B0-FA8EDF8A7A93}"/>
              </a:ext>
            </a:extLst>
          </p:cNvPr>
          <p:cNvGraphicFramePr>
            <a:graphicFrameLocks noChangeAspect="1"/>
          </p:cNvGraphicFramePr>
          <p:nvPr/>
        </p:nvGraphicFramePr>
        <p:xfrm>
          <a:off x="1403350" y="1268413"/>
          <a:ext cx="5649913" cy="1081087"/>
        </p:xfrm>
        <a:graphic>
          <a:graphicData uri="http://schemas.openxmlformats.org/presentationml/2006/ole">
            <mc:AlternateContent xmlns:mc="http://schemas.openxmlformats.org/markup-compatibility/2006">
              <mc:Choice xmlns:v="urn:schemas-microsoft-com:vml" Requires="v">
                <p:oleObj spid="_x0000_s17423" r:id="rId3" imgW="2354479" imgH="426816" progId="Equation.3">
                  <p:embed/>
                </p:oleObj>
              </mc:Choice>
              <mc:Fallback>
                <p:oleObj r:id="rId3" imgW="2354479" imgH="426816"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1268413"/>
                        <a:ext cx="5649913"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2" name="Object 5">
            <a:extLst>
              <a:ext uri="{FF2B5EF4-FFF2-40B4-BE49-F238E27FC236}">
                <a16:creationId xmlns:a16="http://schemas.microsoft.com/office/drawing/2014/main" id="{CED42956-BC4F-4FB7-AA0F-7F431783ADFF}"/>
              </a:ext>
            </a:extLst>
          </p:cNvPr>
          <p:cNvGraphicFramePr>
            <a:graphicFrameLocks noChangeAspect="1"/>
          </p:cNvGraphicFramePr>
          <p:nvPr/>
        </p:nvGraphicFramePr>
        <p:xfrm>
          <a:off x="2195513" y="4076700"/>
          <a:ext cx="1439862" cy="581025"/>
        </p:xfrm>
        <a:graphic>
          <a:graphicData uri="http://schemas.openxmlformats.org/presentationml/2006/ole">
            <mc:AlternateContent xmlns:mc="http://schemas.openxmlformats.org/markup-compatibility/2006">
              <mc:Choice xmlns:v="urn:schemas-microsoft-com:vml" Requires="v">
                <p:oleObj spid="_x0000_s17424" r:id="rId5" imgW="518223" imgH="182952" progId="Equation.3">
                  <p:embed/>
                </p:oleObj>
              </mc:Choice>
              <mc:Fallback>
                <p:oleObj r:id="rId5" imgW="518223" imgH="182952"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513" y="4076700"/>
                        <a:ext cx="14398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3" name="Object 6">
            <a:extLst>
              <a:ext uri="{FF2B5EF4-FFF2-40B4-BE49-F238E27FC236}">
                <a16:creationId xmlns:a16="http://schemas.microsoft.com/office/drawing/2014/main" id="{2369B2E8-46F7-4D18-87D8-085D571C8C60}"/>
              </a:ext>
            </a:extLst>
          </p:cNvPr>
          <p:cNvGraphicFramePr>
            <a:graphicFrameLocks noChangeAspect="1"/>
          </p:cNvGraphicFramePr>
          <p:nvPr/>
        </p:nvGraphicFramePr>
        <p:xfrm>
          <a:off x="5148263" y="4076700"/>
          <a:ext cx="1466850" cy="576263"/>
        </p:xfrm>
        <a:graphic>
          <a:graphicData uri="http://schemas.openxmlformats.org/presentationml/2006/ole">
            <mc:AlternateContent xmlns:mc="http://schemas.openxmlformats.org/markup-compatibility/2006">
              <mc:Choice xmlns:v="urn:schemas-microsoft-com:vml" Requires="v">
                <p:oleObj spid="_x0000_s17425" r:id="rId7" imgW="449501" imgH="160056" progId="Equation.3">
                  <p:embed/>
                </p:oleObj>
              </mc:Choice>
              <mc:Fallback>
                <p:oleObj r:id="rId7" imgW="449501" imgH="160056"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8263" y="4076700"/>
                        <a:ext cx="14668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41DCF56B-A3D4-4C79-8B81-D1CFB14CCB78}"/>
              </a:ext>
            </a:extLst>
          </p:cNvPr>
          <p:cNvSpPr>
            <a:spLocks noGrp="1" noChangeArrowheads="1"/>
          </p:cNvSpPr>
          <p:nvPr>
            <p:ph type="body" sz="half" idx="1"/>
          </p:nvPr>
        </p:nvSpPr>
        <p:spPr>
          <a:xfrm>
            <a:off x="0" y="549275"/>
            <a:ext cx="9144000" cy="719138"/>
          </a:xfrm>
          <a:gradFill rotWithShape="1">
            <a:gsLst>
              <a:gs pos="0">
                <a:srgbClr val="333333">
                  <a:alpha val="39999"/>
                </a:srgbClr>
              </a:gs>
              <a:gs pos="50000">
                <a:schemeClr val="bg1"/>
              </a:gs>
              <a:gs pos="100000">
                <a:srgbClr val="333333">
                  <a:alpha val="39999"/>
                </a:srgbClr>
              </a:gs>
            </a:gsLst>
            <a:lin ang="5400000" scaled="1"/>
          </a:gradFill>
          <a:ln>
            <a:miter lim="800000"/>
            <a:headEnd/>
            <a:tailEnd/>
          </a:ln>
          <a:extLst/>
        </p:spPr>
        <p:txBody>
          <a:bodyPr/>
          <a:lstStyle>
            <a:lvl1pPr marL="444500" indent="-444500"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eaLnBrk="1" hangingPunct="1">
              <a:lnSpc>
                <a:spcPct val="105000"/>
              </a:lnSpc>
              <a:buFont typeface="Wingdings" panose="05000000000000000000" pitchFamily="2" charset="2"/>
              <a:buNone/>
            </a:pPr>
            <a:r>
              <a:rPr lang="zh-CN" altLang="en-US" b="1">
                <a:solidFill>
                  <a:srgbClr val="FFFF00"/>
                </a:solidFill>
                <a:effectLst>
                  <a:outerShdw blurRad="38100" dist="38100" dir="2700000" algn="tl">
                    <a:srgbClr val="C0C0C0"/>
                  </a:outerShdw>
                </a:effectLst>
                <a:latin typeface="Times New Roman" panose="02020603050405020304" pitchFamily="18" charset="0"/>
                <a:ea typeface="黑体" panose="02010609060101010101" pitchFamily="49" charset="-122"/>
              </a:rPr>
              <a:t>基本遗传算法</a:t>
            </a:r>
            <a:r>
              <a:rPr lang="zh-CN" altLang="en-US" sz="2800" b="1">
                <a:solidFill>
                  <a:schemeClr val="folHlink"/>
                </a:solidFill>
                <a:latin typeface="Arial" panose="020B0604020202020204" pitchFamily="34" charset="0"/>
                <a:ea typeface="楷体_GB2312" pitchFamily="49" charset="-122"/>
              </a:rPr>
              <a:t>  </a:t>
            </a:r>
          </a:p>
        </p:txBody>
      </p:sp>
      <p:sp>
        <p:nvSpPr>
          <p:cNvPr id="18437" name="Rectangle 6">
            <a:extLst>
              <a:ext uri="{FF2B5EF4-FFF2-40B4-BE49-F238E27FC236}">
                <a16:creationId xmlns:a16="http://schemas.microsoft.com/office/drawing/2014/main" id="{9AE77431-03C1-4703-8571-9FCC0F6FF94C}"/>
              </a:ext>
            </a:extLst>
          </p:cNvPr>
          <p:cNvSpPr>
            <a:spLocks noRot="1" noChangeArrowheads="1"/>
          </p:cNvSpPr>
          <p:nvPr/>
        </p:nvSpPr>
        <p:spPr bwMode="auto">
          <a:xfrm>
            <a:off x="250825" y="1916113"/>
            <a:ext cx="5905500"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4500" indent="-444500"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l" eaLnBrk="1" hangingPunct="1">
              <a:lnSpc>
                <a:spcPct val="120000"/>
              </a:lnSpc>
              <a:spcBef>
                <a:spcPct val="10000"/>
              </a:spcBef>
              <a:buClr>
                <a:schemeClr val="accent1"/>
              </a:buClr>
              <a:buSzTx/>
              <a:buFont typeface="Wingdings" panose="05000000000000000000" pitchFamily="2" charset="2"/>
              <a:buChar char="l"/>
            </a:pPr>
            <a:r>
              <a:rPr lang="zh-CN" altLang="en-US" sz="2800" b="1">
                <a:effectLst/>
                <a:latin typeface="Arial" panose="020B0604020202020204" pitchFamily="34" charset="0"/>
                <a:ea typeface="黑体" panose="02010609060101010101" pitchFamily="49" charset="-122"/>
              </a:rPr>
              <a:t>几个概念</a:t>
            </a:r>
          </a:p>
          <a:p>
            <a:pPr algn="l" eaLnBrk="1" hangingPunct="1">
              <a:lnSpc>
                <a:spcPct val="120000"/>
              </a:lnSpc>
              <a:spcBef>
                <a:spcPct val="10000"/>
              </a:spcBef>
              <a:buClr>
                <a:srgbClr val="FF00FF"/>
              </a:buClr>
              <a:buSzPct val="50000"/>
              <a:buFont typeface="Wingdings" panose="05000000000000000000" pitchFamily="2" charset="2"/>
              <a:buChar char="ü"/>
            </a:pPr>
            <a:r>
              <a:rPr lang="zh-CN" altLang="en-US" sz="2800" b="1">
                <a:solidFill>
                  <a:srgbClr val="FF0000"/>
                </a:solidFill>
                <a:effectLst/>
                <a:latin typeface="Times New Roman" panose="02020603050405020304" pitchFamily="18" charset="0"/>
                <a:ea typeface="楷体_GB2312" pitchFamily="49" charset="-122"/>
              </a:rPr>
              <a:t>选择强度</a:t>
            </a:r>
            <a:r>
              <a:rPr lang="zh-CN" altLang="en-US" sz="2800" b="1">
                <a:solidFill>
                  <a:schemeClr val="folHlink"/>
                </a:solidFill>
                <a:effectLst/>
                <a:latin typeface="Times New Roman" panose="02020603050405020304" pitchFamily="18" charset="0"/>
                <a:ea typeface="楷体_GB2312" pitchFamily="49" charset="-122"/>
              </a:rPr>
              <a:t>（</a:t>
            </a:r>
            <a:r>
              <a:rPr lang="en-US" altLang="zh-CN" sz="2800" b="1">
                <a:solidFill>
                  <a:schemeClr val="folHlink"/>
                </a:solidFill>
                <a:effectLst/>
                <a:latin typeface="Times New Roman" panose="02020603050405020304" pitchFamily="18" charset="0"/>
                <a:ea typeface="楷体_GB2312" pitchFamily="49" charset="-122"/>
              </a:rPr>
              <a:t>selection intensity</a:t>
            </a:r>
            <a:r>
              <a:rPr lang="zh-CN" altLang="en-US" sz="2800" b="1">
                <a:solidFill>
                  <a:schemeClr val="folHlink"/>
                </a:solidFill>
                <a:effectLst/>
                <a:latin typeface="Times New Roman" panose="02020603050405020304" pitchFamily="18" charset="0"/>
                <a:ea typeface="楷体_GB2312" pitchFamily="49" charset="-122"/>
              </a:rPr>
              <a:t>）</a:t>
            </a:r>
            <a:r>
              <a:rPr lang="en-US" altLang="zh-CN" sz="2800" b="1">
                <a:solidFill>
                  <a:schemeClr val="folHlink"/>
                </a:solidFill>
                <a:effectLst/>
                <a:latin typeface="Times New Roman" panose="02020603050405020304" pitchFamily="18" charset="0"/>
                <a:ea typeface="楷体_GB2312" pitchFamily="49" charset="-122"/>
              </a:rPr>
              <a:t>:</a:t>
            </a:r>
            <a:r>
              <a:rPr lang="zh-CN" altLang="en-US" sz="2800" b="1">
                <a:solidFill>
                  <a:schemeClr val="folHlink"/>
                </a:solidFill>
                <a:effectLst/>
                <a:latin typeface="Times New Roman" panose="02020603050405020304" pitchFamily="18" charset="0"/>
                <a:ea typeface="楷体_GB2312" pitchFamily="49" charset="-122"/>
              </a:rPr>
              <a:t>将正规高斯分布应用于选择方法，期望平均适应度；</a:t>
            </a:r>
          </a:p>
          <a:p>
            <a:pPr algn="l" eaLnBrk="1" hangingPunct="1">
              <a:lnSpc>
                <a:spcPct val="120000"/>
              </a:lnSpc>
              <a:spcBef>
                <a:spcPct val="10000"/>
              </a:spcBef>
              <a:buClr>
                <a:srgbClr val="FF00FF"/>
              </a:buClr>
              <a:buSzPct val="50000"/>
              <a:buFont typeface="Wingdings" panose="05000000000000000000" pitchFamily="2" charset="2"/>
              <a:buChar char="ü"/>
            </a:pPr>
            <a:r>
              <a:rPr lang="zh-CN" altLang="en-US" sz="2800" b="1">
                <a:solidFill>
                  <a:schemeClr val="folHlink"/>
                </a:solidFill>
                <a:effectLst/>
                <a:latin typeface="Times New Roman" panose="02020603050405020304" pitchFamily="18" charset="0"/>
                <a:ea typeface="楷体_GB2312" pitchFamily="49" charset="-122"/>
              </a:rPr>
              <a:t>选择方差（</a:t>
            </a:r>
            <a:r>
              <a:rPr lang="en-US" altLang="zh-CN" sz="2800" b="1">
                <a:solidFill>
                  <a:schemeClr val="folHlink"/>
                </a:solidFill>
                <a:effectLst/>
                <a:latin typeface="Times New Roman" panose="02020603050405020304" pitchFamily="18" charset="0"/>
                <a:ea typeface="楷体_GB2312" pitchFamily="49" charset="-122"/>
              </a:rPr>
              <a:t>selection variance</a:t>
            </a:r>
            <a:r>
              <a:rPr lang="zh-CN" altLang="en-US" sz="2800" b="1">
                <a:solidFill>
                  <a:schemeClr val="folHlink"/>
                </a:solidFill>
                <a:effectLst/>
                <a:latin typeface="Times New Roman" panose="02020603050405020304" pitchFamily="18" charset="0"/>
                <a:ea typeface="楷体_GB2312" pitchFamily="49" charset="-122"/>
              </a:rPr>
              <a:t>）：将正规高斯分布应用于选择方法，期望种群适应度的方差。</a:t>
            </a:r>
          </a:p>
        </p:txBody>
      </p:sp>
      <p:sp>
        <p:nvSpPr>
          <p:cNvPr id="200711" name="Rectangle 7">
            <a:extLst>
              <a:ext uri="{FF2B5EF4-FFF2-40B4-BE49-F238E27FC236}">
                <a16:creationId xmlns:a16="http://schemas.microsoft.com/office/drawing/2014/main" id="{01866F36-4E11-4485-AED7-F2670FD455E8}"/>
              </a:ext>
            </a:extLst>
          </p:cNvPr>
          <p:cNvSpPr>
            <a:spLocks noRot="1" noChangeArrowheads="1"/>
          </p:cNvSpPr>
          <p:nvPr/>
        </p:nvSpPr>
        <p:spPr bwMode="auto">
          <a:xfrm>
            <a:off x="0" y="1196975"/>
            <a:ext cx="9144000" cy="576263"/>
          </a:xfrm>
          <a:prstGeom prst="rect">
            <a:avLst/>
          </a:prstGeom>
          <a:gradFill rotWithShape="1">
            <a:gsLst>
              <a:gs pos="0">
                <a:srgbClr val="DDDDDD">
                  <a:alpha val="39999"/>
                </a:srgbClr>
              </a:gs>
              <a:gs pos="50000">
                <a:srgbClr val="B2B2B2">
                  <a:alpha val="60001"/>
                </a:srgbClr>
              </a:gs>
              <a:gs pos="100000">
                <a:srgbClr val="DDDDDD">
                  <a:alpha val="39999"/>
                </a:srgbClr>
              </a:gs>
            </a:gsLst>
            <a:lin ang="5400000" scaled="1"/>
          </a:gradFill>
          <a:ln w="9525">
            <a:noFill/>
            <a:miter lim="800000"/>
            <a:headEnd/>
            <a:tailEnd/>
          </a:ln>
          <a:effectLst/>
        </p:spPr>
        <p:txBody>
          <a:bodyPr/>
          <a:lstStyle>
            <a:lvl1pPr marL="444500" indent="-444500"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l" eaLnBrk="1" hangingPunct="1">
              <a:lnSpc>
                <a:spcPct val="105000"/>
              </a:lnSpc>
              <a:buClr>
                <a:schemeClr val="accent1"/>
              </a:buClr>
              <a:buSzTx/>
              <a:buFont typeface="Wingdings" panose="05000000000000000000" pitchFamily="2" charset="2"/>
              <a:buNone/>
            </a:pPr>
            <a:r>
              <a:rPr lang="zh-CN" altLang="en-US" sz="2800" b="1">
                <a:solidFill>
                  <a:srgbClr val="FFFF99"/>
                </a:solidFill>
                <a:effectLst>
                  <a:outerShdw blurRad="38100" dist="38100" dir="2700000" algn="tl">
                    <a:srgbClr val="C0C0C0"/>
                  </a:outerShdw>
                </a:effectLst>
                <a:latin typeface="Times New Roman" panose="02020603050405020304" pitchFamily="18" charset="0"/>
                <a:ea typeface="黑体" panose="02010609060101010101" pitchFamily="49" charset="-122"/>
              </a:rPr>
              <a:t>遗传操作</a:t>
            </a:r>
            <a:r>
              <a:rPr lang="en-US" altLang="zh-CN" sz="2800" b="1">
                <a:solidFill>
                  <a:srgbClr val="FFFF99"/>
                </a:solidFill>
                <a:effectLst>
                  <a:outerShdw blurRad="38100" dist="38100" dir="2700000" algn="tl">
                    <a:srgbClr val="C0C0C0"/>
                  </a:outerShdw>
                </a:effectLst>
                <a:latin typeface="Times New Roman" panose="02020603050405020304" pitchFamily="18" charset="0"/>
                <a:ea typeface="黑体" panose="02010609060101010101" pitchFamily="49" charset="-122"/>
              </a:rPr>
              <a:t>——</a:t>
            </a:r>
            <a:r>
              <a:rPr lang="zh-CN" altLang="en-US" sz="2800" b="1">
                <a:solidFill>
                  <a:srgbClr val="FFFF99"/>
                </a:solidFill>
                <a:effectLst>
                  <a:outerShdw blurRad="38100" dist="38100" dir="2700000" algn="tl">
                    <a:srgbClr val="C0C0C0"/>
                  </a:outerShdw>
                </a:effectLst>
                <a:latin typeface="Times New Roman" panose="02020603050405020304" pitchFamily="18" charset="0"/>
                <a:ea typeface="黑体" panose="02010609060101010101" pitchFamily="49" charset="-122"/>
              </a:rPr>
              <a:t>选择</a:t>
            </a:r>
            <a:r>
              <a:rPr lang="zh-CN" altLang="en-US" sz="2800" b="1">
                <a:solidFill>
                  <a:srgbClr val="FFFF99"/>
                </a:solidFill>
                <a:effectLst/>
                <a:latin typeface="Arial" panose="020B0604020202020204" pitchFamily="34" charset="0"/>
                <a:ea typeface="楷体_GB2312" pitchFamily="49" charset="-122"/>
              </a:rPr>
              <a:t>  </a:t>
            </a:r>
          </a:p>
        </p:txBody>
      </p:sp>
      <p:pic>
        <p:nvPicPr>
          <p:cNvPr id="18441" name="Picture 8">
            <a:extLst>
              <a:ext uri="{FF2B5EF4-FFF2-40B4-BE49-F238E27FC236}">
                <a16:creationId xmlns:a16="http://schemas.microsoft.com/office/drawing/2014/main" id="{D3316328-79B1-4C34-99E3-6D47F108A9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788" y="2636838"/>
            <a:ext cx="2476500"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a:extLst>
              <a:ext uri="{FF2B5EF4-FFF2-40B4-BE49-F238E27FC236}">
                <a16:creationId xmlns:a16="http://schemas.microsoft.com/office/drawing/2014/main" id="{FBAB5D3D-3C86-4DFA-9A64-10961F3A9393}"/>
              </a:ext>
            </a:extLst>
          </p:cNvPr>
          <p:cNvSpPr>
            <a:spLocks noGrp="1" noChangeArrowheads="1"/>
          </p:cNvSpPr>
          <p:nvPr>
            <p:ph type="body" sz="half" idx="1"/>
          </p:nvPr>
        </p:nvSpPr>
        <p:spPr>
          <a:xfrm>
            <a:off x="0" y="549275"/>
            <a:ext cx="9144000" cy="719138"/>
          </a:xfrm>
          <a:gradFill rotWithShape="1">
            <a:gsLst>
              <a:gs pos="0">
                <a:srgbClr val="333333">
                  <a:alpha val="39999"/>
                </a:srgbClr>
              </a:gs>
              <a:gs pos="50000">
                <a:schemeClr val="bg1"/>
              </a:gs>
              <a:gs pos="100000">
                <a:srgbClr val="333333">
                  <a:alpha val="39999"/>
                </a:srgbClr>
              </a:gs>
            </a:gsLst>
            <a:lin ang="5400000" scaled="1"/>
          </a:gradFill>
          <a:ln>
            <a:miter lim="800000"/>
            <a:headEnd/>
            <a:tailEnd/>
          </a:ln>
          <a:extLst/>
        </p:spPr>
        <p:txBody>
          <a:bodyPr/>
          <a:lstStyle>
            <a:lvl1pPr marL="444500" indent="-444500"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eaLnBrk="1" hangingPunct="1">
              <a:lnSpc>
                <a:spcPct val="105000"/>
              </a:lnSpc>
              <a:buFont typeface="Wingdings" panose="05000000000000000000" pitchFamily="2" charset="2"/>
              <a:buNone/>
            </a:pPr>
            <a:r>
              <a:rPr lang="zh-CN" altLang="en-US" b="1">
                <a:solidFill>
                  <a:srgbClr val="FFFF00"/>
                </a:solidFill>
                <a:effectLst>
                  <a:outerShdw blurRad="38100" dist="38100" dir="2700000" algn="tl">
                    <a:srgbClr val="C0C0C0"/>
                  </a:outerShdw>
                </a:effectLst>
                <a:latin typeface="Times New Roman" panose="02020603050405020304" pitchFamily="18" charset="0"/>
                <a:ea typeface="黑体" panose="02010609060101010101" pitchFamily="49" charset="-122"/>
              </a:rPr>
              <a:t>基本遗传算法</a:t>
            </a:r>
            <a:r>
              <a:rPr lang="zh-CN" altLang="en-US" sz="2800" b="1">
                <a:solidFill>
                  <a:schemeClr val="folHlink"/>
                </a:solidFill>
                <a:latin typeface="Arial" panose="020B0604020202020204" pitchFamily="34" charset="0"/>
                <a:ea typeface="楷体_GB2312" pitchFamily="49" charset="-122"/>
              </a:rPr>
              <a:t>  </a:t>
            </a:r>
          </a:p>
        </p:txBody>
      </p:sp>
      <p:sp>
        <p:nvSpPr>
          <p:cNvPr id="19461" name="Rectangle 6">
            <a:extLst>
              <a:ext uri="{FF2B5EF4-FFF2-40B4-BE49-F238E27FC236}">
                <a16:creationId xmlns:a16="http://schemas.microsoft.com/office/drawing/2014/main" id="{9E730DA3-4870-42CD-874F-A69EDAD976CB}"/>
              </a:ext>
            </a:extLst>
          </p:cNvPr>
          <p:cNvSpPr>
            <a:spLocks noRot="1" noChangeArrowheads="1"/>
          </p:cNvSpPr>
          <p:nvPr/>
        </p:nvSpPr>
        <p:spPr bwMode="auto">
          <a:xfrm>
            <a:off x="250825" y="1916113"/>
            <a:ext cx="854075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4500" indent="-444500"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l" eaLnBrk="1" hangingPunct="1">
              <a:lnSpc>
                <a:spcPct val="120000"/>
              </a:lnSpc>
              <a:spcBef>
                <a:spcPct val="10000"/>
              </a:spcBef>
              <a:buClr>
                <a:schemeClr val="accent1"/>
              </a:buClr>
              <a:buSzTx/>
              <a:buFont typeface="Wingdings" panose="05000000000000000000" pitchFamily="2" charset="2"/>
              <a:buChar char="l"/>
            </a:pPr>
            <a:r>
              <a:rPr lang="zh-CN" altLang="en-US" sz="2800" b="1">
                <a:effectLst/>
                <a:latin typeface="Arial" panose="020B0604020202020204" pitchFamily="34" charset="0"/>
                <a:ea typeface="黑体" panose="02010609060101010101" pitchFamily="49" charset="-122"/>
              </a:rPr>
              <a:t>常用选择方法</a:t>
            </a:r>
          </a:p>
          <a:p>
            <a:pPr algn="l" eaLnBrk="1" hangingPunct="1">
              <a:lnSpc>
                <a:spcPct val="120000"/>
              </a:lnSpc>
              <a:spcBef>
                <a:spcPct val="10000"/>
              </a:spcBef>
              <a:buClr>
                <a:srgbClr val="FF00FF"/>
              </a:buClr>
              <a:buSzPct val="50000"/>
              <a:buFont typeface="Wingdings" panose="05000000000000000000" pitchFamily="2" charset="2"/>
              <a:buChar char="ü"/>
            </a:pPr>
            <a:r>
              <a:rPr lang="zh-CN" altLang="en-US" sz="2800" b="1">
                <a:solidFill>
                  <a:schemeClr val="folHlink"/>
                </a:solidFill>
                <a:effectLst/>
                <a:latin typeface="Times New Roman" panose="02020603050405020304" pitchFamily="18" charset="0"/>
                <a:ea typeface="楷体_GB2312" pitchFamily="49" charset="-122"/>
              </a:rPr>
              <a:t>轮盘赌选择法（</a:t>
            </a:r>
            <a:r>
              <a:rPr lang="en-US" altLang="zh-CN" sz="2800" b="1">
                <a:solidFill>
                  <a:schemeClr val="folHlink"/>
                </a:solidFill>
                <a:effectLst/>
                <a:latin typeface="Times New Roman" panose="02020603050405020304" pitchFamily="18" charset="0"/>
                <a:ea typeface="楷体_GB2312" pitchFamily="49" charset="-122"/>
              </a:rPr>
              <a:t>roulette wheel selection</a:t>
            </a:r>
            <a:r>
              <a:rPr lang="zh-CN" altLang="en-US" sz="2800" b="1">
                <a:solidFill>
                  <a:schemeClr val="folHlink"/>
                </a:solidFill>
                <a:effectLst/>
                <a:latin typeface="Times New Roman" panose="02020603050405020304" pitchFamily="18" charset="0"/>
                <a:ea typeface="楷体_GB2312" pitchFamily="49" charset="-122"/>
              </a:rPr>
              <a:t>）</a:t>
            </a:r>
          </a:p>
          <a:p>
            <a:pPr algn="l" eaLnBrk="1" hangingPunct="1">
              <a:lnSpc>
                <a:spcPct val="120000"/>
              </a:lnSpc>
              <a:spcBef>
                <a:spcPct val="10000"/>
              </a:spcBef>
              <a:buClr>
                <a:srgbClr val="FF00FF"/>
              </a:buClr>
              <a:buSzPct val="50000"/>
              <a:buFont typeface="Wingdings" panose="05000000000000000000" pitchFamily="2" charset="2"/>
              <a:buNone/>
            </a:pPr>
            <a:r>
              <a:rPr lang="zh-CN" altLang="en-US" sz="2800" b="1">
                <a:solidFill>
                  <a:schemeClr val="folHlink"/>
                </a:solidFill>
                <a:effectLst/>
                <a:latin typeface="Times New Roman" panose="02020603050405020304" pitchFamily="18" charset="0"/>
                <a:ea typeface="楷体_GB2312" pitchFamily="49" charset="-122"/>
              </a:rPr>
              <a:t>     </a:t>
            </a:r>
            <a:r>
              <a:rPr lang="zh-CN" altLang="en-US" sz="2800" b="1" i="1">
                <a:solidFill>
                  <a:schemeClr val="folHlink"/>
                </a:solidFill>
                <a:effectLst/>
                <a:latin typeface="Times New Roman" panose="02020603050405020304" pitchFamily="18" charset="0"/>
                <a:ea typeface="楷体_GB2312" pitchFamily="49" charset="-122"/>
              </a:rPr>
              <a:t>    </a:t>
            </a:r>
            <a:endParaRPr lang="zh-CN" altLang="en-US" sz="2800" b="1">
              <a:solidFill>
                <a:schemeClr val="folHlink"/>
              </a:solidFill>
              <a:effectLst/>
              <a:latin typeface="Times New Roman" panose="02020603050405020304" pitchFamily="18" charset="0"/>
              <a:ea typeface="楷体_GB2312" pitchFamily="49" charset="-122"/>
            </a:endParaRPr>
          </a:p>
        </p:txBody>
      </p:sp>
      <p:sp>
        <p:nvSpPr>
          <p:cNvPr id="204807" name="Rectangle 7">
            <a:extLst>
              <a:ext uri="{FF2B5EF4-FFF2-40B4-BE49-F238E27FC236}">
                <a16:creationId xmlns:a16="http://schemas.microsoft.com/office/drawing/2014/main" id="{C910D21A-30B8-40EB-B931-4871E308334F}"/>
              </a:ext>
            </a:extLst>
          </p:cNvPr>
          <p:cNvSpPr>
            <a:spLocks noRot="1" noChangeArrowheads="1"/>
          </p:cNvSpPr>
          <p:nvPr/>
        </p:nvSpPr>
        <p:spPr bwMode="auto">
          <a:xfrm>
            <a:off x="0" y="1196975"/>
            <a:ext cx="9144000" cy="576263"/>
          </a:xfrm>
          <a:prstGeom prst="rect">
            <a:avLst/>
          </a:prstGeom>
          <a:gradFill rotWithShape="1">
            <a:gsLst>
              <a:gs pos="0">
                <a:srgbClr val="DDDDDD">
                  <a:alpha val="39999"/>
                </a:srgbClr>
              </a:gs>
              <a:gs pos="50000">
                <a:srgbClr val="B2B2B2">
                  <a:alpha val="60001"/>
                </a:srgbClr>
              </a:gs>
              <a:gs pos="100000">
                <a:srgbClr val="DDDDDD">
                  <a:alpha val="39999"/>
                </a:srgbClr>
              </a:gs>
            </a:gsLst>
            <a:lin ang="5400000" scaled="1"/>
          </a:gradFill>
          <a:ln w="9525">
            <a:noFill/>
            <a:miter lim="800000"/>
            <a:headEnd/>
            <a:tailEnd/>
          </a:ln>
          <a:effectLst/>
        </p:spPr>
        <p:txBody>
          <a:bodyPr/>
          <a:lstStyle>
            <a:lvl1pPr marL="444500" indent="-444500"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l" eaLnBrk="1" hangingPunct="1">
              <a:lnSpc>
                <a:spcPct val="105000"/>
              </a:lnSpc>
              <a:buClr>
                <a:schemeClr val="accent1"/>
              </a:buClr>
              <a:buSzTx/>
              <a:buFont typeface="Wingdings" panose="05000000000000000000" pitchFamily="2" charset="2"/>
              <a:buNone/>
            </a:pPr>
            <a:r>
              <a:rPr lang="zh-CN" altLang="en-US" sz="2800" b="1">
                <a:solidFill>
                  <a:srgbClr val="FFFF99"/>
                </a:solidFill>
                <a:effectLst>
                  <a:outerShdw blurRad="38100" dist="38100" dir="2700000" algn="tl">
                    <a:srgbClr val="C0C0C0"/>
                  </a:outerShdw>
                </a:effectLst>
                <a:latin typeface="Times New Roman" panose="02020603050405020304" pitchFamily="18" charset="0"/>
                <a:ea typeface="黑体" panose="02010609060101010101" pitchFamily="49" charset="-122"/>
              </a:rPr>
              <a:t>遗传操作</a:t>
            </a:r>
            <a:r>
              <a:rPr lang="en-US" altLang="zh-CN" sz="2800" b="1">
                <a:solidFill>
                  <a:srgbClr val="FFFF99"/>
                </a:solidFill>
                <a:effectLst>
                  <a:outerShdw blurRad="38100" dist="38100" dir="2700000" algn="tl">
                    <a:srgbClr val="C0C0C0"/>
                  </a:outerShdw>
                </a:effectLst>
                <a:latin typeface="Times New Roman" panose="02020603050405020304" pitchFamily="18" charset="0"/>
                <a:ea typeface="黑体" panose="02010609060101010101" pitchFamily="49" charset="-122"/>
              </a:rPr>
              <a:t>——</a:t>
            </a:r>
            <a:r>
              <a:rPr lang="zh-CN" altLang="en-US" sz="2800" b="1">
                <a:solidFill>
                  <a:srgbClr val="FFFF99"/>
                </a:solidFill>
                <a:effectLst>
                  <a:outerShdw blurRad="38100" dist="38100" dir="2700000" algn="tl">
                    <a:srgbClr val="C0C0C0"/>
                  </a:outerShdw>
                </a:effectLst>
                <a:latin typeface="Times New Roman" panose="02020603050405020304" pitchFamily="18" charset="0"/>
                <a:ea typeface="黑体" panose="02010609060101010101" pitchFamily="49" charset="-122"/>
              </a:rPr>
              <a:t>选择</a:t>
            </a:r>
            <a:r>
              <a:rPr lang="zh-CN" altLang="en-US" sz="2800" b="1">
                <a:solidFill>
                  <a:srgbClr val="FFFF99"/>
                </a:solidFill>
                <a:effectLst/>
                <a:latin typeface="Arial" panose="020B0604020202020204" pitchFamily="34" charset="0"/>
                <a:ea typeface="楷体_GB2312" pitchFamily="49" charset="-122"/>
              </a:rPr>
              <a:t>  </a:t>
            </a:r>
          </a:p>
        </p:txBody>
      </p:sp>
      <p:graphicFrame>
        <p:nvGraphicFramePr>
          <p:cNvPr id="204808" name="Group 8">
            <a:extLst>
              <a:ext uri="{FF2B5EF4-FFF2-40B4-BE49-F238E27FC236}">
                <a16:creationId xmlns:a16="http://schemas.microsoft.com/office/drawing/2014/main" id="{EECBA805-C740-4679-9E06-215193D4E021}"/>
              </a:ext>
            </a:extLst>
          </p:cNvPr>
          <p:cNvGraphicFramePr>
            <a:graphicFrameLocks noGrp="1"/>
          </p:cNvGraphicFramePr>
          <p:nvPr>
            <p:ph sz="half" idx="2"/>
          </p:nvPr>
        </p:nvGraphicFramePr>
        <p:xfrm>
          <a:off x="1241425" y="3079750"/>
          <a:ext cx="6473825" cy="1795463"/>
        </p:xfrm>
        <a:graphic>
          <a:graphicData uri="http://schemas.openxmlformats.org/drawingml/2006/table">
            <a:tbl>
              <a:tblPr/>
              <a:tblGrid>
                <a:gridCol w="1109663">
                  <a:extLst>
                    <a:ext uri="{9D8B030D-6E8A-4147-A177-3AD203B41FA5}">
                      <a16:colId xmlns:a16="http://schemas.microsoft.com/office/drawing/2014/main" val="3541050732"/>
                    </a:ext>
                  </a:extLst>
                </a:gridCol>
                <a:gridCol w="485775">
                  <a:extLst>
                    <a:ext uri="{9D8B030D-6E8A-4147-A177-3AD203B41FA5}">
                      <a16:colId xmlns:a16="http://schemas.microsoft.com/office/drawing/2014/main" val="2642987935"/>
                    </a:ext>
                  </a:extLst>
                </a:gridCol>
                <a:gridCol w="485775">
                  <a:extLst>
                    <a:ext uri="{9D8B030D-6E8A-4147-A177-3AD203B41FA5}">
                      <a16:colId xmlns:a16="http://schemas.microsoft.com/office/drawing/2014/main" val="1297838227"/>
                    </a:ext>
                  </a:extLst>
                </a:gridCol>
                <a:gridCol w="485775">
                  <a:extLst>
                    <a:ext uri="{9D8B030D-6E8A-4147-A177-3AD203B41FA5}">
                      <a16:colId xmlns:a16="http://schemas.microsoft.com/office/drawing/2014/main" val="536291971"/>
                    </a:ext>
                  </a:extLst>
                </a:gridCol>
                <a:gridCol w="484187">
                  <a:extLst>
                    <a:ext uri="{9D8B030D-6E8A-4147-A177-3AD203B41FA5}">
                      <a16:colId xmlns:a16="http://schemas.microsoft.com/office/drawing/2014/main" val="2224920585"/>
                    </a:ext>
                  </a:extLst>
                </a:gridCol>
                <a:gridCol w="487363">
                  <a:extLst>
                    <a:ext uri="{9D8B030D-6E8A-4147-A177-3AD203B41FA5}">
                      <a16:colId xmlns:a16="http://schemas.microsoft.com/office/drawing/2014/main" val="3556232545"/>
                    </a:ext>
                  </a:extLst>
                </a:gridCol>
                <a:gridCol w="484187">
                  <a:extLst>
                    <a:ext uri="{9D8B030D-6E8A-4147-A177-3AD203B41FA5}">
                      <a16:colId xmlns:a16="http://schemas.microsoft.com/office/drawing/2014/main" val="1452472102"/>
                    </a:ext>
                  </a:extLst>
                </a:gridCol>
                <a:gridCol w="487363">
                  <a:extLst>
                    <a:ext uri="{9D8B030D-6E8A-4147-A177-3AD203B41FA5}">
                      <a16:colId xmlns:a16="http://schemas.microsoft.com/office/drawing/2014/main" val="2301193263"/>
                    </a:ext>
                  </a:extLst>
                </a:gridCol>
                <a:gridCol w="484187">
                  <a:extLst>
                    <a:ext uri="{9D8B030D-6E8A-4147-A177-3AD203B41FA5}">
                      <a16:colId xmlns:a16="http://schemas.microsoft.com/office/drawing/2014/main" val="340001898"/>
                    </a:ext>
                  </a:extLst>
                </a:gridCol>
                <a:gridCol w="487363">
                  <a:extLst>
                    <a:ext uri="{9D8B030D-6E8A-4147-A177-3AD203B41FA5}">
                      <a16:colId xmlns:a16="http://schemas.microsoft.com/office/drawing/2014/main" val="2067558760"/>
                    </a:ext>
                  </a:extLst>
                </a:gridCol>
                <a:gridCol w="484187">
                  <a:extLst>
                    <a:ext uri="{9D8B030D-6E8A-4147-A177-3AD203B41FA5}">
                      <a16:colId xmlns:a16="http://schemas.microsoft.com/office/drawing/2014/main" val="568126971"/>
                    </a:ext>
                  </a:extLst>
                </a:gridCol>
                <a:gridCol w="508000">
                  <a:extLst>
                    <a:ext uri="{9D8B030D-6E8A-4147-A177-3AD203B41FA5}">
                      <a16:colId xmlns:a16="http://schemas.microsoft.com/office/drawing/2014/main" val="2690818790"/>
                    </a:ext>
                  </a:extLst>
                </a:gridCol>
              </a:tblGrid>
              <a:tr h="379413">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个体</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2</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3</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4</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5</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6</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7</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8</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9</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10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11</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69809974"/>
                  </a:ext>
                </a:extLst>
              </a:tr>
              <a:tr h="379413">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适应度</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2.0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1.8</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1.6</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1.4</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1.2</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1.0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0.8</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0.6</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0.4</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0.2</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0.1</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11285475"/>
                  </a:ext>
                </a:extLst>
              </a:tr>
              <a:tr h="517525">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选择概率</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0.18</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0.16</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0.15</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0.13</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0.11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0.09</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0.07</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0.06</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0.03</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0.02</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0.0</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66394216"/>
                  </a:ext>
                </a:extLst>
              </a:tr>
              <a:tr h="517525">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累计概率</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0.18</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0.34</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0.49</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0.62</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0.73</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0.82</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0.89</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0.95</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0.98</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1.00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1.00</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70966491"/>
                  </a:ext>
                </a:extLst>
              </a:tr>
            </a:tbl>
          </a:graphicData>
        </a:graphic>
      </p:graphicFrame>
      <p:pic>
        <p:nvPicPr>
          <p:cNvPr id="19532" name="Picture 75">
            <a:extLst>
              <a:ext uri="{FF2B5EF4-FFF2-40B4-BE49-F238E27FC236}">
                <a16:creationId xmlns:a16="http://schemas.microsoft.com/office/drawing/2014/main" id="{2C2E67FF-9D1A-450A-887D-9BCCBDC219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4797425"/>
            <a:ext cx="4897438"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a:extLst>
              <a:ext uri="{FF2B5EF4-FFF2-40B4-BE49-F238E27FC236}">
                <a16:creationId xmlns:a16="http://schemas.microsoft.com/office/drawing/2014/main" id="{41467D5A-7356-46FD-8E80-018BEE8C7E9A}"/>
              </a:ext>
            </a:extLst>
          </p:cNvPr>
          <p:cNvSpPr>
            <a:spLocks noGrp="1" noChangeArrowheads="1"/>
          </p:cNvSpPr>
          <p:nvPr>
            <p:ph type="body" sz="half" idx="1"/>
          </p:nvPr>
        </p:nvSpPr>
        <p:spPr>
          <a:xfrm>
            <a:off x="0" y="549275"/>
            <a:ext cx="9144000" cy="719138"/>
          </a:xfrm>
          <a:gradFill rotWithShape="1">
            <a:gsLst>
              <a:gs pos="0">
                <a:srgbClr val="333333">
                  <a:alpha val="39999"/>
                </a:srgbClr>
              </a:gs>
              <a:gs pos="50000">
                <a:schemeClr val="bg1"/>
              </a:gs>
              <a:gs pos="100000">
                <a:srgbClr val="333333">
                  <a:alpha val="39999"/>
                </a:srgbClr>
              </a:gs>
            </a:gsLst>
            <a:lin ang="5400000" scaled="1"/>
          </a:gradFill>
          <a:ln>
            <a:miter lim="800000"/>
            <a:headEnd/>
            <a:tailEnd/>
          </a:ln>
          <a:extLst/>
        </p:spPr>
        <p:txBody>
          <a:bodyPr/>
          <a:lstStyle>
            <a:lvl1pPr marL="444500" indent="-444500"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eaLnBrk="1" hangingPunct="1">
              <a:lnSpc>
                <a:spcPct val="105000"/>
              </a:lnSpc>
              <a:buFont typeface="Wingdings" panose="05000000000000000000" pitchFamily="2" charset="2"/>
              <a:buNone/>
            </a:pPr>
            <a:r>
              <a:rPr lang="zh-CN" altLang="en-US" b="1">
                <a:solidFill>
                  <a:srgbClr val="FFFF00"/>
                </a:solidFill>
                <a:effectLst>
                  <a:outerShdw blurRad="38100" dist="38100" dir="2700000" algn="tl">
                    <a:srgbClr val="C0C0C0"/>
                  </a:outerShdw>
                </a:effectLst>
                <a:latin typeface="Times New Roman" panose="02020603050405020304" pitchFamily="18" charset="0"/>
                <a:ea typeface="黑体" panose="02010609060101010101" pitchFamily="49" charset="-122"/>
              </a:rPr>
              <a:t>基本遗传算法</a:t>
            </a:r>
            <a:r>
              <a:rPr lang="zh-CN" altLang="en-US" sz="2800" b="1">
                <a:solidFill>
                  <a:schemeClr val="folHlink"/>
                </a:solidFill>
                <a:latin typeface="Arial" panose="020B0604020202020204" pitchFamily="34" charset="0"/>
                <a:ea typeface="楷体_GB2312" pitchFamily="49" charset="-122"/>
              </a:rPr>
              <a:t>  </a:t>
            </a:r>
          </a:p>
        </p:txBody>
      </p:sp>
      <p:sp>
        <p:nvSpPr>
          <p:cNvPr id="20485" name="Rectangle 6">
            <a:extLst>
              <a:ext uri="{FF2B5EF4-FFF2-40B4-BE49-F238E27FC236}">
                <a16:creationId xmlns:a16="http://schemas.microsoft.com/office/drawing/2014/main" id="{BAC3A7E7-AB03-4697-A6E0-26F71B3D55E0}"/>
              </a:ext>
            </a:extLst>
          </p:cNvPr>
          <p:cNvSpPr>
            <a:spLocks noRot="1" noChangeArrowheads="1"/>
          </p:cNvSpPr>
          <p:nvPr/>
        </p:nvSpPr>
        <p:spPr bwMode="auto">
          <a:xfrm>
            <a:off x="250825" y="1916113"/>
            <a:ext cx="854075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4500" indent="-444500"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l" eaLnBrk="1" hangingPunct="1">
              <a:lnSpc>
                <a:spcPct val="120000"/>
              </a:lnSpc>
              <a:spcBef>
                <a:spcPct val="10000"/>
              </a:spcBef>
              <a:buClr>
                <a:schemeClr val="accent1"/>
              </a:buClr>
              <a:buSzTx/>
              <a:buFont typeface="Wingdings" panose="05000000000000000000" pitchFamily="2" charset="2"/>
              <a:buChar char="l"/>
            </a:pPr>
            <a:r>
              <a:rPr lang="zh-CN" altLang="en-US" sz="2800" b="1">
                <a:effectLst/>
                <a:latin typeface="Arial" panose="020B0604020202020204" pitchFamily="34" charset="0"/>
                <a:ea typeface="黑体" panose="02010609060101010101" pitchFamily="49" charset="-122"/>
              </a:rPr>
              <a:t>常用选择方法</a:t>
            </a:r>
          </a:p>
          <a:p>
            <a:pPr algn="l" eaLnBrk="1" hangingPunct="1">
              <a:lnSpc>
                <a:spcPct val="120000"/>
              </a:lnSpc>
              <a:spcBef>
                <a:spcPct val="10000"/>
              </a:spcBef>
              <a:buClr>
                <a:srgbClr val="FF00FF"/>
              </a:buClr>
              <a:buSzPct val="50000"/>
              <a:buFont typeface="Wingdings" panose="05000000000000000000" pitchFamily="2" charset="2"/>
              <a:buChar char="ü"/>
            </a:pPr>
            <a:r>
              <a:rPr lang="zh-CN" altLang="en-US" sz="2800" b="1">
                <a:solidFill>
                  <a:schemeClr val="folHlink"/>
                </a:solidFill>
                <a:effectLst/>
                <a:latin typeface="Times New Roman" panose="02020603050405020304" pitchFamily="18" charset="0"/>
                <a:ea typeface="楷体_GB2312" pitchFamily="49" charset="-122"/>
              </a:rPr>
              <a:t>随机遍历抽样法（</a:t>
            </a:r>
            <a:r>
              <a:rPr lang="en-US" altLang="zh-CN" sz="2800" b="1">
                <a:solidFill>
                  <a:schemeClr val="folHlink"/>
                </a:solidFill>
                <a:effectLst/>
                <a:latin typeface="Times New Roman" panose="02020603050405020304" pitchFamily="18" charset="0"/>
                <a:ea typeface="楷体_GB2312" pitchFamily="49" charset="-122"/>
              </a:rPr>
              <a:t>stochastic universal sampling</a:t>
            </a:r>
            <a:r>
              <a:rPr lang="zh-CN" altLang="en-US" sz="2800" b="1">
                <a:solidFill>
                  <a:schemeClr val="folHlink"/>
                </a:solidFill>
                <a:effectLst/>
                <a:latin typeface="Times New Roman" panose="02020603050405020304" pitchFamily="18" charset="0"/>
                <a:ea typeface="楷体_GB2312" pitchFamily="49" charset="-122"/>
              </a:rPr>
              <a:t>）</a:t>
            </a:r>
          </a:p>
          <a:p>
            <a:pPr algn="l" eaLnBrk="1" hangingPunct="1">
              <a:lnSpc>
                <a:spcPct val="120000"/>
              </a:lnSpc>
              <a:spcBef>
                <a:spcPct val="10000"/>
              </a:spcBef>
              <a:buClr>
                <a:srgbClr val="FF00FF"/>
              </a:buClr>
              <a:buSzPct val="50000"/>
              <a:buFont typeface="Wingdings" panose="05000000000000000000" pitchFamily="2" charset="2"/>
              <a:buNone/>
            </a:pPr>
            <a:r>
              <a:rPr lang="zh-CN" altLang="en-US" sz="2800" b="1">
                <a:solidFill>
                  <a:schemeClr val="folHlink"/>
                </a:solidFill>
                <a:effectLst/>
                <a:latin typeface="Times New Roman" panose="02020603050405020304" pitchFamily="18" charset="0"/>
                <a:ea typeface="楷体_GB2312" pitchFamily="49" charset="-122"/>
              </a:rPr>
              <a:t>     </a:t>
            </a:r>
            <a:r>
              <a:rPr lang="zh-CN" altLang="en-US" sz="2800" b="1" i="1">
                <a:solidFill>
                  <a:schemeClr val="folHlink"/>
                </a:solidFill>
                <a:effectLst/>
                <a:latin typeface="Times New Roman" panose="02020603050405020304" pitchFamily="18" charset="0"/>
                <a:ea typeface="楷体_GB2312" pitchFamily="49" charset="-122"/>
              </a:rPr>
              <a:t>    </a:t>
            </a:r>
            <a:endParaRPr lang="zh-CN" altLang="en-US" sz="2800" b="1">
              <a:solidFill>
                <a:schemeClr val="folHlink"/>
              </a:solidFill>
              <a:effectLst/>
              <a:latin typeface="Times New Roman" panose="02020603050405020304" pitchFamily="18" charset="0"/>
              <a:ea typeface="楷体_GB2312" pitchFamily="49" charset="-122"/>
            </a:endParaRPr>
          </a:p>
        </p:txBody>
      </p:sp>
      <p:sp>
        <p:nvSpPr>
          <p:cNvPr id="205831" name="Rectangle 7">
            <a:extLst>
              <a:ext uri="{FF2B5EF4-FFF2-40B4-BE49-F238E27FC236}">
                <a16:creationId xmlns:a16="http://schemas.microsoft.com/office/drawing/2014/main" id="{BA8628CF-2B00-40AD-9E5B-11DB2C5D5B51}"/>
              </a:ext>
            </a:extLst>
          </p:cNvPr>
          <p:cNvSpPr>
            <a:spLocks noRot="1" noChangeArrowheads="1"/>
          </p:cNvSpPr>
          <p:nvPr/>
        </p:nvSpPr>
        <p:spPr bwMode="auto">
          <a:xfrm>
            <a:off x="0" y="1196975"/>
            <a:ext cx="9144000" cy="576263"/>
          </a:xfrm>
          <a:prstGeom prst="rect">
            <a:avLst/>
          </a:prstGeom>
          <a:gradFill rotWithShape="1">
            <a:gsLst>
              <a:gs pos="0">
                <a:srgbClr val="DDDDDD">
                  <a:alpha val="39999"/>
                </a:srgbClr>
              </a:gs>
              <a:gs pos="50000">
                <a:srgbClr val="B2B2B2">
                  <a:alpha val="60001"/>
                </a:srgbClr>
              </a:gs>
              <a:gs pos="100000">
                <a:srgbClr val="DDDDDD">
                  <a:alpha val="39999"/>
                </a:srgbClr>
              </a:gs>
            </a:gsLst>
            <a:lin ang="5400000" scaled="1"/>
          </a:gradFill>
          <a:ln w="9525">
            <a:noFill/>
            <a:miter lim="800000"/>
            <a:headEnd/>
            <a:tailEnd/>
          </a:ln>
          <a:effectLst/>
        </p:spPr>
        <p:txBody>
          <a:bodyPr/>
          <a:lstStyle>
            <a:lvl1pPr marL="444500" indent="-444500"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l" eaLnBrk="1" hangingPunct="1">
              <a:lnSpc>
                <a:spcPct val="105000"/>
              </a:lnSpc>
              <a:buClr>
                <a:schemeClr val="accent1"/>
              </a:buClr>
              <a:buSzTx/>
              <a:buFont typeface="Wingdings" panose="05000000000000000000" pitchFamily="2" charset="2"/>
              <a:buNone/>
            </a:pPr>
            <a:r>
              <a:rPr lang="zh-CN" altLang="en-US" sz="2800" b="1">
                <a:solidFill>
                  <a:srgbClr val="FFFF99"/>
                </a:solidFill>
                <a:effectLst>
                  <a:outerShdw blurRad="38100" dist="38100" dir="2700000" algn="tl">
                    <a:srgbClr val="C0C0C0"/>
                  </a:outerShdw>
                </a:effectLst>
                <a:latin typeface="Times New Roman" panose="02020603050405020304" pitchFamily="18" charset="0"/>
                <a:ea typeface="黑体" panose="02010609060101010101" pitchFamily="49" charset="-122"/>
              </a:rPr>
              <a:t>遗传操作</a:t>
            </a:r>
            <a:r>
              <a:rPr lang="en-US" altLang="zh-CN" sz="2800" b="1">
                <a:solidFill>
                  <a:srgbClr val="FFFF99"/>
                </a:solidFill>
                <a:effectLst>
                  <a:outerShdw blurRad="38100" dist="38100" dir="2700000" algn="tl">
                    <a:srgbClr val="C0C0C0"/>
                  </a:outerShdw>
                </a:effectLst>
                <a:latin typeface="Times New Roman" panose="02020603050405020304" pitchFamily="18" charset="0"/>
                <a:ea typeface="黑体" panose="02010609060101010101" pitchFamily="49" charset="-122"/>
              </a:rPr>
              <a:t>——</a:t>
            </a:r>
            <a:r>
              <a:rPr lang="zh-CN" altLang="en-US" sz="2800" b="1">
                <a:solidFill>
                  <a:srgbClr val="FFFF99"/>
                </a:solidFill>
                <a:effectLst>
                  <a:outerShdw blurRad="38100" dist="38100" dir="2700000" algn="tl">
                    <a:srgbClr val="C0C0C0"/>
                  </a:outerShdw>
                </a:effectLst>
                <a:latin typeface="Times New Roman" panose="02020603050405020304" pitchFamily="18" charset="0"/>
                <a:ea typeface="黑体" panose="02010609060101010101" pitchFamily="49" charset="-122"/>
              </a:rPr>
              <a:t>选择</a:t>
            </a:r>
            <a:r>
              <a:rPr lang="zh-CN" altLang="en-US" sz="2800" b="1">
                <a:solidFill>
                  <a:srgbClr val="FFFF99"/>
                </a:solidFill>
                <a:effectLst/>
                <a:latin typeface="Arial" panose="020B0604020202020204" pitchFamily="34" charset="0"/>
                <a:ea typeface="楷体_GB2312" pitchFamily="49" charset="-122"/>
              </a:rPr>
              <a:t>  </a:t>
            </a:r>
          </a:p>
        </p:txBody>
      </p:sp>
      <p:graphicFrame>
        <p:nvGraphicFramePr>
          <p:cNvPr id="205832" name="Group 8">
            <a:extLst>
              <a:ext uri="{FF2B5EF4-FFF2-40B4-BE49-F238E27FC236}">
                <a16:creationId xmlns:a16="http://schemas.microsoft.com/office/drawing/2014/main" id="{0CAB58AB-DC3D-4174-B7E8-A2C322CD7107}"/>
              </a:ext>
            </a:extLst>
          </p:cNvPr>
          <p:cNvGraphicFramePr>
            <a:graphicFrameLocks noGrp="1"/>
          </p:cNvGraphicFramePr>
          <p:nvPr>
            <p:ph sz="half" idx="2"/>
          </p:nvPr>
        </p:nvGraphicFramePr>
        <p:xfrm>
          <a:off x="1379538" y="3152775"/>
          <a:ext cx="6473825" cy="1795463"/>
        </p:xfrm>
        <a:graphic>
          <a:graphicData uri="http://schemas.openxmlformats.org/drawingml/2006/table">
            <a:tbl>
              <a:tblPr/>
              <a:tblGrid>
                <a:gridCol w="1109662">
                  <a:extLst>
                    <a:ext uri="{9D8B030D-6E8A-4147-A177-3AD203B41FA5}">
                      <a16:colId xmlns:a16="http://schemas.microsoft.com/office/drawing/2014/main" val="3372749539"/>
                    </a:ext>
                  </a:extLst>
                </a:gridCol>
                <a:gridCol w="485775">
                  <a:extLst>
                    <a:ext uri="{9D8B030D-6E8A-4147-A177-3AD203B41FA5}">
                      <a16:colId xmlns:a16="http://schemas.microsoft.com/office/drawing/2014/main" val="326884636"/>
                    </a:ext>
                  </a:extLst>
                </a:gridCol>
                <a:gridCol w="485775">
                  <a:extLst>
                    <a:ext uri="{9D8B030D-6E8A-4147-A177-3AD203B41FA5}">
                      <a16:colId xmlns:a16="http://schemas.microsoft.com/office/drawing/2014/main" val="695433521"/>
                    </a:ext>
                  </a:extLst>
                </a:gridCol>
                <a:gridCol w="485775">
                  <a:extLst>
                    <a:ext uri="{9D8B030D-6E8A-4147-A177-3AD203B41FA5}">
                      <a16:colId xmlns:a16="http://schemas.microsoft.com/office/drawing/2014/main" val="2790194128"/>
                    </a:ext>
                  </a:extLst>
                </a:gridCol>
                <a:gridCol w="484188">
                  <a:extLst>
                    <a:ext uri="{9D8B030D-6E8A-4147-A177-3AD203B41FA5}">
                      <a16:colId xmlns:a16="http://schemas.microsoft.com/office/drawing/2014/main" val="1034711574"/>
                    </a:ext>
                  </a:extLst>
                </a:gridCol>
                <a:gridCol w="487362">
                  <a:extLst>
                    <a:ext uri="{9D8B030D-6E8A-4147-A177-3AD203B41FA5}">
                      <a16:colId xmlns:a16="http://schemas.microsoft.com/office/drawing/2014/main" val="3983109225"/>
                    </a:ext>
                  </a:extLst>
                </a:gridCol>
                <a:gridCol w="484188">
                  <a:extLst>
                    <a:ext uri="{9D8B030D-6E8A-4147-A177-3AD203B41FA5}">
                      <a16:colId xmlns:a16="http://schemas.microsoft.com/office/drawing/2014/main" val="3823065690"/>
                    </a:ext>
                  </a:extLst>
                </a:gridCol>
                <a:gridCol w="487362">
                  <a:extLst>
                    <a:ext uri="{9D8B030D-6E8A-4147-A177-3AD203B41FA5}">
                      <a16:colId xmlns:a16="http://schemas.microsoft.com/office/drawing/2014/main" val="3409232727"/>
                    </a:ext>
                  </a:extLst>
                </a:gridCol>
                <a:gridCol w="484188">
                  <a:extLst>
                    <a:ext uri="{9D8B030D-6E8A-4147-A177-3AD203B41FA5}">
                      <a16:colId xmlns:a16="http://schemas.microsoft.com/office/drawing/2014/main" val="374941335"/>
                    </a:ext>
                  </a:extLst>
                </a:gridCol>
                <a:gridCol w="487362">
                  <a:extLst>
                    <a:ext uri="{9D8B030D-6E8A-4147-A177-3AD203B41FA5}">
                      <a16:colId xmlns:a16="http://schemas.microsoft.com/office/drawing/2014/main" val="3115836205"/>
                    </a:ext>
                  </a:extLst>
                </a:gridCol>
                <a:gridCol w="484188">
                  <a:extLst>
                    <a:ext uri="{9D8B030D-6E8A-4147-A177-3AD203B41FA5}">
                      <a16:colId xmlns:a16="http://schemas.microsoft.com/office/drawing/2014/main" val="1426484767"/>
                    </a:ext>
                  </a:extLst>
                </a:gridCol>
                <a:gridCol w="508000">
                  <a:extLst>
                    <a:ext uri="{9D8B030D-6E8A-4147-A177-3AD203B41FA5}">
                      <a16:colId xmlns:a16="http://schemas.microsoft.com/office/drawing/2014/main" val="2637966531"/>
                    </a:ext>
                  </a:extLst>
                </a:gridCol>
              </a:tblGrid>
              <a:tr h="379413">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个体</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2</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3</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4</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5</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6</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7</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8</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9</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10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11</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55605706"/>
                  </a:ext>
                </a:extLst>
              </a:tr>
              <a:tr h="379413">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适应度</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2.0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1.8</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1.6</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1.4</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1.2</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1.0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0.8</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0.6</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0.4</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0.2</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0.1</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54784406"/>
                  </a:ext>
                </a:extLst>
              </a:tr>
              <a:tr h="517525">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选择概率</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0.18</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0.16</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0.15</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0.13</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0.11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0.09</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0.07</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0.06</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0.03</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0.02</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0.0</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5198543"/>
                  </a:ext>
                </a:extLst>
              </a:tr>
              <a:tr h="517525">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zh-CN" altLang="en-US" sz="1400" b="1" i="0" u="none" strike="noStrike" cap="none" normalizeH="0" baseline="0">
                          <a:ln>
                            <a:noFill/>
                          </a:ln>
                          <a:solidFill>
                            <a:schemeClr val="tx1"/>
                          </a:solidFill>
                          <a:effectLst/>
                          <a:latin typeface="Times New Roman" panose="02020603050405020304" pitchFamily="18" charset="0"/>
                          <a:ea typeface="楷体_GB2312" pitchFamily="49" charset="-122"/>
                        </a:rPr>
                        <a:t>累计概率</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0.18</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0.34</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0.49</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0.62</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0.73</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0.82</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0.89</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0.95</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0.98</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1.00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1.00</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49178978"/>
                  </a:ext>
                </a:extLst>
              </a:tr>
            </a:tbl>
          </a:graphicData>
        </a:graphic>
      </p:graphicFrame>
      <p:pic>
        <p:nvPicPr>
          <p:cNvPr id="20556" name="Picture 75">
            <a:extLst>
              <a:ext uri="{FF2B5EF4-FFF2-40B4-BE49-F238E27FC236}">
                <a16:creationId xmlns:a16="http://schemas.microsoft.com/office/drawing/2014/main" id="{DFF01506-3E24-4ED5-801C-DCCFFD0327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4724400"/>
            <a:ext cx="5256213"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900" name="Text Box 76">
            <a:extLst>
              <a:ext uri="{FF2B5EF4-FFF2-40B4-BE49-F238E27FC236}">
                <a16:creationId xmlns:a16="http://schemas.microsoft.com/office/drawing/2014/main" id="{DD98476D-9309-48C4-8C21-F9966F5BBDF3}"/>
              </a:ext>
            </a:extLst>
          </p:cNvPr>
          <p:cNvSpPr txBox="1">
            <a:spLocks noChangeArrowheads="1"/>
          </p:cNvSpPr>
          <p:nvPr/>
        </p:nvSpPr>
        <p:spPr bwMode="auto">
          <a:xfrm>
            <a:off x="5580063" y="1268413"/>
            <a:ext cx="3313112" cy="3289300"/>
          </a:xfrm>
          <a:prstGeom prst="rect">
            <a:avLst/>
          </a:prstGeom>
          <a:solidFill>
            <a:srgbClr val="000000"/>
          </a:solidFill>
          <a:ln w="38100" algn="ctr">
            <a:solidFill>
              <a:schemeClr val="tx1"/>
            </a:solidFill>
            <a:miter lim="800000"/>
            <a:headEnd/>
            <a:tailEnd/>
          </a:ln>
        </p:spPr>
        <p:txBody>
          <a:bodyPr>
            <a:spAutoFit/>
          </a:bodyPr>
          <a:lstStyle>
            <a:lvl1pPr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pPr>
            <a:r>
              <a:rPr lang="zh-CN" altLang="en-US" sz="1800">
                <a:solidFill>
                  <a:schemeClr val="bg1"/>
                </a:solidFill>
                <a:effectLst/>
                <a:latin typeface="Arial" panose="020B0604020202020204" pitchFamily="34" charset="0"/>
              </a:rPr>
              <a:t>设定</a:t>
            </a:r>
            <a:r>
              <a:rPr lang="en-US" altLang="zh-CN" sz="1800">
                <a:solidFill>
                  <a:schemeClr val="bg1"/>
                </a:solidFill>
                <a:effectLst/>
                <a:latin typeface="Arial" panose="020B0604020202020204" pitchFamily="34" charset="0"/>
              </a:rPr>
              <a:t>n</a:t>
            </a:r>
            <a:r>
              <a:rPr lang="zh-CN" altLang="en-US" sz="1800">
                <a:solidFill>
                  <a:schemeClr val="bg1"/>
                </a:solidFill>
                <a:effectLst/>
                <a:latin typeface="Arial" panose="020B0604020202020204" pitchFamily="34" charset="0"/>
              </a:rPr>
              <a:t>为需要选择的个体数目，等距离选择个体，选择指针的距离为</a:t>
            </a:r>
            <a:r>
              <a:rPr lang="en-US" altLang="zh-CN" sz="1800">
                <a:solidFill>
                  <a:schemeClr val="bg1"/>
                </a:solidFill>
                <a:effectLst/>
                <a:latin typeface="Arial" panose="020B0604020202020204" pitchFamily="34" charset="0"/>
              </a:rPr>
              <a:t>1</a:t>
            </a:r>
            <a:r>
              <a:rPr lang="zh-CN" altLang="en-US" sz="1800">
                <a:solidFill>
                  <a:schemeClr val="bg1"/>
                </a:solidFill>
                <a:effectLst/>
                <a:latin typeface="Arial" panose="020B0604020202020204" pitchFamily="34" charset="0"/>
              </a:rPr>
              <a:t>／</a:t>
            </a:r>
            <a:r>
              <a:rPr lang="en-US" altLang="zh-CN" sz="1800">
                <a:solidFill>
                  <a:schemeClr val="bg1"/>
                </a:solidFill>
                <a:effectLst/>
                <a:latin typeface="Arial" panose="020B0604020202020204" pitchFamily="34" charset="0"/>
              </a:rPr>
              <a:t>n</a:t>
            </a:r>
            <a:r>
              <a:rPr lang="zh-CN" altLang="en-US" sz="1800">
                <a:solidFill>
                  <a:schemeClr val="bg1"/>
                </a:solidFill>
                <a:effectLst/>
                <a:latin typeface="Arial" panose="020B0604020202020204" pitchFamily="34" charset="0"/>
              </a:rPr>
              <a:t>。第一个指针的位置由</a:t>
            </a:r>
            <a:r>
              <a:rPr lang="en-US" altLang="zh-CN" sz="1800">
                <a:solidFill>
                  <a:schemeClr val="bg1"/>
                </a:solidFill>
                <a:effectLst/>
                <a:latin typeface="Arial" panose="020B0604020202020204" pitchFamily="34" charset="0"/>
              </a:rPr>
              <a:t>[0</a:t>
            </a:r>
            <a:r>
              <a:rPr lang="zh-CN" altLang="en-US" sz="1800">
                <a:solidFill>
                  <a:schemeClr val="bg1"/>
                </a:solidFill>
                <a:effectLst/>
                <a:latin typeface="Arial" panose="020B0604020202020204" pitchFamily="34" charset="0"/>
              </a:rPr>
              <a:t>，</a:t>
            </a:r>
            <a:r>
              <a:rPr lang="en-US" altLang="zh-CN" sz="1800">
                <a:solidFill>
                  <a:schemeClr val="bg1"/>
                </a:solidFill>
                <a:effectLst/>
                <a:latin typeface="Arial" panose="020B0604020202020204" pitchFamily="34" charset="0"/>
              </a:rPr>
              <a:t>l</a:t>
            </a:r>
            <a:r>
              <a:rPr lang="zh-CN" altLang="en-US" sz="1800">
                <a:solidFill>
                  <a:schemeClr val="bg1"/>
                </a:solidFill>
                <a:effectLst/>
                <a:latin typeface="Arial" panose="020B0604020202020204" pitchFamily="34" charset="0"/>
              </a:rPr>
              <a:t>／</a:t>
            </a:r>
            <a:r>
              <a:rPr lang="en-US" altLang="zh-CN" sz="1800">
                <a:solidFill>
                  <a:schemeClr val="bg1"/>
                </a:solidFill>
                <a:effectLst/>
                <a:latin typeface="Arial" panose="020B0604020202020204" pitchFamily="34" charset="0"/>
              </a:rPr>
              <a:t>n]</a:t>
            </a:r>
            <a:r>
              <a:rPr lang="zh-CN" altLang="en-US" sz="1800">
                <a:solidFill>
                  <a:schemeClr val="bg1"/>
                </a:solidFill>
                <a:effectLst/>
                <a:latin typeface="Arial" panose="020B0604020202020204" pitchFamily="34" charset="0"/>
              </a:rPr>
              <a:t>区间的均匀随机数决定。如图所示，需要选择</a:t>
            </a:r>
            <a:r>
              <a:rPr lang="en-US" altLang="zh-CN" sz="1800">
                <a:solidFill>
                  <a:schemeClr val="bg1"/>
                </a:solidFill>
                <a:effectLst/>
                <a:latin typeface="Arial" panose="020B0604020202020204" pitchFamily="34" charset="0"/>
              </a:rPr>
              <a:t>6</a:t>
            </a:r>
            <a:r>
              <a:rPr lang="zh-CN" altLang="en-US" sz="1800">
                <a:solidFill>
                  <a:schemeClr val="bg1"/>
                </a:solidFill>
                <a:effectLst/>
                <a:latin typeface="Arial" panose="020B0604020202020204" pitchFamily="34" charset="0"/>
              </a:rPr>
              <a:t>个个体，指针间的距离为</a:t>
            </a:r>
            <a:r>
              <a:rPr lang="en-US" altLang="zh-CN" sz="1800">
                <a:solidFill>
                  <a:schemeClr val="bg1"/>
                </a:solidFill>
                <a:effectLst/>
                <a:latin typeface="Arial" panose="020B0604020202020204" pitchFamily="34" charset="0"/>
              </a:rPr>
              <a:t>l</a:t>
            </a:r>
            <a:r>
              <a:rPr lang="zh-CN" altLang="en-US" sz="1800">
                <a:solidFill>
                  <a:schemeClr val="bg1"/>
                </a:solidFill>
                <a:effectLst/>
                <a:latin typeface="Arial" panose="020B0604020202020204" pitchFamily="34" charset="0"/>
              </a:rPr>
              <a:t>／</a:t>
            </a:r>
            <a:r>
              <a:rPr lang="en-US" altLang="zh-CN" sz="1800">
                <a:solidFill>
                  <a:schemeClr val="bg1"/>
                </a:solidFill>
                <a:effectLst/>
                <a:latin typeface="Arial" panose="020B0604020202020204" pitchFamily="34" charset="0"/>
              </a:rPr>
              <a:t>6</a:t>
            </a:r>
            <a:r>
              <a:rPr lang="zh-CN" altLang="en-US" sz="1800">
                <a:solidFill>
                  <a:schemeClr val="bg1"/>
                </a:solidFill>
                <a:effectLst/>
                <a:latin typeface="Arial" panose="020B0604020202020204" pitchFamily="34" charset="0"/>
              </a:rPr>
              <a:t>＝</a:t>
            </a:r>
            <a:r>
              <a:rPr lang="en-US" altLang="zh-CN" sz="1800">
                <a:solidFill>
                  <a:schemeClr val="bg1"/>
                </a:solidFill>
                <a:effectLst/>
                <a:latin typeface="Arial" panose="020B0604020202020204" pitchFamily="34" charset="0"/>
              </a:rPr>
              <a:t>o.167</a:t>
            </a:r>
            <a:r>
              <a:rPr lang="zh-CN" altLang="en-US" sz="1800">
                <a:solidFill>
                  <a:schemeClr val="bg1"/>
                </a:solidFill>
                <a:effectLst/>
                <a:latin typeface="Arial" panose="020B0604020202020204" pitchFamily="34" charset="0"/>
              </a:rPr>
              <a:t>，第一个指针的随机位置为</a:t>
            </a:r>
            <a:r>
              <a:rPr lang="en-US" altLang="zh-CN" sz="1800">
                <a:solidFill>
                  <a:schemeClr val="bg1"/>
                </a:solidFill>
                <a:effectLst/>
                <a:latin typeface="Arial" panose="020B0604020202020204" pitchFamily="34" charset="0"/>
              </a:rPr>
              <a:t>0.1</a:t>
            </a:r>
            <a:r>
              <a:rPr lang="zh-CN" altLang="en-US" sz="1800">
                <a:solidFill>
                  <a:schemeClr val="bg1"/>
                </a:solidFill>
                <a:effectLst/>
                <a:latin typeface="Arial" panose="020B0604020202020204" pitchFamily="34" charset="0"/>
              </a:rPr>
              <a:t>，按这种选择方法被选中作为交配集个体为：</a:t>
            </a:r>
            <a:r>
              <a:rPr lang="en-US" altLang="zh-CN" sz="1800">
                <a:solidFill>
                  <a:schemeClr val="bg1"/>
                </a:solidFill>
                <a:effectLst/>
                <a:latin typeface="Arial" panose="020B0604020202020204" pitchFamily="34" charset="0"/>
              </a:rPr>
              <a:t>1</a:t>
            </a:r>
            <a:r>
              <a:rPr lang="zh-CN" altLang="en-US" sz="1800">
                <a:solidFill>
                  <a:schemeClr val="bg1"/>
                </a:solidFill>
                <a:effectLst/>
                <a:latin typeface="Arial" panose="020B0604020202020204" pitchFamily="34" charset="0"/>
              </a:rPr>
              <a:t>，</a:t>
            </a:r>
            <a:r>
              <a:rPr lang="en-US" altLang="zh-CN" sz="1800">
                <a:solidFill>
                  <a:schemeClr val="bg1"/>
                </a:solidFill>
                <a:effectLst/>
                <a:latin typeface="Arial" panose="020B0604020202020204" pitchFamily="34" charset="0"/>
              </a:rPr>
              <a:t>2</a:t>
            </a:r>
            <a:r>
              <a:rPr lang="zh-CN" altLang="en-US" sz="1800">
                <a:solidFill>
                  <a:schemeClr val="bg1"/>
                </a:solidFill>
                <a:effectLst/>
                <a:latin typeface="Arial" panose="020B0604020202020204" pitchFamily="34" charset="0"/>
              </a:rPr>
              <a:t>，</a:t>
            </a:r>
            <a:r>
              <a:rPr lang="en-US" altLang="zh-CN" sz="1800">
                <a:solidFill>
                  <a:schemeClr val="bg1"/>
                </a:solidFill>
                <a:effectLst/>
                <a:latin typeface="Arial" panose="020B0604020202020204" pitchFamily="34" charset="0"/>
              </a:rPr>
              <a:t>3</a:t>
            </a:r>
            <a:r>
              <a:rPr lang="zh-CN" altLang="en-US" sz="1800">
                <a:solidFill>
                  <a:schemeClr val="bg1"/>
                </a:solidFill>
                <a:effectLst/>
                <a:latin typeface="Arial" panose="020B0604020202020204" pitchFamily="34" charset="0"/>
              </a:rPr>
              <a:t>，</a:t>
            </a:r>
            <a:r>
              <a:rPr lang="en-US" altLang="zh-CN" sz="1800">
                <a:solidFill>
                  <a:schemeClr val="bg1"/>
                </a:solidFill>
                <a:effectLst/>
                <a:latin typeface="Arial" panose="020B0604020202020204" pitchFamily="34" charset="0"/>
              </a:rPr>
              <a:t>4</a:t>
            </a:r>
            <a:r>
              <a:rPr lang="zh-CN" altLang="en-US" sz="1800">
                <a:solidFill>
                  <a:schemeClr val="bg1"/>
                </a:solidFill>
                <a:effectLst/>
                <a:latin typeface="Arial" panose="020B0604020202020204" pitchFamily="34" charset="0"/>
              </a:rPr>
              <a:t>，</a:t>
            </a:r>
            <a:r>
              <a:rPr lang="en-US" altLang="zh-CN" sz="1800">
                <a:solidFill>
                  <a:schemeClr val="bg1"/>
                </a:solidFill>
                <a:effectLst/>
                <a:latin typeface="Arial" panose="020B0604020202020204" pitchFamily="34" charset="0"/>
              </a:rPr>
              <a:t>6</a:t>
            </a:r>
            <a:r>
              <a:rPr lang="zh-CN" altLang="en-US" sz="1800">
                <a:solidFill>
                  <a:schemeClr val="bg1"/>
                </a:solidFill>
                <a:effectLst/>
                <a:latin typeface="Arial" panose="020B0604020202020204" pitchFamily="34" charset="0"/>
              </a:rPr>
              <a:t>，</a:t>
            </a:r>
            <a:r>
              <a:rPr lang="en-US" altLang="zh-CN" sz="1800">
                <a:solidFill>
                  <a:schemeClr val="bg1"/>
                </a:solidFill>
                <a:effectLst/>
                <a:latin typeface="Arial" panose="020B0604020202020204" pitchFamily="34" charset="0"/>
              </a:rPr>
              <a:t>8</a:t>
            </a:r>
            <a:r>
              <a:rPr lang="zh-CN" altLang="en-US" sz="1800">
                <a:solidFill>
                  <a:schemeClr val="bg1"/>
                </a:solidFill>
                <a:effectLst/>
                <a:latin typeface="Arial" panose="020B0604020202020204" pitchFamily="34" charset="0"/>
              </a:rPr>
              <a:t>。</a:t>
            </a:r>
          </a:p>
          <a:p>
            <a:pPr eaLnBrk="1" hangingPunct="1">
              <a:spcBef>
                <a:spcPct val="50000"/>
              </a:spcBef>
              <a:buClrTx/>
              <a:buSzTx/>
            </a:pPr>
            <a:r>
              <a:rPr lang="zh-CN" altLang="en-US" sz="1800">
                <a:effectLst/>
                <a:latin typeface="Arial" panose="020B0604020202020204" pitchFamily="34"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5900"/>
                                        </p:tgtEl>
                                        <p:attrNameLst>
                                          <p:attrName>style.visibility</p:attrName>
                                        </p:attrNameLst>
                                      </p:cBhvr>
                                      <p:to>
                                        <p:strVal val="visible"/>
                                      </p:to>
                                    </p:set>
                                    <p:anim calcmode="lin" valueType="num">
                                      <p:cBhvr additive="base">
                                        <p:cTn id="7" dur="500" fill="hold"/>
                                        <p:tgtEl>
                                          <p:spTgt spid="205900"/>
                                        </p:tgtEl>
                                        <p:attrNameLst>
                                          <p:attrName>ppt_x</p:attrName>
                                        </p:attrNameLst>
                                      </p:cBhvr>
                                      <p:tavLst>
                                        <p:tav tm="0">
                                          <p:val>
                                            <p:strVal val="#ppt_x"/>
                                          </p:val>
                                        </p:tav>
                                        <p:tav tm="100000">
                                          <p:val>
                                            <p:strVal val="#ppt_x"/>
                                          </p:val>
                                        </p:tav>
                                      </p:tavLst>
                                    </p:anim>
                                    <p:anim calcmode="lin" valueType="num">
                                      <p:cBhvr additive="base">
                                        <p:cTn id="8" dur="500" fill="hold"/>
                                        <p:tgtEl>
                                          <p:spTgt spid="2059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90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DFEE7E1E-2F7E-4C45-B8E7-668802EA5DEE}"/>
              </a:ext>
            </a:extLst>
          </p:cNvPr>
          <p:cNvSpPr>
            <a:spLocks noGrp="1" noChangeArrowheads="1"/>
          </p:cNvSpPr>
          <p:nvPr>
            <p:ph type="ctrTitle"/>
          </p:nvPr>
        </p:nvSpPr>
        <p:spPr>
          <a:xfrm>
            <a:off x="539750" y="1916113"/>
            <a:ext cx="7772400" cy="1143000"/>
          </a:xfrm>
        </p:spPr>
        <p:txBody>
          <a:bodyPr/>
          <a:lstStyle/>
          <a:p>
            <a:pPr algn="ctr" eaLnBrk="1" hangingPunct="1"/>
            <a:r>
              <a:rPr lang="zh-CN" altLang="en-US" sz="8000" b="1">
                <a:latin typeface="黑体" panose="02010609060101010101" pitchFamily="49" charset="-122"/>
                <a:ea typeface="黑体" panose="02010609060101010101" pitchFamily="49" charset="-122"/>
              </a:rPr>
              <a:t>遗传算法</a:t>
            </a:r>
          </a:p>
        </p:txBody>
      </p:sp>
      <p:sp>
        <p:nvSpPr>
          <p:cNvPr id="3075" name="Rectangle 2">
            <a:extLst>
              <a:ext uri="{FF2B5EF4-FFF2-40B4-BE49-F238E27FC236}">
                <a16:creationId xmlns:a16="http://schemas.microsoft.com/office/drawing/2014/main" id="{81C236E6-A6AA-40FD-99A9-0E294E979F4D}"/>
              </a:ext>
            </a:extLst>
          </p:cNvPr>
          <p:cNvSpPr>
            <a:spLocks noGrp="1" noChangeArrowheads="1"/>
          </p:cNvSpPr>
          <p:nvPr>
            <p:ph type="subTitle" idx="1"/>
          </p:nvPr>
        </p:nvSpPr>
        <p:spPr>
          <a:xfrm>
            <a:off x="395288" y="4508500"/>
            <a:ext cx="8429625" cy="1728788"/>
          </a:xfrm>
        </p:spPr>
        <p:txBody>
          <a:bodyPr/>
          <a:lstStyle/>
          <a:p>
            <a:pPr algn="ctr" eaLnBrk="1" hangingPunct="1">
              <a:lnSpc>
                <a:spcPct val="150000"/>
              </a:lnSpc>
            </a:pPr>
            <a:r>
              <a:rPr lang="zh-CN" altLang="en-US" sz="2400" b="1">
                <a:latin typeface="黑体" panose="02010609060101010101" pitchFamily="49" charset="-122"/>
                <a:ea typeface="黑体" panose="02010609060101010101" pitchFamily="49" charset="-122"/>
              </a:rPr>
              <a:t>主讲人：张宇       成员：张宇 徐丹 王朝斌 王为国 冯毅       </a:t>
            </a:r>
            <a:endParaRPr lang="en-US" altLang="zh-CN" sz="2400" b="1">
              <a:latin typeface="黑体" panose="02010609060101010101" pitchFamily="49" charset="-122"/>
              <a:ea typeface="黑体" panose="02010609060101010101" pitchFamily="49" charset="-122"/>
            </a:endParaRPr>
          </a:p>
          <a:p>
            <a:pPr algn="ctr" eaLnBrk="1" hangingPunct="1">
              <a:lnSpc>
                <a:spcPct val="150000"/>
              </a:lnSpc>
            </a:pPr>
            <a:r>
              <a:rPr lang="zh-CN" altLang="en-US" sz="2400" b="1">
                <a:latin typeface="黑体" panose="02010609060101010101" pitchFamily="49" charset="-122"/>
                <a:ea typeface="黑体" panose="02010609060101010101" pitchFamily="49" charset="-122"/>
              </a:rPr>
              <a:t>方班 （计算机技术）</a:t>
            </a:r>
          </a:p>
        </p:txBody>
      </p:sp>
    </p:spTree>
    <p:extLst>
      <p:ext uri="{BB962C8B-B14F-4D97-AF65-F5344CB8AC3E}">
        <p14:creationId xmlns:p14="http://schemas.microsoft.com/office/powerpoint/2010/main" val="2082604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a:extLst>
              <a:ext uri="{FF2B5EF4-FFF2-40B4-BE49-F238E27FC236}">
                <a16:creationId xmlns:a16="http://schemas.microsoft.com/office/drawing/2014/main" id="{CE947E51-661C-46E0-9FC8-142A674EECE4}"/>
              </a:ext>
            </a:extLst>
          </p:cNvPr>
          <p:cNvSpPr>
            <a:spLocks noGrp="1" noChangeArrowheads="1"/>
          </p:cNvSpPr>
          <p:nvPr>
            <p:ph type="body" sz="half" idx="1"/>
          </p:nvPr>
        </p:nvSpPr>
        <p:spPr>
          <a:xfrm>
            <a:off x="0" y="549275"/>
            <a:ext cx="9144000" cy="719138"/>
          </a:xfrm>
          <a:gradFill rotWithShape="1">
            <a:gsLst>
              <a:gs pos="0">
                <a:srgbClr val="333333">
                  <a:alpha val="39999"/>
                </a:srgbClr>
              </a:gs>
              <a:gs pos="50000">
                <a:schemeClr val="bg1"/>
              </a:gs>
              <a:gs pos="100000">
                <a:srgbClr val="333333">
                  <a:alpha val="39999"/>
                </a:srgbClr>
              </a:gs>
            </a:gsLst>
            <a:lin ang="5400000" scaled="1"/>
          </a:gradFill>
          <a:ln>
            <a:miter lim="800000"/>
            <a:headEnd/>
            <a:tailEnd/>
          </a:ln>
          <a:extLst/>
        </p:spPr>
        <p:txBody>
          <a:bodyPr/>
          <a:lstStyle>
            <a:lvl1pPr marL="444500" indent="-444500"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eaLnBrk="1" hangingPunct="1">
              <a:lnSpc>
                <a:spcPct val="105000"/>
              </a:lnSpc>
              <a:buFont typeface="Wingdings" panose="05000000000000000000" pitchFamily="2" charset="2"/>
              <a:buNone/>
            </a:pPr>
            <a:r>
              <a:rPr lang="zh-CN" altLang="en-US" b="1">
                <a:solidFill>
                  <a:srgbClr val="FFFF00"/>
                </a:solidFill>
                <a:effectLst>
                  <a:outerShdw blurRad="38100" dist="38100" dir="2700000" algn="tl">
                    <a:srgbClr val="C0C0C0"/>
                  </a:outerShdw>
                </a:effectLst>
                <a:latin typeface="Times New Roman" panose="02020603050405020304" pitchFamily="18" charset="0"/>
                <a:ea typeface="黑体" panose="02010609060101010101" pitchFamily="49" charset="-122"/>
              </a:rPr>
              <a:t>基本遗传算法</a:t>
            </a:r>
            <a:r>
              <a:rPr lang="zh-CN" altLang="en-US" sz="2800" b="1">
                <a:solidFill>
                  <a:schemeClr val="folHlink"/>
                </a:solidFill>
                <a:latin typeface="Arial" panose="020B0604020202020204" pitchFamily="34" charset="0"/>
                <a:ea typeface="楷体_GB2312" pitchFamily="49" charset="-122"/>
              </a:rPr>
              <a:t>  </a:t>
            </a:r>
          </a:p>
        </p:txBody>
      </p:sp>
      <p:sp>
        <p:nvSpPr>
          <p:cNvPr id="21509" name="Rectangle 6">
            <a:extLst>
              <a:ext uri="{FF2B5EF4-FFF2-40B4-BE49-F238E27FC236}">
                <a16:creationId xmlns:a16="http://schemas.microsoft.com/office/drawing/2014/main" id="{BD77CDA9-3118-436F-AC15-3620D2F34D08}"/>
              </a:ext>
            </a:extLst>
          </p:cNvPr>
          <p:cNvSpPr>
            <a:spLocks noRot="1" noChangeArrowheads="1"/>
          </p:cNvSpPr>
          <p:nvPr/>
        </p:nvSpPr>
        <p:spPr bwMode="auto">
          <a:xfrm>
            <a:off x="250825" y="1916113"/>
            <a:ext cx="854075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4500" indent="-444500"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l" eaLnBrk="1" hangingPunct="1">
              <a:lnSpc>
                <a:spcPct val="120000"/>
              </a:lnSpc>
              <a:spcBef>
                <a:spcPct val="10000"/>
              </a:spcBef>
              <a:buClr>
                <a:schemeClr val="accent1"/>
              </a:buClr>
              <a:buSzTx/>
              <a:buFont typeface="Wingdings" panose="05000000000000000000" pitchFamily="2" charset="2"/>
              <a:buChar char="l"/>
            </a:pPr>
            <a:r>
              <a:rPr lang="zh-CN" altLang="en-US" sz="2800" b="1">
                <a:effectLst/>
                <a:latin typeface="Arial" panose="020B0604020202020204" pitchFamily="34" charset="0"/>
                <a:ea typeface="黑体" panose="02010609060101010101" pitchFamily="49" charset="-122"/>
              </a:rPr>
              <a:t>常用选择方法</a:t>
            </a:r>
          </a:p>
          <a:p>
            <a:pPr algn="l" eaLnBrk="1" hangingPunct="1">
              <a:lnSpc>
                <a:spcPct val="120000"/>
              </a:lnSpc>
              <a:spcBef>
                <a:spcPct val="10000"/>
              </a:spcBef>
              <a:buClr>
                <a:srgbClr val="FF00FF"/>
              </a:buClr>
              <a:buSzPct val="50000"/>
              <a:buFont typeface="Wingdings" panose="05000000000000000000" pitchFamily="2" charset="2"/>
              <a:buChar char="ü"/>
            </a:pPr>
            <a:r>
              <a:rPr lang="zh-CN" altLang="en-US" sz="2800" b="1">
                <a:solidFill>
                  <a:schemeClr val="folHlink"/>
                </a:solidFill>
                <a:effectLst/>
                <a:latin typeface="Times New Roman" panose="02020603050405020304" pitchFamily="18" charset="0"/>
                <a:ea typeface="楷体_GB2312" pitchFamily="49" charset="-122"/>
              </a:rPr>
              <a:t>截断选择法（</a:t>
            </a:r>
            <a:r>
              <a:rPr lang="en-US" altLang="zh-CN" sz="2800" b="1">
                <a:solidFill>
                  <a:schemeClr val="folHlink"/>
                </a:solidFill>
                <a:effectLst/>
                <a:latin typeface="Times New Roman" panose="02020603050405020304" pitchFamily="18" charset="0"/>
                <a:ea typeface="楷体_GB2312" pitchFamily="49" charset="-122"/>
              </a:rPr>
              <a:t>truncation selection</a:t>
            </a:r>
            <a:r>
              <a:rPr lang="zh-CN" altLang="en-US" sz="2800" b="1">
                <a:solidFill>
                  <a:schemeClr val="folHlink"/>
                </a:solidFill>
                <a:effectLst/>
                <a:latin typeface="Times New Roman" panose="02020603050405020304" pitchFamily="18" charset="0"/>
                <a:ea typeface="楷体_GB2312" pitchFamily="49" charset="-122"/>
              </a:rPr>
              <a:t>）</a:t>
            </a:r>
          </a:p>
          <a:p>
            <a:pPr algn="l" eaLnBrk="1" hangingPunct="1">
              <a:lnSpc>
                <a:spcPct val="120000"/>
              </a:lnSpc>
              <a:spcBef>
                <a:spcPct val="10000"/>
              </a:spcBef>
              <a:buClr>
                <a:srgbClr val="FF00FF"/>
              </a:buClr>
              <a:buSzPct val="50000"/>
              <a:buFont typeface="Wingdings" panose="05000000000000000000" pitchFamily="2" charset="2"/>
              <a:buNone/>
            </a:pPr>
            <a:r>
              <a:rPr lang="zh-CN" altLang="en-US" sz="2800" b="1">
                <a:solidFill>
                  <a:schemeClr val="folHlink"/>
                </a:solidFill>
                <a:effectLst/>
                <a:latin typeface="Times New Roman" panose="02020603050405020304" pitchFamily="18" charset="0"/>
                <a:ea typeface="楷体_GB2312" pitchFamily="49" charset="-122"/>
              </a:rPr>
              <a:t>     个体按适应度排列，只有优秀个体能够成为父个体，参数为截断阀值（被选作父个体的百分比）。</a:t>
            </a:r>
          </a:p>
        </p:txBody>
      </p:sp>
      <p:sp>
        <p:nvSpPr>
          <p:cNvPr id="209927" name="Rectangle 7">
            <a:extLst>
              <a:ext uri="{FF2B5EF4-FFF2-40B4-BE49-F238E27FC236}">
                <a16:creationId xmlns:a16="http://schemas.microsoft.com/office/drawing/2014/main" id="{8E15925D-F96F-4FE0-BEC1-A05366D2D2C8}"/>
              </a:ext>
            </a:extLst>
          </p:cNvPr>
          <p:cNvSpPr>
            <a:spLocks noRot="1" noChangeArrowheads="1"/>
          </p:cNvSpPr>
          <p:nvPr/>
        </p:nvSpPr>
        <p:spPr bwMode="auto">
          <a:xfrm>
            <a:off x="0" y="1196975"/>
            <a:ext cx="9144000" cy="576263"/>
          </a:xfrm>
          <a:prstGeom prst="rect">
            <a:avLst/>
          </a:prstGeom>
          <a:gradFill rotWithShape="1">
            <a:gsLst>
              <a:gs pos="0">
                <a:srgbClr val="DDDDDD">
                  <a:alpha val="39999"/>
                </a:srgbClr>
              </a:gs>
              <a:gs pos="50000">
                <a:srgbClr val="B2B2B2">
                  <a:alpha val="60001"/>
                </a:srgbClr>
              </a:gs>
              <a:gs pos="100000">
                <a:srgbClr val="DDDDDD">
                  <a:alpha val="39999"/>
                </a:srgbClr>
              </a:gs>
            </a:gsLst>
            <a:lin ang="5400000" scaled="1"/>
          </a:gradFill>
          <a:ln w="9525">
            <a:noFill/>
            <a:miter lim="800000"/>
            <a:headEnd/>
            <a:tailEnd/>
          </a:ln>
          <a:effectLst/>
        </p:spPr>
        <p:txBody>
          <a:bodyPr/>
          <a:lstStyle>
            <a:lvl1pPr marL="444500" indent="-444500"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l" eaLnBrk="1" hangingPunct="1">
              <a:lnSpc>
                <a:spcPct val="105000"/>
              </a:lnSpc>
              <a:buClr>
                <a:schemeClr val="accent1"/>
              </a:buClr>
              <a:buSzTx/>
              <a:buFont typeface="Wingdings" panose="05000000000000000000" pitchFamily="2" charset="2"/>
              <a:buNone/>
            </a:pPr>
            <a:r>
              <a:rPr lang="zh-CN" altLang="en-US" sz="2800" b="1">
                <a:solidFill>
                  <a:srgbClr val="FFFF99"/>
                </a:solidFill>
                <a:effectLst>
                  <a:outerShdw blurRad="38100" dist="38100" dir="2700000" algn="tl">
                    <a:srgbClr val="C0C0C0"/>
                  </a:outerShdw>
                </a:effectLst>
                <a:latin typeface="Times New Roman" panose="02020603050405020304" pitchFamily="18" charset="0"/>
                <a:ea typeface="黑体" panose="02010609060101010101" pitchFamily="49" charset="-122"/>
              </a:rPr>
              <a:t>遗传操作</a:t>
            </a:r>
            <a:r>
              <a:rPr lang="en-US" altLang="zh-CN" sz="2800" b="1">
                <a:solidFill>
                  <a:srgbClr val="FFFF99"/>
                </a:solidFill>
                <a:effectLst>
                  <a:outerShdw blurRad="38100" dist="38100" dir="2700000" algn="tl">
                    <a:srgbClr val="C0C0C0"/>
                  </a:outerShdw>
                </a:effectLst>
                <a:latin typeface="Times New Roman" panose="02020603050405020304" pitchFamily="18" charset="0"/>
                <a:ea typeface="黑体" panose="02010609060101010101" pitchFamily="49" charset="-122"/>
              </a:rPr>
              <a:t>——</a:t>
            </a:r>
            <a:r>
              <a:rPr lang="zh-CN" altLang="en-US" sz="2800" b="1">
                <a:solidFill>
                  <a:srgbClr val="FFFF99"/>
                </a:solidFill>
                <a:effectLst>
                  <a:outerShdw blurRad="38100" dist="38100" dir="2700000" algn="tl">
                    <a:srgbClr val="C0C0C0"/>
                  </a:outerShdw>
                </a:effectLst>
                <a:latin typeface="Times New Roman" panose="02020603050405020304" pitchFamily="18" charset="0"/>
                <a:ea typeface="黑体" panose="02010609060101010101" pitchFamily="49" charset="-122"/>
              </a:rPr>
              <a:t>选择</a:t>
            </a:r>
            <a:r>
              <a:rPr lang="zh-CN" altLang="en-US" sz="2800" b="1">
                <a:solidFill>
                  <a:srgbClr val="FFFF99"/>
                </a:solidFill>
                <a:effectLst/>
                <a:latin typeface="Arial" panose="020B0604020202020204" pitchFamily="34" charset="0"/>
                <a:ea typeface="楷体_GB2312" pitchFamily="49" charset="-122"/>
              </a:rPr>
              <a:t>  </a:t>
            </a:r>
          </a:p>
        </p:txBody>
      </p:sp>
      <p:graphicFrame>
        <p:nvGraphicFramePr>
          <p:cNvPr id="209928" name="Group 8">
            <a:extLst>
              <a:ext uri="{FF2B5EF4-FFF2-40B4-BE49-F238E27FC236}">
                <a16:creationId xmlns:a16="http://schemas.microsoft.com/office/drawing/2014/main" id="{C092FDCA-BF8E-4E64-B140-9B089852EF7A}"/>
              </a:ext>
            </a:extLst>
          </p:cNvPr>
          <p:cNvGraphicFramePr>
            <a:graphicFrameLocks noGrp="1"/>
          </p:cNvGraphicFramePr>
          <p:nvPr>
            <p:ph sz="half" idx="2"/>
          </p:nvPr>
        </p:nvGraphicFramePr>
        <p:xfrm>
          <a:off x="1449388" y="4457700"/>
          <a:ext cx="5988050" cy="865188"/>
        </p:xfrm>
        <a:graphic>
          <a:graphicData uri="http://schemas.openxmlformats.org/drawingml/2006/table">
            <a:tbl>
              <a:tblPr/>
              <a:tblGrid>
                <a:gridCol w="1319212">
                  <a:extLst>
                    <a:ext uri="{9D8B030D-6E8A-4147-A177-3AD203B41FA5}">
                      <a16:colId xmlns:a16="http://schemas.microsoft.com/office/drawing/2014/main" val="1847788811"/>
                    </a:ext>
                  </a:extLst>
                </a:gridCol>
                <a:gridCol w="763588">
                  <a:extLst>
                    <a:ext uri="{9D8B030D-6E8A-4147-A177-3AD203B41FA5}">
                      <a16:colId xmlns:a16="http://schemas.microsoft.com/office/drawing/2014/main" val="2780489844"/>
                    </a:ext>
                  </a:extLst>
                </a:gridCol>
                <a:gridCol w="763587">
                  <a:extLst>
                    <a:ext uri="{9D8B030D-6E8A-4147-A177-3AD203B41FA5}">
                      <a16:colId xmlns:a16="http://schemas.microsoft.com/office/drawing/2014/main" val="4291373292"/>
                    </a:ext>
                  </a:extLst>
                </a:gridCol>
                <a:gridCol w="762000">
                  <a:extLst>
                    <a:ext uri="{9D8B030D-6E8A-4147-A177-3AD203B41FA5}">
                      <a16:colId xmlns:a16="http://schemas.microsoft.com/office/drawing/2014/main" val="342598354"/>
                    </a:ext>
                  </a:extLst>
                </a:gridCol>
                <a:gridCol w="833438">
                  <a:extLst>
                    <a:ext uri="{9D8B030D-6E8A-4147-A177-3AD203B41FA5}">
                      <a16:colId xmlns:a16="http://schemas.microsoft.com/office/drawing/2014/main" val="2379756661"/>
                    </a:ext>
                  </a:extLst>
                </a:gridCol>
                <a:gridCol w="831850">
                  <a:extLst>
                    <a:ext uri="{9D8B030D-6E8A-4147-A177-3AD203B41FA5}">
                      <a16:colId xmlns:a16="http://schemas.microsoft.com/office/drawing/2014/main" val="1475289233"/>
                    </a:ext>
                  </a:extLst>
                </a:gridCol>
                <a:gridCol w="714375">
                  <a:extLst>
                    <a:ext uri="{9D8B030D-6E8A-4147-A177-3AD203B41FA5}">
                      <a16:colId xmlns:a16="http://schemas.microsoft.com/office/drawing/2014/main" val="3154455780"/>
                    </a:ext>
                  </a:extLst>
                </a:gridCol>
              </a:tblGrid>
              <a:tr h="396875">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rPr>
                        <a:t>截断阀值</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1</a:t>
                      </a: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10</a:t>
                      </a: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20</a:t>
                      </a: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40</a:t>
                      </a: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50</a:t>
                      </a: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80</a:t>
                      </a: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86037349"/>
                  </a:ext>
                </a:extLst>
              </a:tr>
              <a:tr h="468313">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rPr>
                        <a:t>选择强度</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2.66</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1.76</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1.2</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0.97</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0.8</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0.34</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44373165"/>
                  </a:ext>
                </a:extLst>
              </a:tr>
            </a:tbl>
          </a:graphicData>
        </a:graphic>
      </p:graphicFrame>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a:extLst>
              <a:ext uri="{FF2B5EF4-FFF2-40B4-BE49-F238E27FC236}">
                <a16:creationId xmlns:a16="http://schemas.microsoft.com/office/drawing/2014/main" id="{3E11460D-4AEF-4F96-8847-82C8EBDEB158}"/>
              </a:ext>
            </a:extLst>
          </p:cNvPr>
          <p:cNvSpPr>
            <a:spLocks noGrp="1" noChangeArrowheads="1"/>
          </p:cNvSpPr>
          <p:nvPr>
            <p:ph type="body" sz="half" idx="1"/>
          </p:nvPr>
        </p:nvSpPr>
        <p:spPr>
          <a:xfrm>
            <a:off x="0" y="549275"/>
            <a:ext cx="9144000" cy="719138"/>
          </a:xfrm>
          <a:gradFill rotWithShape="1">
            <a:gsLst>
              <a:gs pos="0">
                <a:srgbClr val="333333">
                  <a:alpha val="39999"/>
                </a:srgbClr>
              </a:gs>
              <a:gs pos="50000">
                <a:schemeClr val="bg1"/>
              </a:gs>
              <a:gs pos="100000">
                <a:srgbClr val="333333">
                  <a:alpha val="39999"/>
                </a:srgbClr>
              </a:gs>
            </a:gsLst>
            <a:lin ang="5400000" scaled="1"/>
          </a:gradFill>
          <a:ln>
            <a:miter lim="800000"/>
            <a:headEnd/>
            <a:tailEnd/>
          </a:ln>
          <a:extLst/>
        </p:spPr>
        <p:txBody>
          <a:bodyPr/>
          <a:lstStyle>
            <a:lvl1pPr marL="444500" indent="-444500"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eaLnBrk="1" hangingPunct="1">
              <a:lnSpc>
                <a:spcPct val="105000"/>
              </a:lnSpc>
              <a:buFont typeface="Wingdings" panose="05000000000000000000" pitchFamily="2" charset="2"/>
              <a:buNone/>
            </a:pPr>
            <a:r>
              <a:rPr lang="zh-CN" altLang="en-US" b="1">
                <a:solidFill>
                  <a:srgbClr val="FFFF00"/>
                </a:solidFill>
                <a:effectLst>
                  <a:outerShdw blurRad="38100" dist="38100" dir="2700000" algn="tl">
                    <a:srgbClr val="C0C0C0"/>
                  </a:outerShdw>
                </a:effectLst>
                <a:latin typeface="Times New Roman" panose="02020603050405020304" pitchFamily="18" charset="0"/>
                <a:ea typeface="黑体" panose="02010609060101010101" pitchFamily="49" charset="-122"/>
              </a:rPr>
              <a:t>基本遗传算法</a:t>
            </a:r>
            <a:r>
              <a:rPr lang="zh-CN" altLang="en-US" sz="2800" b="1">
                <a:solidFill>
                  <a:schemeClr val="folHlink"/>
                </a:solidFill>
                <a:latin typeface="Arial" panose="020B0604020202020204" pitchFamily="34" charset="0"/>
                <a:ea typeface="楷体_GB2312" pitchFamily="49" charset="-122"/>
              </a:rPr>
              <a:t>  </a:t>
            </a:r>
          </a:p>
        </p:txBody>
      </p:sp>
      <p:sp>
        <p:nvSpPr>
          <p:cNvPr id="22533" name="Rectangle 6">
            <a:extLst>
              <a:ext uri="{FF2B5EF4-FFF2-40B4-BE49-F238E27FC236}">
                <a16:creationId xmlns:a16="http://schemas.microsoft.com/office/drawing/2014/main" id="{52FF6EBB-5B91-4814-A062-4C564A6D2058}"/>
              </a:ext>
            </a:extLst>
          </p:cNvPr>
          <p:cNvSpPr>
            <a:spLocks noRot="1" noChangeArrowheads="1"/>
          </p:cNvSpPr>
          <p:nvPr/>
        </p:nvSpPr>
        <p:spPr bwMode="auto">
          <a:xfrm>
            <a:off x="250825" y="1916113"/>
            <a:ext cx="854075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4500" indent="-444500"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l" eaLnBrk="1" hangingPunct="1">
              <a:lnSpc>
                <a:spcPct val="120000"/>
              </a:lnSpc>
              <a:spcBef>
                <a:spcPct val="10000"/>
              </a:spcBef>
              <a:buClr>
                <a:schemeClr val="accent1"/>
              </a:buClr>
              <a:buSzTx/>
              <a:buFont typeface="Wingdings" panose="05000000000000000000" pitchFamily="2" charset="2"/>
              <a:buChar char="l"/>
            </a:pPr>
            <a:r>
              <a:rPr lang="zh-CN" altLang="en-US" sz="2800" b="1">
                <a:effectLst/>
                <a:latin typeface="Arial" panose="020B0604020202020204" pitchFamily="34" charset="0"/>
                <a:ea typeface="黑体" panose="02010609060101010101" pitchFamily="49" charset="-122"/>
              </a:rPr>
              <a:t>常用选择方法</a:t>
            </a:r>
          </a:p>
          <a:p>
            <a:pPr algn="l" eaLnBrk="1" hangingPunct="1">
              <a:lnSpc>
                <a:spcPct val="120000"/>
              </a:lnSpc>
              <a:spcBef>
                <a:spcPct val="10000"/>
              </a:spcBef>
              <a:buClr>
                <a:srgbClr val="FF00FF"/>
              </a:buClr>
              <a:buSzPct val="50000"/>
              <a:buFont typeface="Wingdings" panose="05000000000000000000" pitchFamily="2" charset="2"/>
              <a:buChar char="ü"/>
            </a:pPr>
            <a:r>
              <a:rPr lang="zh-CN" altLang="en-US" sz="2800" b="1">
                <a:solidFill>
                  <a:schemeClr val="folHlink"/>
                </a:solidFill>
                <a:effectLst/>
                <a:latin typeface="Times New Roman" panose="02020603050405020304" pitchFamily="18" charset="0"/>
                <a:ea typeface="楷体_GB2312" pitchFamily="49" charset="-122"/>
              </a:rPr>
              <a:t>锦标赛选择法（</a:t>
            </a:r>
            <a:r>
              <a:rPr lang="en-US" altLang="zh-CN" sz="2800" b="1">
                <a:solidFill>
                  <a:schemeClr val="folHlink"/>
                </a:solidFill>
                <a:effectLst/>
                <a:latin typeface="Times New Roman" panose="02020603050405020304" pitchFamily="18" charset="0"/>
                <a:ea typeface="楷体_GB2312" pitchFamily="49" charset="-122"/>
              </a:rPr>
              <a:t>tournament selection</a:t>
            </a:r>
            <a:r>
              <a:rPr lang="zh-CN" altLang="en-US" sz="2800" b="1">
                <a:solidFill>
                  <a:schemeClr val="folHlink"/>
                </a:solidFill>
                <a:effectLst/>
                <a:latin typeface="Times New Roman" panose="02020603050405020304" pitchFamily="18" charset="0"/>
                <a:ea typeface="楷体_GB2312" pitchFamily="49" charset="-122"/>
              </a:rPr>
              <a:t>）</a:t>
            </a:r>
          </a:p>
          <a:p>
            <a:pPr algn="l" eaLnBrk="1" hangingPunct="1">
              <a:lnSpc>
                <a:spcPct val="120000"/>
              </a:lnSpc>
              <a:spcBef>
                <a:spcPct val="10000"/>
              </a:spcBef>
              <a:buClr>
                <a:srgbClr val="FF00FF"/>
              </a:buClr>
              <a:buSzPct val="50000"/>
              <a:buFont typeface="Wingdings" panose="05000000000000000000" pitchFamily="2" charset="2"/>
              <a:buNone/>
            </a:pPr>
            <a:r>
              <a:rPr lang="zh-CN" altLang="en-US" sz="2800" b="1">
                <a:solidFill>
                  <a:schemeClr val="folHlink"/>
                </a:solidFill>
                <a:effectLst/>
                <a:latin typeface="Times New Roman" panose="02020603050405020304" pitchFamily="18" charset="0"/>
                <a:ea typeface="楷体_GB2312" pitchFamily="49" charset="-122"/>
              </a:rPr>
              <a:t>     随机从种群中挑选一定数目个体，其中最好的个体作为父个体，此过程重复进行完成个体的选择。</a:t>
            </a:r>
          </a:p>
        </p:txBody>
      </p:sp>
      <p:sp>
        <p:nvSpPr>
          <p:cNvPr id="210951" name="Rectangle 7">
            <a:extLst>
              <a:ext uri="{FF2B5EF4-FFF2-40B4-BE49-F238E27FC236}">
                <a16:creationId xmlns:a16="http://schemas.microsoft.com/office/drawing/2014/main" id="{E7C92D0C-259E-418E-9BD8-02ECFF001BAC}"/>
              </a:ext>
            </a:extLst>
          </p:cNvPr>
          <p:cNvSpPr>
            <a:spLocks noRot="1" noChangeArrowheads="1"/>
          </p:cNvSpPr>
          <p:nvPr/>
        </p:nvSpPr>
        <p:spPr bwMode="auto">
          <a:xfrm>
            <a:off x="0" y="1196975"/>
            <a:ext cx="9144000" cy="576263"/>
          </a:xfrm>
          <a:prstGeom prst="rect">
            <a:avLst/>
          </a:prstGeom>
          <a:gradFill rotWithShape="1">
            <a:gsLst>
              <a:gs pos="0">
                <a:srgbClr val="DDDDDD">
                  <a:alpha val="39999"/>
                </a:srgbClr>
              </a:gs>
              <a:gs pos="50000">
                <a:srgbClr val="B2B2B2">
                  <a:alpha val="60001"/>
                </a:srgbClr>
              </a:gs>
              <a:gs pos="100000">
                <a:srgbClr val="DDDDDD">
                  <a:alpha val="39999"/>
                </a:srgbClr>
              </a:gs>
            </a:gsLst>
            <a:lin ang="5400000" scaled="1"/>
          </a:gradFill>
          <a:ln w="9525">
            <a:noFill/>
            <a:miter lim="800000"/>
            <a:headEnd/>
            <a:tailEnd/>
          </a:ln>
          <a:effectLst/>
        </p:spPr>
        <p:txBody>
          <a:bodyPr/>
          <a:lstStyle>
            <a:lvl1pPr marL="444500" indent="-444500"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l" eaLnBrk="1" hangingPunct="1">
              <a:lnSpc>
                <a:spcPct val="105000"/>
              </a:lnSpc>
              <a:buClr>
                <a:schemeClr val="accent1"/>
              </a:buClr>
              <a:buSzTx/>
              <a:buFont typeface="Wingdings" panose="05000000000000000000" pitchFamily="2" charset="2"/>
              <a:buNone/>
            </a:pPr>
            <a:r>
              <a:rPr lang="zh-CN" altLang="en-US" sz="2800" b="1">
                <a:solidFill>
                  <a:srgbClr val="FFFF99"/>
                </a:solidFill>
                <a:effectLst>
                  <a:outerShdw blurRad="38100" dist="38100" dir="2700000" algn="tl">
                    <a:srgbClr val="C0C0C0"/>
                  </a:outerShdw>
                </a:effectLst>
                <a:latin typeface="Times New Roman" panose="02020603050405020304" pitchFamily="18" charset="0"/>
                <a:ea typeface="黑体" panose="02010609060101010101" pitchFamily="49" charset="-122"/>
              </a:rPr>
              <a:t>遗传操作</a:t>
            </a:r>
            <a:r>
              <a:rPr lang="en-US" altLang="zh-CN" sz="2800" b="1">
                <a:solidFill>
                  <a:srgbClr val="FFFF99"/>
                </a:solidFill>
                <a:effectLst>
                  <a:outerShdw blurRad="38100" dist="38100" dir="2700000" algn="tl">
                    <a:srgbClr val="C0C0C0"/>
                  </a:outerShdw>
                </a:effectLst>
                <a:latin typeface="Times New Roman" panose="02020603050405020304" pitchFamily="18" charset="0"/>
                <a:ea typeface="黑体" panose="02010609060101010101" pitchFamily="49" charset="-122"/>
              </a:rPr>
              <a:t>——</a:t>
            </a:r>
            <a:r>
              <a:rPr lang="zh-CN" altLang="en-US" sz="2800" b="1">
                <a:solidFill>
                  <a:srgbClr val="FFFF99"/>
                </a:solidFill>
                <a:effectLst>
                  <a:outerShdw blurRad="38100" dist="38100" dir="2700000" algn="tl">
                    <a:srgbClr val="C0C0C0"/>
                  </a:outerShdw>
                </a:effectLst>
                <a:latin typeface="Times New Roman" panose="02020603050405020304" pitchFamily="18" charset="0"/>
                <a:ea typeface="黑体" panose="02010609060101010101" pitchFamily="49" charset="-122"/>
              </a:rPr>
              <a:t>选择</a:t>
            </a:r>
            <a:r>
              <a:rPr lang="zh-CN" altLang="en-US" sz="2800" b="1">
                <a:solidFill>
                  <a:srgbClr val="FFFF99"/>
                </a:solidFill>
                <a:effectLst/>
                <a:latin typeface="Arial" panose="020B0604020202020204" pitchFamily="34" charset="0"/>
                <a:ea typeface="楷体_GB2312" pitchFamily="49" charset="-122"/>
              </a:rPr>
              <a:t>  </a:t>
            </a:r>
          </a:p>
        </p:txBody>
      </p:sp>
      <p:graphicFrame>
        <p:nvGraphicFramePr>
          <p:cNvPr id="210952" name="Group 8">
            <a:extLst>
              <a:ext uri="{FF2B5EF4-FFF2-40B4-BE49-F238E27FC236}">
                <a16:creationId xmlns:a16="http://schemas.microsoft.com/office/drawing/2014/main" id="{D387A21D-CB81-4B63-9031-78EFE896C78F}"/>
              </a:ext>
            </a:extLst>
          </p:cNvPr>
          <p:cNvGraphicFramePr>
            <a:graphicFrameLocks noGrp="1"/>
          </p:cNvGraphicFramePr>
          <p:nvPr>
            <p:ph sz="half" idx="2"/>
          </p:nvPr>
        </p:nvGraphicFramePr>
        <p:xfrm>
          <a:off x="1449388" y="4457700"/>
          <a:ext cx="5988050" cy="865188"/>
        </p:xfrm>
        <a:graphic>
          <a:graphicData uri="http://schemas.openxmlformats.org/drawingml/2006/table">
            <a:tbl>
              <a:tblPr/>
              <a:tblGrid>
                <a:gridCol w="1319212">
                  <a:extLst>
                    <a:ext uri="{9D8B030D-6E8A-4147-A177-3AD203B41FA5}">
                      <a16:colId xmlns:a16="http://schemas.microsoft.com/office/drawing/2014/main" val="32286022"/>
                    </a:ext>
                  </a:extLst>
                </a:gridCol>
                <a:gridCol w="763588">
                  <a:extLst>
                    <a:ext uri="{9D8B030D-6E8A-4147-A177-3AD203B41FA5}">
                      <a16:colId xmlns:a16="http://schemas.microsoft.com/office/drawing/2014/main" val="2223638444"/>
                    </a:ext>
                  </a:extLst>
                </a:gridCol>
                <a:gridCol w="763587">
                  <a:extLst>
                    <a:ext uri="{9D8B030D-6E8A-4147-A177-3AD203B41FA5}">
                      <a16:colId xmlns:a16="http://schemas.microsoft.com/office/drawing/2014/main" val="3129208367"/>
                    </a:ext>
                  </a:extLst>
                </a:gridCol>
                <a:gridCol w="762000">
                  <a:extLst>
                    <a:ext uri="{9D8B030D-6E8A-4147-A177-3AD203B41FA5}">
                      <a16:colId xmlns:a16="http://schemas.microsoft.com/office/drawing/2014/main" val="3319859397"/>
                    </a:ext>
                  </a:extLst>
                </a:gridCol>
                <a:gridCol w="833438">
                  <a:extLst>
                    <a:ext uri="{9D8B030D-6E8A-4147-A177-3AD203B41FA5}">
                      <a16:colId xmlns:a16="http://schemas.microsoft.com/office/drawing/2014/main" val="122016780"/>
                    </a:ext>
                  </a:extLst>
                </a:gridCol>
                <a:gridCol w="831850">
                  <a:extLst>
                    <a:ext uri="{9D8B030D-6E8A-4147-A177-3AD203B41FA5}">
                      <a16:colId xmlns:a16="http://schemas.microsoft.com/office/drawing/2014/main" val="1624445318"/>
                    </a:ext>
                  </a:extLst>
                </a:gridCol>
                <a:gridCol w="714375">
                  <a:extLst>
                    <a:ext uri="{9D8B030D-6E8A-4147-A177-3AD203B41FA5}">
                      <a16:colId xmlns:a16="http://schemas.microsoft.com/office/drawing/2014/main" val="314777973"/>
                    </a:ext>
                  </a:extLst>
                </a:gridCol>
              </a:tblGrid>
              <a:tr h="396875">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rPr>
                        <a:t>竞赛规模</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1</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2</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3</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5</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10</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30</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43307858"/>
                  </a:ext>
                </a:extLst>
              </a:tr>
              <a:tr h="468313">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rPr>
                        <a:t>选择强度</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0</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0.56</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0.85</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1.15</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1.53</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2.04</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69997184"/>
                  </a:ext>
                </a:extLst>
              </a:tr>
            </a:tbl>
          </a:graphicData>
        </a:graphic>
      </p:graphicFrame>
      <p:sp>
        <p:nvSpPr>
          <p:cNvPr id="210978" name="AutoShape 34">
            <a:hlinkClick r:id="rId2" action="ppaction://hlinksldjump" highlightClick="1"/>
            <a:extLst>
              <a:ext uri="{FF2B5EF4-FFF2-40B4-BE49-F238E27FC236}">
                <a16:creationId xmlns:a16="http://schemas.microsoft.com/office/drawing/2014/main" id="{D9E2A32C-6612-4CDC-847D-F9CBD13A09E7}"/>
              </a:ext>
            </a:extLst>
          </p:cNvPr>
          <p:cNvSpPr>
            <a:spLocks noChangeArrowheads="1"/>
          </p:cNvSpPr>
          <p:nvPr/>
        </p:nvSpPr>
        <p:spPr bwMode="auto">
          <a:xfrm>
            <a:off x="8675688" y="6524625"/>
            <a:ext cx="396875" cy="261938"/>
          </a:xfrm>
          <a:prstGeom prst="actionButtonBeginning">
            <a:avLst/>
          </a:prstGeom>
          <a:solidFill>
            <a:schemeClr val="accent1"/>
          </a:solidFill>
          <a:ln w="38100">
            <a:noFill/>
            <a:miter lim="800000"/>
            <a:headEnd/>
            <a:tailEnd/>
          </a:ln>
          <a:effectLst/>
        </p:spPr>
        <p:txBody>
          <a:bodyPr wrap="none" anchor="ctr"/>
          <a:lstStyle/>
          <a:p>
            <a:pPr>
              <a:defRPr/>
            </a:pPr>
            <a:endParaRPr lang="zh-CN" alt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8FE1E3F7-8ADB-4A90-87E5-42D3FFE1EC5A}"/>
              </a:ext>
            </a:extLst>
          </p:cNvPr>
          <p:cNvSpPr>
            <a:spLocks noGrp="1" noChangeArrowheads="1"/>
          </p:cNvSpPr>
          <p:nvPr>
            <p:ph type="body" sz="half" idx="1"/>
          </p:nvPr>
        </p:nvSpPr>
        <p:spPr>
          <a:xfrm>
            <a:off x="0" y="549275"/>
            <a:ext cx="9144000" cy="719138"/>
          </a:xfrm>
          <a:gradFill rotWithShape="1">
            <a:gsLst>
              <a:gs pos="0">
                <a:srgbClr val="333333">
                  <a:alpha val="39999"/>
                </a:srgbClr>
              </a:gs>
              <a:gs pos="50000">
                <a:schemeClr val="bg1"/>
              </a:gs>
              <a:gs pos="100000">
                <a:srgbClr val="333333">
                  <a:alpha val="39999"/>
                </a:srgbClr>
              </a:gs>
            </a:gsLst>
            <a:lin ang="5400000" scaled="1"/>
          </a:gradFill>
          <a:ln>
            <a:miter lim="800000"/>
            <a:headEnd/>
            <a:tailEnd/>
          </a:ln>
          <a:extLst/>
        </p:spPr>
        <p:txBody>
          <a:bodyPr/>
          <a:lstStyle>
            <a:lvl1pPr marL="444500" indent="-444500" eaLnBrk="0" hangingPunct="0">
              <a:defRPr sz="3200">
                <a:solidFill>
                  <a:schemeClr val="tx1"/>
                </a:solidFill>
                <a:latin typeface="宋体" pitchFamily="2" charset="-122"/>
                <a:ea typeface="宋体" pitchFamily="2" charset="-122"/>
              </a:defRPr>
            </a:lvl1pPr>
            <a:lvl2pPr marL="742950" indent="-285750" eaLnBrk="0" hangingPunct="0">
              <a:defRPr sz="3200">
                <a:solidFill>
                  <a:schemeClr val="tx1"/>
                </a:solidFill>
                <a:latin typeface="宋体" pitchFamily="2" charset="-122"/>
                <a:ea typeface="宋体" pitchFamily="2" charset="-122"/>
              </a:defRPr>
            </a:lvl2pPr>
            <a:lvl3pPr marL="1143000" indent="-228600" eaLnBrk="0" hangingPunct="0">
              <a:defRPr sz="3200">
                <a:solidFill>
                  <a:schemeClr val="tx1"/>
                </a:solidFill>
                <a:latin typeface="宋体" pitchFamily="2" charset="-122"/>
                <a:ea typeface="宋体" pitchFamily="2" charset="-122"/>
              </a:defRPr>
            </a:lvl3pPr>
            <a:lvl4pPr marL="1600200" indent="-228600" eaLnBrk="0" hangingPunct="0">
              <a:defRPr sz="3200">
                <a:solidFill>
                  <a:schemeClr val="tx1"/>
                </a:solidFill>
                <a:latin typeface="宋体" pitchFamily="2" charset="-122"/>
                <a:ea typeface="宋体" pitchFamily="2" charset="-122"/>
              </a:defRPr>
            </a:lvl4pPr>
            <a:lvl5pPr marL="2057400" indent="-228600" eaLnBrk="0" hangingPunct="0">
              <a:defRPr sz="3200">
                <a:solidFill>
                  <a:schemeClr val="tx1"/>
                </a:solidFill>
                <a:latin typeface="宋体" pitchFamily="2" charset="-122"/>
                <a:ea typeface="宋体"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itchFamily="2" charset="-122"/>
                <a:ea typeface="宋体"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itchFamily="2" charset="-122"/>
                <a:ea typeface="宋体"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itchFamily="2" charset="-122"/>
                <a:ea typeface="宋体"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itchFamily="2" charset="-122"/>
                <a:ea typeface="宋体" pitchFamily="2" charset="-122"/>
              </a:defRPr>
            </a:lvl9pPr>
          </a:lstStyle>
          <a:p>
            <a:pPr eaLnBrk="1" hangingPunct="1">
              <a:lnSpc>
                <a:spcPct val="105000"/>
              </a:lnSpc>
              <a:buFont typeface="Wingdings" panose="05000000000000000000" pitchFamily="2" charset="2"/>
              <a:buNone/>
              <a:defRPr/>
            </a:pPr>
            <a:r>
              <a:rPr lang="zh-CN" altLang="en-US" sz="2800" b="1" dirty="0">
                <a:solidFill>
                  <a:schemeClr val="folHlink"/>
                </a:solidFill>
                <a:latin typeface="Arial" charset="0"/>
                <a:ea typeface="楷体_GB2312" pitchFamily="49" charset="-122"/>
              </a:rPr>
              <a:t>选择</a:t>
            </a:r>
          </a:p>
        </p:txBody>
      </p:sp>
      <p:sp>
        <p:nvSpPr>
          <p:cNvPr id="23557" name="Rectangle 6">
            <a:extLst>
              <a:ext uri="{FF2B5EF4-FFF2-40B4-BE49-F238E27FC236}">
                <a16:creationId xmlns:a16="http://schemas.microsoft.com/office/drawing/2014/main" id="{BA4FD026-DC98-4FE9-8B29-3192A0586BB5}"/>
              </a:ext>
            </a:extLst>
          </p:cNvPr>
          <p:cNvSpPr>
            <a:spLocks noRot="1" noChangeArrowheads="1"/>
          </p:cNvSpPr>
          <p:nvPr/>
        </p:nvSpPr>
        <p:spPr bwMode="auto">
          <a:xfrm>
            <a:off x="250825" y="1916113"/>
            <a:ext cx="854075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l" eaLnBrk="1" hangingPunct="1">
              <a:lnSpc>
                <a:spcPct val="120000"/>
              </a:lnSpc>
              <a:spcBef>
                <a:spcPct val="10000"/>
              </a:spcBef>
              <a:buClr>
                <a:schemeClr val="accent1"/>
              </a:buClr>
              <a:buSzTx/>
              <a:buFont typeface="Wingdings" panose="05000000000000000000" pitchFamily="2" charset="2"/>
              <a:buChar char="l"/>
            </a:pPr>
            <a:r>
              <a:rPr lang="zh-CN" altLang="en-US" sz="2800" b="1">
                <a:effectLst/>
                <a:latin typeface="Arial" panose="020B0604020202020204" pitchFamily="34" charset="0"/>
                <a:ea typeface="黑体" panose="02010609060101010101" pitchFamily="49" charset="-122"/>
              </a:rPr>
              <a:t>简单实例</a:t>
            </a:r>
          </a:p>
          <a:p>
            <a:pPr algn="l" eaLnBrk="1" hangingPunct="1">
              <a:lnSpc>
                <a:spcPct val="120000"/>
              </a:lnSpc>
              <a:spcBef>
                <a:spcPct val="10000"/>
              </a:spcBef>
              <a:buClr>
                <a:srgbClr val="FF00FF"/>
              </a:buClr>
              <a:buSzPct val="50000"/>
              <a:buFont typeface="Wingdings" panose="05000000000000000000" pitchFamily="2" charset="2"/>
              <a:buAutoNum type="arabicPeriod"/>
            </a:pPr>
            <a:r>
              <a:rPr lang="zh-CN" altLang="en-US" sz="2800" b="1">
                <a:solidFill>
                  <a:schemeClr val="folHlink"/>
                </a:solidFill>
                <a:effectLst/>
                <a:latin typeface="Times New Roman" panose="02020603050405020304" pitchFamily="18" charset="0"/>
                <a:ea typeface="楷体_GB2312" pitchFamily="49" charset="-122"/>
              </a:rPr>
              <a:t>产生初始种群</a:t>
            </a:r>
          </a:p>
          <a:p>
            <a:pPr algn="l" eaLnBrk="1" hangingPunct="1">
              <a:lnSpc>
                <a:spcPct val="120000"/>
              </a:lnSpc>
              <a:spcBef>
                <a:spcPct val="10000"/>
              </a:spcBef>
              <a:buClr>
                <a:srgbClr val="FF00FF"/>
              </a:buClr>
              <a:buSzPct val="50000"/>
              <a:buFont typeface="Wingdings" panose="05000000000000000000" pitchFamily="2" charset="2"/>
              <a:buAutoNum type="arabicPeriod"/>
            </a:pPr>
            <a:endParaRPr lang="zh-CN" altLang="en-US" sz="2800" b="1">
              <a:solidFill>
                <a:schemeClr val="folHlink"/>
              </a:solidFill>
              <a:effectLst/>
              <a:latin typeface="Times New Roman" panose="02020603050405020304" pitchFamily="18" charset="0"/>
              <a:ea typeface="楷体_GB2312" pitchFamily="49" charset="-122"/>
            </a:endParaRPr>
          </a:p>
          <a:p>
            <a:pPr algn="l" eaLnBrk="1" hangingPunct="1">
              <a:lnSpc>
                <a:spcPct val="120000"/>
              </a:lnSpc>
              <a:spcBef>
                <a:spcPct val="10000"/>
              </a:spcBef>
              <a:buClr>
                <a:srgbClr val="FF00FF"/>
              </a:buClr>
              <a:buSzPct val="50000"/>
              <a:buFont typeface="Wingdings" panose="05000000000000000000" pitchFamily="2" charset="2"/>
              <a:buAutoNum type="arabicPeriod"/>
            </a:pPr>
            <a:endParaRPr lang="zh-CN" altLang="en-US" sz="2800" b="1">
              <a:solidFill>
                <a:schemeClr val="folHlink"/>
              </a:solidFill>
              <a:effectLst/>
              <a:latin typeface="Times New Roman" panose="02020603050405020304" pitchFamily="18" charset="0"/>
              <a:ea typeface="楷体_GB2312" pitchFamily="49" charset="-122"/>
            </a:endParaRPr>
          </a:p>
          <a:p>
            <a:pPr algn="l" eaLnBrk="1" hangingPunct="1">
              <a:lnSpc>
                <a:spcPct val="120000"/>
              </a:lnSpc>
              <a:spcBef>
                <a:spcPct val="10000"/>
              </a:spcBef>
              <a:buClr>
                <a:srgbClr val="FF00FF"/>
              </a:buClr>
              <a:buSzPct val="50000"/>
              <a:buFont typeface="Wingdings" panose="05000000000000000000" pitchFamily="2" charset="2"/>
              <a:buAutoNum type="arabicPeriod"/>
            </a:pPr>
            <a:endParaRPr lang="zh-CN" altLang="en-US" sz="2800" b="1">
              <a:solidFill>
                <a:schemeClr val="folHlink"/>
              </a:solidFill>
              <a:effectLst/>
              <a:latin typeface="Times New Roman" panose="02020603050405020304" pitchFamily="18" charset="0"/>
              <a:ea typeface="楷体_GB2312" pitchFamily="49" charset="-122"/>
            </a:endParaRPr>
          </a:p>
          <a:p>
            <a:pPr algn="l" eaLnBrk="1" hangingPunct="1">
              <a:lnSpc>
                <a:spcPct val="120000"/>
              </a:lnSpc>
              <a:spcBef>
                <a:spcPct val="10000"/>
              </a:spcBef>
              <a:buClr>
                <a:srgbClr val="FF00FF"/>
              </a:buClr>
              <a:buSzPct val="50000"/>
              <a:buFont typeface="Wingdings" panose="05000000000000000000" pitchFamily="2" charset="2"/>
              <a:buAutoNum type="arabicPeriod"/>
            </a:pPr>
            <a:endParaRPr lang="zh-CN" altLang="en-US" sz="2800" b="1">
              <a:solidFill>
                <a:schemeClr val="folHlink"/>
              </a:solidFill>
              <a:effectLst/>
              <a:latin typeface="Times New Roman" panose="02020603050405020304" pitchFamily="18" charset="0"/>
              <a:ea typeface="楷体_GB2312" pitchFamily="49" charset="-122"/>
            </a:endParaRPr>
          </a:p>
          <a:p>
            <a:pPr algn="l" eaLnBrk="1" hangingPunct="1">
              <a:lnSpc>
                <a:spcPct val="120000"/>
              </a:lnSpc>
              <a:spcBef>
                <a:spcPct val="10000"/>
              </a:spcBef>
              <a:buClr>
                <a:srgbClr val="FF00FF"/>
              </a:buClr>
              <a:buSzPct val="50000"/>
              <a:buFont typeface="Wingdings" panose="05000000000000000000" pitchFamily="2" charset="2"/>
              <a:buAutoNum type="arabicPeriod"/>
            </a:pPr>
            <a:r>
              <a:rPr lang="zh-CN" altLang="en-US" sz="2800" b="1">
                <a:solidFill>
                  <a:schemeClr val="folHlink"/>
                </a:solidFill>
                <a:effectLst/>
                <a:latin typeface="Times New Roman" panose="02020603050405020304" pitchFamily="18" charset="0"/>
                <a:ea typeface="楷体_GB2312" pitchFamily="49" charset="-122"/>
              </a:rPr>
              <a:t>计算适应度</a:t>
            </a:r>
          </a:p>
        </p:txBody>
      </p:sp>
      <p:sp>
        <p:nvSpPr>
          <p:cNvPr id="158727" name="Rectangle 7">
            <a:extLst>
              <a:ext uri="{FF2B5EF4-FFF2-40B4-BE49-F238E27FC236}">
                <a16:creationId xmlns:a16="http://schemas.microsoft.com/office/drawing/2014/main" id="{625A8BBC-09C4-45DA-899A-498EDD2831C0}"/>
              </a:ext>
            </a:extLst>
          </p:cNvPr>
          <p:cNvSpPr>
            <a:spLocks noRot="1" noChangeArrowheads="1"/>
          </p:cNvSpPr>
          <p:nvPr/>
        </p:nvSpPr>
        <p:spPr bwMode="auto">
          <a:xfrm>
            <a:off x="0" y="1196975"/>
            <a:ext cx="9144000" cy="576263"/>
          </a:xfrm>
          <a:prstGeom prst="rect">
            <a:avLst/>
          </a:prstGeom>
          <a:gradFill rotWithShape="1">
            <a:gsLst>
              <a:gs pos="0">
                <a:srgbClr val="DDDDDD">
                  <a:alpha val="39999"/>
                </a:srgbClr>
              </a:gs>
              <a:gs pos="50000">
                <a:srgbClr val="B2B2B2">
                  <a:alpha val="60001"/>
                </a:srgbClr>
              </a:gs>
              <a:gs pos="100000">
                <a:srgbClr val="DDDDDD">
                  <a:alpha val="39999"/>
                </a:srgbClr>
              </a:gs>
            </a:gsLst>
            <a:lin ang="5400000" scaled="1"/>
          </a:gradFill>
          <a:ln w="9525">
            <a:noFill/>
            <a:miter lim="800000"/>
            <a:headEnd/>
            <a:tailEnd/>
          </a:ln>
          <a:effectLst/>
        </p:spPr>
        <p:txBody>
          <a:bodyPr/>
          <a:lstStyle>
            <a:lvl1pPr marL="444500" indent="-444500"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l" eaLnBrk="1" hangingPunct="1">
              <a:lnSpc>
                <a:spcPct val="105000"/>
              </a:lnSpc>
              <a:buClr>
                <a:schemeClr val="accent1"/>
              </a:buClr>
              <a:buSzTx/>
              <a:buFont typeface="Wingdings" panose="05000000000000000000" pitchFamily="2" charset="2"/>
              <a:buNone/>
            </a:pPr>
            <a:r>
              <a:rPr lang="zh-CN" altLang="en-US" sz="2800" b="1">
                <a:solidFill>
                  <a:srgbClr val="FFFF99"/>
                </a:solidFill>
                <a:effectLst>
                  <a:outerShdw blurRad="38100" dist="38100" dir="2700000" algn="tl">
                    <a:srgbClr val="C0C0C0"/>
                  </a:outerShdw>
                </a:effectLst>
                <a:latin typeface="Times New Roman" panose="02020603050405020304" pitchFamily="18" charset="0"/>
                <a:ea typeface="黑体" panose="02010609060101010101" pitchFamily="49" charset="-122"/>
              </a:rPr>
              <a:t>遗传算法的基本操作</a:t>
            </a:r>
            <a:r>
              <a:rPr lang="zh-CN" altLang="en-US" sz="2800" b="1">
                <a:solidFill>
                  <a:srgbClr val="FFFF99"/>
                </a:solidFill>
                <a:effectLst/>
                <a:latin typeface="Arial" panose="020B0604020202020204" pitchFamily="34" charset="0"/>
                <a:ea typeface="楷体_GB2312" pitchFamily="49" charset="-122"/>
              </a:rPr>
              <a:t>  </a:t>
            </a:r>
          </a:p>
        </p:txBody>
      </p:sp>
      <p:sp>
        <p:nvSpPr>
          <p:cNvPr id="158728" name="Text Box 8">
            <a:extLst>
              <a:ext uri="{FF2B5EF4-FFF2-40B4-BE49-F238E27FC236}">
                <a16:creationId xmlns:a16="http://schemas.microsoft.com/office/drawing/2014/main" id="{FD615C7D-EC3B-426D-BD8F-C72E25080CD9}"/>
              </a:ext>
            </a:extLst>
          </p:cNvPr>
          <p:cNvSpPr txBox="1">
            <a:spLocks noChangeArrowheads="1"/>
          </p:cNvSpPr>
          <p:nvPr/>
        </p:nvSpPr>
        <p:spPr bwMode="auto">
          <a:xfrm>
            <a:off x="755650" y="3370263"/>
            <a:ext cx="7993063" cy="1643062"/>
          </a:xfrm>
          <a:prstGeom prst="rect">
            <a:avLst/>
          </a:prstGeom>
          <a:solidFill>
            <a:srgbClr val="E3EAF5"/>
          </a:solidFill>
          <a:ln w="38100" algn="ctr">
            <a:solidFill>
              <a:srgbClr val="FF9900"/>
            </a:solidFill>
            <a:miter lim="800000"/>
            <a:headEnd/>
            <a:tailEnd/>
          </a:ln>
        </p:spPr>
        <p:txBody>
          <a:bodyPr>
            <a:spAutoFit/>
          </a:bodyPr>
          <a:lstStyle>
            <a:lvl1pPr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ctr" eaLnBrk="1" hangingPunct="1">
              <a:spcBef>
                <a:spcPct val="50000"/>
              </a:spcBef>
              <a:buClrTx/>
              <a:buSzTx/>
            </a:pPr>
            <a:r>
              <a:rPr lang="en-US" altLang="zh-CN" sz="1800">
                <a:solidFill>
                  <a:srgbClr val="333333"/>
                </a:solidFill>
                <a:effectLst/>
                <a:latin typeface="Arial" panose="020B0604020202020204" pitchFamily="34" charset="0"/>
              </a:rPr>
              <a:t>0001100000    0101111001    0000000101    1001110100    1010101010</a:t>
            </a:r>
          </a:p>
          <a:p>
            <a:pPr algn="ctr" eaLnBrk="1" hangingPunct="1">
              <a:spcBef>
                <a:spcPct val="50000"/>
              </a:spcBef>
              <a:buClrTx/>
              <a:buSzTx/>
            </a:pPr>
            <a:endParaRPr lang="en-US" altLang="zh-CN" sz="1800">
              <a:solidFill>
                <a:srgbClr val="333333"/>
              </a:solidFill>
              <a:effectLst/>
              <a:latin typeface="Arial" panose="020B0604020202020204" pitchFamily="34" charset="0"/>
            </a:endParaRPr>
          </a:p>
          <a:p>
            <a:pPr algn="ctr" eaLnBrk="1" hangingPunct="1">
              <a:spcBef>
                <a:spcPct val="50000"/>
              </a:spcBef>
              <a:buClrTx/>
              <a:buSzTx/>
            </a:pPr>
            <a:r>
              <a:rPr lang="en-US" altLang="zh-CN" sz="1800">
                <a:solidFill>
                  <a:srgbClr val="333333"/>
                </a:solidFill>
                <a:effectLst/>
                <a:latin typeface="Arial" panose="020B0604020202020204" pitchFamily="34" charset="0"/>
              </a:rPr>
              <a:t>1110010110    1001011011    1100000001    1001110100    0001010011</a:t>
            </a:r>
          </a:p>
          <a:p>
            <a:pPr algn="ctr" eaLnBrk="1" hangingPunct="1">
              <a:spcBef>
                <a:spcPct val="50000"/>
              </a:spcBef>
              <a:buClrTx/>
              <a:buSzTx/>
            </a:pPr>
            <a:endParaRPr lang="zh-CN" altLang="en-US" sz="1800">
              <a:solidFill>
                <a:srgbClr val="333333"/>
              </a:solidFill>
              <a:effectLst/>
              <a:latin typeface="Arial" panose="020B0604020202020204" pitchFamily="34" charset="0"/>
            </a:endParaRPr>
          </a:p>
        </p:txBody>
      </p:sp>
      <p:sp>
        <p:nvSpPr>
          <p:cNvPr id="158729" name="Text Box 9">
            <a:extLst>
              <a:ext uri="{FF2B5EF4-FFF2-40B4-BE49-F238E27FC236}">
                <a16:creationId xmlns:a16="http://schemas.microsoft.com/office/drawing/2014/main" id="{F4EA4FE5-D9F2-4FE6-AC32-E71022123014}"/>
              </a:ext>
            </a:extLst>
          </p:cNvPr>
          <p:cNvSpPr txBox="1">
            <a:spLocks noChangeArrowheads="1"/>
          </p:cNvSpPr>
          <p:nvPr/>
        </p:nvSpPr>
        <p:spPr bwMode="auto">
          <a:xfrm>
            <a:off x="755650" y="3408363"/>
            <a:ext cx="7993063" cy="160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ctr" eaLnBrk="1" hangingPunct="1">
              <a:spcBef>
                <a:spcPct val="50000"/>
              </a:spcBef>
              <a:buClrTx/>
              <a:buSzTx/>
            </a:pPr>
            <a:endParaRPr lang="zh-CN" altLang="en-US" sz="1800">
              <a:effectLst/>
              <a:latin typeface="Arial" panose="020B0604020202020204" pitchFamily="34" charset="0"/>
            </a:endParaRPr>
          </a:p>
          <a:p>
            <a:pPr algn="ctr" eaLnBrk="1" hangingPunct="1">
              <a:spcBef>
                <a:spcPct val="50000"/>
              </a:spcBef>
              <a:buClrTx/>
              <a:buSzTx/>
            </a:pPr>
            <a:r>
              <a:rPr lang="zh-CN" altLang="en-US" sz="1800">
                <a:solidFill>
                  <a:srgbClr val="FF00FF"/>
                </a:solidFill>
                <a:effectLst/>
                <a:latin typeface="Arial" panose="020B0604020202020204" pitchFamily="34" charset="0"/>
              </a:rPr>
              <a:t>（</a:t>
            </a:r>
            <a:r>
              <a:rPr lang="en-US" altLang="zh-CN" sz="1800">
                <a:solidFill>
                  <a:srgbClr val="FF00FF"/>
                </a:solidFill>
                <a:effectLst/>
                <a:latin typeface="Arial" panose="020B0604020202020204" pitchFamily="34" charset="0"/>
              </a:rPr>
              <a:t>8</a:t>
            </a:r>
            <a:r>
              <a:rPr lang="zh-CN" altLang="en-US" sz="1800">
                <a:solidFill>
                  <a:srgbClr val="FF00FF"/>
                </a:solidFill>
                <a:effectLst/>
                <a:latin typeface="Arial" panose="020B0604020202020204" pitchFamily="34" charset="0"/>
              </a:rPr>
              <a:t>）               （</a:t>
            </a:r>
            <a:r>
              <a:rPr lang="en-US" altLang="zh-CN" sz="1800">
                <a:solidFill>
                  <a:srgbClr val="FF00FF"/>
                </a:solidFill>
                <a:effectLst/>
                <a:latin typeface="Arial" panose="020B0604020202020204" pitchFamily="34" charset="0"/>
              </a:rPr>
              <a:t>5</a:t>
            </a:r>
            <a:r>
              <a:rPr lang="zh-CN" altLang="en-US" sz="1800">
                <a:solidFill>
                  <a:srgbClr val="FF00FF"/>
                </a:solidFill>
                <a:effectLst/>
                <a:latin typeface="Arial" panose="020B0604020202020204" pitchFamily="34" charset="0"/>
              </a:rPr>
              <a:t>）               （</a:t>
            </a:r>
            <a:r>
              <a:rPr lang="en-US" altLang="zh-CN" sz="1800">
                <a:solidFill>
                  <a:srgbClr val="FF00FF"/>
                </a:solidFill>
                <a:effectLst/>
                <a:latin typeface="Arial" panose="020B0604020202020204" pitchFamily="34" charset="0"/>
              </a:rPr>
              <a:t>2</a:t>
            </a:r>
            <a:r>
              <a:rPr lang="zh-CN" altLang="en-US" sz="1800">
                <a:solidFill>
                  <a:srgbClr val="FF00FF"/>
                </a:solidFill>
                <a:effectLst/>
                <a:latin typeface="Arial" panose="020B0604020202020204" pitchFamily="34" charset="0"/>
              </a:rPr>
              <a:t>）               （</a:t>
            </a:r>
            <a:r>
              <a:rPr lang="en-US" altLang="zh-CN" sz="1800">
                <a:solidFill>
                  <a:srgbClr val="FF00FF"/>
                </a:solidFill>
                <a:effectLst/>
                <a:latin typeface="Arial" panose="020B0604020202020204" pitchFamily="34" charset="0"/>
              </a:rPr>
              <a:t>10</a:t>
            </a:r>
            <a:r>
              <a:rPr lang="zh-CN" altLang="en-US" sz="1800">
                <a:solidFill>
                  <a:srgbClr val="FF00FF"/>
                </a:solidFill>
                <a:effectLst/>
                <a:latin typeface="Arial" panose="020B0604020202020204" pitchFamily="34" charset="0"/>
              </a:rPr>
              <a:t>）               （</a:t>
            </a:r>
            <a:r>
              <a:rPr lang="en-US" altLang="zh-CN" sz="1800">
                <a:solidFill>
                  <a:srgbClr val="FF00FF"/>
                </a:solidFill>
                <a:effectLst/>
                <a:latin typeface="Arial" panose="020B0604020202020204" pitchFamily="34" charset="0"/>
              </a:rPr>
              <a:t>7</a:t>
            </a:r>
            <a:r>
              <a:rPr lang="zh-CN" altLang="en-US" sz="1800">
                <a:solidFill>
                  <a:srgbClr val="FF00FF"/>
                </a:solidFill>
                <a:effectLst/>
                <a:latin typeface="Arial" panose="020B0604020202020204" pitchFamily="34" charset="0"/>
              </a:rPr>
              <a:t>）</a:t>
            </a:r>
          </a:p>
          <a:p>
            <a:pPr algn="ctr" eaLnBrk="1" hangingPunct="1">
              <a:spcBef>
                <a:spcPct val="50000"/>
              </a:spcBef>
              <a:buClrTx/>
              <a:buSzTx/>
            </a:pPr>
            <a:endParaRPr lang="zh-CN" altLang="en-US" sz="1800">
              <a:solidFill>
                <a:srgbClr val="FF00FF"/>
              </a:solidFill>
              <a:effectLst/>
              <a:latin typeface="Arial" panose="020B0604020202020204" pitchFamily="34" charset="0"/>
            </a:endParaRPr>
          </a:p>
          <a:p>
            <a:pPr algn="ctr" eaLnBrk="1" hangingPunct="1">
              <a:spcBef>
                <a:spcPct val="50000"/>
              </a:spcBef>
              <a:buClrTx/>
              <a:buSzTx/>
            </a:pPr>
            <a:r>
              <a:rPr lang="zh-CN" altLang="en-US" sz="1800">
                <a:solidFill>
                  <a:srgbClr val="FF00FF"/>
                </a:solidFill>
                <a:effectLst/>
                <a:latin typeface="Arial" panose="020B0604020202020204" pitchFamily="34" charset="0"/>
              </a:rPr>
              <a:t>（</a:t>
            </a:r>
            <a:r>
              <a:rPr lang="en-US" altLang="zh-CN" sz="1800">
                <a:solidFill>
                  <a:srgbClr val="FF00FF"/>
                </a:solidFill>
                <a:effectLst/>
                <a:latin typeface="Arial" panose="020B0604020202020204" pitchFamily="34" charset="0"/>
              </a:rPr>
              <a:t>12</a:t>
            </a:r>
            <a:r>
              <a:rPr lang="zh-CN" altLang="en-US" sz="1800">
                <a:solidFill>
                  <a:srgbClr val="FF00FF"/>
                </a:solidFill>
                <a:effectLst/>
                <a:latin typeface="Arial" panose="020B0604020202020204" pitchFamily="34" charset="0"/>
              </a:rPr>
              <a:t>）               （</a:t>
            </a:r>
            <a:r>
              <a:rPr lang="en-US" altLang="zh-CN" sz="1800">
                <a:solidFill>
                  <a:srgbClr val="FF00FF"/>
                </a:solidFill>
                <a:effectLst/>
                <a:latin typeface="Arial" panose="020B0604020202020204" pitchFamily="34" charset="0"/>
              </a:rPr>
              <a:t>5</a:t>
            </a:r>
            <a:r>
              <a:rPr lang="zh-CN" altLang="en-US" sz="1800">
                <a:solidFill>
                  <a:srgbClr val="FF00FF"/>
                </a:solidFill>
                <a:effectLst/>
                <a:latin typeface="Arial" panose="020B0604020202020204" pitchFamily="34" charset="0"/>
              </a:rPr>
              <a:t>）             （</a:t>
            </a:r>
            <a:r>
              <a:rPr lang="en-US" altLang="zh-CN" sz="1800">
                <a:solidFill>
                  <a:srgbClr val="FF00FF"/>
                </a:solidFill>
                <a:effectLst/>
                <a:latin typeface="Arial" panose="020B0604020202020204" pitchFamily="34" charset="0"/>
              </a:rPr>
              <a:t>19</a:t>
            </a:r>
            <a:r>
              <a:rPr lang="zh-CN" altLang="en-US" sz="1800">
                <a:solidFill>
                  <a:srgbClr val="FF00FF"/>
                </a:solidFill>
                <a:effectLst/>
                <a:latin typeface="Arial" panose="020B0604020202020204" pitchFamily="34" charset="0"/>
              </a:rPr>
              <a:t>）             （</a:t>
            </a:r>
            <a:r>
              <a:rPr lang="en-US" altLang="zh-CN" sz="1800">
                <a:solidFill>
                  <a:srgbClr val="FF00FF"/>
                </a:solidFill>
                <a:effectLst/>
                <a:latin typeface="Arial" panose="020B0604020202020204" pitchFamily="34" charset="0"/>
              </a:rPr>
              <a:t>10</a:t>
            </a:r>
            <a:r>
              <a:rPr lang="zh-CN" altLang="en-US" sz="1800">
                <a:solidFill>
                  <a:srgbClr val="FF00FF"/>
                </a:solidFill>
                <a:effectLst/>
                <a:latin typeface="Arial" panose="020B0604020202020204" pitchFamily="34" charset="0"/>
              </a:rPr>
              <a:t>）               （</a:t>
            </a:r>
            <a:r>
              <a:rPr lang="en-US" altLang="zh-CN" sz="1800">
                <a:solidFill>
                  <a:srgbClr val="FF00FF"/>
                </a:solidFill>
                <a:effectLst/>
                <a:latin typeface="Arial" panose="020B0604020202020204" pitchFamily="34" charset="0"/>
              </a:rPr>
              <a:t>14</a:t>
            </a:r>
            <a:r>
              <a:rPr lang="zh-CN" altLang="en-US" sz="1800">
                <a:solidFill>
                  <a:srgbClr val="FF00FF"/>
                </a:solidFill>
                <a:effectLst/>
                <a:latin typeface="Arial" panose="020B0604020202020204" pitchFamily="34"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8728"/>
                                        </p:tgtEl>
                                        <p:attrNameLst>
                                          <p:attrName>style.visibility</p:attrName>
                                        </p:attrNameLst>
                                      </p:cBhvr>
                                      <p:to>
                                        <p:strVal val="visible"/>
                                      </p:to>
                                    </p:set>
                                    <p:animEffect transition="in" filter="blinds(horizontal)">
                                      <p:cBhvr>
                                        <p:cTn id="7" dur="500"/>
                                        <p:tgtEl>
                                          <p:spTgt spid="1587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8729"/>
                                        </p:tgtEl>
                                        <p:attrNameLst>
                                          <p:attrName>style.visibility</p:attrName>
                                        </p:attrNameLst>
                                      </p:cBhvr>
                                      <p:to>
                                        <p:strVal val="visible"/>
                                      </p:to>
                                    </p:set>
                                    <p:animEffect transition="in" filter="blinds(horizontal)">
                                      <p:cBhvr>
                                        <p:cTn id="12" dur="500"/>
                                        <p:tgtEl>
                                          <p:spTgt spid="1587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8" grpId="0" animBg="1"/>
      <p:bldP spid="15872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a:extLst>
              <a:ext uri="{FF2B5EF4-FFF2-40B4-BE49-F238E27FC236}">
                <a16:creationId xmlns:a16="http://schemas.microsoft.com/office/drawing/2014/main" id="{7FA96F11-9CA7-4391-B062-427298A1616E}"/>
              </a:ext>
            </a:extLst>
          </p:cNvPr>
          <p:cNvSpPr>
            <a:spLocks noGrp="1" noChangeArrowheads="1"/>
          </p:cNvSpPr>
          <p:nvPr>
            <p:ph type="body" sz="half" idx="1"/>
          </p:nvPr>
        </p:nvSpPr>
        <p:spPr>
          <a:xfrm>
            <a:off x="0" y="549275"/>
            <a:ext cx="9144000" cy="719138"/>
          </a:xfrm>
          <a:gradFill rotWithShape="1">
            <a:gsLst>
              <a:gs pos="0">
                <a:srgbClr val="333333">
                  <a:alpha val="39999"/>
                </a:srgbClr>
              </a:gs>
              <a:gs pos="50000">
                <a:schemeClr val="bg1"/>
              </a:gs>
              <a:gs pos="100000">
                <a:srgbClr val="333333">
                  <a:alpha val="39999"/>
                </a:srgbClr>
              </a:gs>
            </a:gsLst>
            <a:lin ang="5400000" scaled="1"/>
          </a:gradFill>
          <a:ln>
            <a:miter lim="800000"/>
            <a:headEnd/>
            <a:tailEnd/>
          </a:ln>
          <a:extLst/>
        </p:spPr>
        <p:txBody>
          <a:bodyPr/>
          <a:lstStyle>
            <a:lvl1pPr marL="444500" indent="-444500"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eaLnBrk="1" hangingPunct="1">
              <a:lnSpc>
                <a:spcPct val="105000"/>
              </a:lnSpc>
              <a:buFont typeface="Wingdings" panose="05000000000000000000" pitchFamily="2" charset="2"/>
              <a:buNone/>
            </a:pPr>
            <a:r>
              <a:rPr lang="zh-CN" altLang="en-US" b="1">
                <a:solidFill>
                  <a:srgbClr val="FFFF00"/>
                </a:solidFill>
                <a:effectLst>
                  <a:outerShdw blurRad="38100" dist="38100" dir="2700000" algn="tl">
                    <a:srgbClr val="C0C0C0"/>
                  </a:outerShdw>
                </a:effectLst>
                <a:latin typeface="Times New Roman" panose="02020603050405020304" pitchFamily="18" charset="0"/>
                <a:ea typeface="黑体" panose="02010609060101010101" pitchFamily="49" charset="-122"/>
              </a:rPr>
              <a:t>遗传算法简介</a:t>
            </a:r>
            <a:r>
              <a:rPr lang="zh-CN" altLang="en-US" sz="2800" b="1">
                <a:solidFill>
                  <a:schemeClr val="folHlink"/>
                </a:solidFill>
                <a:latin typeface="Arial" panose="020B0604020202020204" pitchFamily="34" charset="0"/>
                <a:ea typeface="楷体_GB2312" pitchFamily="49" charset="-122"/>
              </a:rPr>
              <a:t>  </a:t>
            </a:r>
          </a:p>
        </p:txBody>
      </p:sp>
      <p:sp>
        <p:nvSpPr>
          <p:cNvPr id="24581" name="Rectangle 6">
            <a:extLst>
              <a:ext uri="{FF2B5EF4-FFF2-40B4-BE49-F238E27FC236}">
                <a16:creationId xmlns:a16="http://schemas.microsoft.com/office/drawing/2014/main" id="{1FD1409F-3DA4-41F2-8DDE-42AD654929AE}"/>
              </a:ext>
            </a:extLst>
          </p:cNvPr>
          <p:cNvSpPr>
            <a:spLocks noRot="1" noChangeArrowheads="1"/>
          </p:cNvSpPr>
          <p:nvPr/>
        </p:nvSpPr>
        <p:spPr bwMode="auto">
          <a:xfrm>
            <a:off x="250825" y="1916113"/>
            <a:ext cx="854075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l" eaLnBrk="1" hangingPunct="1">
              <a:lnSpc>
                <a:spcPct val="120000"/>
              </a:lnSpc>
              <a:spcBef>
                <a:spcPct val="10000"/>
              </a:spcBef>
              <a:buClr>
                <a:schemeClr val="accent1"/>
              </a:buClr>
              <a:buSzTx/>
              <a:buFont typeface="Wingdings" panose="05000000000000000000" pitchFamily="2" charset="2"/>
              <a:buChar char="l"/>
            </a:pPr>
            <a:r>
              <a:rPr lang="zh-CN" altLang="en-US" sz="2800" b="1">
                <a:effectLst/>
                <a:latin typeface="Arial" panose="020B0604020202020204" pitchFamily="34" charset="0"/>
                <a:ea typeface="黑体" panose="02010609060101010101" pitchFamily="49" charset="-122"/>
              </a:rPr>
              <a:t>简单实例</a:t>
            </a:r>
          </a:p>
          <a:p>
            <a:pPr algn="l" eaLnBrk="1" hangingPunct="1">
              <a:lnSpc>
                <a:spcPct val="120000"/>
              </a:lnSpc>
              <a:spcBef>
                <a:spcPct val="10000"/>
              </a:spcBef>
              <a:buClr>
                <a:srgbClr val="FF00FF"/>
              </a:buClr>
              <a:buSzPct val="50000"/>
              <a:buFont typeface="Wingdings" panose="05000000000000000000" pitchFamily="2" charset="2"/>
              <a:buAutoNum type="arabicPeriod" startAt="3"/>
            </a:pPr>
            <a:r>
              <a:rPr lang="zh-CN" altLang="en-US" sz="2800" b="1">
                <a:solidFill>
                  <a:schemeClr val="folHlink"/>
                </a:solidFill>
                <a:effectLst/>
                <a:latin typeface="Times New Roman" panose="02020603050405020304" pitchFamily="18" charset="0"/>
                <a:ea typeface="楷体_GB2312" pitchFamily="49" charset="-122"/>
              </a:rPr>
              <a:t>选择</a:t>
            </a:r>
          </a:p>
          <a:p>
            <a:pPr algn="l" eaLnBrk="1" hangingPunct="1">
              <a:lnSpc>
                <a:spcPct val="120000"/>
              </a:lnSpc>
              <a:spcBef>
                <a:spcPct val="10000"/>
              </a:spcBef>
              <a:buClr>
                <a:srgbClr val="FF00FF"/>
              </a:buClr>
              <a:buSzPct val="50000"/>
              <a:buFont typeface="Wingdings" panose="05000000000000000000" pitchFamily="2" charset="2"/>
              <a:buAutoNum type="arabicPeriod" startAt="3"/>
            </a:pPr>
            <a:endParaRPr lang="zh-CN" altLang="en-US" sz="2800" b="1">
              <a:solidFill>
                <a:schemeClr val="folHlink"/>
              </a:solidFill>
              <a:effectLst/>
              <a:latin typeface="Times New Roman" panose="02020603050405020304" pitchFamily="18" charset="0"/>
              <a:ea typeface="楷体_GB2312" pitchFamily="49" charset="-122"/>
            </a:endParaRPr>
          </a:p>
        </p:txBody>
      </p:sp>
      <p:sp>
        <p:nvSpPr>
          <p:cNvPr id="159751" name="Rectangle 7">
            <a:extLst>
              <a:ext uri="{FF2B5EF4-FFF2-40B4-BE49-F238E27FC236}">
                <a16:creationId xmlns:a16="http://schemas.microsoft.com/office/drawing/2014/main" id="{B8191DED-C780-4ED9-AAD2-FE26369F0901}"/>
              </a:ext>
            </a:extLst>
          </p:cNvPr>
          <p:cNvSpPr>
            <a:spLocks noRot="1" noChangeArrowheads="1"/>
          </p:cNvSpPr>
          <p:nvPr/>
        </p:nvSpPr>
        <p:spPr bwMode="auto">
          <a:xfrm>
            <a:off x="0" y="1196975"/>
            <a:ext cx="9144000" cy="576263"/>
          </a:xfrm>
          <a:prstGeom prst="rect">
            <a:avLst/>
          </a:prstGeom>
          <a:gradFill rotWithShape="1">
            <a:gsLst>
              <a:gs pos="0">
                <a:srgbClr val="DDDDDD">
                  <a:alpha val="39999"/>
                </a:srgbClr>
              </a:gs>
              <a:gs pos="50000">
                <a:srgbClr val="B2B2B2">
                  <a:alpha val="60001"/>
                </a:srgbClr>
              </a:gs>
              <a:gs pos="100000">
                <a:srgbClr val="DDDDDD">
                  <a:alpha val="39999"/>
                </a:srgbClr>
              </a:gs>
            </a:gsLst>
            <a:lin ang="5400000" scaled="1"/>
          </a:gradFill>
          <a:ln w="9525">
            <a:noFill/>
            <a:miter lim="800000"/>
            <a:headEnd/>
            <a:tailEnd/>
          </a:ln>
          <a:effectLst/>
        </p:spPr>
        <p:txBody>
          <a:bodyPr/>
          <a:lstStyle>
            <a:lvl1pPr marL="444500" indent="-444500"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l" eaLnBrk="1" hangingPunct="1">
              <a:lnSpc>
                <a:spcPct val="105000"/>
              </a:lnSpc>
              <a:buClr>
                <a:schemeClr val="accent1"/>
              </a:buClr>
              <a:buSzTx/>
              <a:buFont typeface="Wingdings" panose="05000000000000000000" pitchFamily="2" charset="2"/>
              <a:buNone/>
            </a:pPr>
            <a:r>
              <a:rPr lang="zh-CN" altLang="en-US" sz="2800" b="1">
                <a:solidFill>
                  <a:srgbClr val="FFFF99"/>
                </a:solidFill>
                <a:effectLst>
                  <a:outerShdw blurRad="38100" dist="38100" dir="2700000" algn="tl">
                    <a:srgbClr val="C0C0C0"/>
                  </a:outerShdw>
                </a:effectLst>
                <a:latin typeface="Times New Roman" panose="02020603050405020304" pitchFamily="18" charset="0"/>
                <a:ea typeface="黑体" panose="02010609060101010101" pitchFamily="49" charset="-122"/>
              </a:rPr>
              <a:t>遗传算法的基本操作</a:t>
            </a:r>
            <a:r>
              <a:rPr lang="zh-CN" altLang="en-US" sz="2800" b="1">
                <a:solidFill>
                  <a:srgbClr val="FFFF99"/>
                </a:solidFill>
                <a:effectLst/>
                <a:latin typeface="Arial" panose="020B0604020202020204" pitchFamily="34" charset="0"/>
                <a:ea typeface="楷体_GB2312" pitchFamily="49" charset="-122"/>
              </a:rPr>
              <a:t>  </a:t>
            </a:r>
          </a:p>
        </p:txBody>
      </p:sp>
      <p:graphicFrame>
        <p:nvGraphicFramePr>
          <p:cNvPr id="159752" name="Group 8">
            <a:extLst>
              <a:ext uri="{FF2B5EF4-FFF2-40B4-BE49-F238E27FC236}">
                <a16:creationId xmlns:a16="http://schemas.microsoft.com/office/drawing/2014/main" id="{87A30DE3-08AD-405F-A4D5-36B57D351EFA}"/>
              </a:ext>
            </a:extLst>
          </p:cNvPr>
          <p:cNvGraphicFramePr>
            <a:graphicFrameLocks noGrp="1"/>
          </p:cNvGraphicFramePr>
          <p:nvPr>
            <p:ph sz="half" idx="2"/>
          </p:nvPr>
        </p:nvGraphicFramePr>
        <p:xfrm>
          <a:off x="2771775" y="2205038"/>
          <a:ext cx="5975350" cy="4060825"/>
        </p:xfrm>
        <a:graphic>
          <a:graphicData uri="http://schemas.openxmlformats.org/drawingml/2006/table">
            <a:tbl>
              <a:tblPr/>
              <a:tblGrid>
                <a:gridCol w="792163">
                  <a:extLst>
                    <a:ext uri="{9D8B030D-6E8A-4147-A177-3AD203B41FA5}">
                      <a16:colId xmlns:a16="http://schemas.microsoft.com/office/drawing/2014/main" val="2785710862"/>
                    </a:ext>
                  </a:extLst>
                </a:gridCol>
                <a:gridCol w="1509712">
                  <a:extLst>
                    <a:ext uri="{9D8B030D-6E8A-4147-A177-3AD203B41FA5}">
                      <a16:colId xmlns:a16="http://schemas.microsoft.com/office/drawing/2014/main" val="2934507223"/>
                    </a:ext>
                  </a:extLst>
                </a:gridCol>
                <a:gridCol w="1009650">
                  <a:extLst>
                    <a:ext uri="{9D8B030D-6E8A-4147-A177-3AD203B41FA5}">
                      <a16:colId xmlns:a16="http://schemas.microsoft.com/office/drawing/2014/main" val="3366720699"/>
                    </a:ext>
                  </a:extLst>
                </a:gridCol>
                <a:gridCol w="1368425">
                  <a:extLst>
                    <a:ext uri="{9D8B030D-6E8A-4147-A177-3AD203B41FA5}">
                      <a16:colId xmlns:a16="http://schemas.microsoft.com/office/drawing/2014/main" val="2314146937"/>
                    </a:ext>
                  </a:extLst>
                </a:gridCol>
                <a:gridCol w="1295400">
                  <a:extLst>
                    <a:ext uri="{9D8B030D-6E8A-4147-A177-3AD203B41FA5}">
                      <a16:colId xmlns:a16="http://schemas.microsoft.com/office/drawing/2014/main" val="1172101673"/>
                    </a:ext>
                  </a:extLst>
                </a:gridCol>
              </a:tblGrid>
              <a:tr h="369888">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楷体_GB2312" pitchFamily="49" charset="-122"/>
                        </a:rPr>
                        <a:t>个体</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楷体_GB2312" pitchFamily="49" charset="-122"/>
                        </a:rPr>
                        <a:t>染色体</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楷体_GB2312" pitchFamily="49" charset="-122"/>
                        </a:rPr>
                        <a:t>适应度</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楷体_GB2312" pitchFamily="49" charset="-122"/>
                        </a:rPr>
                        <a:t>选择概率</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楷体_GB2312" pitchFamily="49" charset="-122"/>
                        </a:rPr>
                        <a:t>累积概率</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1086381"/>
                  </a:ext>
                </a:extLst>
              </a:tr>
              <a:tr h="365125">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楷体_GB2312" pitchFamily="49" charset="-122"/>
                        </a:rPr>
                        <a:t>1</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楷体_GB2312" pitchFamily="49" charset="-122"/>
                        </a:rPr>
                        <a:t>0001100000</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楷体_GB2312" pitchFamily="49" charset="-122"/>
                        </a:rPr>
                        <a:t>8</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0" lang="zh-CN" altLang="en-US" sz="18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0" lang="zh-CN" altLang="en-US" sz="18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88500600"/>
                  </a:ext>
                </a:extLst>
              </a:tr>
              <a:tr h="369888">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楷体_GB2312" pitchFamily="49" charset="-122"/>
                        </a:rPr>
                        <a:t>2</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楷体_GB2312" pitchFamily="49" charset="-122"/>
                        </a:rPr>
                        <a:t>0101111001</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楷体_GB2312" pitchFamily="49" charset="-122"/>
                        </a:rPr>
                        <a:t>5</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0" lang="zh-CN" altLang="en-US" sz="18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0" lang="zh-CN" altLang="en-US" sz="18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55012396"/>
                  </a:ext>
                </a:extLst>
              </a:tr>
              <a:tr h="369888">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楷体_GB2312" pitchFamily="49" charset="-122"/>
                        </a:rPr>
                        <a:t>3</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楷体_GB2312" pitchFamily="49" charset="-122"/>
                        </a:rPr>
                        <a:t>0000000101</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楷体_GB2312" pitchFamily="49" charset="-122"/>
                        </a:rPr>
                        <a:t>2</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0" lang="zh-CN" altLang="en-US" sz="18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0" lang="zh-CN" altLang="en-US" sz="18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08938406"/>
                  </a:ext>
                </a:extLst>
              </a:tr>
              <a:tr h="369888">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楷体_GB2312" pitchFamily="49" charset="-122"/>
                        </a:rPr>
                        <a:t>4</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楷体_GB2312" pitchFamily="49" charset="-122"/>
                        </a:rPr>
                        <a:t>1001110100</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楷体_GB2312" pitchFamily="49" charset="-122"/>
                        </a:rPr>
                        <a:t>10</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0" lang="zh-CN" altLang="en-US" sz="18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0" lang="zh-CN" altLang="en-US" sz="18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2763220"/>
                  </a:ext>
                </a:extLst>
              </a:tr>
              <a:tr h="368300">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楷体_GB2312" pitchFamily="49" charset="-122"/>
                        </a:rPr>
                        <a:t>5</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楷体_GB2312" pitchFamily="49" charset="-122"/>
                        </a:rPr>
                        <a:t>1010101010</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楷体_GB2312" pitchFamily="49" charset="-122"/>
                        </a:rPr>
                        <a:t>7</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0" lang="zh-CN" altLang="en-US" sz="18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0" lang="zh-CN" altLang="en-US" sz="18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35045171"/>
                  </a:ext>
                </a:extLst>
              </a:tr>
              <a:tr h="369888">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楷体_GB2312" pitchFamily="49" charset="-122"/>
                        </a:rPr>
                        <a:t>6</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楷体_GB2312" pitchFamily="49" charset="-122"/>
                        </a:rPr>
                        <a:t>1110010110</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楷体_GB2312" pitchFamily="49" charset="-122"/>
                        </a:rPr>
                        <a:t>12</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0" lang="zh-CN" altLang="en-US" sz="18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0" lang="zh-CN" altLang="en-US" sz="18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72773058"/>
                  </a:ext>
                </a:extLst>
              </a:tr>
              <a:tr h="369888">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楷体_GB2312" pitchFamily="49" charset="-122"/>
                        </a:rPr>
                        <a:t>7</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楷体_GB2312" pitchFamily="49" charset="-122"/>
                        </a:rPr>
                        <a:t>1001011011</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楷体_GB2312" pitchFamily="49" charset="-122"/>
                        </a:rPr>
                        <a:t>5</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0" lang="zh-CN" altLang="en-US" sz="18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0" lang="zh-CN" altLang="en-US" sz="18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46044956"/>
                  </a:ext>
                </a:extLst>
              </a:tr>
              <a:tr h="369888">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楷体_GB2312" pitchFamily="49" charset="-122"/>
                        </a:rPr>
                        <a:t>8</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楷体_GB2312" pitchFamily="49" charset="-122"/>
                        </a:rPr>
                        <a:t>1100000001</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楷体_GB2312" pitchFamily="49" charset="-122"/>
                        </a:rPr>
                        <a:t>19</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0" lang="zh-CN" altLang="en-US" sz="18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0" lang="zh-CN" altLang="en-US" sz="18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03145465"/>
                  </a:ext>
                </a:extLst>
              </a:tr>
              <a:tr h="368300">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楷体_GB2312" pitchFamily="49" charset="-122"/>
                        </a:rPr>
                        <a:t>9</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楷体_GB2312" pitchFamily="49" charset="-122"/>
                        </a:rPr>
                        <a:t>1001110100</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楷体_GB2312" pitchFamily="49" charset="-122"/>
                        </a:rPr>
                        <a:t>10</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0" lang="zh-CN" altLang="en-US" sz="18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0" lang="zh-CN" altLang="en-US" sz="18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17864666"/>
                  </a:ext>
                </a:extLst>
              </a:tr>
              <a:tr h="369888">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楷体_GB2312" pitchFamily="49" charset="-122"/>
                        </a:rPr>
                        <a:t>10</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楷体_GB2312" pitchFamily="49" charset="-122"/>
                        </a:rPr>
                        <a:t>0001010011</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楷体_GB2312" pitchFamily="49" charset="-122"/>
                        </a:rPr>
                        <a:t>14</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0" lang="zh-CN" altLang="en-US" sz="18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0" lang="zh-CN" altLang="en-US" sz="18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63960509"/>
                  </a:ext>
                </a:extLst>
              </a:tr>
            </a:tbl>
          </a:graphicData>
        </a:graphic>
      </p:graphicFrame>
      <p:grpSp>
        <p:nvGrpSpPr>
          <p:cNvPr id="2" name="Group 82">
            <a:extLst>
              <a:ext uri="{FF2B5EF4-FFF2-40B4-BE49-F238E27FC236}">
                <a16:creationId xmlns:a16="http://schemas.microsoft.com/office/drawing/2014/main" id="{7AB26F2E-336F-4224-A2F2-C632D325A20C}"/>
              </a:ext>
            </a:extLst>
          </p:cNvPr>
          <p:cNvGrpSpPr>
            <a:grpSpLocks/>
          </p:cNvGrpSpPr>
          <p:nvPr/>
        </p:nvGrpSpPr>
        <p:grpSpPr bwMode="auto">
          <a:xfrm>
            <a:off x="1042988" y="4005263"/>
            <a:ext cx="4103687" cy="1008062"/>
            <a:chOff x="657" y="2523"/>
            <a:chExt cx="2585" cy="635"/>
          </a:xfrm>
        </p:grpSpPr>
        <p:sp>
          <p:nvSpPr>
            <p:cNvPr id="24667" name="AutoShape 83">
              <a:extLst>
                <a:ext uri="{FF2B5EF4-FFF2-40B4-BE49-F238E27FC236}">
                  <a16:creationId xmlns:a16="http://schemas.microsoft.com/office/drawing/2014/main" id="{816BF042-D8D6-4845-AEB0-18F865FBDB8E}"/>
                </a:ext>
              </a:extLst>
            </p:cNvPr>
            <p:cNvSpPr>
              <a:spLocks noChangeArrowheads="1"/>
            </p:cNvSpPr>
            <p:nvPr/>
          </p:nvSpPr>
          <p:spPr bwMode="auto">
            <a:xfrm flipH="1" flipV="1">
              <a:off x="793" y="2523"/>
              <a:ext cx="2314" cy="635"/>
            </a:xfrm>
            <a:prstGeom prst="wedgeRectCallout">
              <a:avLst>
                <a:gd name="adj1" fmla="val -86347"/>
                <a:gd name="adj2" fmla="val 155981"/>
              </a:avLst>
            </a:prstGeom>
            <a:solidFill>
              <a:schemeClr val="accent1"/>
            </a:solidFill>
            <a:ln w="38100" algn="ctr">
              <a:solidFill>
                <a:srgbClr val="FF6600"/>
              </a:solidFill>
              <a:miter lim="800000"/>
              <a:headEnd/>
              <a:tailEnd/>
            </a:ln>
          </p:spPr>
          <p:txBody>
            <a:bodyPr rot="10800000"/>
            <a:lstStyle>
              <a:lvl1pPr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pPr>
              <a:endParaRPr lang="zh-CN" altLang="en-US" sz="1800">
                <a:effectLst/>
                <a:latin typeface="Arial" panose="020B0604020202020204" pitchFamily="34" charset="0"/>
              </a:endParaRPr>
            </a:p>
          </p:txBody>
        </p:sp>
        <p:sp>
          <p:nvSpPr>
            <p:cNvPr id="24668" name="Text Box 84">
              <a:extLst>
                <a:ext uri="{FF2B5EF4-FFF2-40B4-BE49-F238E27FC236}">
                  <a16:creationId xmlns:a16="http://schemas.microsoft.com/office/drawing/2014/main" id="{4F411B17-14C1-4AFF-8716-F26302170BC0}"/>
                </a:ext>
              </a:extLst>
            </p:cNvPr>
            <p:cNvSpPr txBox="1">
              <a:spLocks noChangeArrowheads="1"/>
            </p:cNvSpPr>
            <p:nvPr/>
          </p:nvSpPr>
          <p:spPr bwMode="auto">
            <a:xfrm>
              <a:off x="657" y="2614"/>
              <a:ext cx="2585"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ctr" eaLnBrk="1" hangingPunct="1">
                <a:spcBef>
                  <a:spcPct val="50000"/>
                </a:spcBef>
                <a:buClrTx/>
                <a:buSzTx/>
              </a:pPr>
              <a:r>
                <a:rPr lang="en-US" altLang="zh-CN" sz="1600">
                  <a:effectLst/>
                  <a:latin typeface="Arial" panose="020B0604020202020204" pitchFamily="34" charset="0"/>
                </a:rPr>
                <a:t>8</a:t>
              </a:r>
            </a:p>
            <a:p>
              <a:pPr algn="ctr" eaLnBrk="1" hangingPunct="1">
                <a:spcBef>
                  <a:spcPct val="50000"/>
                </a:spcBef>
                <a:buClrTx/>
                <a:buSzTx/>
              </a:pPr>
              <a:r>
                <a:rPr lang="en-US" altLang="zh-CN" sz="1600">
                  <a:effectLst/>
                  <a:latin typeface="Arial" panose="020B0604020202020204" pitchFamily="34" charset="0"/>
                </a:rPr>
                <a:t>8</a:t>
              </a:r>
              <a:r>
                <a:rPr lang="zh-CN" altLang="en-US" sz="1600">
                  <a:effectLst/>
                  <a:latin typeface="Arial" panose="020B0604020202020204" pitchFamily="34" charset="0"/>
                </a:rPr>
                <a:t>＋</a:t>
              </a:r>
              <a:r>
                <a:rPr lang="en-US" altLang="zh-CN" sz="1600">
                  <a:effectLst/>
                  <a:latin typeface="Arial" panose="020B0604020202020204" pitchFamily="34" charset="0"/>
                </a:rPr>
                <a:t>5</a:t>
              </a:r>
              <a:r>
                <a:rPr lang="zh-CN" altLang="en-US" sz="1600">
                  <a:effectLst/>
                  <a:latin typeface="Arial" panose="020B0604020202020204" pitchFamily="34" charset="0"/>
                </a:rPr>
                <a:t>＋</a:t>
              </a:r>
              <a:r>
                <a:rPr lang="en-US" altLang="zh-CN" sz="1600">
                  <a:effectLst/>
                  <a:latin typeface="Arial" panose="020B0604020202020204" pitchFamily="34" charset="0"/>
                </a:rPr>
                <a:t>2</a:t>
              </a:r>
              <a:r>
                <a:rPr lang="zh-CN" altLang="en-US" sz="1600">
                  <a:effectLst/>
                  <a:latin typeface="Arial" panose="020B0604020202020204" pitchFamily="34" charset="0"/>
                </a:rPr>
                <a:t>＋</a:t>
              </a:r>
              <a:r>
                <a:rPr lang="en-US" altLang="zh-CN" sz="1600">
                  <a:effectLst/>
                  <a:latin typeface="Arial" panose="020B0604020202020204" pitchFamily="34" charset="0"/>
                </a:rPr>
                <a:t>10</a:t>
              </a:r>
              <a:r>
                <a:rPr lang="zh-CN" altLang="en-US" sz="1600">
                  <a:effectLst/>
                  <a:latin typeface="Arial" panose="020B0604020202020204" pitchFamily="34" charset="0"/>
                </a:rPr>
                <a:t>＋</a:t>
              </a:r>
              <a:r>
                <a:rPr lang="en-US" altLang="zh-CN" sz="1600">
                  <a:effectLst/>
                  <a:latin typeface="Arial" panose="020B0604020202020204" pitchFamily="34" charset="0"/>
                </a:rPr>
                <a:t>7</a:t>
              </a:r>
              <a:r>
                <a:rPr lang="zh-CN" altLang="en-US" sz="1600">
                  <a:effectLst/>
                  <a:latin typeface="Arial" panose="020B0604020202020204" pitchFamily="34" charset="0"/>
                </a:rPr>
                <a:t>＋</a:t>
              </a:r>
              <a:r>
                <a:rPr lang="en-US" altLang="zh-CN" sz="1600">
                  <a:effectLst/>
                  <a:latin typeface="Arial" panose="020B0604020202020204" pitchFamily="34" charset="0"/>
                </a:rPr>
                <a:t>12</a:t>
              </a:r>
              <a:r>
                <a:rPr lang="zh-CN" altLang="en-US" sz="1600">
                  <a:effectLst/>
                  <a:latin typeface="Arial" panose="020B0604020202020204" pitchFamily="34" charset="0"/>
                </a:rPr>
                <a:t>＋</a:t>
              </a:r>
              <a:r>
                <a:rPr lang="en-US" altLang="zh-CN" sz="1600">
                  <a:effectLst/>
                  <a:latin typeface="Arial" panose="020B0604020202020204" pitchFamily="34" charset="0"/>
                </a:rPr>
                <a:t>5</a:t>
              </a:r>
              <a:r>
                <a:rPr lang="zh-CN" altLang="en-US" sz="1600">
                  <a:effectLst/>
                  <a:latin typeface="Arial" panose="020B0604020202020204" pitchFamily="34" charset="0"/>
                </a:rPr>
                <a:t>＋</a:t>
              </a:r>
              <a:r>
                <a:rPr lang="en-US" altLang="zh-CN" sz="1600">
                  <a:effectLst/>
                  <a:latin typeface="Arial" panose="020B0604020202020204" pitchFamily="34" charset="0"/>
                </a:rPr>
                <a:t>19</a:t>
              </a:r>
              <a:r>
                <a:rPr lang="zh-CN" altLang="en-US" sz="1600">
                  <a:effectLst/>
                  <a:latin typeface="Arial" panose="020B0604020202020204" pitchFamily="34" charset="0"/>
                </a:rPr>
                <a:t>＋</a:t>
              </a:r>
              <a:r>
                <a:rPr lang="en-US" altLang="zh-CN" sz="1600">
                  <a:effectLst/>
                  <a:latin typeface="Arial" panose="020B0604020202020204" pitchFamily="34" charset="0"/>
                </a:rPr>
                <a:t>10</a:t>
              </a:r>
              <a:r>
                <a:rPr lang="zh-CN" altLang="en-US" sz="1600">
                  <a:effectLst/>
                  <a:latin typeface="Arial" panose="020B0604020202020204" pitchFamily="34" charset="0"/>
                </a:rPr>
                <a:t>＋</a:t>
              </a:r>
              <a:r>
                <a:rPr lang="en-US" altLang="zh-CN" sz="1600">
                  <a:effectLst/>
                  <a:latin typeface="Arial" panose="020B0604020202020204" pitchFamily="34" charset="0"/>
                </a:rPr>
                <a:t>14</a:t>
              </a:r>
            </a:p>
          </p:txBody>
        </p:sp>
        <p:sp>
          <p:nvSpPr>
            <p:cNvPr id="159829" name="Line 85">
              <a:extLst>
                <a:ext uri="{FF2B5EF4-FFF2-40B4-BE49-F238E27FC236}">
                  <a16:creationId xmlns:a16="http://schemas.microsoft.com/office/drawing/2014/main" id="{6DE6AAB1-0874-4100-BEB1-E231059C5BAB}"/>
                </a:ext>
              </a:extLst>
            </p:cNvPr>
            <p:cNvSpPr>
              <a:spLocks noChangeShapeType="1"/>
            </p:cNvSpPr>
            <p:nvPr/>
          </p:nvSpPr>
          <p:spPr bwMode="auto">
            <a:xfrm>
              <a:off x="839" y="2840"/>
              <a:ext cx="2222" cy="0"/>
            </a:xfrm>
            <a:prstGeom prst="line">
              <a:avLst/>
            </a:prstGeom>
            <a:noFill/>
            <a:ln w="9525">
              <a:solidFill>
                <a:schemeClr val="tx1"/>
              </a:solidFill>
              <a:round/>
              <a:headEnd/>
              <a:tailEnd/>
            </a:ln>
            <a:effectLst/>
          </p:spPr>
          <p:txBody>
            <a:bodyPr/>
            <a:lstStyle/>
            <a:p>
              <a:pPr>
                <a:defRPr/>
              </a:pPr>
              <a:endParaRPr lang="zh-CN" altLang="en-US"/>
            </a:p>
          </p:txBody>
        </p:sp>
      </p:grpSp>
      <p:sp>
        <p:nvSpPr>
          <p:cNvPr id="159830" name="Text Box 86">
            <a:extLst>
              <a:ext uri="{FF2B5EF4-FFF2-40B4-BE49-F238E27FC236}">
                <a16:creationId xmlns:a16="http://schemas.microsoft.com/office/drawing/2014/main" id="{F2812B00-B023-49EB-BC60-194D5129E654}"/>
              </a:ext>
            </a:extLst>
          </p:cNvPr>
          <p:cNvSpPr txBox="1">
            <a:spLocks noChangeArrowheads="1"/>
          </p:cNvSpPr>
          <p:nvPr/>
        </p:nvSpPr>
        <p:spPr bwMode="auto">
          <a:xfrm>
            <a:off x="6084888" y="2565400"/>
            <a:ext cx="13668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ctr" eaLnBrk="1" hangingPunct="1">
              <a:spcBef>
                <a:spcPct val="50000"/>
              </a:spcBef>
              <a:buClrTx/>
              <a:buSzTx/>
            </a:pPr>
            <a:r>
              <a:rPr lang="en-US" altLang="zh-CN" sz="1800">
                <a:effectLst/>
                <a:latin typeface="Arial" panose="020B0604020202020204" pitchFamily="34" charset="0"/>
              </a:rPr>
              <a:t>0.086957</a:t>
            </a:r>
          </a:p>
        </p:txBody>
      </p:sp>
      <p:grpSp>
        <p:nvGrpSpPr>
          <p:cNvPr id="3" name="Group 87">
            <a:extLst>
              <a:ext uri="{FF2B5EF4-FFF2-40B4-BE49-F238E27FC236}">
                <a16:creationId xmlns:a16="http://schemas.microsoft.com/office/drawing/2014/main" id="{CCA57165-5681-4536-93FF-5CB0A1AD22A7}"/>
              </a:ext>
            </a:extLst>
          </p:cNvPr>
          <p:cNvGrpSpPr>
            <a:grpSpLocks/>
          </p:cNvGrpSpPr>
          <p:nvPr/>
        </p:nvGrpSpPr>
        <p:grpSpPr bwMode="auto">
          <a:xfrm>
            <a:off x="1044575" y="4365625"/>
            <a:ext cx="4103688" cy="1008063"/>
            <a:chOff x="657" y="2523"/>
            <a:chExt cx="2585" cy="635"/>
          </a:xfrm>
        </p:grpSpPr>
        <p:sp>
          <p:nvSpPr>
            <p:cNvPr id="24664" name="AutoShape 88">
              <a:extLst>
                <a:ext uri="{FF2B5EF4-FFF2-40B4-BE49-F238E27FC236}">
                  <a16:creationId xmlns:a16="http://schemas.microsoft.com/office/drawing/2014/main" id="{01CA9CC2-F9F6-4793-9006-A85A7DE07957}"/>
                </a:ext>
              </a:extLst>
            </p:cNvPr>
            <p:cNvSpPr>
              <a:spLocks noChangeArrowheads="1"/>
            </p:cNvSpPr>
            <p:nvPr/>
          </p:nvSpPr>
          <p:spPr bwMode="auto">
            <a:xfrm flipH="1" flipV="1">
              <a:off x="793" y="2523"/>
              <a:ext cx="2314" cy="635"/>
            </a:xfrm>
            <a:prstGeom prst="wedgeRectCallout">
              <a:avLst>
                <a:gd name="adj1" fmla="val -86347"/>
                <a:gd name="adj2" fmla="val 155981"/>
              </a:avLst>
            </a:prstGeom>
            <a:solidFill>
              <a:schemeClr val="accent1"/>
            </a:solidFill>
            <a:ln w="38100" algn="ctr">
              <a:solidFill>
                <a:srgbClr val="FF6600"/>
              </a:solidFill>
              <a:miter lim="800000"/>
              <a:headEnd/>
              <a:tailEnd/>
            </a:ln>
          </p:spPr>
          <p:txBody>
            <a:bodyPr rot="10800000"/>
            <a:lstStyle>
              <a:lvl1pPr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pPr>
              <a:endParaRPr lang="zh-CN" altLang="en-US" sz="1800">
                <a:effectLst/>
                <a:latin typeface="Arial" panose="020B0604020202020204" pitchFamily="34" charset="0"/>
              </a:endParaRPr>
            </a:p>
          </p:txBody>
        </p:sp>
        <p:sp>
          <p:nvSpPr>
            <p:cNvPr id="24665" name="Text Box 89">
              <a:extLst>
                <a:ext uri="{FF2B5EF4-FFF2-40B4-BE49-F238E27FC236}">
                  <a16:creationId xmlns:a16="http://schemas.microsoft.com/office/drawing/2014/main" id="{B3B2108B-63FC-48CD-8B0F-6F1DF40E1984}"/>
                </a:ext>
              </a:extLst>
            </p:cNvPr>
            <p:cNvSpPr txBox="1">
              <a:spLocks noChangeArrowheads="1"/>
            </p:cNvSpPr>
            <p:nvPr/>
          </p:nvSpPr>
          <p:spPr bwMode="auto">
            <a:xfrm>
              <a:off x="657" y="2614"/>
              <a:ext cx="2585"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ctr" eaLnBrk="1" hangingPunct="1">
                <a:spcBef>
                  <a:spcPct val="50000"/>
                </a:spcBef>
                <a:buClrTx/>
                <a:buSzTx/>
              </a:pPr>
              <a:r>
                <a:rPr lang="en-US" altLang="zh-CN" sz="1600">
                  <a:effectLst/>
                  <a:latin typeface="Arial" panose="020B0604020202020204" pitchFamily="34" charset="0"/>
                </a:rPr>
                <a:t>5</a:t>
              </a:r>
            </a:p>
            <a:p>
              <a:pPr algn="ctr" eaLnBrk="1" hangingPunct="1">
                <a:spcBef>
                  <a:spcPct val="50000"/>
                </a:spcBef>
                <a:buClrTx/>
                <a:buSzTx/>
              </a:pPr>
              <a:r>
                <a:rPr lang="en-US" altLang="zh-CN" sz="1600">
                  <a:effectLst/>
                  <a:latin typeface="Arial" panose="020B0604020202020204" pitchFamily="34" charset="0"/>
                </a:rPr>
                <a:t>8</a:t>
              </a:r>
              <a:r>
                <a:rPr lang="zh-CN" altLang="en-US" sz="1600">
                  <a:effectLst/>
                  <a:latin typeface="Arial" panose="020B0604020202020204" pitchFamily="34" charset="0"/>
                </a:rPr>
                <a:t>＋</a:t>
              </a:r>
              <a:r>
                <a:rPr lang="en-US" altLang="zh-CN" sz="1600">
                  <a:effectLst/>
                  <a:latin typeface="Arial" panose="020B0604020202020204" pitchFamily="34" charset="0"/>
                </a:rPr>
                <a:t>5</a:t>
              </a:r>
              <a:r>
                <a:rPr lang="zh-CN" altLang="en-US" sz="1600">
                  <a:effectLst/>
                  <a:latin typeface="Arial" panose="020B0604020202020204" pitchFamily="34" charset="0"/>
                </a:rPr>
                <a:t>＋</a:t>
              </a:r>
              <a:r>
                <a:rPr lang="en-US" altLang="zh-CN" sz="1600">
                  <a:effectLst/>
                  <a:latin typeface="Arial" panose="020B0604020202020204" pitchFamily="34" charset="0"/>
                </a:rPr>
                <a:t>2</a:t>
              </a:r>
              <a:r>
                <a:rPr lang="zh-CN" altLang="en-US" sz="1600">
                  <a:effectLst/>
                  <a:latin typeface="Arial" panose="020B0604020202020204" pitchFamily="34" charset="0"/>
                </a:rPr>
                <a:t>＋</a:t>
              </a:r>
              <a:r>
                <a:rPr lang="en-US" altLang="zh-CN" sz="1600">
                  <a:effectLst/>
                  <a:latin typeface="Arial" panose="020B0604020202020204" pitchFamily="34" charset="0"/>
                </a:rPr>
                <a:t>10</a:t>
              </a:r>
              <a:r>
                <a:rPr lang="zh-CN" altLang="en-US" sz="1600">
                  <a:effectLst/>
                  <a:latin typeface="Arial" panose="020B0604020202020204" pitchFamily="34" charset="0"/>
                </a:rPr>
                <a:t>＋</a:t>
              </a:r>
              <a:r>
                <a:rPr lang="en-US" altLang="zh-CN" sz="1600">
                  <a:effectLst/>
                  <a:latin typeface="Arial" panose="020B0604020202020204" pitchFamily="34" charset="0"/>
                </a:rPr>
                <a:t>7</a:t>
              </a:r>
              <a:r>
                <a:rPr lang="zh-CN" altLang="en-US" sz="1600">
                  <a:effectLst/>
                  <a:latin typeface="Arial" panose="020B0604020202020204" pitchFamily="34" charset="0"/>
                </a:rPr>
                <a:t>＋</a:t>
              </a:r>
              <a:r>
                <a:rPr lang="en-US" altLang="zh-CN" sz="1600">
                  <a:effectLst/>
                  <a:latin typeface="Arial" panose="020B0604020202020204" pitchFamily="34" charset="0"/>
                </a:rPr>
                <a:t>12</a:t>
              </a:r>
              <a:r>
                <a:rPr lang="zh-CN" altLang="en-US" sz="1600">
                  <a:effectLst/>
                  <a:latin typeface="Arial" panose="020B0604020202020204" pitchFamily="34" charset="0"/>
                </a:rPr>
                <a:t>＋</a:t>
              </a:r>
              <a:r>
                <a:rPr lang="en-US" altLang="zh-CN" sz="1600">
                  <a:effectLst/>
                  <a:latin typeface="Arial" panose="020B0604020202020204" pitchFamily="34" charset="0"/>
                </a:rPr>
                <a:t>5</a:t>
              </a:r>
              <a:r>
                <a:rPr lang="zh-CN" altLang="en-US" sz="1600">
                  <a:effectLst/>
                  <a:latin typeface="Arial" panose="020B0604020202020204" pitchFamily="34" charset="0"/>
                </a:rPr>
                <a:t>＋</a:t>
              </a:r>
              <a:r>
                <a:rPr lang="en-US" altLang="zh-CN" sz="1600">
                  <a:effectLst/>
                  <a:latin typeface="Arial" panose="020B0604020202020204" pitchFamily="34" charset="0"/>
                </a:rPr>
                <a:t>19</a:t>
              </a:r>
              <a:r>
                <a:rPr lang="zh-CN" altLang="en-US" sz="1600">
                  <a:effectLst/>
                  <a:latin typeface="Arial" panose="020B0604020202020204" pitchFamily="34" charset="0"/>
                </a:rPr>
                <a:t>＋</a:t>
              </a:r>
              <a:r>
                <a:rPr lang="en-US" altLang="zh-CN" sz="1600">
                  <a:effectLst/>
                  <a:latin typeface="Arial" panose="020B0604020202020204" pitchFamily="34" charset="0"/>
                </a:rPr>
                <a:t>10</a:t>
              </a:r>
              <a:r>
                <a:rPr lang="zh-CN" altLang="en-US" sz="1600">
                  <a:effectLst/>
                  <a:latin typeface="Arial" panose="020B0604020202020204" pitchFamily="34" charset="0"/>
                </a:rPr>
                <a:t>＋</a:t>
              </a:r>
              <a:r>
                <a:rPr lang="en-US" altLang="zh-CN" sz="1600">
                  <a:effectLst/>
                  <a:latin typeface="Arial" panose="020B0604020202020204" pitchFamily="34" charset="0"/>
                </a:rPr>
                <a:t>14</a:t>
              </a:r>
            </a:p>
          </p:txBody>
        </p:sp>
        <p:sp>
          <p:nvSpPr>
            <p:cNvPr id="159834" name="Line 90">
              <a:extLst>
                <a:ext uri="{FF2B5EF4-FFF2-40B4-BE49-F238E27FC236}">
                  <a16:creationId xmlns:a16="http://schemas.microsoft.com/office/drawing/2014/main" id="{7DBADCF3-23A1-411C-B17A-8D806863DBFA}"/>
                </a:ext>
              </a:extLst>
            </p:cNvPr>
            <p:cNvSpPr>
              <a:spLocks noChangeShapeType="1"/>
            </p:cNvSpPr>
            <p:nvPr/>
          </p:nvSpPr>
          <p:spPr bwMode="auto">
            <a:xfrm>
              <a:off x="839" y="2840"/>
              <a:ext cx="2222" cy="0"/>
            </a:xfrm>
            <a:prstGeom prst="line">
              <a:avLst/>
            </a:prstGeom>
            <a:noFill/>
            <a:ln w="9525">
              <a:solidFill>
                <a:schemeClr val="tx1"/>
              </a:solidFill>
              <a:round/>
              <a:headEnd/>
              <a:tailEnd/>
            </a:ln>
            <a:effectLst/>
          </p:spPr>
          <p:txBody>
            <a:bodyPr/>
            <a:lstStyle/>
            <a:p>
              <a:pPr>
                <a:defRPr/>
              </a:pPr>
              <a:endParaRPr lang="zh-CN" altLang="en-US"/>
            </a:p>
          </p:txBody>
        </p:sp>
      </p:grpSp>
      <p:sp>
        <p:nvSpPr>
          <p:cNvPr id="159835" name="Text Box 91">
            <a:extLst>
              <a:ext uri="{FF2B5EF4-FFF2-40B4-BE49-F238E27FC236}">
                <a16:creationId xmlns:a16="http://schemas.microsoft.com/office/drawing/2014/main" id="{8B59EB27-7537-42F0-A0AD-BC261B0D844A}"/>
              </a:ext>
            </a:extLst>
          </p:cNvPr>
          <p:cNvSpPr txBox="1">
            <a:spLocks noChangeArrowheads="1"/>
          </p:cNvSpPr>
          <p:nvPr/>
        </p:nvSpPr>
        <p:spPr bwMode="auto">
          <a:xfrm>
            <a:off x="6084888" y="2924175"/>
            <a:ext cx="13668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ctr" eaLnBrk="1" hangingPunct="1">
              <a:spcBef>
                <a:spcPct val="50000"/>
              </a:spcBef>
              <a:buClrTx/>
              <a:buSzTx/>
            </a:pPr>
            <a:r>
              <a:rPr lang="en-US" altLang="zh-CN" sz="1800">
                <a:effectLst/>
                <a:latin typeface="Arial" panose="020B0604020202020204" pitchFamily="34" charset="0"/>
              </a:rPr>
              <a:t>0.054348</a:t>
            </a:r>
          </a:p>
        </p:txBody>
      </p:sp>
      <p:sp>
        <p:nvSpPr>
          <p:cNvPr id="159836" name="Text Box 92">
            <a:extLst>
              <a:ext uri="{FF2B5EF4-FFF2-40B4-BE49-F238E27FC236}">
                <a16:creationId xmlns:a16="http://schemas.microsoft.com/office/drawing/2014/main" id="{B057F0C0-8C58-47B5-867D-2292277BDD4B}"/>
              </a:ext>
            </a:extLst>
          </p:cNvPr>
          <p:cNvSpPr txBox="1">
            <a:spLocks noChangeArrowheads="1"/>
          </p:cNvSpPr>
          <p:nvPr/>
        </p:nvSpPr>
        <p:spPr bwMode="auto">
          <a:xfrm>
            <a:off x="6084888" y="3284538"/>
            <a:ext cx="1366837" cy="294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ctr" eaLnBrk="1" hangingPunct="1">
              <a:lnSpc>
                <a:spcPct val="130000"/>
              </a:lnSpc>
              <a:spcBef>
                <a:spcPct val="0"/>
              </a:spcBef>
              <a:buClrTx/>
              <a:buSzTx/>
            </a:pPr>
            <a:r>
              <a:rPr lang="en-US" altLang="zh-CN" sz="1800">
                <a:effectLst/>
                <a:latin typeface="Arial" panose="020B0604020202020204" pitchFamily="34" charset="0"/>
              </a:rPr>
              <a:t>0.021739</a:t>
            </a:r>
          </a:p>
          <a:p>
            <a:pPr algn="ctr" eaLnBrk="1" hangingPunct="1">
              <a:lnSpc>
                <a:spcPct val="130000"/>
              </a:lnSpc>
              <a:spcBef>
                <a:spcPct val="0"/>
              </a:spcBef>
              <a:buClrTx/>
              <a:buSzTx/>
            </a:pPr>
            <a:r>
              <a:rPr lang="en-US" altLang="zh-CN" sz="1800">
                <a:effectLst/>
                <a:latin typeface="Arial" panose="020B0604020202020204" pitchFamily="34" charset="0"/>
              </a:rPr>
              <a:t>0.108696</a:t>
            </a:r>
          </a:p>
          <a:p>
            <a:pPr algn="ctr" eaLnBrk="1" hangingPunct="1">
              <a:lnSpc>
                <a:spcPct val="130000"/>
              </a:lnSpc>
              <a:spcBef>
                <a:spcPct val="0"/>
              </a:spcBef>
              <a:buClrTx/>
              <a:buSzTx/>
            </a:pPr>
            <a:r>
              <a:rPr lang="en-US" altLang="zh-CN" sz="1800">
                <a:effectLst/>
                <a:latin typeface="Arial" panose="020B0604020202020204" pitchFamily="34" charset="0"/>
              </a:rPr>
              <a:t>0.076087</a:t>
            </a:r>
          </a:p>
          <a:p>
            <a:pPr algn="ctr" eaLnBrk="1" hangingPunct="1">
              <a:lnSpc>
                <a:spcPct val="130000"/>
              </a:lnSpc>
              <a:spcBef>
                <a:spcPct val="0"/>
              </a:spcBef>
              <a:buClrTx/>
              <a:buSzTx/>
            </a:pPr>
            <a:r>
              <a:rPr lang="en-US" altLang="zh-CN" sz="1800">
                <a:effectLst/>
                <a:latin typeface="Arial" panose="020B0604020202020204" pitchFamily="34" charset="0"/>
              </a:rPr>
              <a:t>0.130435</a:t>
            </a:r>
          </a:p>
          <a:p>
            <a:pPr algn="ctr" eaLnBrk="1" hangingPunct="1">
              <a:lnSpc>
                <a:spcPct val="130000"/>
              </a:lnSpc>
              <a:spcBef>
                <a:spcPct val="0"/>
              </a:spcBef>
              <a:buClrTx/>
              <a:buSzTx/>
            </a:pPr>
            <a:r>
              <a:rPr lang="en-US" altLang="zh-CN" sz="1800">
                <a:effectLst/>
                <a:latin typeface="Arial" panose="020B0604020202020204" pitchFamily="34" charset="0"/>
              </a:rPr>
              <a:t>0.054348</a:t>
            </a:r>
          </a:p>
          <a:p>
            <a:pPr algn="ctr" eaLnBrk="1" hangingPunct="1">
              <a:lnSpc>
                <a:spcPct val="130000"/>
              </a:lnSpc>
              <a:spcBef>
                <a:spcPct val="0"/>
              </a:spcBef>
              <a:buClrTx/>
              <a:buSzTx/>
            </a:pPr>
            <a:r>
              <a:rPr lang="en-US" altLang="zh-CN" sz="1800">
                <a:effectLst/>
                <a:latin typeface="Arial" panose="020B0604020202020204" pitchFamily="34" charset="0"/>
              </a:rPr>
              <a:t>0.206522</a:t>
            </a:r>
          </a:p>
          <a:p>
            <a:pPr algn="ctr" eaLnBrk="1" hangingPunct="1">
              <a:lnSpc>
                <a:spcPct val="130000"/>
              </a:lnSpc>
              <a:spcBef>
                <a:spcPct val="0"/>
              </a:spcBef>
              <a:buClrTx/>
              <a:buSzTx/>
            </a:pPr>
            <a:r>
              <a:rPr lang="en-US" altLang="zh-CN" sz="1800">
                <a:effectLst/>
                <a:latin typeface="Arial" panose="020B0604020202020204" pitchFamily="34" charset="0"/>
              </a:rPr>
              <a:t>0.108696</a:t>
            </a:r>
          </a:p>
          <a:p>
            <a:pPr algn="ctr" eaLnBrk="1" hangingPunct="1">
              <a:lnSpc>
                <a:spcPct val="130000"/>
              </a:lnSpc>
              <a:spcBef>
                <a:spcPct val="0"/>
              </a:spcBef>
              <a:buClrTx/>
              <a:buSzTx/>
            </a:pPr>
            <a:r>
              <a:rPr lang="en-US" altLang="zh-CN" sz="1800">
                <a:effectLst/>
                <a:latin typeface="Arial" panose="020B0604020202020204" pitchFamily="34" charset="0"/>
              </a:rPr>
              <a:t>0.152174</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59830"/>
                                        </p:tgtEl>
                                        <p:attrNameLst>
                                          <p:attrName>style.visibility</p:attrName>
                                        </p:attrNameLst>
                                      </p:cBhvr>
                                      <p:to>
                                        <p:strVal val="visible"/>
                                      </p:to>
                                    </p:set>
                                    <p:animEffect transition="in" filter="box(in)">
                                      <p:cBhvr>
                                        <p:cTn id="13" dur="500"/>
                                        <p:tgtEl>
                                          <p:spTgt spid="159830"/>
                                        </p:tgtEl>
                                      </p:cBhvr>
                                    </p:animEffect>
                                  </p:childTnLst>
                                </p:cTn>
                              </p:par>
                            </p:childTnLst>
                          </p:cTn>
                        </p:par>
                        <p:par>
                          <p:cTn id="14" fill="hold" nodeType="afterGroup">
                            <p:stCondLst>
                              <p:cond delay="500"/>
                            </p:stCondLst>
                            <p:childTnLst>
                              <p:par>
                                <p:cTn id="15" presetID="2" presetClass="exit" presetSubtype="4" fill="hold" nodeType="afterEffect">
                                  <p:stCondLst>
                                    <p:cond delay="0"/>
                                  </p:stCondLst>
                                  <p:childTnLst>
                                    <p:anim calcmode="lin" valueType="num">
                                      <p:cBhvr additive="base">
                                        <p:cTn id="16" dur="500"/>
                                        <p:tgtEl>
                                          <p:spTgt spid="2"/>
                                        </p:tgtEl>
                                        <p:attrNameLst>
                                          <p:attrName>ppt_x</p:attrName>
                                        </p:attrNameLst>
                                      </p:cBhvr>
                                      <p:tavLst>
                                        <p:tav tm="0">
                                          <p:val>
                                            <p:strVal val="ppt_x"/>
                                          </p:val>
                                        </p:tav>
                                        <p:tav tm="100000">
                                          <p:val>
                                            <p:strVal val="ppt_x"/>
                                          </p:val>
                                        </p:tav>
                                      </p:tavLst>
                                    </p:anim>
                                    <p:anim calcmode="lin" valueType="num">
                                      <p:cBhvr additive="base">
                                        <p:cTn id="17" dur="500"/>
                                        <p:tgtEl>
                                          <p:spTgt spid="2"/>
                                        </p:tgtEl>
                                        <p:attrNameLst>
                                          <p:attrName>ppt_y</p:attrName>
                                        </p:attrNameLst>
                                      </p:cBhvr>
                                      <p:tavLst>
                                        <p:tav tm="0">
                                          <p:val>
                                            <p:strVal val="ppt_y"/>
                                          </p:val>
                                        </p:tav>
                                        <p:tav tm="100000">
                                          <p:val>
                                            <p:strVal val="1+ppt_h/2"/>
                                          </p:val>
                                        </p:tav>
                                      </p:tavLst>
                                    </p:anim>
                                    <p:set>
                                      <p:cBhvr>
                                        <p:cTn id="18" dur="1" fill="hold">
                                          <p:stCondLst>
                                            <p:cond delay="499"/>
                                          </p:stCondLst>
                                        </p:cTn>
                                        <p:tgtEl>
                                          <p:spTgt spid="2"/>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159835"/>
                                        </p:tgtEl>
                                        <p:attrNameLst>
                                          <p:attrName>style.visibility</p:attrName>
                                        </p:attrNameLst>
                                      </p:cBhvr>
                                      <p:to>
                                        <p:strVal val="visible"/>
                                      </p:to>
                                    </p:set>
                                    <p:animEffect transition="in" filter="box(in)">
                                      <p:cBhvr>
                                        <p:cTn id="29" dur="500"/>
                                        <p:tgtEl>
                                          <p:spTgt spid="159835"/>
                                        </p:tgtEl>
                                      </p:cBhvr>
                                    </p:animEffect>
                                  </p:childTnLst>
                                </p:cTn>
                              </p:par>
                            </p:childTnLst>
                          </p:cTn>
                        </p:par>
                        <p:par>
                          <p:cTn id="30" fill="hold" nodeType="afterGroup">
                            <p:stCondLst>
                              <p:cond delay="500"/>
                            </p:stCondLst>
                            <p:childTnLst>
                              <p:par>
                                <p:cTn id="31" presetID="2" presetClass="exit" presetSubtype="4" fill="hold" nodeType="afterEffect">
                                  <p:stCondLst>
                                    <p:cond delay="0"/>
                                  </p:stCondLst>
                                  <p:childTnLst>
                                    <p:anim calcmode="lin" valueType="num">
                                      <p:cBhvr additive="base">
                                        <p:cTn id="32" dur="500"/>
                                        <p:tgtEl>
                                          <p:spTgt spid="3"/>
                                        </p:tgtEl>
                                        <p:attrNameLst>
                                          <p:attrName>ppt_x</p:attrName>
                                        </p:attrNameLst>
                                      </p:cBhvr>
                                      <p:tavLst>
                                        <p:tav tm="0">
                                          <p:val>
                                            <p:strVal val="ppt_x"/>
                                          </p:val>
                                        </p:tav>
                                        <p:tav tm="100000">
                                          <p:val>
                                            <p:strVal val="ppt_x"/>
                                          </p:val>
                                        </p:tav>
                                      </p:tavLst>
                                    </p:anim>
                                    <p:anim calcmode="lin" valueType="num">
                                      <p:cBhvr additive="base">
                                        <p:cTn id="33" dur="500"/>
                                        <p:tgtEl>
                                          <p:spTgt spid="3"/>
                                        </p:tgtEl>
                                        <p:attrNameLst>
                                          <p:attrName>ppt_y</p:attrName>
                                        </p:attrNameLst>
                                      </p:cBhvr>
                                      <p:tavLst>
                                        <p:tav tm="0">
                                          <p:val>
                                            <p:strVal val="ppt_y"/>
                                          </p:val>
                                        </p:tav>
                                        <p:tav tm="100000">
                                          <p:val>
                                            <p:strVal val="1+ppt_h/2"/>
                                          </p:val>
                                        </p:tav>
                                      </p:tavLst>
                                    </p:anim>
                                    <p:set>
                                      <p:cBhvr>
                                        <p:cTn id="34" dur="1" fill="hold">
                                          <p:stCondLst>
                                            <p:cond delay="499"/>
                                          </p:stCondLst>
                                        </p:cTn>
                                        <p:tgtEl>
                                          <p:spTgt spid="3"/>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159836"/>
                                        </p:tgtEl>
                                        <p:attrNameLst>
                                          <p:attrName>style.visibility</p:attrName>
                                        </p:attrNameLst>
                                      </p:cBhvr>
                                      <p:to>
                                        <p:strVal val="visible"/>
                                      </p:to>
                                    </p:set>
                                    <p:animEffect transition="in" filter="box(in)">
                                      <p:cBhvr>
                                        <p:cTn id="39" dur="500"/>
                                        <p:tgtEl>
                                          <p:spTgt spid="159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830" grpId="0"/>
      <p:bldP spid="159835" grpId="0"/>
      <p:bldP spid="15983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a:extLst>
              <a:ext uri="{FF2B5EF4-FFF2-40B4-BE49-F238E27FC236}">
                <a16:creationId xmlns:a16="http://schemas.microsoft.com/office/drawing/2014/main" id="{AC141570-81B9-4D4B-9958-F818DA0DFF47}"/>
              </a:ext>
            </a:extLst>
          </p:cNvPr>
          <p:cNvSpPr>
            <a:spLocks noGrp="1" noChangeArrowheads="1"/>
          </p:cNvSpPr>
          <p:nvPr>
            <p:ph type="body" sz="half" idx="1"/>
          </p:nvPr>
        </p:nvSpPr>
        <p:spPr>
          <a:xfrm>
            <a:off x="0" y="549275"/>
            <a:ext cx="9144000" cy="719138"/>
          </a:xfrm>
          <a:gradFill rotWithShape="1">
            <a:gsLst>
              <a:gs pos="0">
                <a:srgbClr val="333333">
                  <a:alpha val="39999"/>
                </a:srgbClr>
              </a:gs>
              <a:gs pos="50000">
                <a:schemeClr val="bg1"/>
              </a:gs>
              <a:gs pos="100000">
                <a:srgbClr val="333333">
                  <a:alpha val="39999"/>
                </a:srgbClr>
              </a:gs>
            </a:gsLst>
            <a:lin ang="5400000" scaled="1"/>
          </a:gradFill>
          <a:ln>
            <a:miter lim="800000"/>
            <a:headEnd/>
            <a:tailEnd/>
          </a:ln>
          <a:extLst/>
        </p:spPr>
        <p:txBody>
          <a:bodyPr/>
          <a:lstStyle>
            <a:lvl1pPr marL="444500" indent="-444500"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eaLnBrk="1" hangingPunct="1">
              <a:lnSpc>
                <a:spcPct val="105000"/>
              </a:lnSpc>
              <a:buFont typeface="Wingdings" panose="05000000000000000000" pitchFamily="2" charset="2"/>
              <a:buNone/>
            </a:pPr>
            <a:r>
              <a:rPr lang="zh-CN" altLang="en-US" b="1">
                <a:solidFill>
                  <a:srgbClr val="FFFF00"/>
                </a:solidFill>
                <a:effectLst>
                  <a:outerShdw blurRad="38100" dist="38100" dir="2700000" algn="tl">
                    <a:srgbClr val="C0C0C0"/>
                  </a:outerShdw>
                </a:effectLst>
                <a:latin typeface="Times New Roman" panose="02020603050405020304" pitchFamily="18" charset="0"/>
                <a:ea typeface="黑体" panose="02010609060101010101" pitchFamily="49" charset="-122"/>
              </a:rPr>
              <a:t>遗传算法简介</a:t>
            </a:r>
            <a:r>
              <a:rPr lang="zh-CN" altLang="en-US" sz="2800" b="1">
                <a:solidFill>
                  <a:schemeClr val="folHlink"/>
                </a:solidFill>
                <a:latin typeface="Arial" panose="020B0604020202020204" pitchFamily="34" charset="0"/>
                <a:ea typeface="楷体_GB2312" pitchFamily="49" charset="-122"/>
              </a:rPr>
              <a:t>  </a:t>
            </a:r>
          </a:p>
        </p:txBody>
      </p:sp>
      <p:sp>
        <p:nvSpPr>
          <p:cNvPr id="25605" name="Rectangle 6">
            <a:extLst>
              <a:ext uri="{FF2B5EF4-FFF2-40B4-BE49-F238E27FC236}">
                <a16:creationId xmlns:a16="http://schemas.microsoft.com/office/drawing/2014/main" id="{6A11B01A-50EC-40DE-ACBF-32BDC95C930D}"/>
              </a:ext>
            </a:extLst>
          </p:cNvPr>
          <p:cNvSpPr>
            <a:spLocks noRot="1" noChangeArrowheads="1"/>
          </p:cNvSpPr>
          <p:nvPr/>
        </p:nvSpPr>
        <p:spPr bwMode="auto">
          <a:xfrm>
            <a:off x="250825" y="1916113"/>
            <a:ext cx="854075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l" eaLnBrk="1" hangingPunct="1">
              <a:lnSpc>
                <a:spcPct val="120000"/>
              </a:lnSpc>
              <a:spcBef>
                <a:spcPct val="10000"/>
              </a:spcBef>
              <a:buClr>
                <a:schemeClr val="accent1"/>
              </a:buClr>
              <a:buSzTx/>
              <a:buFont typeface="Wingdings" panose="05000000000000000000" pitchFamily="2" charset="2"/>
              <a:buChar char="l"/>
            </a:pPr>
            <a:r>
              <a:rPr lang="zh-CN" altLang="en-US" sz="2800" b="1">
                <a:effectLst/>
                <a:latin typeface="Arial" panose="020B0604020202020204" pitchFamily="34" charset="0"/>
                <a:ea typeface="黑体" panose="02010609060101010101" pitchFamily="49" charset="-122"/>
              </a:rPr>
              <a:t>简单实例</a:t>
            </a:r>
          </a:p>
          <a:p>
            <a:pPr algn="l" eaLnBrk="1" hangingPunct="1">
              <a:lnSpc>
                <a:spcPct val="120000"/>
              </a:lnSpc>
              <a:spcBef>
                <a:spcPct val="10000"/>
              </a:spcBef>
              <a:buClr>
                <a:srgbClr val="FF00FF"/>
              </a:buClr>
              <a:buSzPct val="50000"/>
              <a:buFont typeface="Wingdings" panose="05000000000000000000" pitchFamily="2" charset="2"/>
              <a:buAutoNum type="arabicPeriod" startAt="3"/>
            </a:pPr>
            <a:r>
              <a:rPr lang="zh-CN" altLang="en-US" sz="2800" b="1">
                <a:solidFill>
                  <a:schemeClr val="folHlink"/>
                </a:solidFill>
                <a:effectLst/>
                <a:latin typeface="Times New Roman" panose="02020603050405020304" pitchFamily="18" charset="0"/>
                <a:ea typeface="楷体_GB2312" pitchFamily="49" charset="-122"/>
              </a:rPr>
              <a:t>选择</a:t>
            </a:r>
          </a:p>
          <a:p>
            <a:pPr algn="l" eaLnBrk="1" hangingPunct="1">
              <a:spcBef>
                <a:spcPct val="0"/>
              </a:spcBef>
              <a:buClr>
                <a:srgbClr val="FF00FF"/>
              </a:buClr>
              <a:buSzPct val="50000"/>
              <a:buFont typeface="Wingdings" panose="05000000000000000000" pitchFamily="2" charset="2"/>
              <a:buNone/>
            </a:pPr>
            <a:r>
              <a:rPr lang="zh-CN" altLang="en-US" sz="2000" b="1">
                <a:solidFill>
                  <a:schemeClr val="folHlink"/>
                </a:solidFill>
                <a:effectLst/>
                <a:latin typeface="Times New Roman" panose="02020603050405020304" pitchFamily="18" charset="0"/>
                <a:ea typeface="楷体_GB2312" pitchFamily="49" charset="-122"/>
              </a:rPr>
              <a:t>在</a:t>
            </a:r>
            <a:r>
              <a:rPr lang="en-US" altLang="zh-CN" sz="2000" b="1">
                <a:solidFill>
                  <a:schemeClr val="folHlink"/>
                </a:solidFill>
                <a:effectLst/>
                <a:latin typeface="Times New Roman" panose="02020603050405020304" pitchFamily="18" charset="0"/>
                <a:ea typeface="楷体_GB2312" pitchFamily="49" charset="-122"/>
              </a:rPr>
              <a:t>0</a:t>
            </a:r>
            <a:r>
              <a:rPr lang="zh-CN" altLang="en-US" sz="2000" b="1">
                <a:solidFill>
                  <a:schemeClr val="folHlink"/>
                </a:solidFill>
                <a:effectLst/>
                <a:latin typeface="Times New Roman" panose="02020603050405020304" pitchFamily="18" charset="0"/>
                <a:ea typeface="楷体_GB2312" pitchFamily="49" charset="-122"/>
              </a:rPr>
              <a:t>～</a:t>
            </a:r>
            <a:r>
              <a:rPr lang="en-US" altLang="zh-CN" sz="2000" b="1">
                <a:solidFill>
                  <a:schemeClr val="folHlink"/>
                </a:solidFill>
                <a:effectLst/>
                <a:latin typeface="Times New Roman" panose="02020603050405020304" pitchFamily="18" charset="0"/>
                <a:ea typeface="楷体_GB2312" pitchFamily="49" charset="-122"/>
              </a:rPr>
              <a:t>1</a:t>
            </a:r>
            <a:r>
              <a:rPr lang="zh-CN" altLang="en-US" sz="2000" b="1">
                <a:solidFill>
                  <a:schemeClr val="folHlink"/>
                </a:solidFill>
                <a:effectLst/>
                <a:latin typeface="Times New Roman" panose="02020603050405020304" pitchFamily="18" charset="0"/>
                <a:ea typeface="楷体_GB2312" pitchFamily="49" charset="-122"/>
              </a:rPr>
              <a:t>之间产生一个</a:t>
            </a:r>
          </a:p>
          <a:p>
            <a:pPr algn="l" eaLnBrk="1" hangingPunct="1">
              <a:spcBef>
                <a:spcPct val="0"/>
              </a:spcBef>
              <a:buClr>
                <a:srgbClr val="FF00FF"/>
              </a:buClr>
              <a:buSzPct val="50000"/>
              <a:buFont typeface="Wingdings" panose="05000000000000000000" pitchFamily="2" charset="2"/>
              <a:buNone/>
            </a:pPr>
            <a:r>
              <a:rPr lang="zh-CN" altLang="en-US" sz="2000" b="1">
                <a:solidFill>
                  <a:schemeClr val="folHlink"/>
                </a:solidFill>
                <a:effectLst/>
                <a:latin typeface="Times New Roman" panose="02020603050405020304" pitchFamily="18" charset="0"/>
                <a:ea typeface="楷体_GB2312" pitchFamily="49" charset="-122"/>
              </a:rPr>
              <a:t>随机数：</a:t>
            </a:r>
            <a:endParaRPr lang="zh-CN" altLang="en-US" sz="2800" b="1">
              <a:solidFill>
                <a:schemeClr val="folHlink"/>
              </a:solidFill>
              <a:effectLst/>
              <a:latin typeface="Times New Roman" panose="02020603050405020304" pitchFamily="18" charset="0"/>
              <a:ea typeface="楷体_GB2312" pitchFamily="49" charset="-122"/>
            </a:endParaRPr>
          </a:p>
        </p:txBody>
      </p:sp>
      <p:sp>
        <p:nvSpPr>
          <p:cNvPr id="161799" name="Rectangle 7">
            <a:extLst>
              <a:ext uri="{FF2B5EF4-FFF2-40B4-BE49-F238E27FC236}">
                <a16:creationId xmlns:a16="http://schemas.microsoft.com/office/drawing/2014/main" id="{22BCB5C5-417D-42B4-B927-A75EFA09B2C2}"/>
              </a:ext>
            </a:extLst>
          </p:cNvPr>
          <p:cNvSpPr>
            <a:spLocks noRot="1" noChangeArrowheads="1"/>
          </p:cNvSpPr>
          <p:nvPr/>
        </p:nvSpPr>
        <p:spPr bwMode="auto">
          <a:xfrm>
            <a:off x="0" y="1196975"/>
            <a:ext cx="9144000" cy="576263"/>
          </a:xfrm>
          <a:prstGeom prst="rect">
            <a:avLst/>
          </a:prstGeom>
          <a:gradFill rotWithShape="1">
            <a:gsLst>
              <a:gs pos="0">
                <a:srgbClr val="DDDDDD">
                  <a:alpha val="39999"/>
                </a:srgbClr>
              </a:gs>
              <a:gs pos="50000">
                <a:srgbClr val="B2B2B2">
                  <a:alpha val="60001"/>
                </a:srgbClr>
              </a:gs>
              <a:gs pos="100000">
                <a:srgbClr val="DDDDDD">
                  <a:alpha val="39999"/>
                </a:srgbClr>
              </a:gs>
            </a:gsLst>
            <a:lin ang="5400000" scaled="1"/>
          </a:gradFill>
          <a:ln w="9525">
            <a:noFill/>
            <a:miter lim="800000"/>
            <a:headEnd/>
            <a:tailEnd/>
          </a:ln>
          <a:effectLst/>
        </p:spPr>
        <p:txBody>
          <a:bodyPr/>
          <a:lstStyle>
            <a:lvl1pPr marL="444500" indent="-444500"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l" eaLnBrk="1" hangingPunct="1">
              <a:lnSpc>
                <a:spcPct val="105000"/>
              </a:lnSpc>
              <a:buClr>
                <a:schemeClr val="accent1"/>
              </a:buClr>
              <a:buSzTx/>
              <a:buFont typeface="Wingdings" panose="05000000000000000000" pitchFamily="2" charset="2"/>
              <a:buNone/>
            </a:pPr>
            <a:r>
              <a:rPr lang="zh-CN" altLang="en-US" sz="2800" b="1">
                <a:solidFill>
                  <a:srgbClr val="FFFF99"/>
                </a:solidFill>
                <a:effectLst>
                  <a:outerShdw blurRad="38100" dist="38100" dir="2700000" algn="tl">
                    <a:srgbClr val="C0C0C0"/>
                  </a:outerShdw>
                </a:effectLst>
                <a:latin typeface="Times New Roman" panose="02020603050405020304" pitchFamily="18" charset="0"/>
                <a:ea typeface="黑体" panose="02010609060101010101" pitchFamily="49" charset="-122"/>
              </a:rPr>
              <a:t>遗传算法的基本操作</a:t>
            </a:r>
            <a:r>
              <a:rPr lang="zh-CN" altLang="en-US" sz="2800" b="1">
                <a:solidFill>
                  <a:srgbClr val="FFFF99"/>
                </a:solidFill>
                <a:effectLst/>
                <a:latin typeface="Arial" panose="020B0604020202020204" pitchFamily="34" charset="0"/>
                <a:ea typeface="楷体_GB2312" pitchFamily="49" charset="-122"/>
              </a:rPr>
              <a:t>  </a:t>
            </a:r>
          </a:p>
        </p:txBody>
      </p:sp>
      <p:graphicFrame>
        <p:nvGraphicFramePr>
          <p:cNvPr id="161800" name="Group 8">
            <a:extLst>
              <a:ext uri="{FF2B5EF4-FFF2-40B4-BE49-F238E27FC236}">
                <a16:creationId xmlns:a16="http://schemas.microsoft.com/office/drawing/2014/main" id="{DE5E833A-2D69-40DC-BAD0-1AA78653B659}"/>
              </a:ext>
            </a:extLst>
          </p:cNvPr>
          <p:cNvGraphicFramePr>
            <a:graphicFrameLocks noGrp="1"/>
          </p:cNvGraphicFramePr>
          <p:nvPr>
            <p:ph sz="half" idx="2"/>
          </p:nvPr>
        </p:nvGraphicFramePr>
        <p:xfrm>
          <a:off x="3059113" y="1916113"/>
          <a:ext cx="5975350" cy="4060825"/>
        </p:xfrm>
        <a:graphic>
          <a:graphicData uri="http://schemas.openxmlformats.org/drawingml/2006/table">
            <a:tbl>
              <a:tblPr/>
              <a:tblGrid>
                <a:gridCol w="792162">
                  <a:extLst>
                    <a:ext uri="{9D8B030D-6E8A-4147-A177-3AD203B41FA5}">
                      <a16:colId xmlns:a16="http://schemas.microsoft.com/office/drawing/2014/main" val="451507559"/>
                    </a:ext>
                  </a:extLst>
                </a:gridCol>
                <a:gridCol w="1509713">
                  <a:extLst>
                    <a:ext uri="{9D8B030D-6E8A-4147-A177-3AD203B41FA5}">
                      <a16:colId xmlns:a16="http://schemas.microsoft.com/office/drawing/2014/main" val="1449040747"/>
                    </a:ext>
                  </a:extLst>
                </a:gridCol>
                <a:gridCol w="1009650">
                  <a:extLst>
                    <a:ext uri="{9D8B030D-6E8A-4147-A177-3AD203B41FA5}">
                      <a16:colId xmlns:a16="http://schemas.microsoft.com/office/drawing/2014/main" val="591024852"/>
                    </a:ext>
                  </a:extLst>
                </a:gridCol>
                <a:gridCol w="1368425">
                  <a:extLst>
                    <a:ext uri="{9D8B030D-6E8A-4147-A177-3AD203B41FA5}">
                      <a16:colId xmlns:a16="http://schemas.microsoft.com/office/drawing/2014/main" val="257938998"/>
                    </a:ext>
                  </a:extLst>
                </a:gridCol>
                <a:gridCol w="1295400">
                  <a:extLst>
                    <a:ext uri="{9D8B030D-6E8A-4147-A177-3AD203B41FA5}">
                      <a16:colId xmlns:a16="http://schemas.microsoft.com/office/drawing/2014/main" val="4040571705"/>
                    </a:ext>
                  </a:extLst>
                </a:gridCol>
              </a:tblGrid>
              <a:tr h="369888">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楷体_GB2312" pitchFamily="49" charset="-122"/>
                        </a:rPr>
                        <a:t>个体</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楷体_GB2312" pitchFamily="49" charset="-122"/>
                        </a:rPr>
                        <a:t>染色体</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楷体_GB2312" pitchFamily="49" charset="-122"/>
                        </a:rPr>
                        <a:t>适应度</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楷体_GB2312" pitchFamily="49" charset="-122"/>
                        </a:rPr>
                        <a:t>选择概率</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楷体_GB2312" pitchFamily="49" charset="-122"/>
                        </a:rPr>
                        <a:t>累积概率</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95591612"/>
                  </a:ext>
                </a:extLst>
              </a:tr>
              <a:tr h="365125">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楷体_GB2312" pitchFamily="49" charset="-122"/>
                        </a:rPr>
                        <a:t>1</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楷体_GB2312" pitchFamily="49" charset="-122"/>
                        </a:rPr>
                        <a:t>0001100000</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楷体_GB2312" pitchFamily="49" charset="-122"/>
                        </a:rPr>
                        <a:t>8</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0" lang="zh-CN" altLang="en-US" sz="18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0" lang="zh-CN" altLang="en-US" sz="18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94980453"/>
                  </a:ext>
                </a:extLst>
              </a:tr>
              <a:tr h="369888">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楷体_GB2312" pitchFamily="49" charset="-122"/>
                        </a:rPr>
                        <a:t>2</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楷体_GB2312" pitchFamily="49" charset="-122"/>
                        </a:rPr>
                        <a:t>0101111001</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楷体_GB2312" pitchFamily="49" charset="-122"/>
                        </a:rPr>
                        <a:t>5</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0" lang="zh-CN" altLang="en-US" sz="18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0" lang="zh-CN" altLang="en-US" sz="18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04881253"/>
                  </a:ext>
                </a:extLst>
              </a:tr>
              <a:tr h="369888">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楷体_GB2312" pitchFamily="49" charset="-122"/>
                        </a:rPr>
                        <a:t>3</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楷体_GB2312" pitchFamily="49" charset="-122"/>
                        </a:rPr>
                        <a:t>0000000101</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楷体_GB2312" pitchFamily="49" charset="-122"/>
                        </a:rPr>
                        <a:t>2</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0" lang="zh-CN" altLang="en-US" sz="18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0" lang="zh-CN" altLang="en-US" sz="18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3207626"/>
                  </a:ext>
                </a:extLst>
              </a:tr>
              <a:tr h="369888">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楷体_GB2312" pitchFamily="49" charset="-122"/>
                        </a:rPr>
                        <a:t>4</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楷体_GB2312" pitchFamily="49" charset="-122"/>
                        </a:rPr>
                        <a:t>1001110100</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楷体_GB2312" pitchFamily="49" charset="-122"/>
                        </a:rPr>
                        <a:t>10</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0" lang="zh-CN" altLang="en-US" sz="18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0" lang="zh-CN" altLang="en-US" sz="18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18937119"/>
                  </a:ext>
                </a:extLst>
              </a:tr>
              <a:tr h="368300">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楷体_GB2312" pitchFamily="49" charset="-122"/>
                        </a:rPr>
                        <a:t>5</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楷体_GB2312" pitchFamily="49" charset="-122"/>
                        </a:rPr>
                        <a:t>1010101010</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楷体_GB2312" pitchFamily="49" charset="-122"/>
                        </a:rPr>
                        <a:t>7</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0" lang="zh-CN" altLang="en-US" sz="18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0" lang="zh-CN" altLang="en-US" sz="18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6467025"/>
                  </a:ext>
                </a:extLst>
              </a:tr>
              <a:tr h="369888">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楷体_GB2312" pitchFamily="49" charset="-122"/>
                        </a:rPr>
                        <a:t>6</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楷体_GB2312" pitchFamily="49" charset="-122"/>
                        </a:rPr>
                        <a:t>1110010110</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楷体_GB2312" pitchFamily="49" charset="-122"/>
                        </a:rPr>
                        <a:t>12</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0" lang="zh-CN" altLang="en-US" sz="18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0" lang="zh-CN" altLang="en-US" sz="18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21040977"/>
                  </a:ext>
                </a:extLst>
              </a:tr>
              <a:tr h="369888">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楷体_GB2312" pitchFamily="49" charset="-122"/>
                        </a:rPr>
                        <a:t>7</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楷体_GB2312" pitchFamily="49" charset="-122"/>
                        </a:rPr>
                        <a:t>1001011011</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楷体_GB2312" pitchFamily="49" charset="-122"/>
                        </a:rPr>
                        <a:t>5</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0" lang="zh-CN" altLang="en-US" sz="18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0" lang="zh-CN" altLang="en-US" sz="18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29100578"/>
                  </a:ext>
                </a:extLst>
              </a:tr>
              <a:tr h="369888">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楷体_GB2312" pitchFamily="49" charset="-122"/>
                        </a:rPr>
                        <a:t>8</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楷体_GB2312" pitchFamily="49" charset="-122"/>
                        </a:rPr>
                        <a:t>1100000001</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楷体_GB2312" pitchFamily="49" charset="-122"/>
                        </a:rPr>
                        <a:t>19</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0" lang="zh-CN" altLang="en-US" sz="18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0" lang="zh-CN" altLang="en-US" sz="18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56947154"/>
                  </a:ext>
                </a:extLst>
              </a:tr>
              <a:tr h="368300">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楷体_GB2312" pitchFamily="49" charset="-122"/>
                        </a:rPr>
                        <a:t>9</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楷体_GB2312" pitchFamily="49" charset="-122"/>
                        </a:rPr>
                        <a:t>1001110100</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楷体_GB2312" pitchFamily="49" charset="-122"/>
                        </a:rPr>
                        <a:t>10</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0" lang="zh-CN" altLang="en-US" sz="18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0" lang="zh-CN" altLang="en-US" sz="18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94314446"/>
                  </a:ext>
                </a:extLst>
              </a:tr>
              <a:tr h="369888">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楷体_GB2312" pitchFamily="49" charset="-122"/>
                        </a:rPr>
                        <a:t>10</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楷体_GB2312" pitchFamily="49" charset="-122"/>
                        </a:rPr>
                        <a:t>0001010011</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楷体_GB2312" pitchFamily="49" charset="-122"/>
                        </a:rPr>
                        <a:t>14</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0" lang="zh-CN" altLang="en-US" sz="18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algn="l" eaLnBrk="0" hangingPunct="0">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algn="l" eaLnBrk="0" hangingPunct="0">
                        <a:buClr>
                          <a:schemeClr val="accent1"/>
                        </a:buClr>
                        <a:defRPr>
                          <a:solidFill>
                            <a:schemeClr val="tx1"/>
                          </a:solidFill>
                          <a:latin typeface="Arial" panose="020B0604020202020204" pitchFamily="34" charset="0"/>
                          <a:ea typeface="宋体" panose="02010600030101010101" pitchFamily="2" charset="-122"/>
                        </a:defRPr>
                      </a:lvl4pPr>
                      <a:lvl5pPr marL="2057400" indent="-228600" algn="l" eaLnBrk="0" hangingPunct="0">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0" lang="zh-CN" altLang="en-US" sz="18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13250514"/>
                  </a:ext>
                </a:extLst>
              </a:tr>
            </a:tbl>
          </a:graphicData>
        </a:graphic>
      </p:graphicFrame>
      <p:sp>
        <p:nvSpPr>
          <p:cNvPr id="25683" name="Text Box 82">
            <a:extLst>
              <a:ext uri="{FF2B5EF4-FFF2-40B4-BE49-F238E27FC236}">
                <a16:creationId xmlns:a16="http://schemas.microsoft.com/office/drawing/2014/main" id="{D77EC4D6-3C41-4AA3-8FF4-20D16627A2A6}"/>
              </a:ext>
            </a:extLst>
          </p:cNvPr>
          <p:cNvSpPr txBox="1">
            <a:spLocks noChangeArrowheads="1"/>
          </p:cNvSpPr>
          <p:nvPr/>
        </p:nvSpPr>
        <p:spPr bwMode="auto">
          <a:xfrm>
            <a:off x="6372225" y="2276475"/>
            <a:ext cx="1366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ctr" eaLnBrk="1" hangingPunct="1">
              <a:spcBef>
                <a:spcPct val="50000"/>
              </a:spcBef>
              <a:buClrTx/>
              <a:buSzTx/>
            </a:pPr>
            <a:r>
              <a:rPr lang="en-US" altLang="zh-CN" sz="1800">
                <a:effectLst/>
                <a:latin typeface="Arial" panose="020B0604020202020204" pitchFamily="34" charset="0"/>
              </a:rPr>
              <a:t>0.086957</a:t>
            </a:r>
          </a:p>
        </p:txBody>
      </p:sp>
      <p:sp>
        <p:nvSpPr>
          <p:cNvPr id="25684" name="Text Box 83">
            <a:extLst>
              <a:ext uri="{FF2B5EF4-FFF2-40B4-BE49-F238E27FC236}">
                <a16:creationId xmlns:a16="http://schemas.microsoft.com/office/drawing/2014/main" id="{91773116-4851-43D0-A069-52D915DE059D}"/>
              </a:ext>
            </a:extLst>
          </p:cNvPr>
          <p:cNvSpPr txBox="1">
            <a:spLocks noChangeArrowheads="1"/>
          </p:cNvSpPr>
          <p:nvPr/>
        </p:nvSpPr>
        <p:spPr bwMode="auto">
          <a:xfrm>
            <a:off x="6372225" y="2635250"/>
            <a:ext cx="1366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ctr" eaLnBrk="1" hangingPunct="1">
              <a:spcBef>
                <a:spcPct val="50000"/>
              </a:spcBef>
              <a:buClrTx/>
              <a:buSzTx/>
            </a:pPr>
            <a:r>
              <a:rPr lang="en-US" altLang="zh-CN" sz="1800">
                <a:effectLst/>
                <a:latin typeface="Arial" panose="020B0604020202020204" pitchFamily="34" charset="0"/>
              </a:rPr>
              <a:t>0.054348</a:t>
            </a:r>
          </a:p>
        </p:txBody>
      </p:sp>
      <p:sp>
        <p:nvSpPr>
          <p:cNvPr id="25685" name="Text Box 84">
            <a:extLst>
              <a:ext uri="{FF2B5EF4-FFF2-40B4-BE49-F238E27FC236}">
                <a16:creationId xmlns:a16="http://schemas.microsoft.com/office/drawing/2014/main" id="{DDA58969-7979-442F-A759-EF132253C46B}"/>
              </a:ext>
            </a:extLst>
          </p:cNvPr>
          <p:cNvSpPr txBox="1">
            <a:spLocks noChangeArrowheads="1"/>
          </p:cNvSpPr>
          <p:nvPr/>
        </p:nvSpPr>
        <p:spPr bwMode="auto">
          <a:xfrm>
            <a:off x="6372225" y="2995613"/>
            <a:ext cx="1366838" cy="294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ctr" eaLnBrk="1" hangingPunct="1">
              <a:lnSpc>
                <a:spcPct val="130000"/>
              </a:lnSpc>
              <a:spcBef>
                <a:spcPct val="0"/>
              </a:spcBef>
              <a:buClrTx/>
              <a:buSzTx/>
            </a:pPr>
            <a:r>
              <a:rPr lang="en-US" altLang="zh-CN" sz="1800">
                <a:effectLst/>
                <a:latin typeface="Arial" panose="020B0604020202020204" pitchFamily="34" charset="0"/>
              </a:rPr>
              <a:t>0.021739</a:t>
            </a:r>
          </a:p>
          <a:p>
            <a:pPr algn="ctr" eaLnBrk="1" hangingPunct="1">
              <a:lnSpc>
                <a:spcPct val="130000"/>
              </a:lnSpc>
              <a:spcBef>
                <a:spcPct val="0"/>
              </a:spcBef>
              <a:buClrTx/>
              <a:buSzTx/>
            </a:pPr>
            <a:r>
              <a:rPr lang="en-US" altLang="zh-CN" sz="1800">
                <a:effectLst/>
                <a:latin typeface="Arial" panose="020B0604020202020204" pitchFamily="34" charset="0"/>
              </a:rPr>
              <a:t>0.108696</a:t>
            </a:r>
          </a:p>
          <a:p>
            <a:pPr algn="ctr" eaLnBrk="1" hangingPunct="1">
              <a:lnSpc>
                <a:spcPct val="130000"/>
              </a:lnSpc>
              <a:spcBef>
                <a:spcPct val="0"/>
              </a:spcBef>
              <a:buClrTx/>
              <a:buSzTx/>
            </a:pPr>
            <a:r>
              <a:rPr lang="en-US" altLang="zh-CN" sz="1800">
                <a:effectLst/>
                <a:latin typeface="Arial" panose="020B0604020202020204" pitchFamily="34" charset="0"/>
              </a:rPr>
              <a:t>0.076087</a:t>
            </a:r>
          </a:p>
          <a:p>
            <a:pPr algn="ctr" eaLnBrk="1" hangingPunct="1">
              <a:lnSpc>
                <a:spcPct val="130000"/>
              </a:lnSpc>
              <a:spcBef>
                <a:spcPct val="0"/>
              </a:spcBef>
              <a:buClrTx/>
              <a:buSzTx/>
            </a:pPr>
            <a:r>
              <a:rPr lang="en-US" altLang="zh-CN" sz="1800">
                <a:effectLst/>
                <a:latin typeface="Arial" panose="020B0604020202020204" pitchFamily="34" charset="0"/>
              </a:rPr>
              <a:t>0.130435</a:t>
            </a:r>
          </a:p>
          <a:p>
            <a:pPr algn="ctr" eaLnBrk="1" hangingPunct="1">
              <a:lnSpc>
                <a:spcPct val="130000"/>
              </a:lnSpc>
              <a:spcBef>
                <a:spcPct val="0"/>
              </a:spcBef>
              <a:buClrTx/>
              <a:buSzTx/>
            </a:pPr>
            <a:r>
              <a:rPr lang="en-US" altLang="zh-CN" sz="1800">
                <a:effectLst/>
                <a:latin typeface="Arial" panose="020B0604020202020204" pitchFamily="34" charset="0"/>
              </a:rPr>
              <a:t>0.054348</a:t>
            </a:r>
          </a:p>
          <a:p>
            <a:pPr algn="ctr" eaLnBrk="1" hangingPunct="1">
              <a:lnSpc>
                <a:spcPct val="130000"/>
              </a:lnSpc>
              <a:spcBef>
                <a:spcPct val="0"/>
              </a:spcBef>
              <a:buClrTx/>
              <a:buSzTx/>
            </a:pPr>
            <a:r>
              <a:rPr lang="en-US" altLang="zh-CN" sz="1800">
                <a:effectLst/>
                <a:latin typeface="Arial" panose="020B0604020202020204" pitchFamily="34" charset="0"/>
              </a:rPr>
              <a:t>0.206522</a:t>
            </a:r>
          </a:p>
          <a:p>
            <a:pPr algn="ctr" eaLnBrk="1" hangingPunct="1">
              <a:lnSpc>
                <a:spcPct val="130000"/>
              </a:lnSpc>
              <a:spcBef>
                <a:spcPct val="0"/>
              </a:spcBef>
              <a:buClrTx/>
              <a:buSzTx/>
            </a:pPr>
            <a:r>
              <a:rPr lang="en-US" altLang="zh-CN" sz="1800">
                <a:effectLst/>
                <a:latin typeface="Arial" panose="020B0604020202020204" pitchFamily="34" charset="0"/>
              </a:rPr>
              <a:t>0.108696</a:t>
            </a:r>
          </a:p>
          <a:p>
            <a:pPr algn="ctr" eaLnBrk="1" hangingPunct="1">
              <a:lnSpc>
                <a:spcPct val="130000"/>
              </a:lnSpc>
              <a:spcBef>
                <a:spcPct val="0"/>
              </a:spcBef>
              <a:buClrTx/>
              <a:buSzTx/>
            </a:pPr>
            <a:r>
              <a:rPr lang="en-US" altLang="zh-CN" sz="1800">
                <a:effectLst/>
                <a:latin typeface="Arial" panose="020B0604020202020204" pitchFamily="34" charset="0"/>
              </a:rPr>
              <a:t>0.152174</a:t>
            </a:r>
          </a:p>
        </p:txBody>
      </p:sp>
      <p:sp>
        <p:nvSpPr>
          <p:cNvPr id="25686" name="Text Box 85">
            <a:extLst>
              <a:ext uri="{FF2B5EF4-FFF2-40B4-BE49-F238E27FC236}">
                <a16:creationId xmlns:a16="http://schemas.microsoft.com/office/drawing/2014/main" id="{5E11E390-D88F-4E7A-8A74-A3E4E496EB50}"/>
              </a:ext>
            </a:extLst>
          </p:cNvPr>
          <p:cNvSpPr txBox="1">
            <a:spLocks noChangeArrowheads="1"/>
          </p:cNvSpPr>
          <p:nvPr/>
        </p:nvSpPr>
        <p:spPr bwMode="auto">
          <a:xfrm>
            <a:off x="7739063" y="2276475"/>
            <a:ext cx="12969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ctr" eaLnBrk="1" hangingPunct="1">
              <a:spcBef>
                <a:spcPct val="50000"/>
              </a:spcBef>
              <a:buClrTx/>
              <a:buSzTx/>
            </a:pPr>
            <a:r>
              <a:rPr lang="en-US" altLang="zh-CN" sz="1800">
                <a:effectLst/>
                <a:latin typeface="Arial" panose="020B0604020202020204" pitchFamily="34" charset="0"/>
              </a:rPr>
              <a:t>0.086957</a:t>
            </a:r>
          </a:p>
        </p:txBody>
      </p:sp>
      <p:sp>
        <p:nvSpPr>
          <p:cNvPr id="25687" name="Text Box 86">
            <a:extLst>
              <a:ext uri="{FF2B5EF4-FFF2-40B4-BE49-F238E27FC236}">
                <a16:creationId xmlns:a16="http://schemas.microsoft.com/office/drawing/2014/main" id="{FFDC6031-9B32-4762-AF24-7DBBA52C8447}"/>
              </a:ext>
            </a:extLst>
          </p:cNvPr>
          <p:cNvSpPr txBox="1">
            <a:spLocks noChangeArrowheads="1"/>
          </p:cNvSpPr>
          <p:nvPr/>
        </p:nvSpPr>
        <p:spPr bwMode="auto">
          <a:xfrm>
            <a:off x="7739063" y="2635250"/>
            <a:ext cx="12969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ctr" eaLnBrk="1" hangingPunct="1">
              <a:spcBef>
                <a:spcPct val="50000"/>
              </a:spcBef>
              <a:buClrTx/>
              <a:buSzTx/>
            </a:pPr>
            <a:r>
              <a:rPr lang="en-US" altLang="zh-CN" sz="1800">
                <a:effectLst/>
                <a:latin typeface="Arial" panose="020B0604020202020204" pitchFamily="34" charset="0"/>
              </a:rPr>
              <a:t>0.141304</a:t>
            </a:r>
          </a:p>
        </p:txBody>
      </p:sp>
      <p:sp>
        <p:nvSpPr>
          <p:cNvPr id="25688" name="Text Box 87">
            <a:extLst>
              <a:ext uri="{FF2B5EF4-FFF2-40B4-BE49-F238E27FC236}">
                <a16:creationId xmlns:a16="http://schemas.microsoft.com/office/drawing/2014/main" id="{95D41A8B-88E6-4F07-B53F-D6DD8B1E1782}"/>
              </a:ext>
            </a:extLst>
          </p:cNvPr>
          <p:cNvSpPr txBox="1">
            <a:spLocks noChangeArrowheads="1"/>
          </p:cNvSpPr>
          <p:nvPr/>
        </p:nvSpPr>
        <p:spPr bwMode="auto">
          <a:xfrm>
            <a:off x="7739063" y="2995613"/>
            <a:ext cx="12969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ctr" eaLnBrk="1" hangingPunct="1">
              <a:spcBef>
                <a:spcPct val="50000"/>
              </a:spcBef>
              <a:buClrTx/>
              <a:buSzTx/>
            </a:pPr>
            <a:r>
              <a:rPr lang="en-US" altLang="zh-CN" sz="1800">
                <a:effectLst/>
                <a:latin typeface="Arial" panose="020B0604020202020204" pitchFamily="34" charset="0"/>
              </a:rPr>
              <a:t>0.163043</a:t>
            </a:r>
          </a:p>
        </p:txBody>
      </p:sp>
      <p:sp>
        <p:nvSpPr>
          <p:cNvPr id="25689" name="Text Box 88">
            <a:extLst>
              <a:ext uri="{FF2B5EF4-FFF2-40B4-BE49-F238E27FC236}">
                <a16:creationId xmlns:a16="http://schemas.microsoft.com/office/drawing/2014/main" id="{33D13C6B-9F38-477F-BBF3-1ACD3EFC9054}"/>
              </a:ext>
            </a:extLst>
          </p:cNvPr>
          <p:cNvSpPr txBox="1">
            <a:spLocks noChangeArrowheads="1"/>
          </p:cNvSpPr>
          <p:nvPr/>
        </p:nvSpPr>
        <p:spPr bwMode="auto">
          <a:xfrm>
            <a:off x="7739063" y="3355975"/>
            <a:ext cx="1296987" cy="262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ctr" eaLnBrk="1" hangingPunct="1">
              <a:lnSpc>
                <a:spcPct val="132000"/>
              </a:lnSpc>
              <a:spcBef>
                <a:spcPct val="0"/>
              </a:spcBef>
              <a:buClrTx/>
              <a:buSzTx/>
            </a:pPr>
            <a:r>
              <a:rPr lang="en-US" altLang="zh-CN" sz="1800">
                <a:effectLst/>
                <a:latin typeface="Arial" panose="020B0604020202020204" pitchFamily="34" charset="0"/>
              </a:rPr>
              <a:t>0.271739</a:t>
            </a:r>
          </a:p>
          <a:p>
            <a:pPr algn="ctr" eaLnBrk="1" hangingPunct="1">
              <a:lnSpc>
                <a:spcPct val="132000"/>
              </a:lnSpc>
              <a:spcBef>
                <a:spcPct val="0"/>
              </a:spcBef>
              <a:buClrTx/>
              <a:buSzTx/>
            </a:pPr>
            <a:r>
              <a:rPr lang="en-US" altLang="zh-CN" sz="1800">
                <a:effectLst/>
                <a:latin typeface="Arial" panose="020B0604020202020204" pitchFamily="34" charset="0"/>
              </a:rPr>
              <a:t>0.347826</a:t>
            </a:r>
          </a:p>
          <a:p>
            <a:pPr algn="ctr" eaLnBrk="1" hangingPunct="1">
              <a:lnSpc>
                <a:spcPct val="132000"/>
              </a:lnSpc>
              <a:spcBef>
                <a:spcPct val="0"/>
              </a:spcBef>
              <a:buClrTx/>
              <a:buSzTx/>
            </a:pPr>
            <a:r>
              <a:rPr lang="en-US" altLang="zh-CN" sz="1800">
                <a:effectLst/>
                <a:latin typeface="Arial" panose="020B0604020202020204" pitchFamily="34" charset="0"/>
              </a:rPr>
              <a:t>0.478261</a:t>
            </a:r>
          </a:p>
          <a:p>
            <a:pPr algn="ctr" eaLnBrk="1" hangingPunct="1">
              <a:lnSpc>
                <a:spcPct val="132000"/>
              </a:lnSpc>
              <a:spcBef>
                <a:spcPct val="0"/>
              </a:spcBef>
              <a:buClrTx/>
              <a:buSzTx/>
            </a:pPr>
            <a:r>
              <a:rPr lang="en-US" altLang="zh-CN" sz="1800">
                <a:effectLst/>
                <a:latin typeface="Arial" panose="020B0604020202020204" pitchFamily="34" charset="0"/>
              </a:rPr>
              <a:t>0.532609</a:t>
            </a:r>
          </a:p>
          <a:p>
            <a:pPr algn="ctr" eaLnBrk="1" hangingPunct="1">
              <a:lnSpc>
                <a:spcPct val="132000"/>
              </a:lnSpc>
              <a:spcBef>
                <a:spcPct val="0"/>
              </a:spcBef>
              <a:buClrTx/>
              <a:buSzTx/>
            </a:pPr>
            <a:r>
              <a:rPr lang="en-US" altLang="zh-CN" sz="1800">
                <a:effectLst/>
                <a:latin typeface="Arial" panose="020B0604020202020204" pitchFamily="34" charset="0"/>
              </a:rPr>
              <a:t>0.739130</a:t>
            </a:r>
          </a:p>
          <a:p>
            <a:pPr algn="ctr" eaLnBrk="1" hangingPunct="1">
              <a:lnSpc>
                <a:spcPct val="132000"/>
              </a:lnSpc>
              <a:spcBef>
                <a:spcPct val="0"/>
              </a:spcBef>
              <a:buClrTx/>
              <a:buSzTx/>
            </a:pPr>
            <a:r>
              <a:rPr lang="en-US" altLang="zh-CN" sz="1800">
                <a:effectLst/>
                <a:latin typeface="Arial" panose="020B0604020202020204" pitchFamily="34" charset="0"/>
              </a:rPr>
              <a:t>0.847826</a:t>
            </a:r>
          </a:p>
          <a:p>
            <a:pPr algn="ctr" eaLnBrk="1" hangingPunct="1">
              <a:lnSpc>
                <a:spcPct val="132000"/>
              </a:lnSpc>
              <a:spcBef>
                <a:spcPct val="0"/>
              </a:spcBef>
              <a:buClrTx/>
              <a:buSzTx/>
            </a:pPr>
            <a:r>
              <a:rPr lang="en-US" altLang="zh-CN" sz="1800">
                <a:effectLst/>
                <a:latin typeface="Arial" panose="020B0604020202020204" pitchFamily="34" charset="0"/>
              </a:rPr>
              <a:t>1.000000</a:t>
            </a:r>
          </a:p>
        </p:txBody>
      </p:sp>
      <p:sp>
        <p:nvSpPr>
          <p:cNvPr id="161881" name="Rectangle 89">
            <a:extLst>
              <a:ext uri="{FF2B5EF4-FFF2-40B4-BE49-F238E27FC236}">
                <a16:creationId xmlns:a16="http://schemas.microsoft.com/office/drawing/2014/main" id="{096E3260-CC70-4C61-BD71-49B75014B0C8}"/>
              </a:ext>
            </a:extLst>
          </p:cNvPr>
          <p:cNvSpPr>
            <a:spLocks noChangeArrowheads="1"/>
          </p:cNvSpPr>
          <p:nvPr/>
        </p:nvSpPr>
        <p:spPr bwMode="auto">
          <a:xfrm>
            <a:off x="3059113" y="2276475"/>
            <a:ext cx="5976937" cy="360363"/>
          </a:xfrm>
          <a:prstGeom prst="rect">
            <a:avLst/>
          </a:prstGeom>
          <a:solidFill>
            <a:srgbClr val="FFCCFF">
              <a:alpha val="34000"/>
            </a:srgbClr>
          </a:solidFill>
          <a:ln w="38100" algn="ctr">
            <a:noFill/>
            <a:miter lim="800000"/>
            <a:headEnd/>
            <a:tailEnd/>
          </a:ln>
          <a:effectLst/>
        </p:spPr>
        <p:txBody>
          <a:bodyPr wrap="none" anchor="ctr"/>
          <a:lstStyle/>
          <a:p>
            <a:pPr>
              <a:defRPr/>
            </a:pPr>
            <a:endParaRPr lang="zh-CN" altLang="en-US"/>
          </a:p>
        </p:txBody>
      </p:sp>
      <p:sp>
        <p:nvSpPr>
          <p:cNvPr id="161882" name="Rectangle 90">
            <a:extLst>
              <a:ext uri="{FF2B5EF4-FFF2-40B4-BE49-F238E27FC236}">
                <a16:creationId xmlns:a16="http://schemas.microsoft.com/office/drawing/2014/main" id="{A35A1467-880E-412E-9BF6-818E5997F3F4}"/>
              </a:ext>
            </a:extLst>
          </p:cNvPr>
          <p:cNvSpPr>
            <a:spLocks noChangeArrowheads="1"/>
          </p:cNvSpPr>
          <p:nvPr/>
        </p:nvSpPr>
        <p:spPr bwMode="auto">
          <a:xfrm>
            <a:off x="3059113" y="4868863"/>
            <a:ext cx="5976937" cy="360362"/>
          </a:xfrm>
          <a:prstGeom prst="rect">
            <a:avLst/>
          </a:prstGeom>
          <a:solidFill>
            <a:srgbClr val="FFCCFF">
              <a:alpha val="34000"/>
            </a:srgbClr>
          </a:solidFill>
          <a:ln w="38100" algn="ctr">
            <a:noFill/>
            <a:miter lim="800000"/>
            <a:headEnd/>
            <a:tailEnd/>
          </a:ln>
          <a:effectLst/>
        </p:spPr>
        <p:txBody>
          <a:bodyPr wrap="none" anchor="ctr"/>
          <a:lstStyle/>
          <a:p>
            <a:pPr>
              <a:defRPr/>
            </a:pPr>
            <a:endParaRPr lang="zh-CN" altLang="en-US"/>
          </a:p>
        </p:txBody>
      </p:sp>
      <p:sp>
        <p:nvSpPr>
          <p:cNvPr id="161883" name="Rectangle 91">
            <a:extLst>
              <a:ext uri="{FF2B5EF4-FFF2-40B4-BE49-F238E27FC236}">
                <a16:creationId xmlns:a16="http://schemas.microsoft.com/office/drawing/2014/main" id="{F85FA74B-8076-49FC-82E9-E9DC729A077E}"/>
              </a:ext>
            </a:extLst>
          </p:cNvPr>
          <p:cNvSpPr>
            <a:spLocks noChangeArrowheads="1"/>
          </p:cNvSpPr>
          <p:nvPr/>
        </p:nvSpPr>
        <p:spPr bwMode="auto">
          <a:xfrm>
            <a:off x="3059113" y="5229225"/>
            <a:ext cx="5976937" cy="360363"/>
          </a:xfrm>
          <a:prstGeom prst="rect">
            <a:avLst/>
          </a:prstGeom>
          <a:solidFill>
            <a:srgbClr val="FFCCFF">
              <a:alpha val="34000"/>
            </a:srgbClr>
          </a:solidFill>
          <a:ln w="38100" algn="ctr">
            <a:noFill/>
            <a:miter lim="800000"/>
            <a:headEnd/>
            <a:tailEnd/>
          </a:ln>
          <a:effectLst/>
        </p:spPr>
        <p:txBody>
          <a:bodyPr wrap="none" anchor="ctr"/>
          <a:lstStyle/>
          <a:p>
            <a:pPr>
              <a:defRPr/>
            </a:pPr>
            <a:endParaRPr lang="zh-CN" altLang="en-US"/>
          </a:p>
        </p:txBody>
      </p:sp>
      <p:sp>
        <p:nvSpPr>
          <p:cNvPr id="161884" name="Rectangle 92">
            <a:extLst>
              <a:ext uri="{FF2B5EF4-FFF2-40B4-BE49-F238E27FC236}">
                <a16:creationId xmlns:a16="http://schemas.microsoft.com/office/drawing/2014/main" id="{C2F21F6F-E6C8-4F41-91EE-46CBF80139AC}"/>
              </a:ext>
            </a:extLst>
          </p:cNvPr>
          <p:cNvSpPr>
            <a:spLocks noChangeArrowheads="1"/>
          </p:cNvSpPr>
          <p:nvPr/>
        </p:nvSpPr>
        <p:spPr bwMode="auto">
          <a:xfrm>
            <a:off x="3059113" y="4148138"/>
            <a:ext cx="5976937" cy="360362"/>
          </a:xfrm>
          <a:prstGeom prst="rect">
            <a:avLst/>
          </a:prstGeom>
          <a:solidFill>
            <a:srgbClr val="FFCCFF">
              <a:alpha val="34117"/>
            </a:srgbClr>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pPr>
            <a:endParaRPr lang="zh-CN" altLang="en-US" sz="1800">
              <a:effectLst/>
              <a:latin typeface="Arial" panose="020B0604020202020204" pitchFamily="34" charset="0"/>
            </a:endParaRPr>
          </a:p>
        </p:txBody>
      </p:sp>
      <p:sp>
        <p:nvSpPr>
          <p:cNvPr id="161885" name="Rectangle 93">
            <a:extLst>
              <a:ext uri="{FF2B5EF4-FFF2-40B4-BE49-F238E27FC236}">
                <a16:creationId xmlns:a16="http://schemas.microsoft.com/office/drawing/2014/main" id="{054F2482-CFA2-48CC-B863-67C6931FB39E}"/>
              </a:ext>
            </a:extLst>
          </p:cNvPr>
          <p:cNvSpPr>
            <a:spLocks noChangeArrowheads="1"/>
          </p:cNvSpPr>
          <p:nvPr/>
        </p:nvSpPr>
        <p:spPr bwMode="auto">
          <a:xfrm>
            <a:off x="3059113" y="4508500"/>
            <a:ext cx="5976937" cy="360363"/>
          </a:xfrm>
          <a:prstGeom prst="rect">
            <a:avLst/>
          </a:prstGeom>
          <a:solidFill>
            <a:srgbClr val="FFCCFF">
              <a:alpha val="34000"/>
            </a:srgbClr>
          </a:solidFill>
          <a:ln w="38100" algn="ctr">
            <a:noFill/>
            <a:miter lim="800000"/>
            <a:headEnd/>
            <a:tailEnd/>
          </a:ln>
          <a:effectLst/>
        </p:spPr>
        <p:txBody>
          <a:bodyPr wrap="none" anchor="ctr"/>
          <a:lstStyle/>
          <a:p>
            <a:pPr>
              <a:defRPr/>
            </a:pPr>
            <a:endParaRPr lang="zh-CN" altLang="en-US"/>
          </a:p>
        </p:txBody>
      </p:sp>
      <p:sp>
        <p:nvSpPr>
          <p:cNvPr id="161886" name="Rectangle 94">
            <a:extLst>
              <a:ext uri="{FF2B5EF4-FFF2-40B4-BE49-F238E27FC236}">
                <a16:creationId xmlns:a16="http://schemas.microsoft.com/office/drawing/2014/main" id="{8A38DB95-6BD1-41E1-84E9-8A7E197A5268}"/>
              </a:ext>
            </a:extLst>
          </p:cNvPr>
          <p:cNvSpPr>
            <a:spLocks noChangeArrowheads="1"/>
          </p:cNvSpPr>
          <p:nvPr/>
        </p:nvSpPr>
        <p:spPr bwMode="auto">
          <a:xfrm>
            <a:off x="3059113" y="3789363"/>
            <a:ext cx="5976937" cy="360362"/>
          </a:xfrm>
          <a:prstGeom prst="rect">
            <a:avLst/>
          </a:prstGeom>
          <a:solidFill>
            <a:srgbClr val="FFCCFF">
              <a:alpha val="34000"/>
            </a:srgbClr>
          </a:solidFill>
          <a:ln w="38100" algn="ctr">
            <a:noFill/>
            <a:miter lim="800000"/>
            <a:headEnd/>
            <a:tailEnd/>
          </a:ln>
          <a:effectLst/>
        </p:spPr>
        <p:txBody>
          <a:bodyPr wrap="none" anchor="ctr"/>
          <a:lstStyle/>
          <a:p>
            <a:pPr>
              <a:defRPr/>
            </a:pPr>
            <a:endParaRPr lang="zh-CN" altLang="en-US"/>
          </a:p>
        </p:txBody>
      </p:sp>
      <p:sp>
        <p:nvSpPr>
          <p:cNvPr id="161887" name="Rectangle 95">
            <a:extLst>
              <a:ext uri="{FF2B5EF4-FFF2-40B4-BE49-F238E27FC236}">
                <a16:creationId xmlns:a16="http://schemas.microsoft.com/office/drawing/2014/main" id="{8BE4379D-CEF5-4BE2-803C-0DCF726364DE}"/>
              </a:ext>
            </a:extLst>
          </p:cNvPr>
          <p:cNvSpPr>
            <a:spLocks noChangeArrowheads="1"/>
          </p:cNvSpPr>
          <p:nvPr/>
        </p:nvSpPr>
        <p:spPr bwMode="auto">
          <a:xfrm>
            <a:off x="3059113" y="3429000"/>
            <a:ext cx="5976937" cy="360363"/>
          </a:xfrm>
          <a:prstGeom prst="rect">
            <a:avLst/>
          </a:prstGeom>
          <a:solidFill>
            <a:srgbClr val="FFCCFF">
              <a:alpha val="34000"/>
            </a:srgbClr>
          </a:solidFill>
          <a:ln w="38100" algn="ctr">
            <a:noFill/>
            <a:miter lim="800000"/>
            <a:headEnd/>
            <a:tailEnd/>
          </a:ln>
          <a:effectLst/>
        </p:spPr>
        <p:txBody>
          <a:bodyPr wrap="none" anchor="ctr"/>
          <a:lstStyle/>
          <a:p>
            <a:pPr>
              <a:defRPr/>
            </a:pPr>
            <a:endParaRPr lang="zh-CN" altLang="en-US"/>
          </a:p>
        </p:txBody>
      </p:sp>
      <p:sp>
        <p:nvSpPr>
          <p:cNvPr id="161888" name="Rectangle 96">
            <a:extLst>
              <a:ext uri="{FF2B5EF4-FFF2-40B4-BE49-F238E27FC236}">
                <a16:creationId xmlns:a16="http://schemas.microsoft.com/office/drawing/2014/main" id="{5A5B257E-A87E-4EC7-951F-A6880BE0A028}"/>
              </a:ext>
            </a:extLst>
          </p:cNvPr>
          <p:cNvSpPr>
            <a:spLocks noChangeArrowheads="1"/>
          </p:cNvSpPr>
          <p:nvPr/>
        </p:nvSpPr>
        <p:spPr bwMode="auto">
          <a:xfrm>
            <a:off x="3059113" y="5589588"/>
            <a:ext cx="5976937" cy="360362"/>
          </a:xfrm>
          <a:prstGeom prst="rect">
            <a:avLst/>
          </a:prstGeom>
          <a:solidFill>
            <a:srgbClr val="FFCCFF">
              <a:alpha val="34000"/>
            </a:srgbClr>
          </a:solidFill>
          <a:ln w="38100" algn="ctr">
            <a:noFill/>
            <a:miter lim="800000"/>
            <a:headEnd/>
            <a:tailEnd/>
          </a:ln>
          <a:effectLst/>
        </p:spPr>
        <p:txBody>
          <a:bodyPr wrap="none" anchor="ctr"/>
          <a:lstStyle/>
          <a:p>
            <a:pPr>
              <a:defRPr/>
            </a:pPr>
            <a:endParaRPr lang="zh-CN" altLang="en-US"/>
          </a:p>
        </p:txBody>
      </p:sp>
      <p:sp>
        <p:nvSpPr>
          <p:cNvPr id="161889" name="Rectangle 97">
            <a:extLst>
              <a:ext uri="{FF2B5EF4-FFF2-40B4-BE49-F238E27FC236}">
                <a16:creationId xmlns:a16="http://schemas.microsoft.com/office/drawing/2014/main" id="{957465B3-6FEF-4A2C-A0FD-CD55AEEF0513}"/>
              </a:ext>
            </a:extLst>
          </p:cNvPr>
          <p:cNvSpPr>
            <a:spLocks noChangeArrowheads="1"/>
          </p:cNvSpPr>
          <p:nvPr/>
        </p:nvSpPr>
        <p:spPr bwMode="auto">
          <a:xfrm>
            <a:off x="3059113" y="4868863"/>
            <a:ext cx="5976937" cy="360362"/>
          </a:xfrm>
          <a:prstGeom prst="rect">
            <a:avLst/>
          </a:prstGeom>
          <a:solidFill>
            <a:srgbClr val="FFCCFF">
              <a:alpha val="34000"/>
            </a:srgbClr>
          </a:solidFill>
          <a:ln w="38100" algn="ctr">
            <a:noFill/>
            <a:miter lim="800000"/>
            <a:headEnd/>
            <a:tailEnd/>
          </a:ln>
          <a:effectLst/>
        </p:spPr>
        <p:txBody>
          <a:bodyPr wrap="none" anchor="ctr"/>
          <a:lstStyle/>
          <a:p>
            <a:pPr>
              <a:defRPr/>
            </a:pPr>
            <a:endParaRPr lang="zh-CN" altLang="en-US"/>
          </a:p>
        </p:txBody>
      </p:sp>
      <p:sp>
        <p:nvSpPr>
          <p:cNvPr id="161890" name="Rectangle 98">
            <a:extLst>
              <a:ext uri="{FF2B5EF4-FFF2-40B4-BE49-F238E27FC236}">
                <a16:creationId xmlns:a16="http://schemas.microsoft.com/office/drawing/2014/main" id="{6AE27E93-4821-4BFF-A23D-B5C064C6EA49}"/>
              </a:ext>
            </a:extLst>
          </p:cNvPr>
          <p:cNvSpPr>
            <a:spLocks noChangeArrowheads="1"/>
          </p:cNvSpPr>
          <p:nvPr/>
        </p:nvSpPr>
        <p:spPr bwMode="auto">
          <a:xfrm>
            <a:off x="3059113" y="4148138"/>
            <a:ext cx="5976937" cy="360362"/>
          </a:xfrm>
          <a:prstGeom prst="rect">
            <a:avLst/>
          </a:prstGeom>
          <a:solidFill>
            <a:srgbClr val="FFCCFF">
              <a:alpha val="34000"/>
            </a:srgbClr>
          </a:solidFill>
          <a:ln w="38100" algn="ctr">
            <a:noFill/>
            <a:miter lim="800000"/>
            <a:headEnd/>
            <a:tailEnd/>
          </a:ln>
          <a:effectLst/>
        </p:spPr>
        <p:txBody>
          <a:bodyPr wrap="none" anchor="ctr"/>
          <a:lstStyle/>
          <a:p>
            <a:pPr>
              <a:defRPr/>
            </a:pPr>
            <a:endParaRPr lang="zh-CN" altLang="en-US"/>
          </a:p>
        </p:txBody>
      </p:sp>
      <p:sp>
        <p:nvSpPr>
          <p:cNvPr id="161891" name="Text Box 99">
            <a:extLst>
              <a:ext uri="{FF2B5EF4-FFF2-40B4-BE49-F238E27FC236}">
                <a16:creationId xmlns:a16="http://schemas.microsoft.com/office/drawing/2014/main" id="{CD24832E-53FE-4EDB-9516-C69D18B0CEC9}"/>
              </a:ext>
            </a:extLst>
          </p:cNvPr>
          <p:cNvSpPr txBox="1">
            <a:spLocks noChangeArrowheads="1"/>
          </p:cNvSpPr>
          <p:nvPr/>
        </p:nvSpPr>
        <p:spPr bwMode="auto">
          <a:xfrm>
            <a:off x="395288" y="3789363"/>
            <a:ext cx="14398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ctr" eaLnBrk="1" hangingPunct="1">
              <a:spcBef>
                <a:spcPct val="50000"/>
              </a:spcBef>
              <a:buClrTx/>
              <a:buSzTx/>
            </a:pPr>
            <a:r>
              <a:rPr lang="en-US" altLang="zh-CN" sz="1800">
                <a:effectLst/>
                <a:latin typeface="Arial" panose="020B0604020202020204" pitchFamily="34" charset="0"/>
              </a:rPr>
              <a:t>0.070221</a:t>
            </a:r>
          </a:p>
        </p:txBody>
      </p:sp>
      <p:sp>
        <p:nvSpPr>
          <p:cNvPr id="161892" name="Text Box 100">
            <a:extLst>
              <a:ext uri="{FF2B5EF4-FFF2-40B4-BE49-F238E27FC236}">
                <a16:creationId xmlns:a16="http://schemas.microsoft.com/office/drawing/2014/main" id="{61539FED-446D-4AFA-B9C9-864B1298C38B}"/>
              </a:ext>
            </a:extLst>
          </p:cNvPr>
          <p:cNvSpPr txBox="1">
            <a:spLocks noChangeArrowheads="1"/>
          </p:cNvSpPr>
          <p:nvPr/>
        </p:nvSpPr>
        <p:spPr bwMode="auto">
          <a:xfrm>
            <a:off x="395288" y="4070350"/>
            <a:ext cx="14398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ctr" eaLnBrk="1" hangingPunct="1">
              <a:spcBef>
                <a:spcPct val="50000"/>
              </a:spcBef>
              <a:buClrTx/>
              <a:buSzTx/>
            </a:pPr>
            <a:r>
              <a:rPr lang="en-US" altLang="zh-CN" sz="1800">
                <a:effectLst/>
                <a:latin typeface="Arial" panose="020B0604020202020204" pitchFamily="34" charset="0"/>
              </a:rPr>
              <a:t>0.545929</a:t>
            </a:r>
          </a:p>
        </p:txBody>
      </p:sp>
      <p:sp>
        <p:nvSpPr>
          <p:cNvPr id="161893" name="Text Box 101">
            <a:extLst>
              <a:ext uri="{FF2B5EF4-FFF2-40B4-BE49-F238E27FC236}">
                <a16:creationId xmlns:a16="http://schemas.microsoft.com/office/drawing/2014/main" id="{F6E9D504-E394-4F12-8EF3-62C2BD1EF87E}"/>
              </a:ext>
            </a:extLst>
          </p:cNvPr>
          <p:cNvSpPr txBox="1">
            <a:spLocks noChangeArrowheads="1"/>
          </p:cNvSpPr>
          <p:nvPr/>
        </p:nvSpPr>
        <p:spPr bwMode="auto">
          <a:xfrm>
            <a:off x="395288" y="4357688"/>
            <a:ext cx="14398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ctr" eaLnBrk="1" hangingPunct="1">
              <a:spcBef>
                <a:spcPct val="50000"/>
              </a:spcBef>
              <a:buClrTx/>
              <a:buSzTx/>
            </a:pPr>
            <a:r>
              <a:rPr lang="en-US" altLang="zh-CN" sz="1800">
                <a:effectLst/>
                <a:latin typeface="Arial" panose="020B0604020202020204" pitchFamily="34" charset="0"/>
              </a:rPr>
              <a:t>0.784567</a:t>
            </a:r>
          </a:p>
        </p:txBody>
      </p:sp>
      <p:sp>
        <p:nvSpPr>
          <p:cNvPr id="161894" name="Text Box 102">
            <a:extLst>
              <a:ext uri="{FF2B5EF4-FFF2-40B4-BE49-F238E27FC236}">
                <a16:creationId xmlns:a16="http://schemas.microsoft.com/office/drawing/2014/main" id="{7D463FE9-07C8-4F90-B7B2-CBF0E734EE16}"/>
              </a:ext>
            </a:extLst>
          </p:cNvPr>
          <p:cNvSpPr txBox="1">
            <a:spLocks noChangeArrowheads="1"/>
          </p:cNvSpPr>
          <p:nvPr/>
        </p:nvSpPr>
        <p:spPr bwMode="auto">
          <a:xfrm>
            <a:off x="395288" y="4646613"/>
            <a:ext cx="14398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ctr" eaLnBrk="1" hangingPunct="1">
              <a:spcBef>
                <a:spcPct val="50000"/>
              </a:spcBef>
              <a:buClrTx/>
              <a:buSzTx/>
            </a:pPr>
            <a:r>
              <a:rPr lang="en-US" altLang="zh-CN" sz="1800">
                <a:effectLst/>
                <a:latin typeface="Arial" panose="020B0604020202020204" pitchFamily="34" charset="0"/>
              </a:rPr>
              <a:t>0.446930</a:t>
            </a:r>
          </a:p>
        </p:txBody>
      </p:sp>
      <p:sp>
        <p:nvSpPr>
          <p:cNvPr id="161895" name="Text Box 103">
            <a:extLst>
              <a:ext uri="{FF2B5EF4-FFF2-40B4-BE49-F238E27FC236}">
                <a16:creationId xmlns:a16="http://schemas.microsoft.com/office/drawing/2014/main" id="{F2D4C241-B984-4AE4-99A2-A51F3FCA268E}"/>
              </a:ext>
            </a:extLst>
          </p:cNvPr>
          <p:cNvSpPr txBox="1">
            <a:spLocks noChangeArrowheads="1"/>
          </p:cNvSpPr>
          <p:nvPr/>
        </p:nvSpPr>
        <p:spPr bwMode="auto">
          <a:xfrm>
            <a:off x="395288" y="4933950"/>
            <a:ext cx="14398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ctr" eaLnBrk="1" hangingPunct="1">
              <a:spcBef>
                <a:spcPct val="50000"/>
              </a:spcBef>
              <a:buClrTx/>
              <a:buSzTx/>
            </a:pPr>
            <a:r>
              <a:rPr lang="en-US" altLang="zh-CN" sz="1800">
                <a:effectLst/>
                <a:latin typeface="Arial" panose="020B0604020202020204" pitchFamily="34" charset="0"/>
              </a:rPr>
              <a:t>0.507893</a:t>
            </a:r>
          </a:p>
        </p:txBody>
      </p:sp>
      <p:sp>
        <p:nvSpPr>
          <p:cNvPr id="161896" name="Text Box 104">
            <a:extLst>
              <a:ext uri="{FF2B5EF4-FFF2-40B4-BE49-F238E27FC236}">
                <a16:creationId xmlns:a16="http://schemas.microsoft.com/office/drawing/2014/main" id="{63CAF007-B940-4431-BEBB-B26EF15A7A40}"/>
              </a:ext>
            </a:extLst>
          </p:cNvPr>
          <p:cNvSpPr txBox="1">
            <a:spLocks noChangeArrowheads="1"/>
          </p:cNvSpPr>
          <p:nvPr/>
        </p:nvSpPr>
        <p:spPr bwMode="auto">
          <a:xfrm>
            <a:off x="395288" y="5222875"/>
            <a:ext cx="14398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ctr" eaLnBrk="1" hangingPunct="1">
              <a:spcBef>
                <a:spcPct val="50000"/>
              </a:spcBef>
              <a:buClrTx/>
              <a:buSzTx/>
            </a:pPr>
            <a:r>
              <a:rPr lang="en-US" altLang="zh-CN" sz="1800">
                <a:effectLst/>
                <a:latin typeface="Arial" panose="020B0604020202020204" pitchFamily="34" charset="0"/>
              </a:rPr>
              <a:t>0.291198</a:t>
            </a:r>
          </a:p>
        </p:txBody>
      </p:sp>
      <p:sp>
        <p:nvSpPr>
          <p:cNvPr id="161897" name="Text Box 105">
            <a:extLst>
              <a:ext uri="{FF2B5EF4-FFF2-40B4-BE49-F238E27FC236}">
                <a16:creationId xmlns:a16="http://schemas.microsoft.com/office/drawing/2014/main" id="{3C1958CC-9ADE-421B-BABD-D0827B0F4995}"/>
              </a:ext>
            </a:extLst>
          </p:cNvPr>
          <p:cNvSpPr txBox="1">
            <a:spLocks noChangeArrowheads="1"/>
          </p:cNvSpPr>
          <p:nvPr/>
        </p:nvSpPr>
        <p:spPr bwMode="auto">
          <a:xfrm>
            <a:off x="395288" y="5510213"/>
            <a:ext cx="14398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ctr" eaLnBrk="1" hangingPunct="1">
              <a:spcBef>
                <a:spcPct val="50000"/>
              </a:spcBef>
              <a:buClrTx/>
              <a:buSzTx/>
            </a:pPr>
            <a:r>
              <a:rPr lang="en-US" altLang="zh-CN" sz="1800">
                <a:effectLst/>
                <a:latin typeface="Arial" panose="020B0604020202020204" pitchFamily="34" charset="0"/>
              </a:rPr>
              <a:t>0.716340</a:t>
            </a:r>
          </a:p>
        </p:txBody>
      </p:sp>
      <p:sp>
        <p:nvSpPr>
          <p:cNvPr id="161898" name="Text Box 106">
            <a:extLst>
              <a:ext uri="{FF2B5EF4-FFF2-40B4-BE49-F238E27FC236}">
                <a16:creationId xmlns:a16="http://schemas.microsoft.com/office/drawing/2014/main" id="{A03F6014-8B12-452C-AFD0-5187540603F4}"/>
              </a:ext>
            </a:extLst>
          </p:cNvPr>
          <p:cNvSpPr txBox="1">
            <a:spLocks noChangeArrowheads="1"/>
          </p:cNvSpPr>
          <p:nvPr/>
        </p:nvSpPr>
        <p:spPr bwMode="auto">
          <a:xfrm>
            <a:off x="395288" y="5799138"/>
            <a:ext cx="14398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ctr" eaLnBrk="1" hangingPunct="1">
              <a:spcBef>
                <a:spcPct val="50000"/>
              </a:spcBef>
              <a:buClrTx/>
              <a:buSzTx/>
            </a:pPr>
            <a:r>
              <a:rPr lang="en-US" altLang="zh-CN" sz="1800">
                <a:effectLst/>
                <a:latin typeface="Arial" panose="020B0604020202020204" pitchFamily="34" charset="0"/>
              </a:rPr>
              <a:t>0.270901</a:t>
            </a:r>
          </a:p>
        </p:txBody>
      </p:sp>
      <p:sp>
        <p:nvSpPr>
          <p:cNvPr id="161899" name="Text Box 107">
            <a:extLst>
              <a:ext uri="{FF2B5EF4-FFF2-40B4-BE49-F238E27FC236}">
                <a16:creationId xmlns:a16="http://schemas.microsoft.com/office/drawing/2014/main" id="{9DA3B9E7-D426-4741-B0ED-2D92CE6A4B99}"/>
              </a:ext>
            </a:extLst>
          </p:cNvPr>
          <p:cNvSpPr txBox="1">
            <a:spLocks noChangeArrowheads="1"/>
          </p:cNvSpPr>
          <p:nvPr/>
        </p:nvSpPr>
        <p:spPr bwMode="auto">
          <a:xfrm>
            <a:off x="395288" y="6086475"/>
            <a:ext cx="14398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ctr" eaLnBrk="1" hangingPunct="1">
              <a:spcBef>
                <a:spcPct val="50000"/>
              </a:spcBef>
              <a:buClrTx/>
              <a:buSzTx/>
            </a:pPr>
            <a:r>
              <a:rPr lang="en-US" altLang="zh-CN" sz="1800">
                <a:effectLst/>
                <a:latin typeface="Arial" panose="020B0604020202020204" pitchFamily="34" charset="0"/>
              </a:rPr>
              <a:t>0.371435</a:t>
            </a:r>
          </a:p>
        </p:txBody>
      </p:sp>
      <p:sp>
        <p:nvSpPr>
          <p:cNvPr id="161900" name="Text Box 108">
            <a:extLst>
              <a:ext uri="{FF2B5EF4-FFF2-40B4-BE49-F238E27FC236}">
                <a16:creationId xmlns:a16="http://schemas.microsoft.com/office/drawing/2014/main" id="{978CF579-8988-4B4C-88A5-911C5090C4F4}"/>
              </a:ext>
            </a:extLst>
          </p:cNvPr>
          <p:cNvSpPr txBox="1">
            <a:spLocks noChangeArrowheads="1"/>
          </p:cNvSpPr>
          <p:nvPr/>
        </p:nvSpPr>
        <p:spPr bwMode="auto">
          <a:xfrm>
            <a:off x="395288" y="6375400"/>
            <a:ext cx="14398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ctr" eaLnBrk="1" hangingPunct="1">
              <a:spcBef>
                <a:spcPct val="50000"/>
              </a:spcBef>
              <a:buClrTx/>
              <a:buSzTx/>
            </a:pPr>
            <a:r>
              <a:rPr lang="en-US" altLang="zh-CN" sz="1800">
                <a:effectLst/>
                <a:latin typeface="Arial" panose="020B0604020202020204" pitchFamily="34" charset="0"/>
              </a:rPr>
              <a:t>0.854641</a:t>
            </a:r>
          </a:p>
        </p:txBody>
      </p:sp>
      <p:grpSp>
        <p:nvGrpSpPr>
          <p:cNvPr id="2" name="Group 109">
            <a:extLst>
              <a:ext uri="{FF2B5EF4-FFF2-40B4-BE49-F238E27FC236}">
                <a16:creationId xmlns:a16="http://schemas.microsoft.com/office/drawing/2014/main" id="{AE25D6A0-93DB-422D-9BA5-4EFEDD54F204}"/>
              </a:ext>
            </a:extLst>
          </p:cNvPr>
          <p:cNvGrpSpPr>
            <a:grpSpLocks/>
          </p:cNvGrpSpPr>
          <p:nvPr/>
        </p:nvGrpSpPr>
        <p:grpSpPr bwMode="auto">
          <a:xfrm>
            <a:off x="1187450" y="3140075"/>
            <a:ext cx="1009650" cy="650875"/>
            <a:chOff x="748" y="1978"/>
            <a:chExt cx="636" cy="410"/>
          </a:xfrm>
        </p:grpSpPr>
        <p:sp>
          <p:nvSpPr>
            <p:cNvPr id="25711" name="AutoShape 110">
              <a:extLst>
                <a:ext uri="{FF2B5EF4-FFF2-40B4-BE49-F238E27FC236}">
                  <a16:creationId xmlns:a16="http://schemas.microsoft.com/office/drawing/2014/main" id="{134EA48D-A50B-4D57-91FB-D0237EDA84D3}"/>
                </a:ext>
              </a:extLst>
            </p:cNvPr>
            <p:cNvSpPr>
              <a:spLocks noChangeArrowheads="1"/>
            </p:cNvSpPr>
            <p:nvPr/>
          </p:nvSpPr>
          <p:spPr bwMode="auto">
            <a:xfrm flipH="1" flipV="1">
              <a:off x="748" y="1979"/>
              <a:ext cx="636" cy="409"/>
            </a:xfrm>
            <a:prstGeom prst="wedgeRoundRectCallout">
              <a:avLst>
                <a:gd name="adj1" fmla="val -140727"/>
                <a:gd name="adj2" fmla="val 77139"/>
                <a:gd name="adj3" fmla="val 16667"/>
              </a:avLst>
            </a:prstGeom>
            <a:solidFill>
              <a:schemeClr val="accent1"/>
            </a:solidFill>
            <a:ln w="38100" algn="ctr">
              <a:solidFill>
                <a:srgbClr val="FF6600"/>
              </a:solidFill>
              <a:miter lim="800000"/>
              <a:headEnd/>
              <a:tailEnd/>
            </a:ln>
          </p:spPr>
          <p:txBody>
            <a:bodyPr rot="10800000"/>
            <a:lstStyle>
              <a:lvl1pPr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pPr>
              <a:r>
                <a:rPr lang="zh-CN" altLang="en-US" sz="1800" b="1">
                  <a:effectLst/>
                  <a:latin typeface="Arial" panose="020B0604020202020204" pitchFamily="34" charset="0"/>
                  <a:ea typeface="楷体_GB2312" pitchFamily="49" charset="-122"/>
                </a:rPr>
                <a:t>淘汰！</a:t>
              </a:r>
            </a:p>
          </p:txBody>
        </p:sp>
        <p:sp>
          <p:nvSpPr>
            <p:cNvPr id="25712" name="AutoShape 111">
              <a:extLst>
                <a:ext uri="{FF2B5EF4-FFF2-40B4-BE49-F238E27FC236}">
                  <a16:creationId xmlns:a16="http://schemas.microsoft.com/office/drawing/2014/main" id="{10EA29FD-4DEB-4F4C-99AD-FCB80581CD9D}"/>
                </a:ext>
              </a:extLst>
            </p:cNvPr>
            <p:cNvSpPr>
              <a:spLocks noChangeArrowheads="1"/>
            </p:cNvSpPr>
            <p:nvPr/>
          </p:nvSpPr>
          <p:spPr bwMode="auto">
            <a:xfrm flipH="1" flipV="1">
              <a:off x="748" y="1978"/>
              <a:ext cx="636" cy="409"/>
            </a:xfrm>
            <a:prstGeom prst="wedgeRoundRectCallout">
              <a:avLst>
                <a:gd name="adj1" fmla="val -148116"/>
                <a:gd name="adj2" fmla="val 48773"/>
                <a:gd name="adj3" fmla="val 16667"/>
              </a:avLst>
            </a:prstGeom>
            <a:solidFill>
              <a:schemeClr val="accent1"/>
            </a:solidFill>
            <a:ln w="38100" algn="ctr">
              <a:solidFill>
                <a:srgbClr val="FF6600"/>
              </a:solidFill>
              <a:miter lim="800000"/>
              <a:headEnd/>
              <a:tailEnd/>
            </a:ln>
          </p:spPr>
          <p:txBody>
            <a:bodyPr rot="10800000"/>
            <a:lstStyle>
              <a:lvl1pPr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pPr>
              <a:r>
                <a:rPr lang="zh-CN" altLang="en-US" sz="1800" b="1">
                  <a:effectLst/>
                  <a:latin typeface="Arial" panose="020B0604020202020204" pitchFamily="34" charset="0"/>
                  <a:ea typeface="楷体_GB2312" pitchFamily="49" charset="-122"/>
                </a:rPr>
                <a:t>淘汰！</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1891"/>
                                        </p:tgtEl>
                                        <p:attrNameLst>
                                          <p:attrName>style.visibility</p:attrName>
                                        </p:attrNameLst>
                                      </p:cBhvr>
                                      <p:to>
                                        <p:strVal val="visible"/>
                                      </p:to>
                                    </p:set>
                                    <p:animEffect transition="in" filter="blinds(horizontal)">
                                      <p:cBhvr>
                                        <p:cTn id="7" dur="500"/>
                                        <p:tgtEl>
                                          <p:spTgt spid="1618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1881"/>
                                        </p:tgtEl>
                                        <p:attrNameLst>
                                          <p:attrName>style.visibility</p:attrName>
                                        </p:attrNameLst>
                                      </p:cBhvr>
                                      <p:to>
                                        <p:strVal val="visible"/>
                                      </p:to>
                                    </p:set>
                                    <p:animEffect transition="in" filter="blinds(horizontal)">
                                      <p:cBhvr>
                                        <p:cTn id="12" dur="500"/>
                                        <p:tgtEl>
                                          <p:spTgt spid="1618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1892"/>
                                        </p:tgtEl>
                                        <p:attrNameLst>
                                          <p:attrName>style.visibility</p:attrName>
                                        </p:attrNameLst>
                                      </p:cBhvr>
                                      <p:to>
                                        <p:strVal val="visible"/>
                                      </p:to>
                                    </p:set>
                                    <p:animEffect transition="in" filter="blinds(horizontal)">
                                      <p:cBhvr>
                                        <p:cTn id="17" dur="500"/>
                                        <p:tgtEl>
                                          <p:spTgt spid="1618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1882"/>
                                        </p:tgtEl>
                                        <p:attrNameLst>
                                          <p:attrName>style.visibility</p:attrName>
                                        </p:attrNameLst>
                                      </p:cBhvr>
                                      <p:to>
                                        <p:strVal val="visible"/>
                                      </p:to>
                                    </p:set>
                                    <p:animEffect transition="in" filter="blinds(horizontal)">
                                      <p:cBhvr>
                                        <p:cTn id="22" dur="500"/>
                                        <p:tgtEl>
                                          <p:spTgt spid="16188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1893"/>
                                        </p:tgtEl>
                                        <p:attrNameLst>
                                          <p:attrName>style.visibility</p:attrName>
                                        </p:attrNameLst>
                                      </p:cBhvr>
                                      <p:to>
                                        <p:strVal val="visible"/>
                                      </p:to>
                                    </p:set>
                                    <p:animEffect transition="in" filter="blinds(horizontal)">
                                      <p:cBhvr>
                                        <p:cTn id="27" dur="500"/>
                                        <p:tgtEl>
                                          <p:spTgt spid="16189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1883"/>
                                        </p:tgtEl>
                                        <p:attrNameLst>
                                          <p:attrName>style.visibility</p:attrName>
                                        </p:attrNameLst>
                                      </p:cBhvr>
                                      <p:to>
                                        <p:strVal val="visible"/>
                                      </p:to>
                                    </p:set>
                                    <p:animEffect transition="in" filter="blinds(horizontal)">
                                      <p:cBhvr>
                                        <p:cTn id="32" dur="500"/>
                                        <p:tgtEl>
                                          <p:spTgt spid="16188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61894"/>
                                        </p:tgtEl>
                                        <p:attrNameLst>
                                          <p:attrName>style.visibility</p:attrName>
                                        </p:attrNameLst>
                                      </p:cBhvr>
                                      <p:to>
                                        <p:strVal val="visible"/>
                                      </p:to>
                                    </p:set>
                                    <p:animEffect transition="in" filter="blinds(horizontal)">
                                      <p:cBhvr>
                                        <p:cTn id="37" dur="500"/>
                                        <p:tgtEl>
                                          <p:spTgt spid="16189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61884"/>
                                        </p:tgtEl>
                                        <p:attrNameLst>
                                          <p:attrName>style.visibility</p:attrName>
                                        </p:attrNameLst>
                                      </p:cBhvr>
                                      <p:to>
                                        <p:strVal val="visible"/>
                                      </p:to>
                                    </p:set>
                                    <p:animEffect transition="in" filter="blinds(horizontal)">
                                      <p:cBhvr>
                                        <p:cTn id="42" dur="500"/>
                                        <p:tgtEl>
                                          <p:spTgt spid="16188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61895"/>
                                        </p:tgtEl>
                                        <p:attrNameLst>
                                          <p:attrName>style.visibility</p:attrName>
                                        </p:attrNameLst>
                                      </p:cBhvr>
                                      <p:to>
                                        <p:strVal val="visible"/>
                                      </p:to>
                                    </p:set>
                                    <p:animEffect transition="in" filter="blinds(horizontal)">
                                      <p:cBhvr>
                                        <p:cTn id="47" dur="500"/>
                                        <p:tgtEl>
                                          <p:spTgt spid="16189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61885"/>
                                        </p:tgtEl>
                                        <p:attrNameLst>
                                          <p:attrName>style.visibility</p:attrName>
                                        </p:attrNameLst>
                                      </p:cBhvr>
                                      <p:to>
                                        <p:strVal val="visible"/>
                                      </p:to>
                                    </p:set>
                                    <p:animEffect transition="in" filter="blinds(horizontal)">
                                      <p:cBhvr>
                                        <p:cTn id="52" dur="500"/>
                                        <p:tgtEl>
                                          <p:spTgt spid="16188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61896"/>
                                        </p:tgtEl>
                                        <p:attrNameLst>
                                          <p:attrName>style.visibility</p:attrName>
                                        </p:attrNameLst>
                                      </p:cBhvr>
                                      <p:to>
                                        <p:strVal val="visible"/>
                                      </p:to>
                                    </p:set>
                                    <p:animEffect transition="in" filter="blinds(horizontal)">
                                      <p:cBhvr>
                                        <p:cTn id="57" dur="500"/>
                                        <p:tgtEl>
                                          <p:spTgt spid="16189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61886"/>
                                        </p:tgtEl>
                                        <p:attrNameLst>
                                          <p:attrName>style.visibility</p:attrName>
                                        </p:attrNameLst>
                                      </p:cBhvr>
                                      <p:to>
                                        <p:strVal val="visible"/>
                                      </p:to>
                                    </p:set>
                                    <p:animEffect transition="in" filter="blinds(horizontal)">
                                      <p:cBhvr>
                                        <p:cTn id="62" dur="500"/>
                                        <p:tgtEl>
                                          <p:spTgt spid="16188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61897"/>
                                        </p:tgtEl>
                                        <p:attrNameLst>
                                          <p:attrName>style.visibility</p:attrName>
                                        </p:attrNameLst>
                                      </p:cBhvr>
                                      <p:to>
                                        <p:strVal val="visible"/>
                                      </p:to>
                                    </p:set>
                                    <p:animEffect transition="in" filter="blinds(horizontal)">
                                      <p:cBhvr>
                                        <p:cTn id="67" dur="500"/>
                                        <p:tgtEl>
                                          <p:spTgt spid="16189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61889"/>
                                        </p:tgtEl>
                                        <p:attrNameLst>
                                          <p:attrName>style.visibility</p:attrName>
                                        </p:attrNameLst>
                                      </p:cBhvr>
                                      <p:to>
                                        <p:strVal val="visible"/>
                                      </p:to>
                                    </p:set>
                                    <p:animEffect transition="in" filter="blinds(horizontal)">
                                      <p:cBhvr>
                                        <p:cTn id="72" dur="500"/>
                                        <p:tgtEl>
                                          <p:spTgt spid="161889"/>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61898"/>
                                        </p:tgtEl>
                                        <p:attrNameLst>
                                          <p:attrName>style.visibility</p:attrName>
                                        </p:attrNameLst>
                                      </p:cBhvr>
                                      <p:to>
                                        <p:strVal val="visible"/>
                                      </p:to>
                                    </p:set>
                                    <p:animEffect transition="in" filter="blinds(horizontal)">
                                      <p:cBhvr>
                                        <p:cTn id="77" dur="500"/>
                                        <p:tgtEl>
                                          <p:spTgt spid="161898"/>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161887"/>
                                        </p:tgtEl>
                                        <p:attrNameLst>
                                          <p:attrName>style.visibility</p:attrName>
                                        </p:attrNameLst>
                                      </p:cBhvr>
                                      <p:to>
                                        <p:strVal val="visible"/>
                                      </p:to>
                                    </p:set>
                                    <p:animEffect transition="in" filter="blinds(horizontal)">
                                      <p:cBhvr>
                                        <p:cTn id="82" dur="500"/>
                                        <p:tgtEl>
                                          <p:spTgt spid="161887"/>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161899"/>
                                        </p:tgtEl>
                                        <p:attrNameLst>
                                          <p:attrName>style.visibility</p:attrName>
                                        </p:attrNameLst>
                                      </p:cBhvr>
                                      <p:to>
                                        <p:strVal val="visible"/>
                                      </p:to>
                                    </p:set>
                                    <p:animEffect transition="in" filter="blinds(horizontal)">
                                      <p:cBhvr>
                                        <p:cTn id="87" dur="500"/>
                                        <p:tgtEl>
                                          <p:spTgt spid="161899"/>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161890"/>
                                        </p:tgtEl>
                                        <p:attrNameLst>
                                          <p:attrName>style.visibility</p:attrName>
                                        </p:attrNameLst>
                                      </p:cBhvr>
                                      <p:to>
                                        <p:strVal val="visible"/>
                                      </p:to>
                                    </p:set>
                                    <p:animEffect transition="in" filter="blinds(horizontal)">
                                      <p:cBhvr>
                                        <p:cTn id="92" dur="500"/>
                                        <p:tgtEl>
                                          <p:spTgt spid="161890"/>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161900"/>
                                        </p:tgtEl>
                                        <p:attrNameLst>
                                          <p:attrName>style.visibility</p:attrName>
                                        </p:attrNameLst>
                                      </p:cBhvr>
                                      <p:to>
                                        <p:strVal val="visible"/>
                                      </p:to>
                                    </p:set>
                                    <p:animEffect transition="in" filter="blinds(horizontal)">
                                      <p:cBhvr>
                                        <p:cTn id="97" dur="500"/>
                                        <p:tgtEl>
                                          <p:spTgt spid="161900"/>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161888"/>
                                        </p:tgtEl>
                                        <p:attrNameLst>
                                          <p:attrName>style.visibility</p:attrName>
                                        </p:attrNameLst>
                                      </p:cBhvr>
                                      <p:to>
                                        <p:strVal val="visible"/>
                                      </p:to>
                                    </p:set>
                                    <p:animEffect transition="in" filter="blinds(horizontal)">
                                      <p:cBhvr>
                                        <p:cTn id="102" dur="500"/>
                                        <p:tgtEl>
                                          <p:spTgt spid="161888"/>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 presetClass="entr" presetSubtype="8" fill="hold" nodeType="clickEffect">
                                  <p:stCondLst>
                                    <p:cond delay="0"/>
                                  </p:stCondLst>
                                  <p:childTnLst>
                                    <p:set>
                                      <p:cBhvr>
                                        <p:cTn id="106" dur="1" fill="hold">
                                          <p:stCondLst>
                                            <p:cond delay="0"/>
                                          </p:stCondLst>
                                        </p:cTn>
                                        <p:tgtEl>
                                          <p:spTgt spid="2"/>
                                        </p:tgtEl>
                                        <p:attrNameLst>
                                          <p:attrName>style.visibility</p:attrName>
                                        </p:attrNameLst>
                                      </p:cBhvr>
                                      <p:to>
                                        <p:strVal val="visible"/>
                                      </p:to>
                                    </p:set>
                                    <p:anim calcmode="lin" valueType="num">
                                      <p:cBhvr additive="base">
                                        <p:cTn id="107" dur="500" fill="hold"/>
                                        <p:tgtEl>
                                          <p:spTgt spid="2"/>
                                        </p:tgtEl>
                                        <p:attrNameLst>
                                          <p:attrName>ppt_x</p:attrName>
                                        </p:attrNameLst>
                                      </p:cBhvr>
                                      <p:tavLst>
                                        <p:tav tm="0">
                                          <p:val>
                                            <p:strVal val="0-#ppt_w/2"/>
                                          </p:val>
                                        </p:tav>
                                        <p:tav tm="100000">
                                          <p:val>
                                            <p:strVal val="#ppt_x"/>
                                          </p:val>
                                        </p:tav>
                                      </p:tavLst>
                                    </p:anim>
                                    <p:anim calcmode="lin" valueType="num">
                                      <p:cBhvr additive="base">
                                        <p:cTn id="10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81" grpId="0" animBg="1"/>
      <p:bldP spid="161882" grpId="0" animBg="1"/>
      <p:bldP spid="161883" grpId="0" animBg="1"/>
      <p:bldP spid="161884" grpId="0" animBg="1"/>
      <p:bldP spid="161885" grpId="0" animBg="1"/>
      <p:bldP spid="161886" grpId="0" animBg="1"/>
      <p:bldP spid="161887" grpId="0" animBg="1"/>
      <p:bldP spid="161888" grpId="0" animBg="1"/>
      <p:bldP spid="161889" grpId="0" animBg="1"/>
      <p:bldP spid="161890" grpId="0" animBg="1"/>
      <p:bldP spid="161891" grpId="0"/>
      <p:bldP spid="161892" grpId="0"/>
      <p:bldP spid="161893" grpId="0"/>
      <p:bldP spid="161894" grpId="0"/>
      <p:bldP spid="161895" grpId="0"/>
      <p:bldP spid="161896" grpId="0"/>
      <p:bldP spid="161897" grpId="0"/>
      <p:bldP spid="161898" grpId="0"/>
      <p:bldP spid="161899" grpId="0"/>
      <p:bldP spid="16190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a:extLst>
              <a:ext uri="{FF2B5EF4-FFF2-40B4-BE49-F238E27FC236}">
                <a16:creationId xmlns:a16="http://schemas.microsoft.com/office/drawing/2014/main" id="{937D9E72-B5AC-4171-8BA0-0EB5CC41AEB4}"/>
              </a:ext>
            </a:extLst>
          </p:cNvPr>
          <p:cNvSpPr>
            <a:spLocks noGrp="1" noChangeArrowheads="1"/>
          </p:cNvSpPr>
          <p:nvPr>
            <p:ph type="body" sz="half" idx="1"/>
          </p:nvPr>
        </p:nvSpPr>
        <p:spPr>
          <a:xfrm>
            <a:off x="0" y="549275"/>
            <a:ext cx="9144000" cy="719138"/>
          </a:xfrm>
          <a:gradFill rotWithShape="1">
            <a:gsLst>
              <a:gs pos="0">
                <a:srgbClr val="333333">
                  <a:alpha val="39999"/>
                </a:srgbClr>
              </a:gs>
              <a:gs pos="50000">
                <a:schemeClr val="bg1"/>
              </a:gs>
              <a:gs pos="100000">
                <a:srgbClr val="333333">
                  <a:alpha val="39999"/>
                </a:srgbClr>
              </a:gs>
            </a:gsLst>
            <a:lin ang="5400000" scaled="1"/>
          </a:gradFill>
          <a:ln>
            <a:miter lim="800000"/>
            <a:headEnd/>
            <a:tailEnd/>
          </a:ln>
          <a:extLst/>
        </p:spPr>
        <p:txBody>
          <a:bodyPr/>
          <a:lstStyle>
            <a:lvl1pPr marL="444500" indent="-444500" eaLnBrk="0" hangingPunct="0">
              <a:defRPr sz="3200">
                <a:solidFill>
                  <a:schemeClr val="tx1"/>
                </a:solidFill>
                <a:latin typeface="宋体" pitchFamily="2" charset="-122"/>
                <a:ea typeface="宋体" pitchFamily="2" charset="-122"/>
              </a:defRPr>
            </a:lvl1pPr>
            <a:lvl2pPr marL="742950" indent="-285750" eaLnBrk="0" hangingPunct="0">
              <a:defRPr sz="3200">
                <a:solidFill>
                  <a:schemeClr val="tx1"/>
                </a:solidFill>
                <a:latin typeface="宋体" pitchFamily="2" charset="-122"/>
                <a:ea typeface="宋体" pitchFamily="2" charset="-122"/>
              </a:defRPr>
            </a:lvl2pPr>
            <a:lvl3pPr marL="1143000" indent="-228600" eaLnBrk="0" hangingPunct="0">
              <a:defRPr sz="3200">
                <a:solidFill>
                  <a:schemeClr val="tx1"/>
                </a:solidFill>
                <a:latin typeface="宋体" pitchFamily="2" charset="-122"/>
                <a:ea typeface="宋体" pitchFamily="2" charset="-122"/>
              </a:defRPr>
            </a:lvl3pPr>
            <a:lvl4pPr marL="1600200" indent="-228600" eaLnBrk="0" hangingPunct="0">
              <a:defRPr sz="3200">
                <a:solidFill>
                  <a:schemeClr val="tx1"/>
                </a:solidFill>
                <a:latin typeface="宋体" pitchFamily="2" charset="-122"/>
                <a:ea typeface="宋体" pitchFamily="2" charset="-122"/>
              </a:defRPr>
            </a:lvl4pPr>
            <a:lvl5pPr marL="2057400" indent="-228600" eaLnBrk="0" hangingPunct="0">
              <a:defRPr sz="3200">
                <a:solidFill>
                  <a:schemeClr val="tx1"/>
                </a:solidFill>
                <a:latin typeface="宋体" pitchFamily="2" charset="-122"/>
                <a:ea typeface="宋体"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itchFamily="2" charset="-122"/>
                <a:ea typeface="宋体"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itchFamily="2" charset="-122"/>
                <a:ea typeface="宋体"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itchFamily="2" charset="-122"/>
                <a:ea typeface="宋体"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itchFamily="2" charset="-122"/>
                <a:ea typeface="宋体" pitchFamily="2" charset="-122"/>
              </a:defRPr>
            </a:lvl9pPr>
          </a:lstStyle>
          <a:p>
            <a:pPr eaLnBrk="1" hangingPunct="1">
              <a:lnSpc>
                <a:spcPct val="105000"/>
              </a:lnSpc>
              <a:buFont typeface="Wingdings" panose="05000000000000000000" pitchFamily="2" charset="2"/>
              <a:buNone/>
              <a:defRPr/>
            </a:pPr>
            <a:r>
              <a:rPr lang="zh-CN" altLang="en-US" b="1" dirty="0">
                <a:solidFill>
                  <a:srgbClr val="FFFF00"/>
                </a:solidFill>
                <a:effectLst>
                  <a:outerShdw blurRad="38100" dist="38100" dir="2700000" algn="tl">
                    <a:srgbClr val="C0C0C0"/>
                  </a:outerShdw>
                </a:effectLst>
                <a:latin typeface="Times New Roman" pitchFamily="18" charset="0"/>
                <a:ea typeface="黑体" pitchFamily="49" charset="-122"/>
              </a:rPr>
              <a:t>交叉</a:t>
            </a:r>
          </a:p>
        </p:txBody>
      </p:sp>
      <p:sp>
        <p:nvSpPr>
          <p:cNvPr id="26629" name="Rectangle 6">
            <a:extLst>
              <a:ext uri="{FF2B5EF4-FFF2-40B4-BE49-F238E27FC236}">
                <a16:creationId xmlns:a16="http://schemas.microsoft.com/office/drawing/2014/main" id="{343688A3-4F23-497F-8591-2071AF3E07F7}"/>
              </a:ext>
            </a:extLst>
          </p:cNvPr>
          <p:cNvSpPr>
            <a:spLocks noRot="1" noChangeArrowheads="1"/>
          </p:cNvSpPr>
          <p:nvPr/>
        </p:nvSpPr>
        <p:spPr bwMode="auto">
          <a:xfrm>
            <a:off x="250825" y="1916113"/>
            <a:ext cx="8713788"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4500" indent="-444500"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l" eaLnBrk="1" hangingPunct="1">
              <a:lnSpc>
                <a:spcPct val="120000"/>
              </a:lnSpc>
              <a:spcBef>
                <a:spcPct val="10000"/>
              </a:spcBef>
              <a:buClr>
                <a:schemeClr val="accent1"/>
              </a:buClr>
              <a:buSzTx/>
              <a:buFont typeface="Wingdings" panose="05000000000000000000" pitchFamily="2" charset="2"/>
              <a:buChar char="l"/>
            </a:pPr>
            <a:r>
              <a:rPr lang="zh-CN" altLang="en-US" sz="2800" b="1">
                <a:effectLst/>
                <a:latin typeface="Arial" panose="020B0604020202020204" pitchFamily="34" charset="0"/>
                <a:ea typeface="黑体" panose="02010609060101010101" pitchFamily="49" charset="-122"/>
              </a:rPr>
              <a:t>交叉或基因重组</a:t>
            </a:r>
          </a:p>
          <a:p>
            <a:pPr algn="l" eaLnBrk="1" hangingPunct="1">
              <a:lnSpc>
                <a:spcPct val="120000"/>
              </a:lnSpc>
              <a:spcBef>
                <a:spcPct val="10000"/>
              </a:spcBef>
              <a:buClr>
                <a:srgbClr val="FF00FF"/>
              </a:buClr>
              <a:buSzPct val="50000"/>
              <a:buFont typeface="Wingdings" panose="05000000000000000000" pitchFamily="2" charset="2"/>
              <a:buNone/>
            </a:pPr>
            <a:r>
              <a:rPr lang="zh-CN" altLang="en-US" sz="2800" b="1">
                <a:solidFill>
                  <a:srgbClr val="FF00FF"/>
                </a:solidFill>
                <a:effectLst/>
                <a:latin typeface="Times New Roman" panose="02020603050405020304" pitchFamily="18" charset="0"/>
                <a:ea typeface="楷体_GB2312" pitchFamily="49" charset="-122"/>
              </a:rPr>
              <a:t>     </a:t>
            </a:r>
            <a:r>
              <a:rPr lang="zh-CN" altLang="en-US" sz="2800" b="1" u="sng">
                <a:solidFill>
                  <a:srgbClr val="FF00FF"/>
                </a:solidFill>
                <a:effectLst/>
                <a:latin typeface="Times New Roman" panose="02020603050405020304" pitchFamily="18" charset="0"/>
                <a:ea typeface="楷体_GB2312" pitchFamily="49" charset="-122"/>
              </a:rPr>
              <a:t>二进制交叉（</a:t>
            </a:r>
            <a:r>
              <a:rPr lang="en-US" altLang="zh-CN" sz="2800" b="1" u="sng">
                <a:solidFill>
                  <a:srgbClr val="FF00FF"/>
                </a:solidFill>
                <a:effectLst/>
                <a:latin typeface="Times New Roman" panose="02020603050405020304" pitchFamily="18" charset="0"/>
                <a:ea typeface="楷体_GB2312" pitchFamily="49" charset="-122"/>
              </a:rPr>
              <a:t>binary valued crossover</a:t>
            </a:r>
            <a:r>
              <a:rPr lang="zh-CN" altLang="en-US" sz="2800" b="1" u="sng">
                <a:solidFill>
                  <a:srgbClr val="FF00FF"/>
                </a:solidFill>
                <a:effectLst/>
                <a:latin typeface="Times New Roman" panose="02020603050405020304" pitchFamily="18" charset="0"/>
                <a:ea typeface="楷体_GB2312" pitchFamily="49" charset="-122"/>
              </a:rPr>
              <a:t>）</a:t>
            </a:r>
            <a:r>
              <a:rPr lang="zh-CN" altLang="en-US" sz="2800" b="1">
                <a:solidFill>
                  <a:srgbClr val="FF00FF"/>
                </a:solidFill>
                <a:effectLst/>
                <a:latin typeface="Times New Roman" panose="02020603050405020304" pitchFamily="18" charset="0"/>
                <a:ea typeface="楷体_GB2312" pitchFamily="49" charset="-122"/>
              </a:rPr>
              <a:t>：</a:t>
            </a:r>
          </a:p>
          <a:p>
            <a:pPr algn="l" eaLnBrk="1" hangingPunct="1">
              <a:lnSpc>
                <a:spcPct val="120000"/>
              </a:lnSpc>
              <a:spcBef>
                <a:spcPct val="10000"/>
              </a:spcBef>
              <a:buClr>
                <a:srgbClr val="FF00FF"/>
              </a:buClr>
              <a:buSzPct val="50000"/>
              <a:buFont typeface="Wingdings" panose="05000000000000000000" pitchFamily="2" charset="2"/>
              <a:buChar char="ü"/>
            </a:pPr>
            <a:r>
              <a:rPr lang="zh-CN" altLang="en-US" sz="2800" b="1">
                <a:solidFill>
                  <a:schemeClr val="folHlink"/>
                </a:solidFill>
                <a:effectLst/>
                <a:latin typeface="Times New Roman" panose="02020603050405020304" pitchFamily="18" charset="0"/>
                <a:ea typeface="楷体_GB2312" pitchFamily="49" charset="-122"/>
              </a:rPr>
              <a:t>单点交叉（</a:t>
            </a:r>
            <a:r>
              <a:rPr lang="en-US" altLang="zh-CN" sz="2800" b="1">
                <a:solidFill>
                  <a:schemeClr val="folHlink"/>
                </a:solidFill>
                <a:effectLst/>
                <a:latin typeface="Times New Roman" panose="02020603050405020304" pitchFamily="18" charset="0"/>
                <a:ea typeface="楷体_GB2312" pitchFamily="49" charset="-122"/>
              </a:rPr>
              <a:t>single-point crossover</a:t>
            </a:r>
            <a:r>
              <a:rPr lang="zh-CN" altLang="en-US" sz="2800" b="1">
                <a:solidFill>
                  <a:schemeClr val="folHlink"/>
                </a:solidFill>
                <a:effectLst/>
                <a:latin typeface="Times New Roman" panose="02020603050405020304" pitchFamily="18" charset="0"/>
                <a:ea typeface="楷体_GB2312" pitchFamily="49" charset="-122"/>
              </a:rPr>
              <a:t>）</a:t>
            </a:r>
          </a:p>
          <a:p>
            <a:pPr algn="l" eaLnBrk="1" hangingPunct="1">
              <a:lnSpc>
                <a:spcPct val="120000"/>
              </a:lnSpc>
              <a:spcBef>
                <a:spcPct val="10000"/>
              </a:spcBef>
              <a:buClr>
                <a:srgbClr val="FF00FF"/>
              </a:buClr>
              <a:buSzPct val="50000"/>
              <a:buFont typeface="Wingdings" panose="05000000000000000000" pitchFamily="2" charset="2"/>
              <a:buChar char="ü"/>
            </a:pPr>
            <a:r>
              <a:rPr lang="zh-CN" altLang="en-US" sz="2800" b="1">
                <a:solidFill>
                  <a:schemeClr val="folHlink"/>
                </a:solidFill>
                <a:effectLst/>
                <a:latin typeface="Times New Roman" panose="02020603050405020304" pitchFamily="18" charset="0"/>
                <a:ea typeface="楷体_GB2312" pitchFamily="49" charset="-122"/>
              </a:rPr>
              <a:t>多点交叉（</a:t>
            </a:r>
            <a:r>
              <a:rPr lang="en-US" altLang="zh-CN" sz="2800" b="1">
                <a:solidFill>
                  <a:schemeClr val="folHlink"/>
                </a:solidFill>
                <a:effectLst/>
                <a:latin typeface="Times New Roman" panose="02020603050405020304" pitchFamily="18" charset="0"/>
                <a:ea typeface="楷体_GB2312" pitchFamily="49" charset="-122"/>
              </a:rPr>
              <a:t>multiple-point crossover</a:t>
            </a:r>
            <a:r>
              <a:rPr lang="zh-CN" altLang="en-US" sz="2800" b="1">
                <a:solidFill>
                  <a:schemeClr val="folHlink"/>
                </a:solidFill>
                <a:effectLst/>
                <a:latin typeface="Times New Roman" panose="02020603050405020304" pitchFamily="18" charset="0"/>
                <a:ea typeface="楷体_GB2312" pitchFamily="49" charset="-122"/>
              </a:rPr>
              <a:t>）</a:t>
            </a:r>
          </a:p>
          <a:p>
            <a:pPr algn="l" eaLnBrk="1" hangingPunct="1">
              <a:lnSpc>
                <a:spcPct val="120000"/>
              </a:lnSpc>
              <a:spcBef>
                <a:spcPct val="10000"/>
              </a:spcBef>
              <a:buClr>
                <a:srgbClr val="FF00FF"/>
              </a:buClr>
              <a:buSzPct val="50000"/>
              <a:buFont typeface="Wingdings" panose="05000000000000000000" pitchFamily="2" charset="2"/>
              <a:buChar char="ü"/>
            </a:pPr>
            <a:r>
              <a:rPr lang="zh-CN" altLang="en-US" sz="2800" b="1">
                <a:solidFill>
                  <a:schemeClr val="folHlink"/>
                </a:solidFill>
                <a:effectLst/>
                <a:latin typeface="Times New Roman" panose="02020603050405020304" pitchFamily="18" charset="0"/>
                <a:ea typeface="楷体_GB2312" pitchFamily="49" charset="-122"/>
              </a:rPr>
              <a:t>均匀交叉（</a:t>
            </a:r>
            <a:r>
              <a:rPr lang="en-US" altLang="zh-CN" sz="2800" b="1">
                <a:solidFill>
                  <a:schemeClr val="folHlink"/>
                </a:solidFill>
                <a:effectLst/>
                <a:latin typeface="Times New Roman" panose="02020603050405020304" pitchFamily="18" charset="0"/>
                <a:ea typeface="楷体_GB2312" pitchFamily="49" charset="-122"/>
              </a:rPr>
              <a:t>uniform crossover</a:t>
            </a:r>
            <a:r>
              <a:rPr lang="zh-CN" altLang="en-US" sz="2800" b="1">
                <a:solidFill>
                  <a:schemeClr val="folHlink"/>
                </a:solidFill>
                <a:effectLst/>
                <a:latin typeface="Times New Roman" panose="02020603050405020304" pitchFamily="18" charset="0"/>
                <a:ea typeface="楷体_GB2312" pitchFamily="49" charset="-122"/>
              </a:rPr>
              <a:t>）</a:t>
            </a:r>
          </a:p>
          <a:p>
            <a:pPr algn="l" eaLnBrk="1" hangingPunct="1">
              <a:lnSpc>
                <a:spcPct val="120000"/>
              </a:lnSpc>
              <a:spcBef>
                <a:spcPct val="10000"/>
              </a:spcBef>
              <a:buClr>
                <a:srgbClr val="FF00FF"/>
              </a:buClr>
              <a:buSzPct val="50000"/>
              <a:buFont typeface="Wingdings" panose="05000000000000000000" pitchFamily="2" charset="2"/>
              <a:buChar char="ü"/>
            </a:pPr>
            <a:r>
              <a:rPr lang="zh-CN" altLang="en-US" sz="2800" b="1">
                <a:solidFill>
                  <a:schemeClr val="folHlink"/>
                </a:solidFill>
                <a:effectLst/>
                <a:latin typeface="Times New Roman" panose="02020603050405020304" pitchFamily="18" charset="0"/>
                <a:ea typeface="楷体_GB2312" pitchFamily="49" charset="-122"/>
              </a:rPr>
              <a:t>洗牌交叉（</a:t>
            </a:r>
            <a:r>
              <a:rPr lang="en-US" altLang="zh-CN" sz="2800" b="1">
                <a:solidFill>
                  <a:schemeClr val="folHlink"/>
                </a:solidFill>
                <a:effectLst/>
                <a:latin typeface="Times New Roman" panose="02020603050405020304" pitchFamily="18" charset="0"/>
                <a:ea typeface="楷体_GB2312" pitchFamily="49" charset="-122"/>
              </a:rPr>
              <a:t>shuffle crossover</a:t>
            </a:r>
            <a:r>
              <a:rPr lang="zh-CN" altLang="en-US" sz="2800" b="1">
                <a:solidFill>
                  <a:schemeClr val="folHlink"/>
                </a:solidFill>
                <a:effectLst/>
                <a:latin typeface="Times New Roman" panose="02020603050405020304" pitchFamily="18" charset="0"/>
                <a:ea typeface="楷体_GB2312" pitchFamily="49" charset="-122"/>
              </a:rPr>
              <a:t>）</a:t>
            </a:r>
          </a:p>
          <a:p>
            <a:pPr algn="l" eaLnBrk="1" hangingPunct="1">
              <a:lnSpc>
                <a:spcPct val="120000"/>
              </a:lnSpc>
              <a:spcBef>
                <a:spcPct val="10000"/>
              </a:spcBef>
              <a:buClr>
                <a:srgbClr val="FF00FF"/>
              </a:buClr>
              <a:buSzPct val="50000"/>
              <a:buFont typeface="Wingdings" panose="05000000000000000000" pitchFamily="2" charset="2"/>
              <a:buChar char="ü"/>
            </a:pPr>
            <a:r>
              <a:rPr lang="zh-CN" altLang="en-US" sz="2800" b="1">
                <a:solidFill>
                  <a:schemeClr val="folHlink"/>
                </a:solidFill>
                <a:effectLst/>
                <a:latin typeface="Times New Roman" panose="02020603050405020304" pitchFamily="18" charset="0"/>
                <a:ea typeface="楷体_GB2312" pitchFamily="49" charset="-122"/>
              </a:rPr>
              <a:t>缩小代理交叉（</a:t>
            </a:r>
            <a:r>
              <a:rPr lang="en-US" altLang="zh-CN" sz="2800" b="1">
                <a:solidFill>
                  <a:schemeClr val="folHlink"/>
                </a:solidFill>
                <a:effectLst/>
                <a:latin typeface="Times New Roman" panose="02020603050405020304" pitchFamily="18" charset="0"/>
                <a:ea typeface="楷体_GB2312" pitchFamily="49" charset="-122"/>
              </a:rPr>
              <a:t>crossover with reduced surrogate</a:t>
            </a:r>
            <a:r>
              <a:rPr lang="zh-CN" altLang="en-US" sz="2800" b="1">
                <a:solidFill>
                  <a:schemeClr val="folHlink"/>
                </a:solidFill>
                <a:effectLst/>
                <a:latin typeface="Times New Roman" panose="02020603050405020304" pitchFamily="18" charset="0"/>
                <a:ea typeface="楷体_GB2312" pitchFamily="49" charset="-122"/>
              </a:rPr>
              <a:t>）</a:t>
            </a:r>
          </a:p>
        </p:txBody>
      </p:sp>
      <p:sp>
        <p:nvSpPr>
          <p:cNvPr id="156679" name="Rectangle 7">
            <a:extLst>
              <a:ext uri="{FF2B5EF4-FFF2-40B4-BE49-F238E27FC236}">
                <a16:creationId xmlns:a16="http://schemas.microsoft.com/office/drawing/2014/main" id="{C83260BB-DBC1-444E-8C4E-91F7992CBF9E}"/>
              </a:ext>
            </a:extLst>
          </p:cNvPr>
          <p:cNvSpPr>
            <a:spLocks noRot="1" noChangeArrowheads="1"/>
          </p:cNvSpPr>
          <p:nvPr/>
        </p:nvSpPr>
        <p:spPr bwMode="auto">
          <a:xfrm>
            <a:off x="0" y="1196975"/>
            <a:ext cx="9144000" cy="576263"/>
          </a:xfrm>
          <a:prstGeom prst="rect">
            <a:avLst/>
          </a:prstGeom>
          <a:gradFill rotWithShape="1">
            <a:gsLst>
              <a:gs pos="0">
                <a:srgbClr val="DDDDDD">
                  <a:alpha val="39999"/>
                </a:srgbClr>
              </a:gs>
              <a:gs pos="50000">
                <a:srgbClr val="B2B2B2">
                  <a:alpha val="60001"/>
                </a:srgbClr>
              </a:gs>
              <a:gs pos="100000">
                <a:srgbClr val="DDDDDD">
                  <a:alpha val="39999"/>
                </a:srgbClr>
              </a:gs>
            </a:gsLst>
            <a:lin ang="5400000" scaled="1"/>
          </a:gradFill>
          <a:ln w="9525">
            <a:noFill/>
            <a:miter lim="800000"/>
            <a:headEnd/>
            <a:tailEnd/>
          </a:ln>
          <a:effectLst/>
        </p:spPr>
        <p:txBody>
          <a:bodyPr/>
          <a:lstStyle>
            <a:lvl1pPr marL="444500" indent="-444500"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l" eaLnBrk="1" hangingPunct="1">
              <a:lnSpc>
                <a:spcPct val="105000"/>
              </a:lnSpc>
              <a:buClr>
                <a:schemeClr val="accent1"/>
              </a:buClr>
              <a:buSzTx/>
              <a:buFont typeface="Wingdings" panose="05000000000000000000" pitchFamily="2" charset="2"/>
              <a:buNone/>
            </a:pPr>
            <a:r>
              <a:rPr lang="zh-CN" altLang="en-US" sz="2800" b="1">
                <a:solidFill>
                  <a:srgbClr val="FFFF99"/>
                </a:solidFill>
                <a:effectLst>
                  <a:outerShdw blurRad="38100" dist="38100" dir="2700000" algn="tl">
                    <a:srgbClr val="C0C0C0"/>
                  </a:outerShdw>
                </a:effectLst>
                <a:latin typeface="Times New Roman" panose="02020603050405020304" pitchFamily="18" charset="0"/>
                <a:ea typeface="黑体" panose="02010609060101010101" pitchFamily="49" charset="-122"/>
              </a:rPr>
              <a:t>遗传算法的基本操作</a:t>
            </a:r>
            <a:r>
              <a:rPr lang="zh-CN" altLang="en-US" sz="2800" b="1">
                <a:solidFill>
                  <a:srgbClr val="FFFF99"/>
                </a:solidFill>
                <a:effectLst/>
                <a:latin typeface="Arial" panose="020B0604020202020204" pitchFamily="34" charset="0"/>
                <a:ea typeface="楷体_GB2312" pitchFamily="49" charset="-122"/>
              </a:rPr>
              <a:t>  </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3F502421-0D70-4594-B3E1-87873D0764C9}"/>
              </a:ext>
            </a:extLst>
          </p:cNvPr>
          <p:cNvSpPr>
            <a:spLocks noGrp="1" noChangeArrowheads="1"/>
          </p:cNvSpPr>
          <p:nvPr>
            <p:ph type="subTitle" idx="1"/>
          </p:nvPr>
        </p:nvSpPr>
        <p:spPr>
          <a:xfrm>
            <a:off x="395288" y="260350"/>
            <a:ext cx="7924800" cy="6237288"/>
          </a:xfrm>
        </p:spPr>
        <p:txBody>
          <a:bodyPr/>
          <a:lstStyle/>
          <a:p>
            <a:pPr algn="l" eaLnBrk="1" hangingPunct="1"/>
            <a:r>
              <a:rPr lang="zh-CN" altLang="en-US" b="1">
                <a:solidFill>
                  <a:srgbClr val="FFFF00"/>
                </a:solidFill>
                <a:effectLst>
                  <a:outerShdw blurRad="38100" dist="38100" dir="2700000" algn="tl">
                    <a:srgbClr val="C0C0C0"/>
                  </a:outerShdw>
                </a:effectLst>
                <a:latin typeface="Times New Roman" panose="02020603050405020304" pitchFamily="18" charset="0"/>
                <a:ea typeface="黑体" panose="02010609060101010101" pitchFamily="49" charset="-122"/>
              </a:rPr>
              <a:t>交叉 </a:t>
            </a:r>
          </a:p>
          <a:p>
            <a:pPr algn="l" eaLnBrk="1" hangingPunct="1"/>
            <a:r>
              <a:rPr lang="zh-CN" altLang="en-US" sz="2400" b="1">
                <a:solidFill>
                  <a:srgbClr val="FF0000"/>
                </a:solidFill>
                <a:latin typeface="Times New Roman" panose="02020603050405020304" pitchFamily="18" charset="0"/>
                <a:ea typeface="楷体_GB2312" pitchFamily="49" charset="-122"/>
              </a:rPr>
              <a:t>第一步</a:t>
            </a:r>
            <a:r>
              <a:rPr lang="zh-CN" altLang="en-US" sz="2400" b="1">
                <a:solidFill>
                  <a:schemeClr val="folHlink"/>
                </a:solidFill>
                <a:latin typeface="Times New Roman" panose="02020603050405020304" pitchFamily="18" charset="0"/>
                <a:ea typeface="楷体_GB2312" pitchFamily="49" charset="-122"/>
              </a:rPr>
              <a:t>：将新复制产生的位串个体随机两两配对</a:t>
            </a:r>
            <a:endParaRPr lang="en-US" altLang="zh-CN" sz="2400" b="1">
              <a:solidFill>
                <a:schemeClr val="folHlink"/>
              </a:solidFill>
              <a:latin typeface="Times New Roman" panose="02020603050405020304" pitchFamily="18" charset="0"/>
              <a:ea typeface="楷体_GB2312" pitchFamily="49" charset="-122"/>
            </a:endParaRPr>
          </a:p>
          <a:p>
            <a:pPr algn="l" eaLnBrk="1" hangingPunct="1"/>
            <a:r>
              <a:rPr lang="zh-CN" altLang="en-US" sz="2400" b="1">
                <a:solidFill>
                  <a:srgbClr val="FF0000"/>
                </a:solidFill>
                <a:latin typeface="Times New Roman" panose="02020603050405020304" pitchFamily="18" charset="0"/>
                <a:ea typeface="楷体_GB2312" pitchFamily="49" charset="-122"/>
              </a:rPr>
              <a:t>第二步</a:t>
            </a:r>
            <a:r>
              <a:rPr lang="zh-CN" altLang="en-US" sz="2400" b="1">
                <a:solidFill>
                  <a:schemeClr val="folHlink"/>
                </a:solidFill>
                <a:latin typeface="Times New Roman" panose="02020603050405020304" pitchFamily="18" charset="0"/>
                <a:ea typeface="楷体_GB2312" pitchFamily="49" charset="-122"/>
              </a:rPr>
              <a:t>：随机选择交叉点，对匹配的位串进行交叉繁殖，产生一对新的位串。</a:t>
            </a:r>
            <a:endParaRPr lang="en-US" altLang="zh-CN" sz="2400" b="1">
              <a:solidFill>
                <a:schemeClr val="folHlink"/>
              </a:solidFill>
              <a:latin typeface="Times New Roman" panose="02020603050405020304" pitchFamily="18" charset="0"/>
              <a:ea typeface="楷体_GB2312" pitchFamily="49" charset="-122"/>
            </a:endParaRPr>
          </a:p>
          <a:p>
            <a:pPr eaLnBrk="1" hangingPunct="1"/>
            <a:r>
              <a:rPr lang="zh-CN" altLang="en-US" sz="2400" b="1">
                <a:solidFill>
                  <a:schemeClr val="folHlink"/>
                </a:solidFill>
                <a:latin typeface="Times New Roman" panose="02020603050405020304" pitchFamily="18" charset="0"/>
                <a:ea typeface="楷体_GB2312" pitchFamily="49" charset="-122"/>
              </a:rPr>
              <a:t>具体过程如下：设位串的字符长度为</a:t>
            </a:r>
            <a:r>
              <a:rPr lang="en-US" altLang="zh-CN" sz="2400" b="1">
                <a:solidFill>
                  <a:schemeClr val="folHlink"/>
                </a:solidFill>
                <a:latin typeface="Times New Roman" panose="02020603050405020304" pitchFamily="18" charset="0"/>
                <a:ea typeface="楷体_GB2312" pitchFamily="49" charset="-122"/>
              </a:rPr>
              <a:t>l，</a:t>
            </a:r>
            <a:r>
              <a:rPr lang="zh-CN" altLang="en-US" sz="2400" b="1">
                <a:solidFill>
                  <a:schemeClr val="folHlink"/>
                </a:solidFill>
                <a:latin typeface="Times New Roman" panose="02020603050405020304" pitchFamily="18" charset="0"/>
                <a:ea typeface="楷体_GB2312" pitchFamily="49" charset="-122"/>
              </a:rPr>
              <a:t>在[1，</a:t>
            </a:r>
            <a:r>
              <a:rPr lang="en-US" altLang="zh-CN" sz="2400" b="1">
                <a:solidFill>
                  <a:schemeClr val="folHlink"/>
                </a:solidFill>
                <a:latin typeface="Times New Roman" panose="02020603050405020304" pitchFamily="18" charset="0"/>
                <a:ea typeface="楷体_GB2312" pitchFamily="49" charset="-122"/>
              </a:rPr>
              <a:t>l－1]</a:t>
            </a:r>
            <a:r>
              <a:rPr lang="zh-CN" altLang="en-US" sz="2400" b="1">
                <a:solidFill>
                  <a:schemeClr val="folHlink"/>
                </a:solidFill>
                <a:latin typeface="Times New Roman" panose="02020603050405020304" pitchFamily="18" charset="0"/>
                <a:ea typeface="楷体_GB2312" pitchFamily="49" charset="-122"/>
              </a:rPr>
              <a:t>的范围内，随机地选取一个整数值</a:t>
            </a:r>
            <a:r>
              <a:rPr lang="en-US" altLang="zh-CN" sz="2400" b="1">
                <a:solidFill>
                  <a:schemeClr val="folHlink"/>
                </a:solidFill>
                <a:latin typeface="Times New Roman" panose="02020603050405020304" pitchFamily="18" charset="0"/>
                <a:ea typeface="楷体_GB2312" pitchFamily="49" charset="-122"/>
              </a:rPr>
              <a:t>k</a:t>
            </a:r>
            <a:r>
              <a:rPr lang="zh-CN" altLang="en-US" sz="2400" b="1">
                <a:solidFill>
                  <a:schemeClr val="folHlink"/>
                </a:solidFill>
                <a:latin typeface="Times New Roman" panose="02020603050405020304" pitchFamily="18" charset="0"/>
                <a:ea typeface="楷体_GB2312" pitchFamily="49" charset="-122"/>
              </a:rPr>
              <a:t>作为交叉点。将两个配对串从第</a:t>
            </a:r>
            <a:r>
              <a:rPr lang="en-US" altLang="zh-CN" sz="2400" b="1">
                <a:solidFill>
                  <a:schemeClr val="folHlink"/>
                </a:solidFill>
                <a:latin typeface="Times New Roman" panose="02020603050405020304" pitchFamily="18" charset="0"/>
                <a:ea typeface="楷体_GB2312" pitchFamily="49" charset="-122"/>
              </a:rPr>
              <a:t>k</a:t>
            </a:r>
            <a:r>
              <a:rPr lang="zh-CN" altLang="en-US" sz="2400" b="1">
                <a:solidFill>
                  <a:schemeClr val="folHlink"/>
                </a:solidFill>
                <a:latin typeface="Times New Roman" panose="02020603050405020304" pitchFamily="18" charset="0"/>
                <a:ea typeface="楷体_GB2312" pitchFamily="49" charset="-122"/>
              </a:rPr>
              <a:t>位右边部分的所有字符进行交换，从而生成两个新的位串。例如，在表6-2中，已知位串的字符长度</a:t>
            </a:r>
            <a:r>
              <a:rPr lang="en-US" altLang="zh-CN" sz="2400" b="1">
                <a:solidFill>
                  <a:schemeClr val="folHlink"/>
                </a:solidFill>
                <a:latin typeface="Times New Roman" panose="02020603050405020304" pitchFamily="18" charset="0"/>
                <a:ea typeface="楷体_GB2312" pitchFamily="49" charset="-122"/>
              </a:rPr>
              <a:t>l=5，</a:t>
            </a:r>
            <a:r>
              <a:rPr lang="zh-CN" altLang="en-US" sz="2400" b="1">
                <a:solidFill>
                  <a:schemeClr val="folHlink"/>
                </a:solidFill>
                <a:latin typeface="Times New Roman" panose="02020603050405020304" pitchFamily="18" charset="0"/>
                <a:ea typeface="楷体_GB2312" pitchFamily="49" charset="-122"/>
              </a:rPr>
              <a:t>随机选取</a:t>
            </a:r>
            <a:r>
              <a:rPr lang="en-US" altLang="zh-CN" sz="2400" b="1">
                <a:solidFill>
                  <a:schemeClr val="folHlink"/>
                </a:solidFill>
                <a:latin typeface="Times New Roman" panose="02020603050405020304" pitchFamily="18" charset="0"/>
                <a:ea typeface="楷体_GB2312" pitchFamily="49" charset="-122"/>
              </a:rPr>
              <a:t>k=4，</a:t>
            </a:r>
            <a:r>
              <a:rPr lang="zh-CN" altLang="en-US" sz="2400" b="1">
                <a:solidFill>
                  <a:schemeClr val="folHlink"/>
                </a:solidFill>
                <a:latin typeface="Times New Roman" panose="02020603050405020304" pitchFamily="18" charset="0"/>
                <a:ea typeface="楷体_GB2312" pitchFamily="49" charset="-122"/>
              </a:rPr>
              <a:t>对两个初始的位串个体</a:t>
            </a:r>
            <a:r>
              <a:rPr lang="en-US" altLang="zh-CN" sz="2400" b="1">
                <a:solidFill>
                  <a:schemeClr val="folHlink"/>
                </a:solidFill>
                <a:latin typeface="Times New Roman" panose="02020603050405020304" pitchFamily="18" charset="0"/>
                <a:ea typeface="楷体_GB2312" pitchFamily="49" charset="-122"/>
              </a:rPr>
              <a:t>A1</a:t>
            </a:r>
            <a:r>
              <a:rPr lang="zh-CN" altLang="en-US" sz="2400" b="1">
                <a:solidFill>
                  <a:schemeClr val="folHlink"/>
                </a:solidFill>
                <a:latin typeface="Times New Roman" panose="02020603050405020304" pitchFamily="18" charset="0"/>
                <a:ea typeface="楷体_GB2312" pitchFamily="49" charset="-122"/>
              </a:rPr>
              <a:t>和</a:t>
            </a:r>
            <a:r>
              <a:rPr lang="en-US" altLang="zh-CN" sz="2400" b="1">
                <a:solidFill>
                  <a:schemeClr val="folHlink"/>
                </a:solidFill>
                <a:latin typeface="Times New Roman" panose="02020603050405020304" pitchFamily="18" charset="0"/>
                <a:ea typeface="楷体_GB2312" pitchFamily="49" charset="-122"/>
              </a:rPr>
              <a:t>A2</a:t>
            </a:r>
            <a:r>
              <a:rPr lang="zh-CN" altLang="en-US" sz="2400" b="1">
                <a:solidFill>
                  <a:schemeClr val="folHlink"/>
                </a:solidFill>
                <a:latin typeface="Times New Roman" panose="02020603050405020304" pitchFamily="18" charset="0"/>
                <a:ea typeface="楷体_GB2312" pitchFamily="49" charset="-122"/>
              </a:rPr>
              <a:t>进行配对，交叉操作的位置用分隔符“|”表示为：</a:t>
            </a:r>
          </a:p>
          <a:p>
            <a:pPr algn="ctr" eaLnBrk="1" hangingPunct="1"/>
            <a:r>
              <a:rPr lang="en-US" altLang="zh-CN" sz="2400" b="1">
                <a:solidFill>
                  <a:schemeClr val="folHlink"/>
                </a:solidFill>
                <a:latin typeface="Times New Roman" panose="02020603050405020304" pitchFamily="18" charset="0"/>
                <a:ea typeface="楷体_GB2312" pitchFamily="49" charset="-122"/>
              </a:rPr>
              <a:t>A1=0110 | 1</a:t>
            </a:r>
          </a:p>
          <a:p>
            <a:pPr algn="ctr" eaLnBrk="1" hangingPunct="1"/>
            <a:r>
              <a:rPr lang="en-US" altLang="zh-CN" sz="2400" b="1">
                <a:solidFill>
                  <a:schemeClr val="folHlink"/>
                </a:solidFill>
                <a:latin typeface="Times New Roman" panose="02020603050405020304" pitchFamily="18" charset="0"/>
                <a:ea typeface="楷体_GB2312" pitchFamily="49" charset="-122"/>
              </a:rPr>
              <a:t>A2=1100 | 0</a:t>
            </a:r>
          </a:p>
          <a:p>
            <a:pPr eaLnBrk="1" hangingPunct="1"/>
            <a:r>
              <a:rPr lang="zh-CN" altLang="en-US" sz="2400" b="1">
                <a:solidFill>
                  <a:schemeClr val="folHlink"/>
                </a:solidFill>
                <a:latin typeface="Times New Roman" panose="02020603050405020304" pitchFamily="18" charset="0"/>
                <a:ea typeface="楷体_GB2312" pitchFamily="49" charset="-122"/>
              </a:rPr>
              <a:t>交叉操作后产生了两个新的字符串为： </a:t>
            </a:r>
          </a:p>
          <a:p>
            <a:pPr algn="ctr" eaLnBrk="1" hangingPunct="1"/>
            <a:r>
              <a:rPr lang="en-US" altLang="zh-CN" sz="2400" b="1">
                <a:solidFill>
                  <a:schemeClr val="folHlink"/>
                </a:solidFill>
                <a:latin typeface="Times New Roman" panose="02020603050405020304" pitchFamily="18" charset="0"/>
                <a:ea typeface="楷体_GB2312" pitchFamily="49" charset="-122"/>
              </a:rPr>
              <a:t>A1’=01100 </a:t>
            </a:r>
          </a:p>
          <a:p>
            <a:pPr algn="ctr" eaLnBrk="1" hangingPunct="1"/>
            <a:r>
              <a:rPr lang="en-US" altLang="zh-CN" sz="2400" b="1">
                <a:solidFill>
                  <a:schemeClr val="folHlink"/>
                </a:solidFill>
                <a:latin typeface="Times New Roman" panose="02020603050405020304" pitchFamily="18" charset="0"/>
                <a:ea typeface="楷体_GB2312" pitchFamily="49" charset="-122"/>
              </a:rPr>
              <a:t>A2’=11001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a:extLst>
              <a:ext uri="{FF2B5EF4-FFF2-40B4-BE49-F238E27FC236}">
                <a16:creationId xmlns:a16="http://schemas.microsoft.com/office/drawing/2014/main" id="{26C3F5B9-CD8B-441E-A5D6-30118C6CB95B}"/>
              </a:ext>
            </a:extLst>
          </p:cNvPr>
          <p:cNvSpPr txBox="1">
            <a:spLocks noChangeArrowheads="1"/>
          </p:cNvSpPr>
          <p:nvPr/>
        </p:nvSpPr>
        <p:spPr bwMode="auto">
          <a:xfrm>
            <a:off x="755650" y="5059363"/>
            <a:ext cx="7993063" cy="817562"/>
          </a:xfrm>
          <a:prstGeom prst="rect">
            <a:avLst/>
          </a:prstGeom>
          <a:solidFill>
            <a:srgbClr val="E3EAF5"/>
          </a:solidFill>
          <a:ln w="38100" algn="ctr">
            <a:solidFill>
              <a:srgbClr val="FF9900"/>
            </a:solidFill>
            <a:miter lim="800000"/>
            <a:headEnd/>
            <a:tailEnd/>
          </a:ln>
        </p:spPr>
        <p:txBody>
          <a:bodyPr>
            <a:spAutoFit/>
          </a:bodyPr>
          <a:lstStyle>
            <a:lvl1pPr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ctr" eaLnBrk="1" hangingPunct="1">
              <a:spcBef>
                <a:spcPct val="50000"/>
              </a:spcBef>
              <a:buClrTx/>
              <a:buSzTx/>
            </a:pPr>
            <a:r>
              <a:rPr lang="en-US" altLang="zh-CN" sz="1800">
                <a:solidFill>
                  <a:srgbClr val="E3EAF5"/>
                </a:solidFill>
                <a:effectLst/>
                <a:latin typeface="Arial" panose="020B0604020202020204" pitchFamily="34" charset="0"/>
              </a:rPr>
              <a:t>0001100000    1110010110    1100000001    1001110100    1010101010</a:t>
            </a:r>
          </a:p>
          <a:p>
            <a:pPr algn="ctr" eaLnBrk="1" hangingPunct="1">
              <a:spcBef>
                <a:spcPct val="50000"/>
              </a:spcBef>
              <a:buClrTx/>
              <a:buSzTx/>
            </a:pPr>
            <a:r>
              <a:rPr lang="en-US" altLang="zh-CN" sz="1800">
                <a:solidFill>
                  <a:srgbClr val="E3EAF5"/>
                </a:solidFill>
                <a:effectLst/>
                <a:latin typeface="Arial" panose="020B0604020202020204" pitchFamily="34" charset="0"/>
              </a:rPr>
              <a:t>1110010110    1001011011    1100000001    1001110100    0001010011</a:t>
            </a:r>
          </a:p>
        </p:txBody>
      </p:sp>
      <p:sp>
        <p:nvSpPr>
          <p:cNvPr id="162819" name="Rectangle 3">
            <a:extLst>
              <a:ext uri="{FF2B5EF4-FFF2-40B4-BE49-F238E27FC236}">
                <a16:creationId xmlns:a16="http://schemas.microsoft.com/office/drawing/2014/main" id="{7D93EC8F-7B34-47CD-A036-E0B65D8A7254}"/>
              </a:ext>
            </a:extLst>
          </p:cNvPr>
          <p:cNvSpPr>
            <a:spLocks noGrp="1" noChangeArrowheads="1"/>
          </p:cNvSpPr>
          <p:nvPr>
            <p:ph type="body" sz="half" idx="1"/>
          </p:nvPr>
        </p:nvSpPr>
        <p:spPr>
          <a:xfrm>
            <a:off x="0" y="549275"/>
            <a:ext cx="9144000" cy="719138"/>
          </a:xfrm>
          <a:gradFill rotWithShape="1">
            <a:gsLst>
              <a:gs pos="0">
                <a:srgbClr val="333333">
                  <a:alpha val="39999"/>
                </a:srgbClr>
              </a:gs>
              <a:gs pos="50000">
                <a:schemeClr val="bg1"/>
              </a:gs>
              <a:gs pos="100000">
                <a:srgbClr val="333333">
                  <a:alpha val="39999"/>
                </a:srgbClr>
              </a:gs>
            </a:gsLst>
            <a:lin ang="5400000" scaled="1"/>
          </a:gradFill>
          <a:ln>
            <a:miter lim="800000"/>
            <a:headEnd/>
            <a:tailEnd/>
          </a:ln>
          <a:extLst/>
        </p:spPr>
        <p:txBody>
          <a:bodyPr/>
          <a:lstStyle>
            <a:lvl1pPr marL="444500" indent="-444500"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eaLnBrk="1" hangingPunct="1">
              <a:lnSpc>
                <a:spcPct val="105000"/>
              </a:lnSpc>
              <a:buFont typeface="Wingdings" panose="05000000000000000000" pitchFamily="2" charset="2"/>
              <a:buNone/>
            </a:pPr>
            <a:r>
              <a:rPr lang="zh-CN" altLang="en-US" b="1">
                <a:solidFill>
                  <a:srgbClr val="FFFF00"/>
                </a:solidFill>
                <a:effectLst>
                  <a:outerShdw blurRad="38100" dist="38100" dir="2700000" algn="tl">
                    <a:srgbClr val="C0C0C0"/>
                  </a:outerShdw>
                </a:effectLst>
                <a:latin typeface="Times New Roman" panose="02020603050405020304" pitchFamily="18" charset="0"/>
                <a:ea typeface="黑体" panose="02010609060101010101" pitchFamily="49" charset="-122"/>
              </a:rPr>
              <a:t>遗传算法简介</a:t>
            </a:r>
            <a:r>
              <a:rPr lang="zh-CN" altLang="en-US" sz="2800" b="1">
                <a:solidFill>
                  <a:schemeClr val="folHlink"/>
                </a:solidFill>
                <a:latin typeface="Arial" panose="020B0604020202020204" pitchFamily="34" charset="0"/>
                <a:ea typeface="楷体_GB2312" pitchFamily="49" charset="-122"/>
              </a:rPr>
              <a:t>  </a:t>
            </a:r>
          </a:p>
        </p:txBody>
      </p:sp>
      <p:sp>
        <p:nvSpPr>
          <p:cNvPr id="28678" name="Rectangle 7">
            <a:extLst>
              <a:ext uri="{FF2B5EF4-FFF2-40B4-BE49-F238E27FC236}">
                <a16:creationId xmlns:a16="http://schemas.microsoft.com/office/drawing/2014/main" id="{5C2F817B-E864-48DA-AC54-1CDEBF957BC8}"/>
              </a:ext>
            </a:extLst>
          </p:cNvPr>
          <p:cNvSpPr>
            <a:spLocks noRot="1" noChangeArrowheads="1"/>
          </p:cNvSpPr>
          <p:nvPr/>
        </p:nvSpPr>
        <p:spPr bwMode="auto">
          <a:xfrm>
            <a:off x="250825" y="1916113"/>
            <a:ext cx="854075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l" eaLnBrk="1" hangingPunct="1">
              <a:lnSpc>
                <a:spcPct val="120000"/>
              </a:lnSpc>
              <a:spcBef>
                <a:spcPct val="10000"/>
              </a:spcBef>
              <a:buClr>
                <a:schemeClr val="accent1"/>
              </a:buClr>
              <a:buSzTx/>
              <a:buFont typeface="Wingdings" panose="05000000000000000000" pitchFamily="2" charset="2"/>
              <a:buChar char="l"/>
            </a:pPr>
            <a:r>
              <a:rPr lang="zh-CN" altLang="en-US" sz="2800" b="1">
                <a:effectLst/>
                <a:latin typeface="Arial" panose="020B0604020202020204" pitchFamily="34" charset="0"/>
                <a:ea typeface="黑体" panose="02010609060101010101" pitchFamily="49" charset="-122"/>
              </a:rPr>
              <a:t>简单实例</a:t>
            </a:r>
          </a:p>
          <a:p>
            <a:pPr algn="l" eaLnBrk="1" hangingPunct="1">
              <a:lnSpc>
                <a:spcPct val="120000"/>
              </a:lnSpc>
              <a:spcBef>
                <a:spcPct val="10000"/>
              </a:spcBef>
              <a:buClr>
                <a:srgbClr val="FF00FF"/>
              </a:buClr>
              <a:buSzPct val="50000"/>
              <a:buFont typeface="Wingdings" panose="05000000000000000000" pitchFamily="2" charset="2"/>
              <a:buAutoNum type="arabicPeriod" startAt="4"/>
            </a:pPr>
            <a:r>
              <a:rPr lang="zh-CN" altLang="en-US" sz="2800" b="1">
                <a:solidFill>
                  <a:schemeClr val="folHlink"/>
                </a:solidFill>
                <a:effectLst/>
                <a:latin typeface="Times New Roman" panose="02020603050405020304" pitchFamily="18" charset="0"/>
                <a:ea typeface="楷体_GB2312" pitchFamily="49" charset="-122"/>
              </a:rPr>
              <a:t>交叉</a:t>
            </a:r>
          </a:p>
        </p:txBody>
      </p:sp>
      <p:sp>
        <p:nvSpPr>
          <p:cNvPr id="162824" name="Rectangle 8">
            <a:extLst>
              <a:ext uri="{FF2B5EF4-FFF2-40B4-BE49-F238E27FC236}">
                <a16:creationId xmlns:a16="http://schemas.microsoft.com/office/drawing/2014/main" id="{9B5EBD36-8050-4A08-9FD4-85ABFB2A9EA1}"/>
              </a:ext>
            </a:extLst>
          </p:cNvPr>
          <p:cNvSpPr>
            <a:spLocks noRot="1" noChangeArrowheads="1"/>
          </p:cNvSpPr>
          <p:nvPr/>
        </p:nvSpPr>
        <p:spPr bwMode="auto">
          <a:xfrm>
            <a:off x="0" y="1196975"/>
            <a:ext cx="9144000" cy="576263"/>
          </a:xfrm>
          <a:prstGeom prst="rect">
            <a:avLst/>
          </a:prstGeom>
          <a:gradFill rotWithShape="1">
            <a:gsLst>
              <a:gs pos="0">
                <a:srgbClr val="DDDDDD">
                  <a:alpha val="39999"/>
                </a:srgbClr>
              </a:gs>
              <a:gs pos="50000">
                <a:srgbClr val="B2B2B2">
                  <a:alpha val="60001"/>
                </a:srgbClr>
              </a:gs>
              <a:gs pos="100000">
                <a:srgbClr val="DDDDDD">
                  <a:alpha val="39999"/>
                </a:srgbClr>
              </a:gs>
            </a:gsLst>
            <a:lin ang="5400000" scaled="1"/>
          </a:gradFill>
          <a:ln w="9525">
            <a:noFill/>
            <a:miter lim="800000"/>
            <a:headEnd/>
            <a:tailEnd/>
          </a:ln>
          <a:effectLst/>
        </p:spPr>
        <p:txBody>
          <a:bodyPr/>
          <a:lstStyle>
            <a:lvl1pPr marL="444500" indent="-444500"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l" eaLnBrk="1" hangingPunct="1">
              <a:lnSpc>
                <a:spcPct val="105000"/>
              </a:lnSpc>
              <a:buClr>
                <a:schemeClr val="accent1"/>
              </a:buClr>
              <a:buSzTx/>
              <a:buFont typeface="Wingdings" panose="05000000000000000000" pitchFamily="2" charset="2"/>
              <a:buNone/>
            </a:pPr>
            <a:r>
              <a:rPr lang="zh-CN" altLang="en-US" sz="2800" b="1">
                <a:solidFill>
                  <a:srgbClr val="FFFF99"/>
                </a:solidFill>
                <a:effectLst>
                  <a:outerShdw blurRad="38100" dist="38100" dir="2700000" algn="tl">
                    <a:srgbClr val="C0C0C0"/>
                  </a:outerShdw>
                </a:effectLst>
                <a:latin typeface="Times New Roman" panose="02020603050405020304" pitchFamily="18" charset="0"/>
                <a:ea typeface="黑体" panose="02010609060101010101" pitchFamily="49" charset="-122"/>
              </a:rPr>
              <a:t>遗传算法的基本操作</a:t>
            </a:r>
            <a:r>
              <a:rPr lang="zh-CN" altLang="en-US" sz="2800" b="1">
                <a:solidFill>
                  <a:srgbClr val="FFFF99"/>
                </a:solidFill>
                <a:effectLst/>
                <a:latin typeface="Arial" panose="020B0604020202020204" pitchFamily="34" charset="0"/>
                <a:ea typeface="楷体_GB2312" pitchFamily="49" charset="-122"/>
              </a:rPr>
              <a:t>  </a:t>
            </a:r>
          </a:p>
        </p:txBody>
      </p:sp>
      <p:sp>
        <p:nvSpPr>
          <p:cNvPr id="28682" name="Text Box 9">
            <a:extLst>
              <a:ext uri="{FF2B5EF4-FFF2-40B4-BE49-F238E27FC236}">
                <a16:creationId xmlns:a16="http://schemas.microsoft.com/office/drawing/2014/main" id="{0D9FE813-00AD-4B57-9255-A7DF5DC938F2}"/>
              </a:ext>
            </a:extLst>
          </p:cNvPr>
          <p:cNvSpPr txBox="1">
            <a:spLocks noChangeArrowheads="1"/>
          </p:cNvSpPr>
          <p:nvPr/>
        </p:nvSpPr>
        <p:spPr bwMode="auto">
          <a:xfrm>
            <a:off x="755650" y="3259138"/>
            <a:ext cx="7993063" cy="817562"/>
          </a:xfrm>
          <a:prstGeom prst="rect">
            <a:avLst/>
          </a:prstGeom>
          <a:solidFill>
            <a:srgbClr val="E3EAF5"/>
          </a:solidFill>
          <a:ln w="38100" algn="ctr">
            <a:solidFill>
              <a:srgbClr val="FF9900"/>
            </a:solidFill>
            <a:miter lim="800000"/>
            <a:headEnd/>
            <a:tailEnd/>
          </a:ln>
        </p:spPr>
        <p:txBody>
          <a:bodyPr>
            <a:spAutoFit/>
          </a:bodyPr>
          <a:lstStyle>
            <a:lvl1pPr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ctr" eaLnBrk="1" hangingPunct="1">
              <a:spcBef>
                <a:spcPct val="50000"/>
              </a:spcBef>
              <a:buClrTx/>
              <a:buSzTx/>
            </a:pPr>
            <a:r>
              <a:rPr lang="en-US" altLang="zh-CN" sz="1800">
                <a:solidFill>
                  <a:srgbClr val="333333"/>
                </a:solidFill>
                <a:effectLst/>
                <a:latin typeface="Arial" panose="020B0604020202020204" pitchFamily="34" charset="0"/>
              </a:rPr>
              <a:t>0001100000    1110010110    1100000001    1001110100    1010101010</a:t>
            </a:r>
          </a:p>
          <a:p>
            <a:pPr algn="ctr" eaLnBrk="1" hangingPunct="1">
              <a:spcBef>
                <a:spcPct val="50000"/>
              </a:spcBef>
              <a:buClrTx/>
              <a:buSzTx/>
            </a:pPr>
            <a:r>
              <a:rPr lang="en-US" altLang="zh-CN" sz="1800">
                <a:solidFill>
                  <a:srgbClr val="333333"/>
                </a:solidFill>
                <a:effectLst/>
                <a:latin typeface="Arial" panose="020B0604020202020204" pitchFamily="34" charset="0"/>
              </a:rPr>
              <a:t>1110010110    1001011011    1001110100    1100000001    0001010011</a:t>
            </a:r>
          </a:p>
        </p:txBody>
      </p:sp>
      <p:sp>
        <p:nvSpPr>
          <p:cNvPr id="162826" name="AutoShape 10">
            <a:extLst>
              <a:ext uri="{FF2B5EF4-FFF2-40B4-BE49-F238E27FC236}">
                <a16:creationId xmlns:a16="http://schemas.microsoft.com/office/drawing/2014/main" id="{EAAAEC0F-EF5D-4A99-91B0-6029C6B108F9}"/>
              </a:ext>
            </a:extLst>
          </p:cNvPr>
          <p:cNvSpPr>
            <a:spLocks noChangeArrowheads="1"/>
          </p:cNvSpPr>
          <p:nvPr/>
        </p:nvSpPr>
        <p:spPr bwMode="auto">
          <a:xfrm>
            <a:off x="4356100" y="4365625"/>
            <a:ext cx="792163" cy="504825"/>
          </a:xfrm>
          <a:prstGeom prst="downArrow">
            <a:avLst>
              <a:gd name="adj1" fmla="val 50000"/>
              <a:gd name="adj2" fmla="val 25000"/>
            </a:avLst>
          </a:prstGeom>
          <a:solidFill>
            <a:schemeClr val="accent1"/>
          </a:solidFill>
          <a:ln w="38100" algn="ctr">
            <a:solidFill>
              <a:srgbClr val="FF6600"/>
            </a:solidFill>
            <a:miter lim="800000"/>
            <a:headEnd/>
            <a:tailEnd/>
          </a:ln>
          <a:effectLst/>
        </p:spPr>
        <p:txBody>
          <a:bodyPr wrap="none" anchor="ctr"/>
          <a:lstStyle/>
          <a:p>
            <a:pPr>
              <a:defRPr/>
            </a:pPr>
            <a:endParaRPr lang="zh-CN" altLang="en-US"/>
          </a:p>
        </p:txBody>
      </p:sp>
      <p:sp>
        <p:nvSpPr>
          <p:cNvPr id="162827" name="Line 11">
            <a:extLst>
              <a:ext uri="{FF2B5EF4-FFF2-40B4-BE49-F238E27FC236}">
                <a16:creationId xmlns:a16="http://schemas.microsoft.com/office/drawing/2014/main" id="{540FCC56-2B65-4DBC-BCFA-955AF41CBAE9}"/>
              </a:ext>
            </a:extLst>
          </p:cNvPr>
          <p:cNvSpPr>
            <a:spLocks noChangeShapeType="1"/>
          </p:cNvSpPr>
          <p:nvPr/>
        </p:nvSpPr>
        <p:spPr bwMode="auto">
          <a:xfrm>
            <a:off x="1581150" y="3357563"/>
            <a:ext cx="0" cy="647700"/>
          </a:xfrm>
          <a:prstGeom prst="line">
            <a:avLst/>
          </a:prstGeom>
          <a:noFill/>
          <a:ln w="28575">
            <a:solidFill>
              <a:srgbClr val="FF0000"/>
            </a:solidFill>
            <a:round/>
            <a:headEnd/>
            <a:tailEnd/>
          </a:ln>
          <a:effectLst/>
        </p:spPr>
        <p:txBody>
          <a:bodyPr/>
          <a:lstStyle/>
          <a:p>
            <a:pPr>
              <a:defRPr/>
            </a:pPr>
            <a:endParaRPr lang="zh-CN" altLang="en-US"/>
          </a:p>
        </p:txBody>
      </p:sp>
      <p:sp>
        <p:nvSpPr>
          <p:cNvPr id="162828" name="Line 12">
            <a:extLst>
              <a:ext uri="{FF2B5EF4-FFF2-40B4-BE49-F238E27FC236}">
                <a16:creationId xmlns:a16="http://schemas.microsoft.com/office/drawing/2014/main" id="{45714B76-BC15-4E7E-BDD2-274C7AE314B2}"/>
              </a:ext>
            </a:extLst>
          </p:cNvPr>
          <p:cNvSpPr>
            <a:spLocks noChangeShapeType="1"/>
          </p:cNvSpPr>
          <p:nvPr/>
        </p:nvSpPr>
        <p:spPr bwMode="auto">
          <a:xfrm>
            <a:off x="2987675" y="3357563"/>
            <a:ext cx="0" cy="647700"/>
          </a:xfrm>
          <a:prstGeom prst="line">
            <a:avLst/>
          </a:prstGeom>
          <a:noFill/>
          <a:ln w="28575">
            <a:solidFill>
              <a:srgbClr val="FF0000"/>
            </a:solidFill>
            <a:round/>
            <a:headEnd/>
            <a:tailEnd/>
          </a:ln>
          <a:effectLst/>
        </p:spPr>
        <p:txBody>
          <a:bodyPr/>
          <a:lstStyle/>
          <a:p>
            <a:pPr>
              <a:defRPr/>
            </a:pPr>
            <a:endParaRPr lang="zh-CN" altLang="en-US"/>
          </a:p>
        </p:txBody>
      </p:sp>
      <p:sp>
        <p:nvSpPr>
          <p:cNvPr id="162829" name="Line 13">
            <a:extLst>
              <a:ext uri="{FF2B5EF4-FFF2-40B4-BE49-F238E27FC236}">
                <a16:creationId xmlns:a16="http://schemas.microsoft.com/office/drawing/2014/main" id="{EDB31D6F-D329-4514-980F-1D575A58CCA8}"/>
              </a:ext>
            </a:extLst>
          </p:cNvPr>
          <p:cNvSpPr>
            <a:spLocks noChangeShapeType="1"/>
          </p:cNvSpPr>
          <p:nvPr/>
        </p:nvSpPr>
        <p:spPr bwMode="auto">
          <a:xfrm>
            <a:off x="4881563" y="3357563"/>
            <a:ext cx="0" cy="647700"/>
          </a:xfrm>
          <a:prstGeom prst="line">
            <a:avLst/>
          </a:prstGeom>
          <a:noFill/>
          <a:ln w="28575">
            <a:solidFill>
              <a:srgbClr val="FF0000"/>
            </a:solidFill>
            <a:round/>
            <a:headEnd/>
            <a:tailEnd/>
          </a:ln>
          <a:effectLst/>
        </p:spPr>
        <p:txBody>
          <a:bodyPr/>
          <a:lstStyle/>
          <a:p>
            <a:pPr>
              <a:defRPr/>
            </a:pPr>
            <a:endParaRPr lang="zh-CN" altLang="en-US"/>
          </a:p>
        </p:txBody>
      </p:sp>
      <p:sp>
        <p:nvSpPr>
          <p:cNvPr id="162830" name="Line 14">
            <a:extLst>
              <a:ext uri="{FF2B5EF4-FFF2-40B4-BE49-F238E27FC236}">
                <a16:creationId xmlns:a16="http://schemas.microsoft.com/office/drawing/2014/main" id="{792A1A10-EA2A-4D48-83D2-668032D58165}"/>
              </a:ext>
            </a:extLst>
          </p:cNvPr>
          <p:cNvSpPr>
            <a:spLocks noChangeShapeType="1"/>
          </p:cNvSpPr>
          <p:nvPr/>
        </p:nvSpPr>
        <p:spPr bwMode="auto">
          <a:xfrm>
            <a:off x="8050213" y="3357563"/>
            <a:ext cx="0" cy="647700"/>
          </a:xfrm>
          <a:prstGeom prst="line">
            <a:avLst/>
          </a:prstGeom>
          <a:noFill/>
          <a:ln w="28575">
            <a:solidFill>
              <a:srgbClr val="FF0000"/>
            </a:solidFill>
            <a:round/>
            <a:headEnd/>
            <a:tailEnd/>
          </a:ln>
          <a:effectLst/>
        </p:spPr>
        <p:txBody>
          <a:bodyPr/>
          <a:lstStyle/>
          <a:p>
            <a:pPr>
              <a:defRPr/>
            </a:pPr>
            <a:endParaRPr lang="zh-CN" altLang="en-US"/>
          </a:p>
        </p:txBody>
      </p:sp>
      <p:sp>
        <p:nvSpPr>
          <p:cNvPr id="162831" name="Text Box 15">
            <a:extLst>
              <a:ext uri="{FF2B5EF4-FFF2-40B4-BE49-F238E27FC236}">
                <a16:creationId xmlns:a16="http://schemas.microsoft.com/office/drawing/2014/main" id="{F244DC4D-B68C-42B4-874F-D98D38596630}"/>
              </a:ext>
            </a:extLst>
          </p:cNvPr>
          <p:cNvSpPr txBox="1">
            <a:spLocks noChangeArrowheads="1"/>
          </p:cNvSpPr>
          <p:nvPr/>
        </p:nvSpPr>
        <p:spPr bwMode="auto">
          <a:xfrm>
            <a:off x="966788" y="5084763"/>
            <a:ext cx="720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ctr" eaLnBrk="1" hangingPunct="1">
              <a:spcBef>
                <a:spcPct val="50000"/>
              </a:spcBef>
              <a:buClrTx/>
              <a:buSzTx/>
            </a:pPr>
            <a:r>
              <a:rPr lang="en-US" altLang="zh-CN" sz="1800">
                <a:solidFill>
                  <a:srgbClr val="333333"/>
                </a:solidFill>
                <a:effectLst/>
                <a:latin typeface="Arial" panose="020B0604020202020204" pitchFamily="34" charset="0"/>
              </a:rPr>
              <a:t>0001</a:t>
            </a:r>
          </a:p>
        </p:txBody>
      </p:sp>
      <p:sp>
        <p:nvSpPr>
          <p:cNvPr id="162832" name="Text Box 16">
            <a:extLst>
              <a:ext uri="{FF2B5EF4-FFF2-40B4-BE49-F238E27FC236}">
                <a16:creationId xmlns:a16="http://schemas.microsoft.com/office/drawing/2014/main" id="{BECEB22F-9440-4ADC-8480-187AAACF36B1}"/>
              </a:ext>
            </a:extLst>
          </p:cNvPr>
          <p:cNvSpPr txBox="1">
            <a:spLocks noChangeArrowheads="1"/>
          </p:cNvSpPr>
          <p:nvPr/>
        </p:nvSpPr>
        <p:spPr bwMode="auto">
          <a:xfrm>
            <a:off x="965200" y="5487988"/>
            <a:ext cx="720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ctr" eaLnBrk="1" hangingPunct="1">
              <a:spcBef>
                <a:spcPct val="50000"/>
              </a:spcBef>
              <a:buClrTx/>
              <a:buSzTx/>
            </a:pPr>
            <a:r>
              <a:rPr lang="en-US" altLang="zh-CN" sz="1800">
                <a:solidFill>
                  <a:srgbClr val="333333"/>
                </a:solidFill>
                <a:effectLst/>
                <a:latin typeface="Arial" panose="020B0604020202020204" pitchFamily="34" charset="0"/>
              </a:rPr>
              <a:t>1110</a:t>
            </a:r>
          </a:p>
        </p:txBody>
      </p:sp>
      <p:sp>
        <p:nvSpPr>
          <p:cNvPr id="162833" name="Text Box 17">
            <a:extLst>
              <a:ext uri="{FF2B5EF4-FFF2-40B4-BE49-F238E27FC236}">
                <a16:creationId xmlns:a16="http://schemas.microsoft.com/office/drawing/2014/main" id="{E90D72CD-E14D-4D48-9E6F-4CDD8F2B2CF3}"/>
              </a:ext>
            </a:extLst>
          </p:cNvPr>
          <p:cNvSpPr txBox="1">
            <a:spLocks noChangeArrowheads="1"/>
          </p:cNvSpPr>
          <p:nvPr/>
        </p:nvSpPr>
        <p:spPr bwMode="auto">
          <a:xfrm>
            <a:off x="1463675" y="5487988"/>
            <a:ext cx="1009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ctr" eaLnBrk="1" hangingPunct="1">
              <a:spcBef>
                <a:spcPct val="50000"/>
              </a:spcBef>
              <a:buClrTx/>
              <a:buSzTx/>
            </a:pPr>
            <a:r>
              <a:rPr lang="en-US" altLang="zh-CN" sz="1800">
                <a:solidFill>
                  <a:srgbClr val="333333"/>
                </a:solidFill>
                <a:effectLst/>
                <a:latin typeface="Arial" panose="020B0604020202020204" pitchFamily="34" charset="0"/>
              </a:rPr>
              <a:t>100000</a:t>
            </a:r>
          </a:p>
        </p:txBody>
      </p:sp>
      <p:sp>
        <p:nvSpPr>
          <p:cNvPr id="162834" name="Text Box 18">
            <a:extLst>
              <a:ext uri="{FF2B5EF4-FFF2-40B4-BE49-F238E27FC236}">
                <a16:creationId xmlns:a16="http://schemas.microsoft.com/office/drawing/2014/main" id="{38B8776A-9F91-4802-885F-2FF5C51719CA}"/>
              </a:ext>
            </a:extLst>
          </p:cNvPr>
          <p:cNvSpPr txBox="1">
            <a:spLocks noChangeArrowheads="1"/>
          </p:cNvSpPr>
          <p:nvPr/>
        </p:nvSpPr>
        <p:spPr bwMode="auto">
          <a:xfrm>
            <a:off x="1381125" y="5084763"/>
            <a:ext cx="11525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ctr" eaLnBrk="1" hangingPunct="1">
              <a:spcBef>
                <a:spcPct val="50000"/>
              </a:spcBef>
              <a:buClrTx/>
              <a:buSzTx/>
            </a:pPr>
            <a:r>
              <a:rPr lang="en-US" altLang="zh-CN" sz="1800">
                <a:solidFill>
                  <a:srgbClr val="333333"/>
                </a:solidFill>
                <a:effectLst/>
                <a:latin typeface="Arial" panose="020B0604020202020204" pitchFamily="34" charset="0"/>
              </a:rPr>
              <a:t>010110</a:t>
            </a:r>
          </a:p>
        </p:txBody>
      </p:sp>
      <p:sp>
        <p:nvSpPr>
          <p:cNvPr id="162835" name="Text Box 19">
            <a:extLst>
              <a:ext uri="{FF2B5EF4-FFF2-40B4-BE49-F238E27FC236}">
                <a16:creationId xmlns:a16="http://schemas.microsoft.com/office/drawing/2014/main" id="{FD7C5AF4-54E2-49AF-B30D-734E897183B1}"/>
              </a:ext>
            </a:extLst>
          </p:cNvPr>
          <p:cNvSpPr txBox="1">
            <a:spLocks noChangeArrowheads="1"/>
          </p:cNvSpPr>
          <p:nvPr/>
        </p:nvSpPr>
        <p:spPr bwMode="auto">
          <a:xfrm>
            <a:off x="2422525" y="5084763"/>
            <a:ext cx="720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ctr" eaLnBrk="1" hangingPunct="1">
              <a:spcBef>
                <a:spcPct val="50000"/>
              </a:spcBef>
              <a:buClrTx/>
              <a:buSzTx/>
            </a:pPr>
            <a:r>
              <a:rPr lang="en-US" altLang="zh-CN" sz="1800">
                <a:solidFill>
                  <a:srgbClr val="333333"/>
                </a:solidFill>
                <a:effectLst/>
                <a:latin typeface="Arial" panose="020B0604020202020204" pitchFamily="34" charset="0"/>
              </a:rPr>
              <a:t>111</a:t>
            </a:r>
          </a:p>
        </p:txBody>
      </p:sp>
      <p:sp>
        <p:nvSpPr>
          <p:cNvPr id="162836" name="Text Box 20">
            <a:extLst>
              <a:ext uri="{FF2B5EF4-FFF2-40B4-BE49-F238E27FC236}">
                <a16:creationId xmlns:a16="http://schemas.microsoft.com/office/drawing/2014/main" id="{DAF5B5D6-4824-4794-B9B8-F5A6BB50D0AA}"/>
              </a:ext>
            </a:extLst>
          </p:cNvPr>
          <p:cNvSpPr txBox="1">
            <a:spLocks noChangeArrowheads="1"/>
          </p:cNvSpPr>
          <p:nvPr/>
        </p:nvSpPr>
        <p:spPr bwMode="auto">
          <a:xfrm>
            <a:off x="2427288" y="5489575"/>
            <a:ext cx="720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ctr" eaLnBrk="1" hangingPunct="1">
              <a:spcBef>
                <a:spcPct val="50000"/>
              </a:spcBef>
              <a:buClrTx/>
              <a:buSzTx/>
            </a:pPr>
            <a:r>
              <a:rPr lang="en-US" altLang="zh-CN" sz="1800">
                <a:solidFill>
                  <a:srgbClr val="333333"/>
                </a:solidFill>
                <a:effectLst/>
                <a:latin typeface="Arial" panose="020B0604020202020204" pitchFamily="34" charset="0"/>
              </a:rPr>
              <a:t>100</a:t>
            </a:r>
          </a:p>
        </p:txBody>
      </p:sp>
      <p:sp>
        <p:nvSpPr>
          <p:cNvPr id="162837" name="Text Box 21">
            <a:extLst>
              <a:ext uri="{FF2B5EF4-FFF2-40B4-BE49-F238E27FC236}">
                <a16:creationId xmlns:a16="http://schemas.microsoft.com/office/drawing/2014/main" id="{3F18510F-6F09-40DB-9BC9-6E4DBD48817A}"/>
              </a:ext>
            </a:extLst>
          </p:cNvPr>
          <p:cNvSpPr txBox="1">
            <a:spLocks noChangeArrowheads="1"/>
          </p:cNvSpPr>
          <p:nvPr/>
        </p:nvSpPr>
        <p:spPr bwMode="auto">
          <a:xfrm>
            <a:off x="2776538" y="5499100"/>
            <a:ext cx="1301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ctr" eaLnBrk="1" hangingPunct="1">
              <a:spcBef>
                <a:spcPct val="50000"/>
              </a:spcBef>
              <a:buClrTx/>
              <a:buSzTx/>
            </a:pPr>
            <a:r>
              <a:rPr lang="en-US" altLang="zh-CN" sz="1800">
                <a:solidFill>
                  <a:srgbClr val="333333"/>
                </a:solidFill>
                <a:effectLst/>
                <a:latin typeface="Arial" panose="020B0604020202020204" pitchFamily="34" charset="0"/>
              </a:rPr>
              <a:t>0010110</a:t>
            </a:r>
          </a:p>
        </p:txBody>
      </p:sp>
      <p:sp>
        <p:nvSpPr>
          <p:cNvPr id="162838" name="Text Box 22">
            <a:extLst>
              <a:ext uri="{FF2B5EF4-FFF2-40B4-BE49-F238E27FC236}">
                <a16:creationId xmlns:a16="http://schemas.microsoft.com/office/drawing/2014/main" id="{2E9D18D2-49E0-4A57-B97F-A71798214FB6}"/>
              </a:ext>
            </a:extLst>
          </p:cNvPr>
          <p:cNvSpPr txBox="1">
            <a:spLocks noChangeArrowheads="1"/>
          </p:cNvSpPr>
          <p:nvPr/>
        </p:nvSpPr>
        <p:spPr bwMode="auto">
          <a:xfrm>
            <a:off x="2749550" y="5084763"/>
            <a:ext cx="13731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ctr" eaLnBrk="1" hangingPunct="1">
              <a:spcBef>
                <a:spcPct val="50000"/>
              </a:spcBef>
              <a:buClrTx/>
              <a:buSzTx/>
            </a:pPr>
            <a:r>
              <a:rPr lang="en-US" altLang="zh-CN" sz="1800">
                <a:solidFill>
                  <a:srgbClr val="333333"/>
                </a:solidFill>
                <a:effectLst/>
                <a:latin typeface="Arial" panose="020B0604020202020204" pitchFamily="34" charset="0"/>
              </a:rPr>
              <a:t>1011011</a:t>
            </a:r>
          </a:p>
        </p:txBody>
      </p:sp>
      <p:sp>
        <p:nvSpPr>
          <p:cNvPr id="162839" name="Text Box 23">
            <a:extLst>
              <a:ext uri="{FF2B5EF4-FFF2-40B4-BE49-F238E27FC236}">
                <a16:creationId xmlns:a16="http://schemas.microsoft.com/office/drawing/2014/main" id="{B6418F19-3397-4623-8914-CBE4A9602012}"/>
              </a:ext>
            </a:extLst>
          </p:cNvPr>
          <p:cNvSpPr txBox="1">
            <a:spLocks noChangeArrowheads="1"/>
          </p:cNvSpPr>
          <p:nvPr/>
        </p:nvSpPr>
        <p:spPr bwMode="auto">
          <a:xfrm>
            <a:off x="3862388" y="5084763"/>
            <a:ext cx="1295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ctr" eaLnBrk="1" hangingPunct="1">
              <a:spcBef>
                <a:spcPct val="50000"/>
              </a:spcBef>
              <a:buClrTx/>
              <a:buSzTx/>
            </a:pPr>
            <a:r>
              <a:rPr lang="en-US" altLang="zh-CN" sz="1800">
                <a:solidFill>
                  <a:srgbClr val="333333"/>
                </a:solidFill>
                <a:effectLst/>
                <a:latin typeface="Arial" panose="020B0604020202020204" pitchFamily="34" charset="0"/>
              </a:rPr>
              <a:t>110000</a:t>
            </a:r>
          </a:p>
        </p:txBody>
      </p:sp>
      <p:sp>
        <p:nvSpPr>
          <p:cNvPr id="162840" name="Text Box 24">
            <a:extLst>
              <a:ext uri="{FF2B5EF4-FFF2-40B4-BE49-F238E27FC236}">
                <a16:creationId xmlns:a16="http://schemas.microsoft.com/office/drawing/2014/main" id="{DE1A28D4-3CDA-45EE-8740-A2A423714B3C}"/>
              </a:ext>
            </a:extLst>
          </p:cNvPr>
          <p:cNvSpPr txBox="1">
            <a:spLocks noChangeArrowheads="1"/>
          </p:cNvSpPr>
          <p:nvPr/>
        </p:nvSpPr>
        <p:spPr bwMode="auto">
          <a:xfrm>
            <a:off x="3930650" y="5487988"/>
            <a:ext cx="11572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ctr" eaLnBrk="1" hangingPunct="1">
              <a:spcBef>
                <a:spcPct val="50000"/>
              </a:spcBef>
              <a:buClrTx/>
              <a:buSzTx/>
            </a:pPr>
            <a:r>
              <a:rPr lang="en-US" altLang="zh-CN" sz="1800">
                <a:solidFill>
                  <a:srgbClr val="333333"/>
                </a:solidFill>
                <a:effectLst/>
                <a:latin typeface="Arial" panose="020B0604020202020204" pitchFamily="34" charset="0"/>
              </a:rPr>
              <a:t>100111</a:t>
            </a:r>
          </a:p>
        </p:txBody>
      </p:sp>
      <p:sp>
        <p:nvSpPr>
          <p:cNvPr id="162841" name="Text Box 25">
            <a:extLst>
              <a:ext uri="{FF2B5EF4-FFF2-40B4-BE49-F238E27FC236}">
                <a16:creationId xmlns:a16="http://schemas.microsoft.com/office/drawing/2014/main" id="{3E4FE845-E865-46CA-9E35-5116A2DD3797}"/>
              </a:ext>
            </a:extLst>
          </p:cNvPr>
          <p:cNvSpPr txBox="1">
            <a:spLocks noChangeArrowheads="1"/>
          </p:cNvSpPr>
          <p:nvPr/>
        </p:nvSpPr>
        <p:spPr bwMode="auto">
          <a:xfrm>
            <a:off x="4776788" y="5084763"/>
            <a:ext cx="720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ctr" eaLnBrk="1" hangingPunct="1">
              <a:spcBef>
                <a:spcPct val="50000"/>
              </a:spcBef>
              <a:buClrTx/>
              <a:buSzTx/>
            </a:pPr>
            <a:r>
              <a:rPr lang="en-US" altLang="zh-CN" sz="1800">
                <a:solidFill>
                  <a:srgbClr val="333333"/>
                </a:solidFill>
                <a:effectLst/>
                <a:latin typeface="Arial" panose="020B0604020202020204" pitchFamily="34" charset="0"/>
              </a:rPr>
              <a:t>0100</a:t>
            </a:r>
          </a:p>
        </p:txBody>
      </p:sp>
      <p:sp>
        <p:nvSpPr>
          <p:cNvPr id="162842" name="Text Box 26">
            <a:extLst>
              <a:ext uri="{FF2B5EF4-FFF2-40B4-BE49-F238E27FC236}">
                <a16:creationId xmlns:a16="http://schemas.microsoft.com/office/drawing/2014/main" id="{173AC74F-8D78-4478-9794-09789E9CB43D}"/>
              </a:ext>
            </a:extLst>
          </p:cNvPr>
          <p:cNvSpPr txBox="1">
            <a:spLocks noChangeArrowheads="1"/>
          </p:cNvSpPr>
          <p:nvPr/>
        </p:nvSpPr>
        <p:spPr bwMode="auto">
          <a:xfrm>
            <a:off x="4781550" y="5487988"/>
            <a:ext cx="720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ctr" eaLnBrk="1" hangingPunct="1">
              <a:spcBef>
                <a:spcPct val="50000"/>
              </a:spcBef>
              <a:buClrTx/>
              <a:buSzTx/>
            </a:pPr>
            <a:r>
              <a:rPr lang="en-US" altLang="zh-CN" sz="1800">
                <a:solidFill>
                  <a:srgbClr val="333333"/>
                </a:solidFill>
                <a:effectLst/>
                <a:latin typeface="Arial" panose="020B0604020202020204" pitchFamily="34" charset="0"/>
              </a:rPr>
              <a:t>0001</a:t>
            </a:r>
          </a:p>
        </p:txBody>
      </p:sp>
      <p:sp>
        <p:nvSpPr>
          <p:cNvPr id="162843" name="Text Box 27">
            <a:extLst>
              <a:ext uri="{FF2B5EF4-FFF2-40B4-BE49-F238E27FC236}">
                <a16:creationId xmlns:a16="http://schemas.microsoft.com/office/drawing/2014/main" id="{E8BE0198-71AE-4862-BA97-D328FF605965}"/>
              </a:ext>
            </a:extLst>
          </p:cNvPr>
          <p:cNvSpPr txBox="1">
            <a:spLocks noChangeArrowheads="1"/>
          </p:cNvSpPr>
          <p:nvPr/>
        </p:nvSpPr>
        <p:spPr bwMode="auto">
          <a:xfrm>
            <a:off x="5502275" y="5078413"/>
            <a:ext cx="15843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ctr" eaLnBrk="1" hangingPunct="1">
              <a:spcBef>
                <a:spcPct val="50000"/>
              </a:spcBef>
              <a:buClrTx/>
              <a:buSzTx/>
            </a:pPr>
            <a:r>
              <a:rPr lang="en-US" altLang="zh-CN" sz="1800">
                <a:solidFill>
                  <a:srgbClr val="333333"/>
                </a:solidFill>
                <a:effectLst/>
                <a:latin typeface="Arial" panose="020B0604020202020204" pitchFamily="34" charset="0"/>
              </a:rPr>
              <a:t>1001110100</a:t>
            </a:r>
          </a:p>
        </p:txBody>
      </p:sp>
      <p:sp>
        <p:nvSpPr>
          <p:cNvPr id="162844" name="Text Box 28">
            <a:extLst>
              <a:ext uri="{FF2B5EF4-FFF2-40B4-BE49-F238E27FC236}">
                <a16:creationId xmlns:a16="http://schemas.microsoft.com/office/drawing/2014/main" id="{2FA1B0E7-A03F-43C3-9ECD-A1A3F1F221D9}"/>
              </a:ext>
            </a:extLst>
          </p:cNvPr>
          <p:cNvSpPr txBox="1">
            <a:spLocks noChangeArrowheads="1"/>
          </p:cNvSpPr>
          <p:nvPr/>
        </p:nvSpPr>
        <p:spPr bwMode="auto">
          <a:xfrm>
            <a:off x="5486400" y="5487988"/>
            <a:ext cx="15890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ctr" eaLnBrk="1" hangingPunct="1">
              <a:spcBef>
                <a:spcPct val="50000"/>
              </a:spcBef>
              <a:buClrTx/>
              <a:buSzTx/>
            </a:pPr>
            <a:r>
              <a:rPr lang="en-US" altLang="zh-CN" sz="1800">
                <a:solidFill>
                  <a:srgbClr val="333333"/>
                </a:solidFill>
                <a:effectLst/>
                <a:latin typeface="Arial" panose="020B0604020202020204" pitchFamily="34" charset="0"/>
              </a:rPr>
              <a:t>1100000001</a:t>
            </a:r>
          </a:p>
        </p:txBody>
      </p:sp>
      <p:sp>
        <p:nvSpPr>
          <p:cNvPr id="162845" name="Text Box 29">
            <a:extLst>
              <a:ext uri="{FF2B5EF4-FFF2-40B4-BE49-F238E27FC236}">
                <a16:creationId xmlns:a16="http://schemas.microsoft.com/office/drawing/2014/main" id="{F058BF71-28B1-4EE6-BE1E-80C566F4B53D}"/>
              </a:ext>
            </a:extLst>
          </p:cNvPr>
          <p:cNvSpPr txBox="1">
            <a:spLocks noChangeArrowheads="1"/>
          </p:cNvSpPr>
          <p:nvPr/>
        </p:nvSpPr>
        <p:spPr bwMode="auto">
          <a:xfrm>
            <a:off x="6754813" y="5084763"/>
            <a:ext cx="173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ctr" eaLnBrk="1" hangingPunct="1">
              <a:spcBef>
                <a:spcPct val="50000"/>
              </a:spcBef>
              <a:buClrTx/>
              <a:buSzTx/>
            </a:pPr>
            <a:r>
              <a:rPr lang="en-US" altLang="zh-CN" sz="1800">
                <a:solidFill>
                  <a:srgbClr val="333333"/>
                </a:solidFill>
                <a:effectLst/>
                <a:latin typeface="Arial" panose="020B0604020202020204" pitchFamily="34" charset="0"/>
              </a:rPr>
              <a:t>1010101</a:t>
            </a:r>
          </a:p>
        </p:txBody>
      </p:sp>
      <p:sp>
        <p:nvSpPr>
          <p:cNvPr id="162846" name="Text Box 30">
            <a:extLst>
              <a:ext uri="{FF2B5EF4-FFF2-40B4-BE49-F238E27FC236}">
                <a16:creationId xmlns:a16="http://schemas.microsoft.com/office/drawing/2014/main" id="{B736D181-B31A-438B-B60B-4CACBA915DF1}"/>
              </a:ext>
            </a:extLst>
          </p:cNvPr>
          <p:cNvSpPr txBox="1">
            <a:spLocks noChangeArrowheads="1"/>
          </p:cNvSpPr>
          <p:nvPr/>
        </p:nvSpPr>
        <p:spPr bwMode="auto">
          <a:xfrm>
            <a:off x="6931025" y="5489575"/>
            <a:ext cx="13684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ctr" eaLnBrk="1" hangingPunct="1">
              <a:spcBef>
                <a:spcPct val="50000"/>
              </a:spcBef>
              <a:buClrTx/>
              <a:buSzTx/>
            </a:pPr>
            <a:r>
              <a:rPr lang="en-US" altLang="zh-CN" sz="1800">
                <a:solidFill>
                  <a:srgbClr val="333333"/>
                </a:solidFill>
                <a:effectLst/>
                <a:latin typeface="Arial" panose="020B0604020202020204" pitchFamily="34" charset="0"/>
              </a:rPr>
              <a:t>0001010</a:t>
            </a:r>
          </a:p>
        </p:txBody>
      </p:sp>
      <p:sp>
        <p:nvSpPr>
          <p:cNvPr id="162847" name="Text Box 31">
            <a:extLst>
              <a:ext uri="{FF2B5EF4-FFF2-40B4-BE49-F238E27FC236}">
                <a16:creationId xmlns:a16="http://schemas.microsoft.com/office/drawing/2014/main" id="{BC7BB424-8A77-4C0D-BC3F-24245717C21F}"/>
              </a:ext>
            </a:extLst>
          </p:cNvPr>
          <p:cNvSpPr txBox="1">
            <a:spLocks noChangeArrowheads="1"/>
          </p:cNvSpPr>
          <p:nvPr/>
        </p:nvSpPr>
        <p:spPr bwMode="auto">
          <a:xfrm>
            <a:off x="7885113" y="5487988"/>
            <a:ext cx="720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ctr" eaLnBrk="1" hangingPunct="1">
              <a:spcBef>
                <a:spcPct val="50000"/>
              </a:spcBef>
              <a:buClrTx/>
              <a:buSzTx/>
            </a:pPr>
            <a:r>
              <a:rPr lang="en-US" altLang="zh-CN" sz="1800">
                <a:solidFill>
                  <a:srgbClr val="333333"/>
                </a:solidFill>
                <a:effectLst/>
                <a:latin typeface="Arial" panose="020B0604020202020204" pitchFamily="34" charset="0"/>
              </a:rPr>
              <a:t>010</a:t>
            </a:r>
          </a:p>
        </p:txBody>
      </p:sp>
      <p:sp>
        <p:nvSpPr>
          <p:cNvPr id="162848" name="Text Box 32">
            <a:extLst>
              <a:ext uri="{FF2B5EF4-FFF2-40B4-BE49-F238E27FC236}">
                <a16:creationId xmlns:a16="http://schemas.microsoft.com/office/drawing/2014/main" id="{9B508126-8B0A-493C-B284-A9AC35FE721B}"/>
              </a:ext>
            </a:extLst>
          </p:cNvPr>
          <p:cNvSpPr txBox="1">
            <a:spLocks noChangeArrowheads="1"/>
          </p:cNvSpPr>
          <p:nvPr/>
        </p:nvSpPr>
        <p:spPr bwMode="auto">
          <a:xfrm>
            <a:off x="7885113" y="5084763"/>
            <a:ext cx="720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ctr" eaLnBrk="1" hangingPunct="1">
              <a:spcBef>
                <a:spcPct val="50000"/>
              </a:spcBef>
              <a:buClrTx/>
              <a:buSzTx/>
            </a:pPr>
            <a:r>
              <a:rPr lang="en-US" altLang="zh-CN" sz="1800">
                <a:solidFill>
                  <a:srgbClr val="333333"/>
                </a:solidFill>
                <a:effectLst/>
                <a:latin typeface="Arial" panose="020B0604020202020204" pitchFamily="34" charset="0"/>
              </a:rPr>
              <a:t>011</a:t>
            </a:r>
          </a:p>
        </p:txBody>
      </p:sp>
      <p:sp>
        <p:nvSpPr>
          <p:cNvPr id="162849" name="Line 33">
            <a:extLst>
              <a:ext uri="{FF2B5EF4-FFF2-40B4-BE49-F238E27FC236}">
                <a16:creationId xmlns:a16="http://schemas.microsoft.com/office/drawing/2014/main" id="{CD4AB748-5BE7-40C1-8E3F-B08336E109B6}"/>
              </a:ext>
            </a:extLst>
          </p:cNvPr>
          <p:cNvSpPr>
            <a:spLocks noChangeShapeType="1"/>
          </p:cNvSpPr>
          <p:nvPr/>
        </p:nvSpPr>
        <p:spPr bwMode="auto">
          <a:xfrm>
            <a:off x="1581150" y="5146675"/>
            <a:ext cx="0" cy="647700"/>
          </a:xfrm>
          <a:prstGeom prst="line">
            <a:avLst/>
          </a:prstGeom>
          <a:noFill/>
          <a:ln w="28575">
            <a:solidFill>
              <a:srgbClr val="FF0000"/>
            </a:solidFill>
            <a:round/>
            <a:headEnd/>
            <a:tailEnd/>
          </a:ln>
          <a:effectLst/>
        </p:spPr>
        <p:txBody>
          <a:bodyPr/>
          <a:lstStyle/>
          <a:p>
            <a:pPr>
              <a:defRPr/>
            </a:pPr>
            <a:endParaRPr lang="zh-CN" altLang="en-US"/>
          </a:p>
        </p:txBody>
      </p:sp>
      <p:sp>
        <p:nvSpPr>
          <p:cNvPr id="162850" name="Line 34">
            <a:extLst>
              <a:ext uri="{FF2B5EF4-FFF2-40B4-BE49-F238E27FC236}">
                <a16:creationId xmlns:a16="http://schemas.microsoft.com/office/drawing/2014/main" id="{A7D4A6FC-BD91-4152-AFB8-9C5229924828}"/>
              </a:ext>
            </a:extLst>
          </p:cNvPr>
          <p:cNvSpPr>
            <a:spLocks noChangeShapeType="1"/>
          </p:cNvSpPr>
          <p:nvPr/>
        </p:nvSpPr>
        <p:spPr bwMode="auto">
          <a:xfrm>
            <a:off x="2987675" y="5146675"/>
            <a:ext cx="0" cy="647700"/>
          </a:xfrm>
          <a:prstGeom prst="line">
            <a:avLst/>
          </a:prstGeom>
          <a:noFill/>
          <a:ln w="28575">
            <a:solidFill>
              <a:srgbClr val="FF0000"/>
            </a:solidFill>
            <a:round/>
            <a:headEnd/>
            <a:tailEnd/>
          </a:ln>
          <a:effectLst/>
        </p:spPr>
        <p:txBody>
          <a:bodyPr/>
          <a:lstStyle/>
          <a:p>
            <a:pPr>
              <a:defRPr/>
            </a:pPr>
            <a:endParaRPr lang="zh-CN" altLang="en-US"/>
          </a:p>
        </p:txBody>
      </p:sp>
      <p:sp>
        <p:nvSpPr>
          <p:cNvPr id="162851" name="Line 35">
            <a:extLst>
              <a:ext uri="{FF2B5EF4-FFF2-40B4-BE49-F238E27FC236}">
                <a16:creationId xmlns:a16="http://schemas.microsoft.com/office/drawing/2014/main" id="{1A376B06-C147-42A9-8610-95263A1E9CAE}"/>
              </a:ext>
            </a:extLst>
          </p:cNvPr>
          <p:cNvSpPr>
            <a:spLocks noChangeShapeType="1"/>
          </p:cNvSpPr>
          <p:nvPr/>
        </p:nvSpPr>
        <p:spPr bwMode="auto">
          <a:xfrm>
            <a:off x="4881563" y="5146675"/>
            <a:ext cx="0" cy="647700"/>
          </a:xfrm>
          <a:prstGeom prst="line">
            <a:avLst/>
          </a:prstGeom>
          <a:noFill/>
          <a:ln w="28575">
            <a:solidFill>
              <a:srgbClr val="FF0000"/>
            </a:solidFill>
            <a:round/>
            <a:headEnd/>
            <a:tailEnd/>
          </a:ln>
          <a:effectLst/>
        </p:spPr>
        <p:txBody>
          <a:bodyPr/>
          <a:lstStyle/>
          <a:p>
            <a:pPr>
              <a:defRPr/>
            </a:pPr>
            <a:endParaRPr lang="zh-CN" altLang="en-US"/>
          </a:p>
        </p:txBody>
      </p:sp>
      <p:sp>
        <p:nvSpPr>
          <p:cNvPr id="162852" name="Line 36">
            <a:extLst>
              <a:ext uri="{FF2B5EF4-FFF2-40B4-BE49-F238E27FC236}">
                <a16:creationId xmlns:a16="http://schemas.microsoft.com/office/drawing/2014/main" id="{DA3A36A8-06B7-4223-993A-E59879530C5A}"/>
              </a:ext>
            </a:extLst>
          </p:cNvPr>
          <p:cNvSpPr>
            <a:spLocks noChangeShapeType="1"/>
          </p:cNvSpPr>
          <p:nvPr/>
        </p:nvSpPr>
        <p:spPr bwMode="auto">
          <a:xfrm>
            <a:off x="8050213" y="5146675"/>
            <a:ext cx="0" cy="647700"/>
          </a:xfrm>
          <a:prstGeom prst="line">
            <a:avLst/>
          </a:prstGeom>
          <a:noFill/>
          <a:ln w="28575">
            <a:solidFill>
              <a:srgbClr val="FF0000"/>
            </a:solidFill>
            <a:round/>
            <a:headEnd/>
            <a:tailEnd/>
          </a:ln>
          <a:effectLst/>
        </p:spPr>
        <p:txBody>
          <a:bodyPr/>
          <a:lstStyle/>
          <a:p>
            <a:pPr>
              <a:defRPr/>
            </a:pP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62827"/>
                                        </p:tgtEl>
                                        <p:attrNameLst>
                                          <p:attrName>style.visibility</p:attrName>
                                        </p:attrNameLst>
                                      </p:cBhvr>
                                      <p:to>
                                        <p:strVal val="visible"/>
                                      </p:to>
                                    </p:set>
                                    <p:anim calcmode="lin" valueType="num">
                                      <p:cBhvr additive="base">
                                        <p:cTn id="7" dur="500" fill="hold"/>
                                        <p:tgtEl>
                                          <p:spTgt spid="162827"/>
                                        </p:tgtEl>
                                        <p:attrNameLst>
                                          <p:attrName>ppt_x</p:attrName>
                                        </p:attrNameLst>
                                      </p:cBhvr>
                                      <p:tavLst>
                                        <p:tav tm="0">
                                          <p:val>
                                            <p:strVal val="0-#ppt_w/2"/>
                                          </p:val>
                                        </p:tav>
                                        <p:tav tm="100000">
                                          <p:val>
                                            <p:strVal val="#ppt_x"/>
                                          </p:val>
                                        </p:tav>
                                      </p:tavLst>
                                    </p:anim>
                                    <p:anim calcmode="lin" valueType="num">
                                      <p:cBhvr additive="base">
                                        <p:cTn id="8" dur="500" fill="hold"/>
                                        <p:tgtEl>
                                          <p:spTgt spid="16282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62831"/>
                                        </p:tgtEl>
                                        <p:attrNameLst>
                                          <p:attrName>style.visibility</p:attrName>
                                        </p:attrNameLst>
                                      </p:cBhvr>
                                      <p:to>
                                        <p:strVal val="visible"/>
                                      </p:to>
                                    </p:set>
                                    <p:animEffect transition="in" filter="blinds(horizontal)">
                                      <p:cBhvr>
                                        <p:cTn id="13" dur="500"/>
                                        <p:tgtEl>
                                          <p:spTgt spid="16283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62832"/>
                                        </p:tgtEl>
                                        <p:attrNameLst>
                                          <p:attrName>style.visibility</p:attrName>
                                        </p:attrNameLst>
                                      </p:cBhvr>
                                      <p:to>
                                        <p:strVal val="visible"/>
                                      </p:to>
                                    </p:set>
                                    <p:animEffect transition="in" filter="blinds(horizontal)">
                                      <p:cBhvr>
                                        <p:cTn id="18" dur="500"/>
                                        <p:tgtEl>
                                          <p:spTgt spid="16283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162849"/>
                                        </p:tgtEl>
                                        <p:attrNameLst>
                                          <p:attrName>style.visibility</p:attrName>
                                        </p:attrNameLst>
                                      </p:cBhvr>
                                      <p:to>
                                        <p:strVal val="visible"/>
                                      </p:to>
                                    </p:set>
                                    <p:animEffect transition="in" filter="blinds(horizontal)">
                                      <p:cBhvr>
                                        <p:cTn id="23" dur="500"/>
                                        <p:tgtEl>
                                          <p:spTgt spid="16284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62834"/>
                                        </p:tgtEl>
                                        <p:attrNameLst>
                                          <p:attrName>style.visibility</p:attrName>
                                        </p:attrNameLst>
                                      </p:cBhvr>
                                      <p:to>
                                        <p:strVal val="visible"/>
                                      </p:to>
                                    </p:set>
                                    <p:animEffect transition="in" filter="blinds(horizontal)">
                                      <p:cBhvr>
                                        <p:cTn id="28" dur="500"/>
                                        <p:tgtEl>
                                          <p:spTgt spid="16283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62833"/>
                                        </p:tgtEl>
                                        <p:attrNameLst>
                                          <p:attrName>style.visibility</p:attrName>
                                        </p:attrNameLst>
                                      </p:cBhvr>
                                      <p:to>
                                        <p:strVal val="visible"/>
                                      </p:to>
                                    </p:set>
                                    <p:animEffect transition="in" filter="blinds(horizontal)">
                                      <p:cBhvr>
                                        <p:cTn id="33" dur="500"/>
                                        <p:tgtEl>
                                          <p:spTgt spid="16283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8" fill="hold" nodeType="clickEffect">
                                  <p:stCondLst>
                                    <p:cond delay="0"/>
                                  </p:stCondLst>
                                  <p:childTnLst>
                                    <p:set>
                                      <p:cBhvr>
                                        <p:cTn id="37" dur="1" fill="hold">
                                          <p:stCondLst>
                                            <p:cond delay="0"/>
                                          </p:stCondLst>
                                        </p:cTn>
                                        <p:tgtEl>
                                          <p:spTgt spid="162828"/>
                                        </p:tgtEl>
                                        <p:attrNameLst>
                                          <p:attrName>style.visibility</p:attrName>
                                        </p:attrNameLst>
                                      </p:cBhvr>
                                      <p:to>
                                        <p:strVal val="visible"/>
                                      </p:to>
                                    </p:set>
                                    <p:anim calcmode="lin" valueType="num">
                                      <p:cBhvr additive="base">
                                        <p:cTn id="38" dur="500" fill="hold"/>
                                        <p:tgtEl>
                                          <p:spTgt spid="162828"/>
                                        </p:tgtEl>
                                        <p:attrNameLst>
                                          <p:attrName>ppt_x</p:attrName>
                                        </p:attrNameLst>
                                      </p:cBhvr>
                                      <p:tavLst>
                                        <p:tav tm="0">
                                          <p:val>
                                            <p:strVal val="0-#ppt_w/2"/>
                                          </p:val>
                                        </p:tav>
                                        <p:tav tm="100000">
                                          <p:val>
                                            <p:strVal val="#ppt_x"/>
                                          </p:val>
                                        </p:tav>
                                      </p:tavLst>
                                    </p:anim>
                                    <p:anim calcmode="lin" valueType="num">
                                      <p:cBhvr additive="base">
                                        <p:cTn id="39" dur="500" fill="hold"/>
                                        <p:tgtEl>
                                          <p:spTgt spid="162828"/>
                                        </p:tgtEl>
                                        <p:attrNameLst>
                                          <p:attrName>ppt_y</p:attrName>
                                        </p:attrNameLst>
                                      </p:cBhvr>
                                      <p:tavLst>
                                        <p:tav tm="0">
                                          <p:val>
                                            <p:strVal val="#ppt_y"/>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62835"/>
                                        </p:tgtEl>
                                        <p:attrNameLst>
                                          <p:attrName>style.visibility</p:attrName>
                                        </p:attrNameLst>
                                      </p:cBhvr>
                                      <p:to>
                                        <p:strVal val="visible"/>
                                      </p:to>
                                    </p:set>
                                    <p:animEffect transition="in" filter="blinds(horizontal)">
                                      <p:cBhvr>
                                        <p:cTn id="44" dur="500"/>
                                        <p:tgtEl>
                                          <p:spTgt spid="16283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162836"/>
                                        </p:tgtEl>
                                        <p:attrNameLst>
                                          <p:attrName>style.visibility</p:attrName>
                                        </p:attrNameLst>
                                      </p:cBhvr>
                                      <p:to>
                                        <p:strVal val="visible"/>
                                      </p:to>
                                    </p:set>
                                    <p:animEffect transition="in" filter="blinds(horizontal)">
                                      <p:cBhvr>
                                        <p:cTn id="49" dur="500"/>
                                        <p:tgtEl>
                                          <p:spTgt spid="16283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nodeType="clickEffect">
                                  <p:stCondLst>
                                    <p:cond delay="0"/>
                                  </p:stCondLst>
                                  <p:childTnLst>
                                    <p:set>
                                      <p:cBhvr>
                                        <p:cTn id="53" dur="1" fill="hold">
                                          <p:stCondLst>
                                            <p:cond delay="0"/>
                                          </p:stCondLst>
                                        </p:cTn>
                                        <p:tgtEl>
                                          <p:spTgt spid="162850"/>
                                        </p:tgtEl>
                                        <p:attrNameLst>
                                          <p:attrName>style.visibility</p:attrName>
                                        </p:attrNameLst>
                                      </p:cBhvr>
                                      <p:to>
                                        <p:strVal val="visible"/>
                                      </p:to>
                                    </p:set>
                                    <p:animEffect transition="in" filter="blinds(horizontal)">
                                      <p:cBhvr>
                                        <p:cTn id="54" dur="500"/>
                                        <p:tgtEl>
                                          <p:spTgt spid="162850"/>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162838"/>
                                        </p:tgtEl>
                                        <p:attrNameLst>
                                          <p:attrName>style.visibility</p:attrName>
                                        </p:attrNameLst>
                                      </p:cBhvr>
                                      <p:to>
                                        <p:strVal val="visible"/>
                                      </p:to>
                                    </p:set>
                                    <p:animEffect transition="in" filter="blinds(horizontal)">
                                      <p:cBhvr>
                                        <p:cTn id="59" dur="500"/>
                                        <p:tgtEl>
                                          <p:spTgt spid="162838"/>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162837"/>
                                        </p:tgtEl>
                                        <p:attrNameLst>
                                          <p:attrName>style.visibility</p:attrName>
                                        </p:attrNameLst>
                                      </p:cBhvr>
                                      <p:to>
                                        <p:strVal val="visible"/>
                                      </p:to>
                                    </p:set>
                                    <p:animEffect transition="in" filter="blinds(horizontal)">
                                      <p:cBhvr>
                                        <p:cTn id="64" dur="500"/>
                                        <p:tgtEl>
                                          <p:spTgt spid="162837"/>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8" fill="hold" nodeType="clickEffect">
                                  <p:stCondLst>
                                    <p:cond delay="0"/>
                                  </p:stCondLst>
                                  <p:childTnLst>
                                    <p:set>
                                      <p:cBhvr>
                                        <p:cTn id="68" dur="1" fill="hold">
                                          <p:stCondLst>
                                            <p:cond delay="0"/>
                                          </p:stCondLst>
                                        </p:cTn>
                                        <p:tgtEl>
                                          <p:spTgt spid="162829"/>
                                        </p:tgtEl>
                                        <p:attrNameLst>
                                          <p:attrName>style.visibility</p:attrName>
                                        </p:attrNameLst>
                                      </p:cBhvr>
                                      <p:to>
                                        <p:strVal val="visible"/>
                                      </p:to>
                                    </p:set>
                                    <p:anim calcmode="lin" valueType="num">
                                      <p:cBhvr additive="base">
                                        <p:cTn id="69" dur="500" fill="hold"/>
                                        <p:tgtEl>
                                          <p:spTgt spid="162829"/>
                                        </p:tgtEl>
                                        <p:attrNameLst>
                                          <p:attrName>ppt_x</p:attrName>
                                        </p:attrNameLst>
                                      </p:cBhvr>
                                      <p:tavLst>
                                        <p:tav tm="0">
                                          <p:val>
                                            <p:strVal val="0-#ppt_w/2"/>
                                          </p:val>
                                        </p:tav>
                                        <p:tav tm="100000">
                                          <p:val>
                                            <p:strVal val="#ppt_x"/>
                                          </p:val>
                                        </p:tav>
                                      </p:tavLst>
                                    </p:anim>
                                    <p:anim calcmode="lin" valueType="num">
                                      <p:cBhvr additive="base">
                                        <p:cTn id="70" dur="500" fill="hold"/>
                                        <p:tgtEl>
                                          <p:spTgt spid="162829"/>
                                        </p:tgtEl>
                                        <p:attrNameLst>
                                          <p:attrName>ppt_y</p:attrName>
                                        </p:attrNameLst>
                                      </p:cBhvr>
                                      <p:tavLst>
                                        <p:tav tm="0">
                                          <p:val>
                                            <p:strVal val="#ppt_y"/>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162839"/>
                                        </p:tgtEl>
                                        <p:attrNameLst>
                                          <p:attrName>style.visibility</p:attrName>
                                        </p:attrNameLst>
                                      </p:cBhvr>
                                      <p:to>
                                        <p:strVal val="visible"/>
                                      </p:to>
                                    </p:set>
                                    <p:animEffect transition="in" filter="blinds(horizontal)">
                                      <p:cBhvr>
                                        <p:cTn id="75" dur="500"/>
                                        <p:tgtEl>
                                          <p:spTgt spid="162839"/>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162840"/>
                                        </p:tgtEl>
                                        <p:attrNameLst>
                                          <p:attrName>style.visibility</p:attrName>
                                        </p:attrNameLst>
                                      </p:cBhvr>
                                      <p:to>
                                        <p:strVal val="visible"/>
                                      </p:to>
                                    </p:set>
                                    <p:animEffect transition="in" filter="blinds(horizontal)">
                                      <p:cBhvr>
                                        <p:cTn id="80" dur="500"/>
                                        <p:tgtEl>
                                          <p:spTgt spid="162840"/>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3" presetClass="entr" presetSubtype="10" fill="hold" nodeType="clickEffect">
                                  <p:stCondLst>
                                    <p:cond delay="0"/>
                                  </p:stCondLst>
                                  <p:childTnLst>
                                    <p:set>
                                      <p:cBhvr>
                                        <p:cTn id="84" dur="1" fill="hold">
                                          <p:stCondLst>
                                            <p:cond delay="0"/>
                                          </p:stCondLst>
                                        </p:cTn>
                                        <p:tgtEl>
                                          <p:spTgt spid="162851"/>
                                        </p:tgtEl>
                                        <p:attrNameLst>
                                          <p:attrName>style.visibility</p:attrName>
                                        </p:attrNameLst>
                                      </p:cBhvr>
                                      <p:to>
                                        <p:strVal val="visible"/>
                                      </p:to>
                                    </p:set>
                                    <p:animEffect transition="in" filter="blinds(horizontal)">
                                      <p:cBhvr>
                                        <p:cTn id="85" dur="500"/>
                                        <p:tgtEl>
                                          <p:spTgt spid="162851"/>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162841"/>
                                        </p:tgtEl>
                                        <p:attrNameLst>
                                          <p:attrName>style.visibility</p:attrName>
                                        </p:attrNameLst>
                                      </p:cBhvr>
                                      <p:to>
                                        <p:strVal val="visible"/>
                                      </p:to>
                                    </p:set>
                                    <p:animEffect transition="in" filter="blinds(horizontal)">
                                      <p:cBhvr>
                                        <p:cTn id="90" dur="500"/>
                                        <p:tgtEl>
                                          <p:spTgt spid="162841"/>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3" presetClass="entr" presetSubtype="10" fill="hold" grpId="0" nodeType="clickEffect">
                                  <p:stCondLst>
                                    <p:cond delay="0"/>
                                  </p:stCondLst>
                                  <p:childTnLst>
                                    <p:set>
                                      <p:cBhvr>
                                        <p:cTn id="94" dur="1" fill="hold">
                                          <p:stCondLst>
                                            <p:cond delay="0"/>
                                          </p:stCondLst>
                                        </p:cTn>
                                        <p:tgtEl>
                                          <p:spTgt spid="162842"/>
                                        </p:tgtEl>
                                        <p:attrNameLst>
                                          <p:attrName>style.visibility</p:attrName>
                                        </p:attrNameLst>
                                      </p:cBhvr>
                                      <p:to>
                                        <p:strVal val="visible"/>
                                      </p:to>
                                    </p:set>
                                    <p:animEffect transition="in" filter="blinds(horizontal)">
                                      <p:cBhvr>
                                        <p:cTn id="95" dur="500"/>
                                        <p:tgtEl>
                                          <p:spTgt spid="162842"/>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3" presetClass="entr" presetSubtype="10" fill="hold" grpId="0" nodeType="clickEffect">
                                  <p:stCondLst>
                                    <p:cond delay="0"/>
                                  </p:stCondLst>
                                  <p:childTnLst>
                                    <p:set>
                                      <p:cBhvr>
                                        <p:cTn id="99" dur="1" fill="hold">
                                          <p:stCondLst>
                                            <p:cond delay="0"/>
                                          </p:stCondLst>
                                        </p:cTn>
                                        <p:tgtEl>
                                          <p:spTgt spid="162843"/>
                                        </p:tgtEl>
                                        <p:attrNameLst>
                                          <p:attrName>style.visibility</p:attrName>
                                        </p:attrNameLst>
                                      </p:cBhvr>
                                      <p:to>
                                        <p:strVal val="visible"/>
                                      </p:to>
                                    </p:set>
                                    <p:animEffect transition="in" filter="blinds(horizontal)">
                                      <p:cBhvr>
                                        <p:cTn id="100" dur="500"/>
                                        <p:tgtEl>
                                          <p:spTgt spid="162843"/>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3" presetClass="entr" presetSubtype="10" fill="hold" grpId="0" nodeType="clickEffect">
                                  <p:stCondLst>
                                    <p:cond delay="0"/>
                                  </p:stCondLst>
                                  <p:childTnLst>
                                    <p:set>
                                      <p:cBhvr>
                                        <p:cTn id="104" dur="1" fill="hold">
                                          <p:stCondLst>
                                            <p:cond delay="0"/>
                                          </p:stCondLst>
                                        </p:cTn>
                                        <p:tgtEl>
                                          <p:spTgt spid="162844"/>
                                        </p:tgtEl>
                                        <p:attrNameLst>
                                          <p:attrName>style.visibility</p:attrName>
                                        </p:attrNameLst>
                                      </p:cBhvr>
                                      <p:to>
                                        <p:strVal val="visible"/>
                                      </p:to>
                                    </p:set>
                                    <p:animEffect transition="in" filter="blinds(horizontal)">
                                      <p:cBhvr>
                                        <p:cTn id="105" dur="500"/>
                                        <p:tgtEl>
                                          <p:spTgt spid="162844"/>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 presetClass="entr" presetSubtype="8" fill="hold" nodeType="clickEffect">
                                  <p:stCondLst>
                                    <p:cond delay="0"/>
                                  </p:stCondLst>
                                  <p:childTnLst>
                                    <p:set>
                                      <p:cBhvr>
                                        <p:cTn id="109" dur="1" fill="hold">
                                          <p:stCondLst>
                                            <p:cond delay="0"/>
                                          </p:stCondLst>
                                        </p:cTn>
                                        <p:tgtEl>
                                          <p:spTgt spid="162830"/>
                                        </p:tgtEl>
                                        <p:attrNameLst>
                                          <p:attrName>style.visibility</p:attrName>
                                        </p:attrNameLst>
                                      </p:cBhvr>
                                      <p:to>
                                        <p:strVal val="visible"/>
                                      </p:to>
                                    </p:set>
                                    <p:anim calcmode="lin" valueType="num">
                                      <p:cBhvr additive="base">
                                        <p:cTn id="110" dur="500" fill="hold"/>
                                        <p:tgtEl>
                                          <p:spTgt spid="162830"/>
                                        </p:tgtEl>
                                        <p:attrNameLst>
                                          <p:attrName>ppt_x</p:attrName>
                                        </p:attrNameLst>
                                      </p:cBhvr>
                                      <p:tavLst>
                                        <p:tav tm="0">
                                          <p:val>
                                            <p:strVal val="0-#ppt_w/2"/>
                                          </p:val>
                                        </p:tav>
                                        <p:tav tm="100000">
                                          <p:val>
                                            <p:strVal val="#ppt_x"/>
                                          </p:val>
                                        </p:tav>
                                      </p:tavLst>
                                    </p:anim>
                                    <p:anim calcmode="lin" valueType="num">
                                      <p:cBhvr additive="base">
                                        <p:cTn id="111" dur="500" fill="hold"/>
                                        <p:tgtEl>
                                          <p:spTgt spid="162830"/>
                                        </p:tgtEl>
                                        <p:attrNameLst>
                                          <p:attrName>ppt_y</p:attrName>
                                        </p:attrNameLst>
                                      </p:cBhvr>
                                      <p:tavLst>
                                        <p:tav tm="0">
                                          <p:val>
                                            <p:strVal val="#ppt_y"/>
                                          </p:val>
                                        </p:tav>
                                        <p:tav tm="100000">
                                          <p:val>
                                            <p:strVal val="#ppt_y"/>
                                          </p:val>
                                        </p:tav>
                                      </p:tavLst>
                                    </p:anim>
                                  </p:childTnLst>
                                </p:cTn>
                              </p:par>
                            </p:childTnLst>
                          </p:cTn>
                        </p:par>
                      </p:childTnLst>
                    </p:cTn>
                  </p:par>
                  <p:par>
                    <p:cTn id="112" fill="hold" nodeType="clickPar">
                      <p:stCondLst>
                        <p:cond delay="indefinite"/>
                      </p:stCondLst>
                      <p:childTnLst>
                        <p:par>
                          <p:cTn id="113" fill="hold" nodeType="withGroup">
                            <p:stCondLst>
                              <p:cond delay="0"/>
                            </p:stCondLst>
                            <p:childTnLst>
                              <p:par>
                                <p:cTn id="114" presetID="3" presetClass="entr" presetSubtype="10" fill="hold" grpId="0" nodeType="clickEffect">
                                  <p:stCondLst>
                                    <p:cond delay="0"/>
                                  </p:stCondLst>
                                  <p:childTnLst>
                                    <p:set>
                                      <p:cBhvr>
                                        <p:cTn id="115" dur="1" fill="hold">
                                          <p:stCondLst>
                                            <p:cond delay="0"/>
                                          </p:stCondLst>
                                        </p:cTn>
                                        <p:tgtEl>
                                          <p:spTgt spid="162845"/>
                                        </p:tgtEl>
                                        <p:attrNameLst>
                                          <p:attrName>style.visibility</p:attrName>
                                        </p:attrNameLst>
                                      </p:cBhvr>
                                      <p:to>
                                        <p:strVal val="visible"/>
                                      </p:to>
                                    </p:set>
                                    <p:animEffect transition="in" filter="blinds(horizontal)">
                                      <p:cBhvr>
                                        <p:cTn id="116" dur="500"/>
                                        <p:tgtEl>
                                          <p:spTgt spid="162845"/>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3" presetClass="entr" presetSubtype="10" fill="hold" grpId="0" nodeType="clickEffect">
                                  <p:stCondLst>
                                    <p:cond delay="0"/>
                                  </p:stCondLst>
                                  <p:childTnLst>
                                    <p:set>
                                      <p:cBhvr>
                                        <p:cTn id="120" dur="1" fill="hold">
                                          <p:stCondLst>
                                            <p:cond delay="0"/>
                                          </p:stCondLst>
                                        </p:cTn>
                                        <p:tgtEl>
                                          <p:spTgt spid="162846"/>
                                        </p:tgtEl>
                                        <p:attrNameLst>
                                          <p:attrName>style.visibility</p:attrName>
                                        </p:attrNameLst>
                                      </p:cBhvr>
                                      <p:to>
                                        <p:strVal val="visible"/>
                                      </p:to>
                                    </p:set>
                                    <p:animEffect transition="in" filter="blinds(horizontal)">
                                      <p:cBhvr>
                                        <p:cTn id="121" dur="500"/>
                                        <p:tgtEl>
                                          <p:spTgt spid="162846"/>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3" presetClass="entr" presetSubtype="10" fill="hold" nodeType="clickEffect">
                                  <p:stCondLst>
                                    <p:cond delay="0"/>
                                  </p:stCondLst>
                                  <p:childTnLst>
                                    <p:set>
                                      <p:cBhvr>
                                        <p:cTn id="125" dur="1" fill="hold">
                                          <p:stCondLst>
                                            <p:cond delay="0"/>
                                          </p:stCondLst>
                                        </p:cTn>
                                        <p:tgtEl>
                                          <p:spTgt spid="162852"/>
                                        </p:tgtEl>
                                        <p:attrNameLst>
                                          <p:attrName>style.visibility</p:attrName>
                                        </p:attrNameLst>
                                      </p:cBhvr>
                                      <p:to>
                                        <p:strVal val="visible"/>
                                      </p:to>
                                    </p:set>
                                    <p:animEffect transition="in" filter="blinds(horizontal)">
                                      <p:cBhvr>
                                        <p:cTn id="126" dur="500"/>
                                        <p:tgtEl>
                                          <p:spTgt spid="162852"/>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3" presetClass="entr" presetSubtype="10" fill="hold" grpId="0" nodeType="clickEffect">
                                  <p:stCondLst>
                                    <p:cond delay="0"/>
                                  </p:stCondLst>
                                  <p:childTnLst>
                                    <p:set>
                                      <p:cBhvr>
                                        <p:cTn id="130" dur="1" fill="hold">
                                          <p:stCondLst>
                                            <p:cond delay="0"/>
                                          </p:stCondLst>
                                        </p:cTn>
                                        <p:tgtEl>
                                          <p:spTgt spid="162848"/>
                                        </p:tgtEl>
                                        <p:attrNameLst>
                                          <p:attrName>style.visibility</p:attrName>
                                        </p:attrNameLst>
                                      </p:cBhvr>
                                      <p:to>
                                        <p:strVal val="visible"/>
                                      </p:to>
                                    </p:set>
                                    <p:animEffect transition="in" filter="blinds(horizontal)">
                                      <p:cBhvr>
                                        <p:cTn id="131" dur="500"/>
                                        <p:tgtEl>
                                          <p:spTgt spid="162848"/>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3" presetClass="entr" presetSubtype="10" fill="hold" grpId="0" nodeType="clickEffect">
                                  <p:stCondLst>
                                    <p:cond delay="0"/>
                                  </p:stCondLst>
                                  <p:childTnLst>
                                    <p:set>
                                      <p:cBhvr>
                                        <p:cTn id="135" dur="1" fill="hold">
                                          <p:stCondLst>
                                            <p:cond delay="0"/>
                                          </p:stCondLst>
                                        </p:cTn>
                                        <p:tgtEl>
                                          <p:spTgt spid="162847"/>
                                        </p:tgtEl>
                                        <p:attrNameLst>
                                          <p:attrName>style.visibility</p:attrName>
                                        </p:attrNameLst>
                                      </p:cBhvr>
                                      <p:to>
                                        <p:strVal val="visible"/>
                                      </p:to>
                                    </p:set>
                                    <p:animEffect transition="in" filter="blinds(horizontal)">
                                      <p:cBhvr>
                                        <p:cTn id="136" dur="500"/>
                                        <p:tgtEl>
                                          <p:spTgt spid="1628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31" grpId="0"/>
      <p:bldP spid="162832" grpId="0"/>
      <p:bldP spid="162833" grpId="0"/>
      <p:bldP spid="162834" grpId="0"/>
      <p:bldP spid="162835" grpId="0"/>
      <p:bldP spid="162836" grpId="0"/>
      <p:bldP spid="162837" grpId="0"/>
      <p:bldP spid="162838" grpId="0"/>
      <p:bldP spid="162839" grpId="0"/>
      <p:bldP spid="162840" grpId="0"/>
      <p:bldP spid="162841" grpId="0"/>
      <p:bldP spid="162842" grpId="0"/>
      <p:bldP spid="162843" grpId="0"/>
      <p:bldP spid="162844" grpId="0"/>
      <p:bldP spid="162845" grpId="0"/>
      <p:bldP spid="162846" grpId="0"/>
      <p:bldP spid="162847" grpId="0"/>
      <p:bldP spid="16284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4" descr="6-3">
            <a:extLst>
              <a:ext uri="{FF2B5EF4-FFF2-40B4-BE49-F238E27FC236}">
                <a16:creationId xmlns:a16="http://schemas.microsoft.com/office/drawing/2014/main" id="{BEBB2CCD-686F-476F-AFA2-BC35EF38D2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3" y="1268413"/>
            <a:ext cx="8921750"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a:extLst>
              <a:ext uri="{FF2B5EF4-FFF2-40B4-BE49-F238E27FC236}">
                <a16:creationId xmlns:a16="http://schemas.microsoft.com/office/drawing/2014/main" id="{C7F80D06-6348-4DA1-A957-9DFE4812114F}"/>
              </a:ext>
            </a:extLst>
          </p:cNvPr>
          <p:cNvSpPr>
            <a:spLocks noGrp="1" noChangeArrowheads="1"/>
          </p:cNvSpPr>
          <p:nvPr>
            <p:ph type="ctrTitle"/>
          </p:nvPr>
        </p:nvSpPr>
        <p:spPr>
          <a:xfrm>
            <a:off x="611188" y="549275"/>
            <a:ext cx="7694612" cy="863600"/>
          </a:xfrm>
        </p:spPr>
        <p:txBody>
          <a:bodyPr/>
          <a:lstStyle/>
          <a:p>
            <a:pPr algn="l" eaLnBrk="1" hangingPunct="1"/>
            <a:r>
              <a:rPr lang="zh-CN" altLang="en-US" sz="3200" b="1">
                <a:solidFill>
                  <a:srgbClr val="FFFF00"/>
                </a:solidFill>
                <a:effectLst>
                  <a:outerShdw blurRad="38100" dist="38100" dir="2700000" algn="tl">
                    <a:srgbClr val="C0C0C0"/>
                  </a:outerShdw>
                </a:effectLst>
                <a:latin typeface="Times New Roman" panose="02020603050405020304" pitchFamily="18" charset="0"/>
                <a:ea typeface="黑体" panose="02010609060101010101" pitchFamily="49" charset="-122"/>
              </a:rPr>
              <a:t>单点交叉与多点交叉</a:t>
            </a:r>
          </a:p>
        </p:txBody>
      </p:sp>
      <p:sp>
        <p:nvSpPr>
          <p:cNvPr id="18435" name="Rectangle 2">
            <a:extLst>
              <a:ext uri="{FF2B5EF4-FFF2-40B4-BE49-F238E27FC236}">
                <a16:creationId xmlns:a16="http://schemas.microsoft.com/office/drawing/2014/main" id="{0B8F558C-5287-4B78-939A-07B4CF8F5F80}"/>
              </a:ext>
            </a:extLst>
          </p:cNvPr>
          <p:cNvSpPr>
            <a:spLocks noGrp="1" noChangeArrowheads="1"/>
          </p:cNvSpPr>
          <p:nvPr>
            <p:ph type="subTitle" idx="1"/>
          </p:nvPr>
        </p:nvSpPr>
        <p:spPr>
          <a:xfrm>
            <a:off x="609600" y="1484313"/>
            <a:ext cx="7924800" cy="5068887"/>
          </a:xfrm>
        </p:spPr>
        <p:txBody>
          <a:bodyPr/>
          <a:lstStyle/>
          <a:p>
            <a:pPr marL="342900" indent="-342900" algn="l" eaLnBrk="1" hangingPunct="1">
              <a:buFont typeface="Arial" panose="020B0604020202020204" pitchFamily="34" charset="0"/>
              <a:buChar char="•"/>
            </a:pPr>
            <a:r>
              <a:rPr lang="zh-CN" altLang="en-US" b="1">
                <a:solidFill>
                  <a:srgbClr val="FF0000"/>
                </a:solidFill>
                <a:latin typeface="Times New Roman" panose="02020603050405020304" pitchFamily="18" charset="0"/>
                <a:ea typeface="楷体_GB2312" pitchFamily="49" charset="-122"/>
              </a:rPr>
              <a:t>单点</a:t>
            </a:r>
            <a:r>
              <a:rPr lang="zh-CN" altLang="en-US" b="1">
                <a:solidFill>
                  <a:schemeClr val="folHlink"/>
                </a:solidFill>
                <a:latin typeface="Times New Roman" panose="02020603050405020304" pitchFamily="18" charset="0"/>
                <a:ea typeface="楷体_GB2312" pitchFamily="49" charset="-122"/>
              </a:rPr>
              <a:t>：切断点有一处，可能有</a:t>
            </a:r>
            <a:r>
              <a:rPr lang="en-US" altLang="zh-CN" b="1">
                <a:solidFill>
                  <a:schemeClr val="folHlink"/>
                </a:solidFill>
                <a:latin typeface="Times New Roman" panose="02020603050405020304" pitchFamily="18" charset="0"/>
                <a:ea typeface="楷体_GB2312" pitchFamily="49" charset="-122"/>
              </a:rPr>
              <a:t>N-1</a:t>
            </a:r>
            <a:r>
              <a:rPr lang="zh-CN" altLang="en-US" b="1">
                <a:solidFill>
                  <a:schemeClr val="folHlink"/>
                </a:solidFill>
                <a:latin typeface="Times New Roman" panose="02020603050405020304" pitchFamily="18" charset="0"/>
                <a:ea typeface="楷体_GB2312" pitchFamily="49" charset="-122"/>
              </a:rPr>
              <a:t>个不同的交叉</a:t>
            </a:r>
            <a:endParaRPr lang="en-US" altLang="zh-CN" b="1">
              <a:solidFill>
                <a:schemeClr val="folHlink"/>
              </a:solidFill>
              <a:latin typeface="Times New Roman" panose="02020603050405020304" pitchFamily="18" charset="0"/>
              <a:ea typeface="楷体_GB2312" pitchFamily="49" charset="-122"/>
            </a:endParaRPr>
          </a:p>
          <a:p>
            <a:pPr marL="342900" indent="-342900" algn="l" eaLnBrk="1" hangingPunct="1">
              <a:buFont typeface="Arial" panose="020B0604020202020204" pitchFamily="34" charset="0"/>
              <a:buChar char="•"/>
            </a:pPr>
            <a:r>
              <a:rPr lang="zh-CN" altLang="en-US" b="1">
                <a:solidFill>
                  <a:srgbClr val="FF0000"/>
                </a:solidFill>
                <a:latin typeface="Times New Roman" panose="02020603050405020304" pitchFamily="18" charset="0"/>
                <a:ea typeface="楷体_GB2312" pitchFamily="49" charset="-122"/>
              </a:rPr>
              <a:t>多点</a:t>
            </a:r>
            <a:r>
              <a:rPr lang="zh-CN" altLang="en-US" b="1">
                <a:solidFill>
                  <a:schemeClr val="folHlink"/>
                </a:solidFill>
                <a:latin typeface="Times New Roman" panose="02020603050405020304" pitchFamily="18" charset="0"/>
                <a:ea typeface="楷体_GB2312" pitchFamily="49" charset="-122"/>
              </a:rPr>
              <a:t>： 多点交叉是允许个体的切断点有多个，每个切断点在两个个体间进行个体的交叉，生成两个新个体。 </a:t>
            </a:r>
          </a:p>
          <a:p>
            <a:pPr marL="342900" indent="-342900" algn="l" eaLnBrk="1" hangingPunct="1">
              <a:spcBef>
                <a:spcPct val="0"/>
              </a:spcBef>
            </a:pPr>
            <a:r>
              <a:rPr lang="zh-CN" altLang="en-US">
                <a:latin typeface="宋体" panose="02010600030101010101" pitchFamily="2" charset="-122"/>
              </a:rPr>
              <a:t>    </a:t>
            </a:r>
            <a:endParaRPr lang="en-US" altLang="zh-CN">
              <a:latin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a:extLst>
              <a:ext uri="{FF2B5EF4-FFF2-40B4-BE49-F238E27FC236}">
                <a16:creationId xmlns:a16="http://schemas.microsoft.com/office/drawing/2014/main" id="{1479387C-6ED6-4898-A763-51BA66CF736A}"/>
              </a:ext>
            </a:extLst>
          </p:cNvPr>
          <p:cNvSpPr>
            <a:spLocks noGrp="1" noChangeArrowheads="1"/>
          </p:cNvSpPr>
          <p:nvPr>
            <p:ph type="body" sz="half" idx="1"/>
          </p:nvPr>
        </p:nvSpPr>
        <p:spPr>
          <a:xfrm>
            <a:off x="0" y="549275"/>
            <a:ext cx="9144000" cy="719138"/>
          </a:xfrm>
          <a:gradFill rotWithShape="1">
            <a:gsLst>
              <a:gs pos="0">
                <a:srgbClr val="333333">
                  <a:alpha val="39999"/>
                </a:srgbClr>
              </a:gs>
              <a:gs pos="50000">
                <a:schemeClr val="bg1"/>
              </a:gs>
              <a:gs pos="100000">
                <a:srgbClr val="333333">
                  <a:alpha val="39999"/>
                </a:srgbClr>
              </a:gs>
            </a:gsLst>
            <a:lin ang="5400000" scaled="1"/>
          </a:gradFill>
          <a:ln>
            <a:miter lim="800000"/>
            <a:headEnd/>
            <a:tailEnd/>
          </a:ln>
          <a:extLst/>
        </p:spPr>
        <p:txBody>
          <a:bodyPr/>
          <a:lstStyle>
            <a:lvl1pPr marL="444500" indent="-444500"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eaLnBrk="1" hangingPunct="1">
              <a:lnSpc>
                <a:spcPct val="105000"/>
              </a:lnSpc>
              <a:buFont typeface="Wingdings" panose="05000000000000000000" pitchFamily="2" charset="2"/>
              <a:buNone/>
            </a:pPr>
            <a:r>
              <a:rPr lang="zh-CN" altLang="en-US" b="1">
                <a:solidFill>
                  <a:srgbClr val="FFFF00"/>
                </a:solidFill>
                <a:effectLst>
                  <a:outerShdw blurRad="38100" dist="38100" dir="2700000" algn="tl">
                    <a:srgbClr val="C0C0C0"/>
                  </a:outerShdw>
                </a:effectLst>
                <a:latin typeface="Times New Roman" panose="02020603050405020304" pitchFamily="18" charset="0"/>
                <a:ea typeface="黑体" panose="02010609060101010101" pitchFamily="49" charset="-122"/>
              </a:rPr>
              <a:t>遗传算法简介</a:t>
            </a:r>
            <a:r>
              <a:rPr lang="zh-CN" altLang="en-US" sz="2800" b="1">
                <a:solidFill>
                  <a:schemeClr val="folHlink"/>
                </a:solidFill>
                <a:latin typeface="Arial" panose="020B0604020202020204" pitchFamily="34" charset="0"/>
                <a:ea typeface="楷体_GB2312" pitchFamily="49" charset="-122"/>
              </a:rPr>
              <a:t>  </a:t>
            </a:r>
          </a:p>
        </p:txBody>
      </p:sp>
      <p:sp>
        <p:nvSpPr>
          <p:cNvPr id="4101" name="Rectangle 6">
            <a:extLst>
              <a:ext uri="{FF2B5EF4-FFF2-40B4-BE49-F238E27FC236}">
                <a16:creationId xmlns:a16="http://schemas.microsoft.com/office/drawing/2014/main" id="{98AFAB24-E4C2-4611-92E4-1A767D2BD5CD}"/>
              </a:ext>
            </a:extLst>
          </p:cNvPr>
          <p:cNvSpPr>
            <a:spLocks noRot="1" noChangeArrowheads="1"/>
          </p:cNvSpPr>
          <p:nvPr/>
        </p:nvSpPr>
        <p:spPr bwMode="auto">
          <a:xfrm>
            <a:off x="250825" y="1700213"/>
            <a:ext cx="854075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4500" indent="-444500"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l" eaLnBrk="1" hangingPunct="1">
              <a:lnSpc>
                <a:spcPct val="120000"/>
              </a:lnSpc>
              <a:spcBef>
                <a:spcPct val="10000"/>
              </a:spcBef>
              <a:buClr>
                <a:schemeClr val="accent1"/>
              </a:buClr>
              <a:buSzTx/>
              <a:buFont typeface="Wingdings" panose="05000000000000000000" pitchFamily="2" charset="2"/>
              <a:buChar char="l"/>
            </a:pPr>
            <a:r>
              <a:rPr lang="zh-CN" altLang="en-US" sz="2800" b="1">
                <a:effectLst/>
                <a:latin typeface="Arial" panose="020B0604020202020204" pitchFamily="34" charset="0"/>
                <a:ea typeface="黑体" panose="02010609060101010101" pitchFamily="49" charset="-122"/>
              </a:rPr>
              <a:t>遗传算法的基本思路</a:t>
            </a:r>
          </a:p>
          <a:p>
            <a:pPr algn="l" eaLnBrk="1" hangingPunct="1">
              <a:lnSpc>
                <a:spcPct val="120000"/>
              </a:lnSpc>
              <a:spcBef>
                <a:spcPct val="10000"/>
              </a:spcBef>
              <a:buClr>
                <a:srgbClr val="FF00FF"/>
              </a:buClr>
              <a:buSzPct val="50000"/>
              <a:buFont typeface="Wingdings" panose="05000000000000000000" pitchFamily="2" charset="2"/>
              <a:buNone/>
            </a:pPr>
            <a:endParaRPr lang="zh-CN" altLang="en-US" sz="2800" b="1">
              <a:solidFill>
                <a:schemeClr val="folHlink"/>
              </a:solidFill>
              <a:effectLst/>
              <a:latin typeface="Times New Roman" panose="02020603050405020304" pitchFamily="18" charset="0"/>
              <a:ea typeface="楷体_GB2312" pitchFamily="49" charset="-122"/>
            </a:endParaRPr>
          </a:p>
        </p:txBody>
      </p:sp>
      <p:sp>
        <p:nvSpPr>
          <p:cNvPr id="151559" name="Rectangle 7">
            <a:extLst>
              <a:ext uri="{FF2B5EF4-FFF2-40B4-BE49-F238E27FC236}">
                <a16:creationId xmlns:a16="http://schemas.microsoft.com/office/drawing/2014/main" id="{78EE0C3F-C7C6-4F7C-9773-659B434BC07D}"/>
              </a:ext>
            </a:extLst>
          </p:cNvPr>
          <p:cNvSpPr>
            <a:spLocks noRot="1" noChangeArrowheads="1"/>
          </p:cNvSpPr>
          <p:nvPr/>
        </p:nvSpPr>
        <p:spPr bwMode="auto">
          <a:xfrm>
            <a:off x="0" y="1196975"/>
            <a:ext cx="9144000" cy="576263"/>
          </a:xfrm>
          <a:prstGeom prst="rect">
            <a:avLst/>
          </a:prstGeom>
          <a:gradFill rotWithShape="1">
            <a:gsLst>
              <a:gs pos="0">
                <a:srgbClr val="DDDDDD">
                  <a:alpha val="39999"/>
                </a:srgbClr>
              </a:gs>
              <a:gs pos="50000">
                <a:srgbClr val="B2B2B2">
                  <a:alpha val="60001"/>
                </a:srgbClr>
              </a:gs>
              <a:gs pos="100000">
                <a:srgbClr val="DDDDDD">
                  <a:alpha val="39999"/>
                </a:srgbClr>
              </a:gs>
            </a:gsLst>
            <a:lin ang="5400000" scaled="1"/>
          </a:gradFill>
          <a:ln w="9525">
            <a:noFill/>
            <a:miter lim="800000"/>
            <a:headEnd/>
            <a:tailEnd/>
          </a:ln>
          <a:effectLst/>
        </p:spPr>
        <p:txBody>
          <a:bodyPr/>
          <a:lstStyle>
            <a:lvl1pPr marL="444500" indent="-444500"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l" eaLnBrk="1" hangingPunct="1">
              <a:lnSpc>
                <a:spcPct val="105000"/>
              </a:lnSpc>
              <a:buClr>
                <a:schemeClr val="accent1"/>
              </a:buClr>
              <a:buSzTx/>
              <a:buFont typeface="Wingdings" panose="05000000000000000000" pitchFamily="2" charset="2"/>
              <a:buNone/>
            </a:pPr>
            <a:r>
              <a:rPr lang="en-US" altLang="zh-CN" sz="2800" b="1">
                <a:solidFill>
                  <a:srgbClr val="FFFF99"/>
                </a:solidFill>
                <a:effectLst>
                  <a:outerShdw blurRad="38100" dist="38100" dir="2700000" algn="tl">
                    <a:srgbClr val="C0C0C0"/>
                  </a:outerShdw>
                </a:effectLst>
                <a:latin typeface="Times New Roman" panose="02020603050405020304" pitchFamily="18" charset="0"/>
                <a:ea typeface="黑体" panose="02010609060101010101" pitchFamily="49" charset="-122"/>
              </a:rPr>
              <a:t>  </a:t>
            </a:r>
            <a:r>
              <a:rPr lang="zh-CN" altLang="en-US" sz="2800" b="1">
                <a:solidFill>
                  <a:srgbClr val="FFFF99"/>
                </a:solidFill>
                <a:effectLst>
                  <a:outerShdw blurRad="38100" dist="38100" dir="2700000" algn="tl">
                    <a:srgbClr val="C0C0C0"/>
                  </a:outerShdw>
                </a:effectLst>
                <a:latin typeface="Times New Roman" panose="02020603050405020304" pitchFamily="18" charset="0"/>
                <a:ea typeface="黑体" panose="02010609060101010101" pitchFamily="49" charset="-122"/>
              </a:rPr>
              <a:t>遗传算法的思路与特点</a:t>
            </a:r>
            <a:r>
              <a:rPr lang="zh-CN" altLang="en-US" sz="2800" b="1">
                <a:solidFill>
                  <a:srgbClr val="FFFF99"/>
                </a:solidFill>
                <a:effectLst/>
                <a:latin typeface="Arial" panose="020B0604020202020204" pitchFamily="34" charset="0"/>
                <a:ea typeface="楷体_GB2312" pitchFamily="49" charset="-122"/>
              </a:rPr>
              <a:t>  </a:t>
            </a:r>
          </a:p>
        </p:txBody>
      </p:sp>
      <p:pic>
        <p:nvPicPr>
          <p:cNvPr id="4105" name="Picture 8" descr="optimization2">
            <a:extLst>
              <a:ext uri="{FF2B5EF4-FFF2-40B4-BE49-F238E27FC236}">
                <a16:creationId xmlns:a16="http://schemas.microsoft.com/office/drawing/2014/main" id="{BC2DE402-5240-4EC1-AE4E-E4F3C3336EF6}"/>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651500" y="1851025"/>
            <a:ext cx="3168650"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1" descr="C:\Users\Administrator.PC-201805021107\Desktop\遗传算法过程.jpg">
            <a:extLst>
              <a:ext uri="{FF2B5EF4-FFF2-40B4-BE49-F238E27FC236}">
                <a16:creationId xmlns:a16="http://schemas.microsoft.com/office/drawing/2014/main" id="{6292E534-8DC4-4B28-B9B5-8C65150CDA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2292350"/>
            <a:ext cx="4895850"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38ADBB47-0B9E-4B23-8D10-806E47313029}"/>
              </a:ext>
            </a:extLst>
          </p:cNvPr>
          <p:cNvSpPr>
            <a:spLocks noGrp="1" noChangeArrowheads="1"/>
          </p:cNvSpPr>
          <p:nvPr>
            <p:ph type="subTitle" idx="1"/>
          </p:nvPr>
        </p:nvSpPr>
        <p:spPr>
          <a:xfrm>
            <a:off x="539750" y="1196975"/>
            <a:ext cx="7924800" cy="5572125"/>
          </a:xfrm>
        </p:spPr>
        <p:txBody>
          <a:bodyPr/>
          <a:lstStyle/>
          <a:p>
            <a:pPr algn="l" eaLnBrk="1" hangingPunct="1"/>
            <a:r>
              <a:rPr lang="zh-CN" altLang="en-US" sz="2000"/>
              <a:t> </a:t>
            </a:r>
            <a:endParaRPr lang="en-US" altLang="zh-CN" sz="2000"/>
          </a:p>
          <a:p>
            <a:pPr algn="l" eaLnBrk="1" hangingPunct="1">
              <a:buFont typeface="Arial" panose="020B0604020202020204" pitchFamily="34" charset="0"/>
              <a:buChar char="•"/>
            </a:pPr>
            <a:endParaRPr lang="en-US" altLang="zh-CN" sz="2800" b="1">
              <a:solidFill>
                <a:schemeClr val="folHlink"/>
              </a:solidFill>
              <a:latin typeface="Times New Roman" panose="02020603050405020304" pitchFamily="18" charset="0"/>
              <a:ea typeface="楷体_GB2312" pitchFamily="49" charset="-122"/>
            </a:endParaRPr>
          </a:p>
          <a:p>
            <a:pPr algn="l" eaLnBrk="1" hangingPunct="1">
              <a:buFont typeface="Arial" panose="020B0604020202020204" pitchFamily="34" charset="0"/>
              <a:buChar char="•"/>
            </a:pPr>
            <a:r>
              <a:rPr lang="zh-CN" altLang="en-US" sz="2800" b="1">
                <a:solidFill>
                  <a:schemeClr val="folHlink"/>
                </a:solidFill>
                <a:latin typeface="Times New Roman" panose="02020603050405020304" pitchFamily="18" charset="0"/>
                <a:ea typeface="楷体_GB2312" pitchFamily="49" charset="-122"/>
              </a:rPr>
              <a:t>某一位随机改变（小概率）</a:t>
            </a:r>
            <a:endParaRPr lang="en-US" altLang="zh-CN" sz="2800" b="1">
              <a:solidFill>
                <a:schemeClr val="folHlink"/>
              </a:solidFill>
              <a:latin typeface="Times New Roman" panose="02020603050405020304" pitchFamily="18" charset="0"/>
              <a:ea typeface="楷体_GB2312" pitchFamily="49" charset="-122"/>
            </a:endParaRPr>
          </a:p>
          <a:p>
            <a:pPr algn="l" eaLnBrk="1" hangingPunct="1">
              <a:buFont typeface="Arial" panose="020B0604020202020204" pitchFamily="34" charset="0"/>
              <a:buChar char="•"/>
            </a:pPr>
            <a:r>
              <a:rPr lang="zh-CN" altLang="en-US" sz="2800" b="1">
                <a:solidFill>
                  <a:srgbClr val="FF0000"/>
                </a:solidFill>
              </a:rPr>
              <a:t>防止出现局部最优解，过早收敛</a:t>
            </a:r>
            <a:endParaRPr lang="zh-CN" altLang="en-US" sz="2800"/>
          </a:p>
          <a:p>
            <a:pPr algn="l" eaLnBrk="1" hangingPunct="1">
              <a:buFont typeface="Arial" panose="020B0604020202020204" pitchFamily="34" charset="0"/>
              <a:buChar char="•"/>
            </a:pPr>
            <a:endParaRPr lang="en-US" altLang="zh-CN" sz="2000" b="1">
              <a:solidFill>
                <a:schemeClr val="folHlink"/>
              </a:solidFill>
              <a:latin typeface="Times New Roman" panose="02020603050405020304" pitchFamily="18" charset="0"/>
              <a:ea typeface="楷体_GB2312" pitchFamily="49" charset="-122"/>
            </a:endParaRPr>
          </a:p>
          <a:p>
            <a:pPr algn="l" eaLnBrk="1" hangingPunct="1">
              <a:buFont typeface="Arial" panose="020B0604020202020204" pitchFamily="34" charset="0"/>
              <a:buChar char="•"/>
            </a:pPr>
            <a:endParaRPr lang="en-US" altLang="zh-CN" sz="2000" b="1">
              <a:solidFill>
                <a:schemeClr val="folHlink"/>
              </a:solidFill>
              <a:latin typeface="Times New Roman" panose="02020603050405020304" pitchFamily="18" charset="0"/>
              <a:ea typeface="楷体_GB2312" pitchFamily="49" charset="-122"/>
            </a:endParaRPr>
          </a:p>
          <a:p>
            <a:pPr eaLnBrk="1" hangingPunct="1"/>
            <a:endParaRPr lang="en-US" altLang="zh-CN" sz="2000" b="1">
              <a:solidFill>
                <a:schemeClr val="folHlink"/>
              </a:solidFill>
              <a:latin typeface="Times New Roman" panose="02020603050405020304" pitchFamily="18" charset="0"/>
              <a:ea typeface="楷体_GB2312" pitchFamily="49" charset="-122"/>
            </a:endParaRPr>
          </a:p>
          <a:p>
            <a:pPr eaLnBrk="1" hangingPunct="1"/>
            <a:r>
              <a:rPr lang="zh-CN" altLang="en-US" sz="2000" b="1">
                <a:solidFill>
                  <a:schemeClr val="folHlink"/>
                </a:solidFill>
                <a:latin typeface="Times New Roman" panose="02020603050405020304" pitchFamily="18" charset="0"/>
                <a:ea typeface="楷体_GB2312" pitchFamily="49" charset="-122"/>
              </a:rPr>
              <a:t>如左图，若优化的结果要求该位是1，</a:t>
            </a:r>
          </a:p>
          <a:p>
            <a:pPr eaLnBrk="1" hangingPunct="1"/>
            <a:r>
              <a:rPr lang="zh-CN" altLang="en-US" sz="2000" b="1">
                <a:solidFill>
                  <a:schemeClr val="folHlink"/>
                </a:solidFill>
                <a:latin typeface="Times New Roman" panose="02020603050405020304" pitchFamily="18" charset="0"/>
                <a:ea typeface="楷体_GB2312" pitchFamily="49" charset="-122"/>
              </a:rPr>
              <a:t>显然仅靠交叉是不够的，还需要有变</a:t>
            </a:r>
          </a:p>
          <a:p>
            <a:pPr eaLnBrk="1" hangingPunct="1"/>
            <a:r>
              <a:rPr lang="zh-CN" altLang="en-US" sz="2000" b="1">
                <a:solidFill>
                  <a:schemeClr val="folHlink"/>
                </a:solidFill>
                <a:latin typeface="Times New Roman" panose="02020603050405020304" pitchFamily="18" charset="0"/>
                <a:ea typeface="楷体_GB2312" pitchFamily="49" charset="-122"/>
              </a:rPr>
              <a:t>异，即</a:t>
            </a:r>
            <a:r>
              <a:rPr lang="zh-CN" altLang="en-US" sz="2000" b="1">
                <a:solidFill>
                  <a:srgbClr val="FF0000"/>
                </a:solidFill>
                <a:latin typeface="Times New Roman" panose="02020603050405020304" pitchFamily="18" charset="0"/>
                <a:ea typeface="楷体_GB2312" pitchFamily="49" charset="-122"/>
              </a:rPr>
              <a:t>特定位置上的0和1之间的转变</a:t>
            </a:r>
            <a:r>
              <a:rPr lang="zh-CN" altLang="en-US" sz="2000" b="1">
                <a:solidFill>
                  <a:schemeClr val="folHlink"/>
                </a:solidFill>
                <a:latin typeface="Times New Roman" panose="02020603050405020304" pitchFamily="18" charset="0"/>
                <a:ea typeface="楷体_GB2312" pitchFamily="49" charset="-122"/>
              </a:rPr>
              <a:t>。 </a:t>
            </a:r>
          </a:p>
        </p:txBody>
      </p:sp>
      <p:pic>
        <p:nvPicPr>
          <p:cNvPr id="31747" name="Picture 3" descr="6-4">
            <a:extLst>
              <a:ext uri="{FF2B5EF4-FFF2-40B4-BE49-F238E27FC236}">
                <a16:creationId xmlns:a16="http://schemas.microsoft.com/office/drawing/2014/main" id="{04968165-3B9A-4FAB-8E5E-96315AACF2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3357563"/>
            <a:ext cx="3895725" cy="273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0A1D46FB-A8D2-4C60-B8A8-06FAB4277015}"/>
              </a:ext>
            </a:extLst>
          </p:cNvPr>
          <p:cNvSpPr txBox="1">
            <a:spLocks noChangeArrowheads="1"/>
          </p:cNvSpPr>
          <p:nvPr/>
        </p:nvSpPr>
        <p:spPr bwMode="auto">
          <a:xfrm>
            <a:off x="0" y="477837"/>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a:ln>
            <a:noFill/>
            <a:miter lim="800000"/>
            <a:headEnd/>
            <a:tailEnd/>
          </a:ln>
          <a:extLst>
            <a:ext uri="{91240B29-F687-4F45-9708-019B960494DF}">
              <a14:hiddenLine xmlns:a14="http://schemas.microsoft.com/office/drawing/2010/main" w="9525">
                <a:solidFill>
                  <a:srgbClr val="000000"/>
                </a:solidFill>
                <a:miter lim="800000"/>
                <a:headEnd/>
                <a:tailEnd/>
              </a14:hiddenLine>
            </a:ext>
          </a:extLst>
        </p:spPr>
        <p:txBody>
          <a:bodyPr/>
          <a:lstStyle>
            <a:lvl1pPr marL="444500" indent="-444500"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l" eaLnBrk="1" hangingPunct="1">
              <a:lnSpc>
                <a:spcPct val="105000"/>
              </a:lnSpc>
              <a:buClr>
                <a:schemeClr val="accent1"/>
              </a:buClr>
              <a:buFont typeface="Wingdings" panose="05000000000000000000" pitchFamily="2" charset="2"/>
              <a:buNone/>
            </a:pPr>
            <a:r>
              <a:rPr lang="zh-CN" altLang="en-US" b="1">
                <a:solidFill>
                  <a:srgbClr val="FFFF00"/>
                </a:solidFill>
                <a:effectLst>
                  <a:outerShdw blurRad="38100" dist="38100" dir="2700000" algn="tl">
                    <a:srgbClr val="C0C0C0"/>
                  </a:outerShdw>
                </a:effectLst>
                <a:latin typeface="Times New Roman" panose="02020603050405020304" pitchFamily="18" charset="0"/>
                <a:ea typeface="黑体" panose="02010609060101010101" pitchFamily="49" charset="-122"/>
              </a:rPr>
              <a:t>变异</a:t>
            </a:r>
          </a:p>
        </p:txBody>
      </p:sp>
      <p:sp>
        <p:nvSpPr>
          <p:cNvPr id="5" name="Rectangle 8">
            <a:extLst>
              <a:ext uri="{FF2B5EF4-FFF2-40B4-BE49-F238E27FC236}">
                <a16:creationId xmlns:a16="http://schemas.microsoft.com/office/drawing/2014/main" id="{827249CB-8936-41BC-B5AA-19CF637BB6A3}"/>
              </a:ext>
            </a:extLst>
          </p:cNvPr>
          <p:cNvSpPr>
            <a:spLocks noRot="1" noChangeArrowheads="1"/>
          </p:cNvSpPr>
          <p:nvPr/>
        </p:nvSpPr>
        <p:spPr bwMode="auto">
          <a:xfrm>
            <a:off x="0" y="1196975"/>
            <a:ext cx="9144000" cy="576263"/>
          </a:xfrm>
          <a:prstGeom prst="rect">
            <a:avLst/>
          </a:prstGeom>
          <a:gradFill rotWithShape="1">
            <a:gsLst>
              <a:gs pos="0">
                <a:srgbClr val="DDDDDD">
                  <a:alpha val="39999"/>
                </a:srgbClr>
              </a:gs>
              <a:gs pos="50000">
                <a:srgbClr val="B2B2B2">
                  <a:alpha val="60001"/>
                </a:srgbClr>
              </a:gs>
              <a:gs pos="100000">
                <a:srgbClr val="DDDDDD">
                  <a:alpha val="39999"/>
                </a:srgbClr>
              </a:gs>
            </a:gsLst>
            <a:lin ang="5400000" scaled="1"/>
          </a:gradFill>
          <a:ln w="9525">
            <a:noFill/>
            <a:miter lim="800000"/>
            <a:headEnd/>
            <a:tailEnd/>
          </a:ln>
          <a:effectLst/>
        </p:spPr>
        <p:txBody>
          <a:bodyPr/>
          <a:lstStyle>
            <a:lvl1pPr marL="444500" indent="-444500" eaLnBrk="0" hangingPunct="0">
              <a:defRPr sz="3200">
                <a:solidFill>
                  <a:schemeClr val="tx1"/>
                </a:solidFill>
                <a:latin typeface="宋体" pitchFamily="2" charset="-122"/>
                <a:ea typeface="宋体" pitchFamily="2" charset="-122"/>
              </a:defRPr>
            </a:lvl1pPr>
            <a:lvl2pPr marL="742950" indent="-285750" eaLnBrk="0" hangingPunct="0">
              <a:defRPr sz="3200">
                <a:solidFill>
                  <a:schemeClr val="tx1"/>
                </a:solidFill>
                <a:latin typeface="宋体" pitchFamily="2" charset="-122"/>
                <a:ea typeface="宋体" pitchFamily="2" charset="-122"/>
              </a:defRPr>
            </a:lvl2pPr>
            <a:lvl3pPr marL="1143000" indent="-228600" eaLnBrk="0" hangingPunct="0">
              <a:defRPr sz="3200">
                <a:solidFill>
                  <a:schemeClr val="tx1"/>
                </a:solidFill>
                <a:latin typeface="宋体" pitchFamily="2" charset="-122"/>
                <a:ea typeface="宋体" pitchFamily="2" charset="-122"/>
              </a:defRPr>
            </a:lvl3pPr>
            <a:lvl4pPr marL="1600200" indent="-228600" eaLnBrk="0" hangingPunct="0">
              <a:defRPr sz="3200">
                <a:solidFill>
                  <a:schemeClr val="tx1"/>
                </a:solidFill>
                <a:latin typeface="宋体" pitchFamily="2" charset="-122"/>
                <a:ea typeface="宋体" pitchFamily="2" charset="-122"/>
              </a:defRPr>
            </a:lvl4pPr>
            <a:lvl5pPr marL="2057400" indent="-228600" eaLnBrk="0" hangingPunct="0">
              <a:defRPr sz="3200">
                <a:solidFill>
                  <a:schemeClr val="tx1"/>
                </a:solidFill>
                <a:latin typeface="宋体" pitchFamily="2" charset="-122"/>
                <a:ea typeface="宋体"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itchFamily="2" charset="-122"/>
                <a:ea typeface="宋体"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itchFamily="2" charset="-122"/>
                <a:ea typeface="宋体"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itchFamily="2" charset="-122"/>
                <a:ea typeface="宋体"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itchFamily="2" charset="-122"/>
                <a:ea typeface="宋体" pitchFamily="2" charset="-122"/>
              </a:defRPr>
            </a:lvl9pPr>
          </a:lstStyle>
          <a:p>
            <a:pPr algn="l" eaLnBrk="1" hangingPunct="1">
              <a:lnSpc>
                <a:spcPct val="105000"/>
              </a:lnSpc>
              <a:buClr>
                <a:schemeClr val="accent1"/>
              </a:buClr>
              <a:buSzTx/>
              <a:buFont typeface="Wingdings" pitchFamily="2" charset="2"/>
              <a:buNone/>
              <a:defRPr/>
            </a:pPr>
            <a:r>
              <a:rPr lang="zh-CN" altLang="en-US" sz="2800" b="1" dirty="0">
                <a:solidFill>
                  <a:srgbClr val="FFFF99"/>
                </a:solidFill>
                <a:effectLst/>
                <a:latin typeface="Arial" charset="0"/>
                <a:ea typeface="楷体_GB2312" pitchFamily="49" charset="-122"/>
              </a:rPr>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a:extLst>
              <a:ext uri="{FF2B5EF4-FFF2-40B4-BE49-F238E27FC236}">
                <a16:creationId xmlns:a16="http://schemas.microsoft.com/office/drawing/2014/main" id="{D98E0DF2-117A-4D87-BCF8-17F613C355DF}"/>
              </a:ext>
            </a:extLst>
          </p:cNvPr>
          <p:cNvSpPr>
            <a:spLocks noGrp="1" noChangeArrowheads="1"/>
          </p:cNvSpPr>
          <p:nvPr>
            <p:ph type="ctrTitle"/>
          </p:nvPr>
        </p:nvSpPr>
        <p:spPr>
          <a:xfrm>
            <a:off x="395288" y="981075"/>
            <a:ext cx="7772400" cy="785813"/>
          </a:xfrm>
        </p:spPr>
        <p:txBody>
          <a:bodyPr/>
          <a:lstStyle/>
          <a:p>
            <a:pPr algn="l" eaLnBrk="1" hangingPunct="1"/>
            <a:r>
              <a:rPr lang="en-US" altLang="zh-CN" sz="3200" b="1">
                <a:solidFill>
                  <a:srgbClr val="FFFF00"/>
                </a:solidFill>
                <a:effectLst>
                  <a:outerShdw blurRad="38100" dist="38100" dir="2700000" algn="tl">
                    <a:srgbClr val="C0C0C0"/>
                  </a:outerShdw>
                </a:effectLst>
                <a:latin typeface="Times New Roman" panose="02020603050405020304" pitchFamily="18" charset="0"/>
                <a:ea typeface="黑体" panose="02010609060101010101" pitchFamily="49" charset="-122"/>
              </a:rPr>
              <a:t>GA</a:t>
            </a:r>
            <a:r>
              <a:rPr lang="zh-CN" altLang="en-US" sz="3200" b="1">
                <a:solidFill>
                  <a:srgbClr val="FFFF00"/>
                </a:solidFill>
                <a:effectLst>
                  <a:outerShdw blurRad="38100" dist="38100" dir="2700000" algn="tl">
                    <a:srgbClr val="C0C0C0"/>
                  </a:outerShdw>
                </a:effectLst>
                <a:latin typeface="Times New Roman" panose="02020603050405020304" pitchFamily="18" charset="0"/>
                <a:ea typeface="黑体" panose="02010609060101010101" pitchFamily="49" charset="-122"/>
              </a:rPr>
              <a:t>与其他算法的区别</a:t>
            </a:r>
          </a:p>
        </p:txBody>
      </p:sp>
      <p:sp>
        <p:nvSpPr>
          <p:cNvPr id="21507" name="Rectangle 2">
            <a:extLst>
              <a:ext uri="{FF2B5EF4-FFF2-40B4-BE49-F238E27FC236}">
                <a16:creationId xmlns:a16="http://schemas.microsoft.com/office/drawing/2014/main" id="{3B9040FA-8E0F-47A6-BAF3-C3275E7D2A4F}"/>
              </a:ext>
            </a:extLst>
          </p:cNvPr>
          <p:cNvSpPr>
            <a:spLocks noGrp="1" noChangeArrowheads="1"/>
          </p:cNvSpPr>
          <p:nvPr>
            <p:ph type="subTitle" idx="1"/>
          </p:nvPr>
        </p:nvSpPr>
        <p:spPr>
          <a:xfrm>
            <a:off x="609600" y="1700213"/>
            <a:ext cx="7924800" cy="4852987"/>
          </a:xfrm>
        </p:spPr>
        <p:txBody>
          <a:bodyPr/>
          <a:lstStyle/>
          <a:p>
            <a:pPr algn="just" eaLnBrk="1" hangingPunct="1"/>
            <a:r>
              <a:rPr lang="zh-CN" altLang="en-US" sz="2800" b="1">
                <a:solidFill>
                  <a:schemeClr val="folHlink"/>
                </a:solidFill>
                <a:latin typeface="Times New Roman" panose="02020603050405020304" pitchFamily="18" charset="0"/>
                <a:ea typeface="楷体_GB2312" pitchFamily="49" charset="-122"/>
              </a:rPr>
              <a:t>① 遗传算法只对参数集的编码进行操作，而不是参数集本身。</a:t>
            </a:r>
          </a:p>
          <a:p>
            <a:pPr algn="just" eaLnBrk="1" hangingPunct="1"/>
            <a:r>
              <a:rPr lang="zh-CN" altLang="en-US" sz="2800" b="1">
                <a:solidFill>
                  <a:schemeClr val="folHlink"/>
                </a:solidFill>
                <a:latin typeface="Times New Roman" panose="02020603050405020304" pitchFamily="18" charset="0"/>
                <a:ea typeface="楷体_GB2312" pitchFamily="49" charset="-122"/>
              </a:rPr>
              <a:t>② 遗传算法的搜索</a:t>
            </a:r>
            <a:r>
              <a:rPr lang="zh-CN" altLang="en-US" sz="2800" b="1">
                <a:solidFill>
                  <a:srgbClr val="FF0000"/>
                </a:solidFill>
                <a:latin typeface="Times New Roman" panose="02020603050405020304" pitchFamily="18" charset="0"/>
                <a:ea typeface="楷体_GB2312" pitchFamily="49" charset="-122"/>
              </a:rPr>
              <a:t>始于解的一个种群</a:t>
            </a:r>
            <a:r>
              <a:rPr lang="zh-CN" altLang="en-US" sz="2800" b="1">
                <a:solidFill>
                  <a:schemeClr val="folHlink"/>
                </a:solidFill>
                <a:latin typeface="Times New Roman" panose="02020603050405020304" pitchFamily="18" charset="0"/>
                <a:ea typeface="楷体_GB2312" pitchFamily="49" charset="-122"/>
              </a:rPr>
              <a:t>，而不是单个解，因而可以有效地防止搜索过程收敛于局部最优解。</a:t>
            </a:r>
          </a:p>
          <a:p>
            <a:pPr algn="just" eaLnBrk="1" hangingPunct="1"/>
            <a:r>
              <a:rPr lang="zh-CN" altLang="en-US" sz="2800" b="1">
                <a:solidFill>
                  <a:schemeClr val="folHlink"/>
                </a:solidFill>
                <a:latin typeface="Times New Roman" panose="02020603050405020304" pitchFamily="18" charset="0"/>
                <a:ea typeface="楷体_GB2312" pitchFamily="49" charset="-122"/>
              </a:rPr>
              <a:t>③ 遗传算法</a:t>
            </a:r>
            <a:r>
              <a:rPr lang="zh-CN" altLang="en-US" sz="2800" b="1">
                <a:solidFill>
                  <a:srgbClr val="FF0000"/>
                </a:solidFill>
                <a:latin typeface="Times New Roman" panose="02020603050405020304" pitchFamily="18" charset="0"/>
                <a:ea typeface="楷体_GB2312" pitchFamily="49" charset="-122"/>
              </a:rPr>
              <a:t>只使用适值函数</a:t>
            </a:r>
            <a:r>
              <a:rPr lang="zh-CN" altLang="en-US" sz="2800" b="1">
                <a:solidFill>
                  <a:schemeClr val="folHlink"/>
                </a:solidFill>
                <a:latin typeface="Times New Roman" panose="02020603050405020304" pitchFamily="18" charset="0"/>
                <a:ea typeface="楷体_GB2312" pitchFamily="49" charset="-122"/>
              </a:rPr>
              <a:t>，而不使用导数和其它附属信息，从而对问题的依赖性小。</a:t>
            </a:r>
          </a:p>
          <a:p>
            <a:pPr algn="just" eaLnBrk="1" hangingPunct="1"/>
            <a:r>
              <a:rPr lang="zh-CN" altLang="en-US" sz="2800" b="1">
                <a:solidFill>
                  <a:schemeClr val="folHlink"/>
                </a:solidFill>
                <a:latin typeface="Times New Roman" panose="02020603050405020304" pitchFamily="18" charset="0"/>
                <a:ea typeface="楷体_GB2312" pitchFamily="49" charset="-122"/>
              </a:rPr>
              <a:t>④ 遗传算法采用概率的、而不是确定的状态转移规则，即具有随机操作算子。</a:t>
            </a:r>
            <a:endParaRPr lang="en-US" altLang="zh-CN" sz="2800" b="1">
              <a:solidFill>
                <a:schemeClr val="folHlink"/>
              </a:solidFill>
              <a:latin typeface="Times New Roman" panose="02020603050405020304" pitchFamily="18" charset="0"/>
              <a:ea typeface="楷体_GB2312" pitchFamily="49" charset="-122"/>
            </a:endParaRPr>
          </a:p>
          <a:p>
            <a:pPr algn="just" eaLnBrk="1" hangingPunct="1"/>
            <a:r>
              <a:rPr lang="zh-CN" altLang="en-US" sz="2800" b="1">
                <a:solidFill>
                  <a:schemeClr val="folHlink"/>
                </a:solidFill>
                <a:latin typeface="Times New Roman" panose="02020603050405020304" pitchFamily="18" charset="0"/>
                <a:ea typeface="楷体_GB2312" pitchFamily="49" charset="-122"/>
              </a:rPr>
              <a:t>概率</a:t>
            </a:r>
            <a:r>
              <a:rPr lang="en-US" altLang="zh-CN" sz="2800" b="1">
                <a:solidFill>
                  <a:schemeClr val="folHlink"/>
                </a:solidFill>
                <a:latin typeface="Times New Roman" panose="02020603050405020304" pitchFamily="18" charset="0"/>
                <a:ea typeface="楷体_GB2312" pitchFamily="49" charset="-122"/>
              </a:rPr>
              <a:t>+</a:t>
            </a:r>
            <a:r>
              <a:rPr lang="zh-CN" altLang="en-US" sz="2800" b="1">
                <a:solidFill>
                  <a:schemeClr val="folHlink"/>
                </a:solidFill>
                <a:latin typeface="Times New Roman" panose="02020603050405020304" pitchFamily="18" charset="0"/>
                <a:ea typeface="楷体_GB2312" pitchFamily="49" charset="-122"/>
              </a:rPr>
              <a:t>选择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a:extLst>
              <a:ext uri="{FF2B5EF4-FFF2-40B4-BE49-F238E27FC236}">
                <a16:creationId xmlns:a16="http://schemas.microsoft.com/office/drawing/2014/main" id="{4E7F2AFC-221E-4518-B932-41FEE8C7369E}"/>
              </a:ext>
            </a:extLst>
          </p:cNvPr>
          <p:cNvSpPr>
            <a:spLocks noGrp="1" noChangeArrowheads="1"/>
          </p:cNvSpPr>
          <p:nvPr>
            <p:ph type="body" sz="half" idx="1"/>
          </p:nvPr>
        </p:nvSpPr>
        <p:spPr>
          <a:xfrm>
            <a:off x="0" y="549275"/>
            <a:ext cx="9144000" cy="719138"/>
          </a:xfrm>
          <a:gradFill rotWithShape="1">
            <a:gsLst>
              <a:gs pos="0">
                <a:srgbClr val="333333">
                  <a:alpha val="39999"/>
                </a:srgbClr>
              </a:gs>
              <a:gs pos="50000">
                <a:schemeClr val="bg1"/>
              </a:gs>
              <a:gs pos="100000">
                <a:srgbClr val="333333">
                  <a:alpha val="39999"/>
                </a:srgbClr>
              </a:gs>
            </a:gsLst>
            <a:lin ang="5400000" scaled="1"/>
          </a:gradFill>
          <a:ln>
            <a:miter lim="800000"/>
            <a:headEnd/>
            <a:tailEnd/>
          </a:ln>
          <a:extLst/>
        </p:spPr>
        <p:txBody>
          <a:bodyPr/>
          <a:lstStyle>
            <a:lvl1pPr marL="444500" indent="-444500"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eaLnBrk="1" hangingPunct="1">
              <a:lnSpc>
                <a:spcPct val="105000"/>
              </a:lnSpc>
              <a:buFont typeface="Wingdings" panose="05000000000000000000" pitchFamily="2" charset="2"/>
              <a:buNone/>
            </a:pPr>
            <a:r>
              <a:rPr lang="zh-CN" altLang="en-US" b="1">
                <a:solidFill>
                  <a:srgbClr val="FFFF00"/>
                </a:solidFill>
                <a:effectLst>
                  <a:outerShdw blurRad="38100" dist="38100" dir="2700000" algn="tl">
                    <a:srgbClr val="C0C0C0"/>
                  </a:outerShdw>
                </a:effectLst>
                <a:latin typeface="Times New Roman" panose="02020603050405020304" pitchFamily="18" charset="0"/>
                <a:ea typeface="黑体" panose="02010609060101010101" pitchFamily="49" charset="-122"/>
              </a:rPr>
              <a:t>遗传算法简介</a:t>
            </a:r>
            <a:r>
              <a:rPr lang="zh-CN" altLang="en-US" sz="2800" b="1">
                <a:solidFill>
                  <a:schemeClr val="folHlink"/>
                </a:solidFill>
                <a:latin typeface="Arial" panose="020B0604020202020204" pitchFamily="34" charset="0"/>
                <a:ea typeface="楷体_GB2312" pitchFamily="49" charset="-122"/>
              </a:rPr>
              <a:t>  </a:t>
            </a:r>
          </a:p>
        </p:txBody>
      </p:sp>
      <p:sp>
        <p:nvSpPr>
          <p:cNvPr id="33797" name="Rectangle 6">
            <a:extLst>
              <a:ext uri="{FF2B5EF4-FFF2-40B4-BE49-F238E27FC236}">
                <a16:creationId xmlns:a16="http://schemas.microsoft.com/office/drawing/2014/main" id="{2D22A7F1-BCC8-4791-8781-B30BB78FC613}"/>
              </a:ext>
            </a:extLst>
          </p:cNvPr>
          <p:cNvSpPr>
            <a:spLocks noRot="1" noChangeArrowheads="1"/>
          </p:cNvSpPr>
          <p:nvPr/>
        </p:nvSpPr>
        <p:spPr bwMode="auto">
          <a:xfrm>
            <a:off x="250825" y="1916113"/>
            <a:ext cx="854075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l" eaLnBrk="1" hangingPunct="1">
              <a:lnSpc>
                <a:spcPct val="120000"/>
              </a:lnSpc>
              <a:spcBef>
                <a:spcPct val="10000"/>
              </a:spcBef>
              <a:buClr>
                <a:schemeClr val="accent1"/>
              </a:buClr>
              <a:buSzTx/>
              <a:buFont typeface="Wingdings" panose="05000000000000000000" pitchFamily="2" charset="2"/>
              <a:buChar char="l"/>
            </a:pPr>
            <a:r>
              <a:rPr lang="zh-CN" altLang="en-US" sz="2800" b="1">
                <a:effectLst/>
                <a:latin typeface="Arial" panose="020B0604020202020204" pitchFamily="34" charset="0"/>
                <a:ea typeface="黑体" panose="02010609060101010101" pitchFamily="49" charset="-122"/>
              </a:rPr>
              <a:t>简单实例</a:t>
            </a:r>
          </a:p>
          <a:p>
            <a:pPr algn="l" eaLnBrk="1" hangingPunct="1">
              <a:lnSpc>
                <a:spcPct val="120000"/>
              </a:lnSpc>
              <a:spcBef>
                <a:spcPct val="10000"/>
              </a:spcBef>
              <a:buClr>
                <a:srgbClr val="FF00FF"/>
              </a:buClr>
              <a:buSzPct val="50000"/>
              <a:buFont typeface="Wingdings" panose="05000000000000000000" pitchFamily="2" charset="2"/>
              <a:buAutoNum type="arabicPeriod" startAt="6"/>
            </a:pPr>
            <a:r>
              <a:rPr lang="zh-CN" altLang="en-US" sz="2800" b="1">
                <a:solidFill>
                  <a:schemeClr val="folHlink"/>
                </a:solidFill>
                <a:effectLst/>
                <a:latin typeface="Times New Roman" panose="02020603050405020304" pitchFamily="18" charset="0"/>
                <a:ea typeface="楷体_GB2312" pitchFamily="49" charset="-122"/>
              </a:rPr>
              <a:t>至下一代，适应度计算</a:t>
            </a:r>
            <a:r>
              <a:rPr lang="zh-CN" altLang="en-US" sz="2800" b="1">
                <a:solidFill>
                  <a:schemeClr val="folHlink"/>
                </a:solidFill>
                <a:effectLst/>
                <a:latin typeface="楷体_GB2312" pitchFamily="49" charset="-122"/>
                <a:ea typeface="楷体_GB2312" pitchFamily="49" charset="-122"/>
              </a:rPr>
              <a:t>→选择→交叉→变异，直至满足终止条件。</a:t>
            </a:r>
            <a:endParaRPr lang="zh-CN" altLang="zh-CN" sz="2800" b="1">
              <a:solidFill>
                <a:schemeClr val="folHlink"/>
              </a:solidFill>
              <a:effectLst/>
              <a:latin typeface="楷体_GB2312" pitchFamily="49" charset="-122"/>
              <a:ea typeface="楷体_GB2312" pitchFamily="49" charset="-122"/>
            </a:endParaRPr>
          </a:p>
        </p:txBody>
      </p:sp>
      <p:sp>
        <p:nvSpPr>
          <p:cNvPr id="164871" name="Rectangle 7">
            <a:extLst>
              <a:ext uri="{FF2B5EF4-FFF2-40B4-BE49-F238E27FC236}">
                <a16:creationId xmlns:a16="http://schemas.microsoft.com/office/drawing/2014/main" id="{F5ECF667-F923-4E39-9004-AFC1676E9E5C}"/>
              </a:ext>
            </a:extLst>
          </p:cNvPr>
          <p:cNvSpPr>
            <a:spLocks noRot="1" noChangeArrowheads="1"/>
          </p:cNvSpPr>
          <p:nvPr/>
        </p:nvSpPr>
        <p:spPr bwMode="auto">
          <a:xfrm>
            <a:off x="0" y="1196975"/>
            <a:ext cx="9144000" cy="576263"/>
          </a:xfrm>
          <a:prstGeom prst="rect">
            <a:avLst/>
          </a:prstGeom>
          <a:gradFill rotWithShape="1">
            <a:gsLst>
              <a:gs pos="0">
                <a:srgbClr val="DDDDDD">
                  <a:alpha val="39999"/>
                </a:srgbClr>
              </a:gs>
              <a:gs pos="50000">
                <a:srgbClr val="B2B2B2">
                  <a:alpha val="60001"/>
                </a:srgbClr>
              </a:gs>
              <a:gs pos="100000">
                <a:srgbClr val="DDDDDD">
                  <a:alpha val="39999"/>
                </a:srgbClr>
              </a:gs>
            </a:gsLst>
            <a:lin ang="5400000" scaled="1"/>
          </a:gradFill>
          <a:ln w="9525">
            <a:noFill/>
            <a:miter lim="800000"/>
            <a:headEnd/>
            <a:tailEnd/>
          </a:ln>
          <a:effectLst/>
        </p:spPr>
        <p:txBody>
          <a:bodyPr/>
          <a:lstStyle>
            <a:lvl1pPr marL="444500" indent="-444500"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l" eaLnBrk="1" hangingPunct="1">
              <a:lnSpc>
                <a:spcPct val="105000"/>
              </a:lnSpc>
              <a:buClr>
                <a:schemeClr val="accent1"/>
              </a:buClr>
              <a:buSzTx/>
              <a:buFont typeface="Wingdings" panose="05000000000000000000" pitchFamily="2" charset="2"/>
              <a:buNone/>
            </a:pPr>
            <a:r>
              <a:rPr lang="zh-CN" altLang="en-US" sz="2800" b="1">
                <a:solidFill>
                  <a:srgbClr val="FFFF99"/>
                </a:solidFill>
                <a:effectLst>
                  <a:outerShdw blurRad="38100" dist="38100" dir="2700000" algn="tl">
                    <a:srgbClr val="C0C0C0"/>
                  </a:outerShdw>
                </a:effectLst>
                <a:latin typeface="Times New Roman" panose="02020603050405020304" pitchFamily="18" charset="0"/>
                <a:ea typeface="黑体" panose="02010609060101010101" pitchFamily="49" charset="-122"/>
              </a:rPr>
              <a:t>遗传算法的基本操作</a:t>
            </a:r>
            <a:r>
              <a:rPr lang="zh-CN" altLang="en-US" sz="2800" b="1">
                <a:solidFill>
                  <a:srgbClr val="FFFF99"/>
                </a:solidFill>
                <a:effectLst/>
                <a:latin typeface="Arial" panose="020B0604020202020204" pitchFamily="34" charset="0"/>
                <a:ea typeface="楷体_GB2312" pitchFamily="49" charset="-122"/>
              </a:rPr>
              <a:t>  </a:t>
            </a:r>
          </a:p>
        </p:txBody>
      </p:sp>
      <p:sp>
        <p:nvSpPr>
          <p:cNvPr id="164872" name="AutoShape 8">
            <a:hlinkClick r:id="" action="ppaction://noaction" highlightClick="1"/>
            <a:extLst>
              <a:ext uri="{FF2B5EF4-FFF2-40B4-BE49-F238E27FC236}">
                <a16:creationId xmlns:a16="http://schemas.microsoft.com/office/drawing/2014/main" id="{8B0C590C-35BE-4887-B558-74EB0D05073B}"/>
              </a:ext>
            </a:extLst>
          </p:cNvPr>
          <p:cNvSpPr>
            <a:spLocks noChangeArrowheads="1"/>
          </p:cNvSpPr>
          <p:nvPr/>
        </p:nvSpPr>
        <p:spPr bwMode="auto">
          <a:xfrm>
            <a:off x="8675688" y="6524625"/>
            <a:ext cx="396875" cy="261938"/>
          </a:xfrm>
          <a:prstGeom prst="actionButtonBeginning">
            <a:avLst/>
          </a:prstGeom>
          <a:solidFill>
            <a:schemeClr val="accent1"/>
          </a:solidFill>
          <a:ln w="38100">
            <a:noFill/>
            <a:miter lim="800000"/>
            <a:headEnd/>
            <a:tailEnd/>
          </a:ln>
          <a:effectLst/>
        </p:spPr>
        <p:txBody>
          <a:bodyPr wrap="none" anchor="ctr"/>
          <a:lstStyle/>
          <a:p>
            <a:pPr>
              <a:defRPr/>
            </a:pPr>
            <a:endParaRPr lang="zh-CN" altLang="en-US"/>
          </a:p>
        </p:txBody>
      </p:sp>
      <p:pic>
        <p:nvPicPr>
          <p:cNvPr id="33802" name="Picture 9" descr="GeneticAlgorithm">
            <a:extLst>
              <a:ext uri="{FF2B5EF4-FFF2-40B4-BE49-F238E27FC236}">
                <a16:creationId xmlns:a16="http://schemas.microsoft.com/office/drawing/2014/main" id="{6B485AC4-6F4B-4EEF-AF6D-8044ECEC7D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8400" y="3122613"/>
            <a:ext cx="4953000"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3200D41-E2FD-4CA6-8833-2BA25E0C69F3}"/>
              </a:ext>
            </a:extLst>
          </p:cNvPr>
          <p:cNvSpPr/>
          <p:nvPr/>
        </p:nvSpPr>
        <p:spPr>
          <a:xfrm>
            <a:off x="941388" y="1916113"/>
            <a:ext cx="7446962" cy="4746625"/>
          </a:xfrm>
          <a:prstGeom prst="rect">
            <a:avLst/>
          </a:prstGeom>
        </p:spPr>
        <p:txBody>
          <a:bodyPr>
            <a:spAutoFit/>
          </a:bodyPr>
          <a:lstStyle>
            <a:lvl1pPr marL="571500" indent="-571500"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eaLnBrk="1" hangingPunct="1">
              <a:buFont typeface="Arial" panose="020B0604020202020204" pitchFamily="34" charset="0"/>
              <a:buChar char="•"/>
            </a:pPr>
            <a:r>
              <a:rPr lang="zh-CN" altLang="en-US" sz="3600" b="1">
                <a:solidFill>
                  <a:srgbClr val="FF0000"/>
                </a:solidFill>
                <a:effectLst>
                  <a:outerShdw blurRad="38100" dist="38100" dir="2700000" algn="tl">
                    <a:srgbClr val="C0C0C0"/>
                  </a:outerShdw>
                </a:effectLst>
              </a:rPr>
              <a:t>另辟蹊径</a:t>
            </a:r>
            <a:endParaRPr lang="en-US" altLang="zh-CN" sz="3600" b="1">
              <a:solidFill>
                <a:srgbClr val="FF0000"/>
              </a:solidFill>
              <a:effectLst>
                <a:outerShdw blurRad="38100" dist="38100" dir="2700000" algn="tl">
                  <a:srgbClr val="C0C0C0"/>
                </a:outerShdw>
              </a:effectLst>
            </a:endParaRPr>
          </a:p>
          <a:p>
            <a:pPr eaLnBrk="1" hangingPunct="1">
              <a:buFont typeface="Arial" panose="020B0604020202020204" pitchFamily="34" charset="0"/>
              <a:buChar char="•"/>
            </a:pPr>
            <a:r>
              <a:rPr lang="zh-CN" altLang="en-US" sz="3600" b="1">
                <a:solidFill>
                  <a:srgbClr val="FF0000"/>
                </a:solidFill>
                <a:effectLst>
                  <a:outerShdw blurRad="38100" dist="38100" dir="2700000" algn="tl">
                    <a:srgbClr val="C0C0C0"/>
                  </a:outerShdw>
                </a:effectLst>
              </a:rPr>
              <a:t>改变思路</a:t>
            </a:r>
            <a:endParaRPr lang="en-US" altLang="zh-CN" sz="3600" b="1">
              <a:solidFill>
                <a:srgbClr val="FF0000"/>
              </a:solidFill>
              <a:effectLst>
                <a:outerShdw blurRad="38100" dist="38100" dir="2700000" algn="tl">
                  <a:srgbClr val="C0C0C0"/>
                </a:outerShdw>
              </a:effectLst>
            </a:endParaRPr>
          </a:p>
          <a:p>
            <a:pPr eaLnBrk="1" hangingPunct="1"/>
            <a:r>
              <a:rPr lang="zh-CN" altLang="en-US" sz="3600" b="1">
                <a:effectLst>
                  <a:outerShdw blurRad="38100" dist="38100" dir="2700000" algn="tl">
                    <a:srgbClr val="C0C0C0"/>
                  </a:outerShdw>
                </a:effectLst>
              </a:rPr>
              <a:t>遗传算法并不保证你能获得问题的最优解，但是使用遗传算法的最大优点在于你不必去了解和操心如何去“找”最优解。而只要简单的“否定”一些表现不好的个体就行了</a:t>
            </a:r>
            <a:endParaRPr lang="zh-CN" altLang="en-US" sz="3600">
              <a:effectLst>
                <a:outerShdw blurRad="38100" dist="38100" dir="2700000" algn="tl">
                  <a:srgbClr val="C0C0C0"/>
                </a:outerShdw>
              </a:effectLst>
            </a:endParaRPr>
          </a:p>
        </p:txBody>
      </p:sp>
      <p:sp>
        <p:nvSpPr>
          <p:cNvPr id="4" name="TextBox 3">
            <a:extLst>
              <a:ext uri="{FF2B5EF4-FFF2-40B4-BE49-F238E27FC236}">
                <a16:creationId xmlns:a16="http://schemas.microsoft.com/office/drawing/2014/main" id="{3FA06ACD-ABC2-4892-8120-50EC4B361E9E}"/>
              </a:ext>
            </a:extLst>
          </p:cNvPr>
          <p:cNvSpPr txBox="1"/>
          <p:nvPr/>
        </p:nvSpPr>
        <p:spPr>
          <a:xfrm>
            <a:off x="684213" y="549275"/>
            <a:ext cx="5975350" cy="768350"/>
          </a:xfrm>
          <a:prstGeom prst="rect">
            <a:avLst/>
          </a:prstGeom>
          <a:noFill/>
        </p:spPr>
        <p:txBody>
          <a:bodyPr>
            <a:spAutoFit/>
          </a:bodyPr>
          <a:lstStyle>
            <a:lvl1pPr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eaLnBrk="1" hangingPunct="1"/>
            <a:r>
              <a:rPr lang="zh-CN" altLang="en-US" sz="4400">
                <a:effectLst>
                  <a:outerShdw blurRad="38100" dist="38100" dir="2700000" algn="tl">
                    <a:srgbClr val="C0C0C0"/>
                  </a:outerShdw>
                </a:effectLst>
              </a:rPr>
              <a:t>思考：问题？</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BBB61B-2E78-4CFA-9FD2-2334CAB65782}"/>
              </a:ext>
            </a:extLst>
          </p:cNvPr>
          <p:cNvSpPr txBox="1"/>
          <p:nvPr/>
        </p:nvSpPr>
        <p:spPr>
          <a:xfrm>
            <a:off x="1547813" y="2852738"/>
            <a:ext cx="6119812" cy="1108075"/>
          </a:xfrm>
          <a:prstGeom prst="rect">
            <a:avLst/>
          </a:prstGeom>
          <a:noFill/>
        </p:spPr>
        <p:txBody>
          <a:bodyPr>
            <a:spAutoFit/>
          </a:bodyPr>
          <a:lstStyle/>
          <a:p>
            <a:pPr algn="ctr">
              <a:defRPr/>
            </a:pPr>
            <a:r>
              <a:rPr lang="en-US" altLang="zh-CN" sz="6600" b="1" u="sng" dirty="0"/>
              <a:t>Thank You All!</a:t>
            </a:r>
            <a:endParaRPr lang="zh-CN" altLang="en-US" sz="6600" b="1" u="sng"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Shape 404"/>
          <p:cNvSpPr/>
          <p:nvPr/>
        </p:nvSpPr>
        <p:spPr>
          <a:xfrm>
            <a:off x="2221707" y="4271963"/>
            <a:ext cx="4645819" cy="380873"/>
          </a:xfrm>
          <a:prstGeom prst="rect">
            <a:avLst/>
          </a:prstGeom>
          <a:ln w="12700">
            <a:miter lim="400000"/>
          </a:ln>
          <a:extLst>
            <a:ext uri="{C572A759-6A51-4108-AA02-DFA0A04FC94B}"/>
          </a:extLst>
        </p:spPr>
        <p:txBody>
          <a:bodyPr lIns="34289" rIns="34289">
            <a:spAutoFit/>
          </a:bodyPr>
          <a:lstStyle/>
          <a:p>
            <a:pPr algn="l" defTabSz="685800" fontAlgn="auto" hangingPunct="0">
              <a:spcBef>
                <a:spcPts val="0"/>
              </a:spcBef>
              <a:spcAft>
                <a:spcPts val="0"/>
              </a:spcAft>
              <a:buClrTx/>
              <a:buSzTx/>
              <a:defRPr sz="2500" spc="125">
                <a:solidFill>
                  <a:srgbClr val="FFFFFF"/>
                </a:solidFill>
                <a:latin typeface="SimHei"/>
                <a:ea typeface="SimHei"/>
                <a:cs typeface="SimHei"/>
                <a:sym typeface="SimHei"/>
              </a:defRPr>
            </a:pPr>
            <a:r>
              <a:rPr lang="zh-CN" altLang="en-US" sz="1875" kern="0" spc="94" dirty="0">
                <a:solidFill>
                  <a:srgbClr val="FFFFFF"/>
                </a:solidFill>
                <a:effectLst/>
                <a:latin typeface="SimHei"/>
                <a:ea typeface="SimHei"/>
                <a:cs typeface="SimHei"/>
                <a:sym typeface="SimHei"/>
              </a:rPr>
              <a:t>小组</a:t>
            </a:r>
            <a:r>
              <a:rPr sz="1875" kern="0" spc="94" dirty="0">
                <a:solidFill>
                  <a:srgbClr val="FFFFFF"/>
                </a:solidFill>
                <a:effectLst/>
                <a:latin typeface="SimHei"/>
                <a:ea typeface="SimHei"/>
                <a:cs typeface="SimHei"/>
                <a:sym typeface="SimHei"/>
              </a:rPr>
              <a:t>：</a:t>
            </a:r>
            <a:r>
              <a:rPr lang="zh-CN" altLang="en-US" sz="1875" kern="0" spc="94" dirty="0">
                <a:solidFill>
                  <a:srgbClr val="FFFFFF"/>
                </a:solidFill>
                <a:effectLst/>
                <a:latin typeface="SimHei"/>
                <a:ea typeface="SimHei"/>
                <a:cs typeface="SimHei"/>
                <a:sym typeface="SimHei"/>
              </a:rPr>
              <a:t>王朝斌 王为国 徐丹 张宇 冯毅</a:t>
            </a:r>
            <a:endParaRPr sz="1875" kern="0" spc="94" dirty="0">
              <a:solidFill>
                <a:srgbClr val="FFFFFF"/>
              </a:solidFill>
              <a:effectLst/>
              <a:latin typeface="SimHei"/>
              <a:ea typeface="SimHei"/>
              <a:cs typeface="SimHei"/>
              <a:sym typeface="SimHei"/>
            </a:endParaRPr>
          </a:p>
        </p:txBody>
      </p:sp>
      <p:grpSp>
        <p:nvGrpSpPr>
          <p:cNvPr id="408" name="Group 408"/>
          <p:cNvGrpSpPr>
            <a:grpSpLocks/>
          </p:cNvGrpSpPr>
          <p:nvPr/>
        </p:nvGrpSpPr>
        <p:grpSpPr bwMode="auto">
          <a:xfrm>
            <a:off x="819151" y="2185988"/>
            <a:ext cx="7450931" cy="865585"/>
            <a:chOff x="0" y="0"/>
            <a:chExt cx="9933454" cy="1155346"/>
          </a:xfrm>
        </p:grpSpPr>
        <p:sp>
          <p:nvSpPr>
            <p:cNvPr id="405" name="Shape 405"/>
            <p:cNvSpPr/>
            <p:nvPr/>
          </p:nvSpPr>
          <p:spPr>
            <a:xfrm>
              <a:off x="0" y="49266"/>
              <a:ext cx="9933454" cy="1056815"/>
            </a:xfrm>
            <a:prstGeom prst="rect">
              <a:avLst/>
            </a:prstGeom>
            <a:noFill/>
            <a:ln w="12700" cap="flat">
              <a:noFill/>
              <a:miter lim="400000"/>
            </a:ln>
            <a:effectLst/>
            <a:extLst>
              <a:ext uri="{C572A759-6A51-4108-AA02-DFA0A04FC94B}"/>
            </a:extLst>
          </p:spPr>
          <p:txBody>
            <a:bodyPr lIns="34289" tIns="34289" rIns="34289" bIns="34289" anchor="ctr"/>
            <a:lstStyle/>
            <a:p>
              <a:pPr algn="ctr" defTabSz="685800" hangingPunct="0">
                <a:spcBef>
                  <a:spcPct val="0"/>
                </a:spcBef>
                <a:buClrTx/>
                <a:buSzTx/>
                <a:defRPr/>
              </a:pPr>
              <a:r>
                <a:rPr lang="zh-CN" altLang="en-US" sz="2550" dirty="0">
                  <a:solidFill>
                    <a:srgbClr val="FFFFFF"/>
                  </a:solidFill>
                  <a:effectLst>
                    <a:outerShdw blurRad="38100" dist="38100" dir="2700000" algn="tl">
                      <a:srgbClr val="C0C0C0"/>
                    </a:outerShdw>
                  </a:effectLst>
                  <a:latin typeface="Arial Black" panose="020B0A04020102020204" pitchFamily="34" charset="0"/>
                  <a:cs typeface="Calibri" panose="020F0502020204030204" pitchFamily="34" charset="0"/>
                  <a:sym typeface="Arial Black" panose="020B0A04020102020204" pitchFamily="34" charset="0"/>
                </a:rPr>
                <a:t>遗传算法应用和旅行商问题</a:t>
              </a:r>
              <a:endParaRPr lang="zh-CN" altLang="zh-CN" sz="2550" dirty="0">
                <a:solidFill>
                  <a:srgbClr val="FFFFFF"/>
                </a:solidFill>
                <a:effectLst>
                  <a:outerShdw blurRad="38100" dist="38100" dir="2700000" algn="tl">
                    <a:srgbClr val="C0C0C0"/>
                  </a:outerShdw>
                </a:effectLst>
                <a:latin typeface="Arial Black" panose="020B0A04020102020204" pitchFamily="34" charset="0"/>
                <a:cs typeface="Calibri" panose="020F0502020204030204" pitchFamily="34" charset="0"/>
                <a:sym typeface="Arial Black" panose="020B0A04020102020204" pitchFamily="34" charset="0"/>
              </a:endParaRPr>
            </a:p>
          </p:txBody>
        </p:sp>
        <p:sp>
          <p:nvSpPr>
            <p:cNvPr id="16389" name="Shape 406"/>
            <p:cNvSpPr>
              <a:spLocks noChangeShapeType="1"/>
            </p:cNvSpPr>
            <p:nvPr/>
          </p:nvSpPr>
          <p:spPr bwMode="auto">
            <a:xfrm>
              <a:off x="741784" y="1155346"/>
              <a:ext cx="8449889" cy="1"/>
            </a:xfrm>
            <a:prstGeom prst="line">
              <a:avLst/>
            </a:prstGeom>
            <a:noFill/>
            <a:ln w="19050">
              <a:solidFill>
                <a:srgbClr val="E8E9EB"/>
              </a:solidFill>
              <a:miter lim="800000"/>
              <a:headEnd/>
              <a:tailEnd/>
            </a:ln>
            <a:extLst>
              <a:ext uri="{909E8E84-426E-40DD-AFC4-6F175D3DCCD1}">
                <a14:hiddenFill xmlns:a14="http://schemas.microsoft.com/office/drawing/2010/main">
                  <a:noFill/>
                </a14:hiddenFill>
              </a:ext>
            </a:extLst>
          </p:spPr>
          <p:txBody>
            <a:bodyPr lIns="34289" tIns="34289" rIns="34289" bIns="34289"/>
            <a:lstStyle/>
            <a:p>
              <a:pPr algn="l" defTabSz="685800" eaLnBrk="0" hangingPunct="0">
                <a:spcBef>
                  <a:spcPct val="0"/>
                </a:spcBef>
                <a:buClrTx/>
                <a:buSzTx/>
              </a:pPr>
              <a:endParaRPr lang="zh-CN" altLang="en-US" sz="1350">
                <a:solidFill>
                  <a:srgbClr val="000000"/>
                </a:solidFill>
                <a:effectLst/>
                <a:latin typeface="Calibri" panose="020F0502020204030204" pitchFamily="34" charset="0"/>
                <a:cs typeface="Helvetica" panose="020B0604020202020204" pitchFamily="34" charset="0"/>
                <a:sym typeface="Calibri" panose="020F0502020204030204" pitchFamily="34" charset="0"/>
              </a:endParaRPr>
            </a:p>
          </p:txBody>
        </p:sp>
        <p:sp>
          <p:nvSpPr>
            <p:cNvPr id="16390" name="Shape 407"/>
            <p:cNvSpPr>
              <a:spLocks noChangeShapeType="1"/>
            </p:cNvSpPr>
            <p:nvPr/>
          </p:nvSpPr>
          <p:spPr bwMode="auto">
            <a:xfrm>
              <a:off x="741784" y="0"/>
              <a:ext cx="8449889" cy="0"/>
            </a:xfrm>
            <a:prstGeom prst="line">
              <a:avLst/>
            </a:prstGeom>
            <a:noFill/>
            <a:ln w="19050">
              <a:solidFill>
                <a:srgbClr val="E8E9EB"/>
              </a:solidFill>
              <a:miter lim="800000"/>
              <a:headEnd/>
              <a:tailEnd/>
            </a:ln>
            <a:extLst>
              <a:ext uri="{909E8E84-426E-40DD-AFC4-6F175D3DCCD1}">
                <a14:hiddenFill xmlns:a14="http://schemas.microsoft.com/office/drawing/2010/main">
                  <a:noFill/>
                </a14:hiddenFill>
              </a:ext>
            </a:extLst>
          </p:spPr>
          <p:txBody>
            <a:bodyPr lIns="34289" tIns="34289" rIns="34289" bIns="34289"/>
            <a:lstStyle/>
            <a:p>
              <a:pPr algn="l" defTabSz="685800" eaLnBrk="0" hangingPunct="0">
                <a:spcBef>
                  <a:spcPct val="0"/>
                </a:spcBef>
                <a:buClrTx/>
                <a:buSzTx/>
              </a:pPr>
              <a:endParaRPr lang="zh-CN" altLang="en-US" sz="1350">
                <a:solidFill>
                  <a:srgbClr val="000000"/>
                </a:solidFill>
                <a:effectLst/>
                <a:latin typeface="Calibri" panose="020F0502020204030204" pitchFamily="34" charset="0"/>
                <a:cs typeface="Helvetica" panose="020B0604020202020204" pitchFamily="34" charset="0"/>
                <a:sym typeface="Calibri" panose="020F0502020204030204" pitchFamily="34" charset="0"/>
              </a:endParaRPr>
            </a:p>
          </p:txBody>
        </p:sp>
      </p:grpSp>
    </p:spTree>
    <p:extLst>
      <p:ext uri="{BB962C8B-B14F-4D97-AF65-F5344CB8AC3E}">
        <p14:creationId xmlns:p14="http://schemas.microsoft.com/office/powerpoint/2010/main" val="3637123715"/>
      </p:ext>
    </p:extLst>
  </p:cSld>
  <p:clrMapOvr>
    <a:masterClrMapping/>
  </p:clrMapOvr>
  <p:transition spd="slow">
    <p:fade/>
  </p:transition>
  <p:timing>
    <p:tnLst>
      <p:par>
        <p:cTn id="1" dur="indefinite" restart="never" fill="hold" nodeType="tmRoot">
          <p:childTnLst>
            <p:seq concurrent="1" prevAc="none" nextAc="seek">
              <p:cTn id="2" dur="indefinite" fill="hold"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fill="hold" grpId="0" nodeType="afterEffect">
                                  <p:stCondLst>
                                    <p:cond delay="0"/>
                                  </p:stCondLst>
                                  <p:iterate>
                                    <p:tmAbs val="0"/>
                                  </p:iterate>
                                  <p:childTnLst>
                                    <p:set>
                                      <p:cBhvr>
                                        <p:cTn id="6" fill="hold"/>
                                        <p:tgtEl>
                                          <p:spTgt spid="408"/>
                                        </p:tgtEl>
                                        <p:attrNameLst>
                                          <p:attrName>style.visibility</p:attrName>
                                        </p:attrNameLst>
                                      </p:cBhvr>
                                      <p:to>
                                        <p:strVal val="visible"/>
                                      </p:to>
                                    </p:set>
                                    <p:animEffect transition="in" filter="dissolve">
                                      <p:cBhvr>
                                        <p:cTn id="7" dur="1000"/>
                                        <p:tgtEl>
                                          <p:spTgt spid="408"/>
                                        </p:tgtEl>
                                      </p:cBhvr>
                                    </p:animEffect>
                                  </p:childTnLst>
                                </p:cTn>
                              </p:par>
                            </p:childTnLst>
                          </p:cTn>
                        </p:par>
                        <p:par>
                          <p:cTn id="8" fill="hold" nodeType="afterGroup">
                            <p:stCondLst>
                              <p:cond delay="1000"/>
                            </p:stCondLst>
                            <p:childTnLst>
                              <p:par>
                                <p:cTn id="9" presetID="9" presetClass="entr" fill="hold" grpId="0" nodeType="afterEffect">
                                  <p:stCondLst>
                                    <p:cond delay="0"/>
                                  </p:stCondLst>
                                  <p:iterate>
                                    <p:tmAbs val="0"/>
                                  </p:iterate>
                                  <p:childTnLst>
                                    <p:set>
                                      <p:cBhvr>
                                        <p:cTn id="10" fill="hold"/>
                                        <p:tgtEl>
                                          <p:spTgt spid="404"/>
                                        </p:tgtEl>
                                        <p:attrNameLst>
                                          <p:attrName>style.visibility</p:attrName>
                                        </p:attrNameLst>
                                      </p:cBhvr>
                                      <p:to>
                                        <p:strVal val="visible"/>
                                      </p:to>
                                    </p:set>
                                    <p:animEffect transition="in" filter="dissolve">
                                      <p:cBhvr>
                                        <p:cTn id="11" dur="500"/>
                                        <p:tgtEl>
                                          <p:spTgt spid="4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 grpId="0" animBg="1" advAuto="0"/>
      <p:bldP spid="408" grpId="0" animBg="1" advAuto="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hape 411"/>
          <p:cNvSpPr>
            <a:spLocks/>
          </p:cNvSpPr>
          <p:nvPr/>
        </p:nvSpPr>
        <p:spPr bwMode="auto">
          <a:xfrm>
            <a:off x="2830116" y="857250"/>
            <a:ext cx="7904559" cy="51435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21600"/>
                </a:moveTo>
                <a:lnTo>
                  <a:pt x="4256" y="0"/>
                </a:lnTo>
                <a:lnTo>
                  <a:pt x="21600" y="0"/>
                </a:lnTo>
                <a:lnTo>
                  <a:pt x="17344" y="21600"/>
                </a:lnTo>
                <a:lnTo>
                  <a:pt x="0" y="21600"/>
                </a:lnTo>
                <a:close/>
              </a:path>
            </a:pathLst>
          </a:cu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4289" rIns="34289" anchor="ctr"/>
          <a:lstStyle/>
          <a:p>
            <a:pPr algn="l" defTabSz="685800" eaLnBrk="0" hangingPunct="0">
              <a:spcBef>
                <a:spcPct val="0"/>
              </a:spcBef>
              <a:buClrTx/>
              <a:buSzTx/>
            </a:pPr>
            <a:endParaRPr lang="zh-CN" altLang="en-US" sz="1350">
              <a:solidFill>
                <a:srgbClr val="000000"/>
              </a:solidFill>
              <a:effectLst/>
              <a:latin typeface="Calibri" panose="020F0502020204030204" pitchFamily="34" charset="0"/>
              <a:cs typeface="Helvetica" panose="020B0604020202020204" pitchFamily="34" charset="0"/>
              <a:sym typeface="Calibri" panose="020F0502020204030204" pitchFamily="34" charset="0"/>
            </a:endParaRPr>
          </a:p>
        </p:txBody>
      </p:sp>
      <p:grpSp>
        <p:nvGrpSpPr>
          <p:cNvPr id="17411" name="Group 414"/>
          <p:cNvGrpSpPr>
            <a:grpSpLocks/>
          </p:cNvGrpSpPr>
          <p:nvPr/>
        </p:nvGrpSpPr>
        <p:grpSpPr bwMode="auto">
          <a:xfrm>
            <a:off x="676275" y="2630091"/>
            <a:ext cx="2632473" cy="1604754"/>
            <a:chOff x="0" y="0"/>
            <a:chExt cx="3510196" cy="2139993"/>
          </a:xfrm>
        </p:grpSpPr>
        <p:sp>
          <p:nvSpPr>
            <p:cNvPr id="17422" name="Shape 412"/>
            <p:cNvSpPr>
              <a:spLocks noChangeArrowheads="1"/>
            </p:cNvSpPr>
            <p:nvPr/>
          </p:nvSpPr>
          <p:spPr bwMode="auto">
            <a:xfrm>
              <a:off x="0" y="0"/>
              <a:ext cx="3510196" cy="1631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34289" tIns="34289" rIns="34289" bIns="34289">
              <a:spAutoFit/>
            </a:bodyP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defTabSz="685800" hangingPunct="0">
                <a:spcBef>
                  <a:spcPct val="0"/>
                </a:spcBef>
                <a:buClrTx/>
                <a:buSzTx/>
              </a:pPr>
              <a:r>
                <a:rPr lang="zh-CN" altLang="zh-CN" sz="7500">
                  <a:solidFill>
                    <a:srgbClr val="287CC3"/>
                  </a:solidFill>
                  <a:effectLst/>
                  <a:latin typeface="Microsoft YaHei" panose="020B0503020204020204" pitchFamily="34" charset="-122"/>
                  <a:ea typeface="Microsoft YaHei" panose="020B0503020204020204" pitchFamily="34" charset="-122"/>
                  <a:sym typeface="Microsoft YaHei" panose="020B0503020204020204" pitchFamily="34" charset="-122"/>
                </a:rPr>
                <a:t>目录</a:t>
              </a:r>
            </a:p>
          </p:txBody>
        </p:sp>
        <p:sp>
          <p:nvSpPr>
            <p:cNvPr id="413" name="Shape 413"/>
            <p:cNvSpPr/>
            <p:nvPr/>
          </p:nvSpPr>
          <p:spPr>
            <a:xfrm>
              <a:off x="165111" y="1770608"/>
              <a:ext cx="2543343" cy="369385"/>
            </a:xfrm>
            <a:prstGeom prst="rect">
              <a:avLst/>
            </a:prstGeom>
            <a:noFill/>
            <a:ln w="12700" cap="flat">
              <a:noFill/>
              <a:miter lim="400000"/>
            </a:ln>
            <a:effectLst/>
            <a:extLst>
              <a:ext uri="{C572A759-6A51-4108-AA02-DFA0A04FC94B}"/>
            </a:extLst>
          </p:spPr>
          <p:txBody>
            <a:bodyPr lIns="34289" tIns="34289" rIns="34289" bIns="34289" anchor="ctr">
              <a:spAutoFit/>
            </a:bodyPr>
            <a:lstStyle>
              <a:lvl1pPr algn="just">
                <a:defRPr spc="53">
                  <a:solidFill>
                    <a:srgbClr val="287CC3"/>
                  </a:solidFill>
                  <a:latin typeface="Arial"/>
                  <a:ea typeface="Arial"/>
                  <a:cs typeface="Arial"/>
                  <a:sym typeface="Arial"/>
                </a:defRPr>
              </a:lvl1pPr>
            </a:lstStyle>
            <a:p>
              <a:pPr defTabSz="685800" fontAlgn="auto" hangingPunct="0">
                <a:spcBef>
                  <a:spcPts val="0"/>
                </a:spcBef>
                <a:spcAft>
                  <a:spcPts val="0"/>
                </a:spcAft>
                <a:buClrTx/>
                <a:buSzTx/>
                <a:defRPr/>
              </a:pPr>
              <a:r>
                <a:rPr sz="1350" kern="0" spc="40">
                  <a:effectLst/>
                </a:rPr>
                <a:t>CONTENTS</a:t>
              </a:r>
            </a:p>
          </p:txBody>
        </p:sp>
      </p:grpSp>
      <p:grpSp>
        <p:nvGrpSpPr>
          <p:cNvPr id="17412" name="组合 1"/>
          <p:cNvGrpSpPr>
            <a:grpSpLocks/>
          </p:cNvGrpSpPr>
          <p:nvPr/>
        </p:nvGrpSpPr>
        <p:grpSpPr bwMode="auto">
          <a:xfrm>
            <a:off x="4466036" y="1378744"/>
            <a:ext cx="3593403" cy="3213497"/>
            <a:chOff x="6664304" y="561914"/>
            <a:chExt cx="4618816" cy="4074186"/>
          </a:xfrm>
        </p:grpSpPr>
        <p:grpSp>
          <p:nvGrpSpPr>
            <p:cNvPr id="17413" name="Group 417"/>
            <p:cNvGrpSpPr>
              <a:grpSpLocks/>
            </p:cNvGrpSpPr>
            <p:nvPr/>
          </p:nvGrpSpPr>
          <p:grpSpPr bwMode="auto">
            <a:xfrm>
              <a:off x="6664304" y="2635092"/>
              <a:ext cx="4264490" cy="2001008"/>
              <a:chOff x="0" y="-1238667"/>
              <a:chExt cx="4264490" cy="2001006"/>
            </a:xfrm>
          </p:grpSpPr>
          <p:sp>
            <p:nvSpPr>
              <p:cNvPr id="17420" name="Shape 415"/>
              <p:cNvSpPr>
                <a:spLocks noChangeArrowheads="1"/>
              </p:cNvSpPr>
              <p:nvPr/>
            </p:nvSpPr>
            <p:spPr bwMode="auto">
              <a:xfrm>
                <a:off x="1505156" y="-1238667"/>
                <a:ext cx="2759334" cy="438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34289" tIns="34289" rIns="34289" bIns="34289">
                <a:spAutoFit/>
              </a:bodyP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l" defTabSz="685800" hangingPunct="0">
                  <a:spcBef>
                    <a:spcPct val="0"/>
                  </a:spcBef>
                  <a:buClrTx/>
                  <a:buSzTx/>
                </a:pPr>
                <a:r>
                  <a:rPr lang="zh-CN" altLang="en-US" sz="1800">
                    <a:solidFill>
                      <a:srgbClr val="FFFFFF"/>
                    </a:solidFill>
                    <a:effectLst/>
                    <a:latin typeface="SimHei" panose="02010609060101010101" pitchFamily="49" charset="-122"/>
                    <a:ea typeface="SimHei" panose="02010609060101010101" pitchFamily="49" charset="-122"/>
                    <a:sym typeface="SimHei" panose="02010609060101010101" pitchFamily="49" charset="-122"/>
                  </a:rPr>
                  <a:t>遗传算法的应用</a:t>
                </a:r>
                <a:r>
                  <a:rPr lang="en-US" altLang="zh-CN" sz="1800">
                    <a:solidFill>
                      <a:srgbClr val="FFFFFF"/>
                    </a:solidFill>
                    <a:effectLst/>
                    <a:latin typeface="SimHei" panose="02010609060101010101" pitchFamily="49" charset="-122"/>
                    <a:ea typeface="SimHei" panose="02010609060101010101" pitchFamily="49" charset="-122"/>
                    <a:sym typeface="SimHei" panose="02010609060101010101" pitchFamily="49" charset="-122"/>
                  </a:rPr>
                  <a:t>-TSP</a:t>
                </a:r>
                <a:endParaRPr lang="zh-CN" altLang="zh-CN" sz="1800">
                  <a:solidFill>
                    <a:srgbClr val="FFFFFF"/>
                  </a:solidFill>
                  <a:effectLst/>
                  <a:latin typeface="SimHei" panose="02010609060101010101" pitchFamily="49" charset="-122"/>
                  <a:ea typeface="SimHei" panose="02010609060101010101" pitchFamily="49" charset="-122"/>
                  <a:sym typeface="SimHei" panose="02010609060101010101" pitchFamily="49" charset="-122"/>
                </a:endParaRPr>
              </a:p>
            </p:txBody>
          </p:sp>
          <p:pic>
            <p:nvPicPr>
              <p:cNvPr id="17421" name="image3.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62339" cy="762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grpSp>
        <p:grpSp>
          <p:nvGrpSpPr>
            <p:cNvPr id="17414" name="Group 420"/>
            <p:cNvGrpSpPr>
              <a:grpSpLocks/>
            </p:cNvGrpSpPr>
            <p:nvPr/>
          </p:nvGrpSpPr>
          <p:grpSpPr bwMode="auto">
            <a:xfrm>
              <a:off x="7483497" y="561914"/>
              <a:ext cx="3799623" cy="968575"/>
              <a:chOff x="0" y="0"/>
              <a:chExt cx="3799623" cy="968574"/>
            </a:xfrm>
          </p:grpSpPr>
          <p:sp>
            <p:nvSpPr>
              <p:cNvPr id="17418" name="Shape 418"/>
              <p:cNvSpPr>
                <a:spLocks noChangeArrowheads="1"/>
              </p:cNvSpPr>
              <p:nvPr/>
            </p:nvSpPr>
            <p:spPr bwMode="auto">
              <a:xfrm>
                <a:off x="1040289" y="288547"/>
                <a:ext cx="2759334" cy="438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34289" tIns="34289" rIns="34289" bIns="34289">
                <a:spAutoFit/>
              </a:bodyP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l" defTabSz="685800" hangingPunct="0">
                  <a:spcBef>
                    <a:spcPct val="0"/>
                  </a:spcBef>
                  <a:buClrTx/>
                  <a:buSzTx/>
                </a:pPr>
                <a:r>
                  <a:rPr lang="zh-CN" altLang="en-US" sz="1800">
                    <a:solidFill>
                      <a:srgbClr val="FFFFFF"/>
                    </a:solidFill>
                    <a:effectLst/>
                    <a:latin typeface="SimHei" panose="02010609060101010101" pitchFamily="49" charset="-122"/>
                    <a:ea typeface="SimHei" panose="02010609060101010101" pitchFamily="49" charset="-122"/>
                    <a:sym typeface="SimHei" panose="02010609060101010101" pitchFamily="49" charset="-122"/>
                  </a:rPr>
                  <a:t>遗传算法的简单实例</a:t>
                </a:r>
                <a:endParaRPr lang="zh-CN" altLang="zh-CN" sz="1800">
                  <a:solidFill>
                    <a:srgbClr val="FFFFFF"/>
                  </a:solidFill>
                  <a:effectLst/>
                  <a:latin typeface="SimHei" panose="02010609060101010101" pitchFamily="49" charset="-122"/>
                  <a:ea typeface="SimHei" panose="02010609060101010101" pitchFamily="49" charset="-122"/>
                  <a:sym typeface="SimHei" panose="02010609060101010101" pitchFamily="49" charset="-122"/>
                </a:endParaRPr>
              </a:p>
            </p:txBody>
          </p:sp>
          <p:pic>
            <p:nvPicPr>
              <p:cNvPr id="17419" name="问号.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68574" cy="968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grpSp>
        <p:grpSp>
          <p:nvGrpSpPr>
            <p:cNvPr id="17415" name="Group 423"/>
            <p:cNvGrpSpPr>
              <a:grpSpLocks/>
            </p:cNvGrpSpPr>
            <p:nvPr/>
          </p:nvGrpSpPr>
          <p:grpSpPr bwMode="auto">
            <a:xfrm>
              <a:off x="7095360" y="2204378"/>
              <a:ext cx="2646622" cy="2139188"/>
              <a:chOff x="0" y="0"/>
              <a:chExt cx="2646621" cy="2139183"/>
            </a:xfrm>
          </p:grpSpPr>
          <p:sp>
            <p:nvSpPr>
              <p:cNvPr id="17416" name="Shape 421"/>
              <p:cNvSpPr>
                <a:spLocks noChangeArrowheads="1"/>
              </p:cNvSpPr>
              <p:nvPr/>
            </p:nvSpPr>
            <p:spPr bwMode="auto">
              <a:xfrm>
                <a:off x="1074100" y="1700200"/>
                <a:ext cx="1572521" cy="438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34289" tIns="34289" rIns="34289" bIns="34289">
                <a:spAutoFit/>
              </a:bodyP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l" defTabSz="685800" hangingPunct="0">
                  <a:spcBef>
                    <a:spcPct val="0"/>
                  </a:spcBef>
                  <a:buClrTx/>
                  <a:buSzTx/>
                </a:pPr>
                <a:r>
                  <a:rPr lang="zh-CN" altLang="en-US" sz="1800">
                    <a:solidFill>
                      <a:srgbClr val="FFFFFF"/>
                    </a:solidFill>
                    <a:effectLst/>
                    <a:latin typeface="SimHei" panose="02010609060101010101" pitchFamily="49" charset="-122"/>
                    <a:ea typeface="SimHei" panose="02010609060101010101" pitchFamily="49" charset="-122"/>
                    <a:sym typeface="SimHei" panose="02010609060101010101" pitchFamily="49" charset="-122"/>
                  </a:rPr>
                  <a:t>总结及分析</a:t>
                </a:r>
                <a:endParaRPr lang="zh-CN" altLang="zh-CN" sz="1800">
                  <a:solidFill>
                    <a:srgbClr val="FFFFFF"/>
                  </a:solidFill>
                  <a:effectLst/>
                  <a:latin typeface="SimHei" panose="02010609060101010101" pitchFamily="49" charset="-122"/>
                  <a:ea typeface="SimHei" panose="02010609060101010101" pitchFamily="49" charset="-122"/>
                  <a:sym typeface="SimHei" panose="02010609060101010101" pitchFamily="49" charset="-122"/>
                </a:endParaRPr>
              </a:p>
            </p:txBody>
          </p:sp>
          <p:pic>
            <p:nvPicPr>
              <p:cNvPr id="17417" name="研究.png"/>
              <p:cNvPicPr>
                <a:picLocks noChangeAspect="1"/>
              </p:cNvPicPr>
              <p:nvPr/>
            </p:nvPicPr>
            <p:blipFill>
              <a:blip r:embed="rId4">
                <a:extLst>
                  <a:ext uri="{28A0092B-C50C-407E-A947-70E740481C1C}">
                    <a14:useLocalDpi xmlns:a14="http://schemas.microsoft.com/office/drawing/2010/main" val="0"/>
                  </a:ext>
                </a:extLst>
              </a:blip>
              <a:srcRect b="2621"/>
              <a:stretch>
                <a:fillRect/>
              </a:stretch>
            </p:blipFill>
            <p:spPr bwMode="auto">
              <a:xfrm>
                <a:off x="0" y="0"/>
                <a:ext cx="916406" cy="89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grpSp>
      </p:grpSp>
    </p:spTree>
    <p:extLst>
      <p:ext uri="{BB962C8B-B14F-4D97-AF65-F5344CB8AC3E}">
        <p14:creationId xmlns:p14="http://schemas.microsoft.com/office/powerpoint/2010/main" val="1481834694"/>
      </p:ext>
    </p:extLst>
  </p:cSld>
  <p:clrMapOvr>
    <a:masterClrMapping/>
  </p:clrMapOvr>
  <p:transition spd="slow">
    <p:fade/>
  </p:transition>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287CC3"/>
        </a:solidFill>
        <a:effectLst/>
      </p:bgPr>
    </p:bg>
    <p:spTree>
      <p:nvGrpSpPr>
        <p:cNvPr id="1" name=""/>
        <p:cNvGrpSpPr/>
        <p:nvPr/>
      </p:nvGrpSpPr>
      <p:grpSpPr>
        <a:xfrm>
          <a:off x="0" y="0"/>
          <a:ext cx="0" cy="0"/>
          <a:chOff x="0" y="0"/>
          <a:chExt cx="0" cy="0"/>
        </a:xfrm>
      </p:grpSpPr>
      <p:sp>
        <p:nvSpPr>
          <p:cNvPr id="18434" name="Shape 426"/>
          <p:cNvSpPr>
            <a:spLocks noChangeArrowheads="1"/>
          </p:cNvSpPr>
          <p:nvPr/>
        </p:nvSpPr>
        <p:spPr bwMode="auto">
          <a:xfrm>
            <a:off x="4498181" y="4570810"/>
            <a:ext cx="147638" cy="147638"/>
          </a:xfrm>
          <a:prstGeom prst="ellipse">
            <a:avLst/>
          </a:prstGeom>
          <a:solidFill>
            <a:srgbClr val="FFFFFF">
              <a:alpha val="50195"/>
            </a:srgbClr>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4289" rIns="3428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ctr" defTabSz="685800" hangingPunct="0">
              <a:spcBef>
                <a:spcPct val="0"/>
              </a:spcBef>
              <a:buClrTx/>
              <a:buSzTx/>
            </a:pPr>
            <a:endParaRPr lang="zh-CN" altLang="zh-CN" sz="1350">
              <a:solidFill>
                <a:srgbClr val="FFFFFF"/>
              </a:solidFill>
              <a:effectLst/>
            </a:endParaRPr>
          </a:p>
        </p:txBody>
      </p:sp>
      <p:sp>
        <p:nvSpPr>
          <p:cNvPr id="18435" name="Shape 427"/>
          <p:cNvSpPr>
            <a:spLocks noChangeArrowheads="1"/>
          </p:cNvSpPr>
          <p:nvPr/>
        </p:nvSpPr>
        <p:spPr bwMode="auto">
          <a:xfrm>
            <a:off x="4527948" y="4600576"/>
            <a:ext cx="88106" cy="88106"/>
          </a:xfrm>
          <a:prstGeom prst="ellipse">
            <a:avLst/>
          </a:pr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4289" rIns="3428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ctr" defTabSz="685800" hangingPunct="0">
              <a:spcBef>
                <a:spcPct val="0"/>
              </a:spcBef>
              <a:buClrTx/>
              <a:buSzTx/>
            </a:pPr>
            <a:endParaRPr lang="zh-CN" altLang="zh-CN" sz="1350">
              <a:solidFill>
                <a:srgbClr val="FFFFFF"/>
              </a:solidFill>
              <a:effectLst/>
            </a:endParaRPr>
          </a:p>
        </p:txBody>
      </p:sp>
      <p:sp>
        <p:nvSpPr>
          <p:cNvPr id="18436" name="Shape 428"/>
          <p:cNvSpPr>
            <a:spLocks noChangeShapeType="1"/>
          </p:cNvSpPr>
          <p:nvPr/>
        </p:nvSpPr>
        <p:spPr bwMode="auto">
          <a:xfrm>
            <a:off x="4572000" y="4718448"/>
            <a:ext cx="0" cy="1282303"/>
          </a:xfrm>
          <a:prstGeom prst="line">
            <a:avLst/>
          </a:prstGeom>
          <a:noFill/>
          <a:ln w="12700">
            <a:solidFill>
              <a:srgbClr val="FFFFFF">
                <a:alpha val="50195"/>
              </a:srgbClr>
            </a:solidFill>
            <a:miter lim="800000"/>
            <a:headEnd/>
            <a:tailEnd/>
          </a:ln>
          <a:extLst>
            <a:ext uri="{909E8E84-426E-40DD-AFC4-6F175D3DCCD1}">
              <a14:hiddenFill xmlns:a14="http://schemas.microsoft.com/office/drawing/2010/main">
                <a:noFill/>
              </a14:hiddenFill>
            </a:ext>
          </a:extLst>
        </p:spPr>
        <p:txBody>
          <a:bodyPr lIns="34289" rIns="34289"/>
          <a:lstStyle/>
          <a:p>
            <a:pPr algn="l" defTabSz="685800" eaLnBrk="0" hangingPunct="0">
              <a:spcBef>
                <a:spcPct val="0"/>
              </a:spcBef>
              <a:buClrTx/>
              <a:buSzTx/>
            </a:pPr>
            <a:endParaRPr lang="zh-CN" altLang="en-US" sz="1350">
              <a:solidFill>
                <a:srgbClr val="000000"/>
              </a:solidFill>
              <a:effectLst/>
              <a:latin typeface="Calibri" panose="020F0502020204030204" pitchFamily="34" charset="0"/>
              <a:cs typeface="Helvetica" panose="020B0604020202020204" pitchFamily="34" charset="0"/>
              <a:sym typeface="Calibri" panose="020F0502020204030204" pitchFamily="34" charset="0"/>
            </a:endParaRPr>
          </a:p>
        </p:txBody>
      </p:sp>
      <p:sp>
        <p:nvSpPr>
          <p:cNvPr id="18437" name="Shape 429"/>
          <p:cNvSpPr>
            <a:spLocks noChangeArrowheads="1"/>
          </p:cNvSpPr>
          <p:nvPr/>
        </p:nvSpPr>
        <p:spPr bwMode="auto">
          <a:xfrm>
            <a:off x="2627710" y="3063479"/>
            <a:ext cx="427553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34289" rIns="34289">
            <a:spAutoFit/>
          </a:bodyP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ctr" defTabSz="685800" hangingPunct="0">
              <a:spcBef>
                <a:spcPct val="0"/>
              </a:spcBef>
              <a:buClrTx/>
              <a:buSzTx/>
            </a:pPr>
            <a:r>
              <a:rPr lang="zh-CN" altLang="en-US" sz="3600">
                <a:solidFill>
                  <a:srgbClr val="FFFFFF"/>
                </a:solidFill>
                <a:effectLst/>
                <a:latin typeface="SimHei" panose="02010609060101010101" pitchFamily="49" charset="-122"/>
                <a:ea typeface="SimHei" panose="02010609060101010101" pitchFamily="49" charset="-122"/>
                <a:sym typeface="SimHei" panose="02010609060101010101" pitchFamily="49" charset="-122"/>
              </a:rPr>
              <a:t>遗传算法的简单实例</a:t>
            </a:r>
            <a:endParaRPr lang="zh-CN" altLang="zh-CN" sz="3600">
              <a:solidFill>
                <a:srgbClr val="FFFFFF"/>
              </a:solidFill>
              <a:effectLst/>
              <a:latin typeface="SimHei" panose="02010609060101010101" pitchFamily="49" charset="-122"/>
              <a:ea typeface="SimHei" panose="02010609060101010101" pitchFamily="49" charset="-122"/>
              <a:sym typeface="SimHei" panose="02010609060101010101" pitchFamily="49" charset="-122"/>
            </a:endParaRPr>
          </a:p>
        </p:txBody>
      </p:sp>
    </p:spTree>
    <p:extLst>
      <p:ext uri="{BB962C8B-B14F-4D97-AF65-F5344CB8AC3E}">
        <p14:creationId xmlns:p14="http://schemas.microsoft.com/office/powerpoint/2010/main" val="1107801234"/>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hape 431"/>
          <p:cNvSpPr>
            <a:spLocks noChangeArrowheads="1"/>
          </p:cNvSpPr>
          <p:nvPr/>
        </p:nvSpPr>
        <p:spPr bwMode="auto">
          <a:xfrm>
            <a:off x="0" y="1103710"/>
            <a:ext cx="255985" cy="351234"/>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4289" rIns="3428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ctr" defTabSz="685800" hangingPunct="0">
              <a:spcBef>
                <a:spcPct val="0"/>
              </a:spcBef>
              <a:buClrTx/>
              <a:buSzTx/>
            </a:pPr>
            <a:endParaRPr lang="zh-CN" altLang="zh-CN" sz="1350">
              <a:solidFill>
                <a:srgbClr val="FFFFFF"/>
              </a:solidFill>
              <a:effectLst/>
            </a:endParaRPr>
          </a:p>
        </p:txBody>
      </p:sp>
      <p:sp>
        <p:nvSpPr>
          <p:cNvPr id="19459" name="Shape 432"/>
          <p:cNvSpPr>
            <a:spLocks noChangeArrowheads="1"/>
          </p:cNvSpPr>
          <p:nvPr/>
        </p:nvSpPr>
        <p:spPr bwMode="auto">
          <a:xfrm>
            <a:off x="266700" y="1103710"/>
            <a:ext cx="31801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34289" rIns="34289">
            <a:spAutoFit/>
          </a:bodyP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l" defTabSz="685800" hangingPunct="0">
              <a:spcBef>
                <a:spcPct val="0"/>
              </a:spcBef>
              <a:buClrTx/>
              <a:buSzTx/>
            </a:pPr>
            <a:r>
              <a:rPr lang="zh-CN" altLang="en-US" sz="1800">
                <a:solidFill>
                  <a:srgbClr val="262626"/>
                </a:solidFill>
                <a:effectLst/>
                <a:latin typeface="Microsoft YaHei" panose="020B0503020204020204" pitchFamily="34" charset="-122"/>
                <a:ea typeface="Microsoft YaHei" panose="020B0503020204020204" pitchFamily="34" charset="-122"/>
                <a:sym typeface="Microsoft YaHei" panose="020B0503020204020204" pitchFamily="34" charset="-122"/>
              </a:rPr>
              <a:t>遗传算法简单实例</a:t>
            </a:r>
            <a:r>
              <a:rPr lang="en-US" altLang="zh-CN" sz="1800">
                <a:solidFill>
                  <a:srgbClr val="262626"/>
                </a:solidFill>
                <a:effectLst/>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1800">
                <a:solidFill>
                  <a:srgbClr val="262626"/>
                </a:solidFill>
                <a:effectLst/>
                <a:latin typeface="Microsoft YaHei" panose="020B0503020204020204" pitchFamily="34" charset="-122"/>
                <a:ea typeface="Microsoft YaHei" panose="020B0503020204020204" pitchFamily="34" charset="-122"/>
                <a:sym typeface="Microsoft YaHei" panose="020B0503020204020204" pitchFamily="34" charset="-122"/>
              </a:rPr>
              <a:t>图解过程</a:t>
            </a:r>
            <a:endParaRPr lang="zh-CN" altLang="zh-CN" sz="1800">
              <a:solidFill>
                <a:srgbClr val="262626"/>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9460" name="Group 472"/>
          <p:cNvGrpSpPr>
            <a:grpSpLocks/>
          </p:cNvGrpSpPr>
          <p:nvPr/>
        </p:nvGrpSpPr>
        <p:grpSpPr bwMode="auto">
          <a:xfrm>
            <a:off x="372666" y="1946423"/>
            <a:ext cx="7130653" cy="1239576"/>
            <a:chOff x="-1506284" y="27435"/>
            <a:chExt cx="9508783" cy="1653925"/>
          </a:xfrm>
        </p:grpSpPr>
        <p:sp>
          <p:nvSpPr>
            <p:cNvPr id="19463" name="Shape 451"/>
            <p:cNvSpPr>
              <a:spLocks noChangeArrowheads="1"/>
            </p:cNvSpPr>
            <p:nvPr/>
          </p:nvSpPr>
          <p:spPr bwMode="auto">
            <a:xfrm>
              <a:off x="5920474" y="27435"/>
              <a:ext cx="2082025" cy="307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34289" tIns="34289" rIns="34289" bIns="34289" anchor="ctr">
              <a:spAutoFit/>
            </a:bodyP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ctr" defTabSz="685800" hangingPunct="0">
                <a:spcBef>
                  <a:spcPct val="0"/>
                </a:spcBef>
                <a:buClrTx/>
                <a:buSzTx/>
              </a:pPr>
              <a:r>
                <a:rPr lang="zh-CN" altLang="zh-CN" sz="1050">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web应用类型</a:t>
              </a:r>
            </a:p>
          </p:txBody>
        </p:sp>
        <p:sp>
          <p:nvSpPr>
            <p:cNvPr id="456" name="Shape 456"/>
            <p:cNvSpPr/>
            <p:nvPr/>
          </p:nvSpPr>
          <p:spPr>
            <a:xfrm>
              <a:off x="-1506284" y="1219374"/>
              <a:ext cx="4099462" cy="461986"/>
            </a:xfrm>
            <a:prstGeom prst="rect">
              <a:avLst/>
            </a:prstGeom>
            <a:noFill/>
            <a:ln w="12700" cap="flat">
              <a:noFill/>
              <a:miter lim="400000"/>
            </a:ln>
            <a:effectLst/>
            <a:extLst>
              <a:ext uri="{C572A759-6A51-4108-AA02-DFA0A04FC94B}"/>
            </a:extLst>
          </p:spPr>
          <p:txBody>
            <a:bodyPr lIns="34289" tIns="34289" rIns="34289" bIns="34289" anchor="ctr">
              <a:spAutoFit/>
            </a:bodyPr>
            <a:lstStyle>
              <a:lvl1pPr algn="ctr">
                <a:defRPr sz="1400">
                  <a:solidFill>
                    <a:srgbClr val="FFFFFF"/>
                  </a:solidFill>
                  <a:latin typeface="Microsoft YaHei"/>
                  <a:ea typeface="Microsoft YaHei"/>
                  <a:cs typeface="Microsoft YaHei"/>
                  <a:sym typeface="Microsoft YaHei"/>
                </a:defRPr>
              </a:lvl1pPr>
            </a:lstStyle>
            <a:p>
              <a:pPr indent="342900" algn="just" defTabSz="685800" fontAlgn="auto" hangingPunct="0">
                <a:spcBef>
                  <a:spcPts val="0"/>
                </a:spcBef>
                <a:spcAft>
                  <a:spcPts val="0"/>
                </a:spcAft>
                <a:buClrTx/>
                <a:buSzTx/>
                <a:defRPr/>
              </a:pPr>
              <a:endParaRPr lang="en-US" altLang="zh-CN" sz="1800" kern="0" dirty="0">
                <a:solidFill>
                  <a:srgbClr val="000000"/>
                </a:solidFill>
                <a:effectLst/>
              </a:endParaRPr>
            </a:p>
          </p:txBody>
        </p:sp>
      </p:grpSp>
      <p:sp>
        <p:nvSpPr>
          <p:cNvPr id="19461" name="Shape 473"/>
          <p:cNvSpPr>
            <a:spLocks noChangeArrowheads="1"/>
          </p:cNvSpPr>
          <p:nvPr/>
        </p:nvSpPr>
        <p:spPr bwMode="auto">
          <a:xfrm>
            <a:off x="-7144" y="5929312"/>
            <a:ext cx="9158288" cy="71438"/>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4289" rIns="3428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l" defTabSz="685800" hangingPunct="0">
              <a:spcBef>
                <a:spcPct val="0"/>
              </a:spcBef>
              <a:buClrTx/>
              <a:buSzTx/>
            </a:pPr>
            <a:endParaRPr lang="zh-CN" altLang="zh-CN" sz="1350">
              <a:effectLst/>
            </a:endParaRPr>
          </a:p>
        </p:txBody>
      </p:sp>
      <p:pic>
        <p:nvPicPr>
          <p:cNvPr id="19462"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37323" y="1591866"/>
            <a:ext cx="2469356" cy="3674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6775291"/>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hape 431"/>
          <p:cNvSpPr>
            <a:spLocks noChangeArrowheads="1"/>
          </p:cNvSpPr>
          <p:nvPr/>
        </p:nvSpPr>
        <p:spPr bwMode="auto">
          <a:xfrm>
            <a:off x="0" y="1103710"/>
            <a:ext cx="255985" cy="351234"/>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4289" rIns="3428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ctr" defTabSz="685800" hangingPunct="0">
              <a:spcBef>
                <a:spcPct val="0"/>
              </a:spcBef>
              <a:buClrTx/>
              <a:buSzTx/>
            </a:pPr>
            <a:endParaRPr lang="zh-CN" altLang="zh-CN" sz="1350">
              <a:solidFill>
                <a:srgbClr val="FFFFFF"/>
              </a:solidFill>
              <a:effectLst/>
            </a:endParaRPr>
          </a:p>
        </p:txBody>
      </p:sp>
      <p:sp>
        <p:nvSpPr>
          <p:cNvPr id="20483" name="Shape 432"/>
          <p:cNvSpPr>
            <a:spLocks noChangeArrowheads="1"/>
          </p:cNvSpPr>
          <p:nvPr/>
        </p:nvSpPr>
        <p:spPr bwMode="auto">
          <a:xfrm>
            <a:off x="266700" y="1103710"/>
            <a:ext cx="31801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34289" rIns="34289">
            <a:spAutoFit/>
          </a:bodyP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l" defTabSz="685800" hangingPunct="0">
              <a:spcBef>
                <a:spcPct val="0"/>
              </a:spcBef>
              <a:buClrTx/>
              <a:buSzTx/>
            </a:pPr>
            <a:r>
              <a:rPr lang="zh-CN" altLang="en-US" sz="1800">
                <a:solidFill>
                  <a:srgbClr val="262626"/>
                </a:solidFill>
                <a:effectLst/>
                <a:latin typeface="Microsoft YaHei" panose="020B0503020204020204" pitchFamily="34" charset="-122"/>
                <a:ea typeface="Microsoft YaHei" panose="020B0503020204020204" pitchFamily="34" charset="-122"/>
                <a:sym typeface="Microsoft YaHei" panose="020B0503020204020204" pitchFamily="34" charset="-122"/>
              </a:rPr>
              <a:t>遗传算法简单实例</a:t>
            </a:r>
            <a:r>
              <a:rPr lang="en-US" altLang="zh-CN" sz="1800">
                <a:solidFill>
                  <a:srgbClr val="262626"/>
                </a:solidFill>
                <a:effectLst/>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1800">
                <a:solidFill>
                  <a:srgbClr val="262626"/>
                </a:solidFill>
                <a:effectLst/>
                <a:latin typeface="Microsoft YaHei" panose="020B0503020204020204" pitchFamily="34" charset="-122"/>
                <a:ea typeface="Microsoft YaHei" panose="020B0503020204020204" pitchFamily="34" charset="-122"/>
                <a:sym typeface="Microsoft YaHei" panose="020B0503020204020204" pitchFamily="34" charset="-122"/>
              </a:rPr>
              <a:t>实例分析</a:t>
            </a:r>
            <a:endParaRPr lang="zh-CN" altLang="zh-CN" sz="1800">
              <a:solidFill>
                <a:srgbClr val="262626"/>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0484" name="Group 472"/>
          <p:cNvGrpSpPr>
            <a:grpSpLocks/>
          </p:cNvGrpSpPr>
          <p:nvPr/>
        </p:nvGrpSpPr>
        <p:grpSpPr bwMode="auto">
          <a:xfrm>
            <a:off x="372666" y="1946423"/>
            <a:ext cx="7130653" cy="1239576"/>
            <a:chOff x="-1506284" y="27435"/>
            <a:chExt cx="9508783" cy="1653925"/>
          </a:xfrm>
        </p:grpSpPr>
        <p:sp>
          <p:nvSpPr>
            <p:cNvPr id="20488" name="Shape 451"/>
            <p:cNvSpPr>
              <a:spLocks noChangeArrowheads="1"/>
            </p:cNvSpPr>
            <p:nvPr/>
          </p:nvSpPr>
          <p:spPr bwMode="auto">
            <a:xfrm>
              <a:off x="5920474" y="27435"/>
              <a:ext cx="2082025" cy="307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34289" tIns="34289" rIns="34289" bIns="34289" anchor="ctr">
              <a:spAutoFit/>
            </a:bodyP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ctr" defTabSz="685800" hangingPunct="0">
                <a:spcBef>
                  <a:spcPct val="0"/>
                </a:spcBef>
                <a:buClrTx/>
                <a:buSzTx/>
              </a:pPr>
              <a:r>
                <a:rPr lang="zh-CN" altLang="zh-CN" sz="1050">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web应用类型</a:t>
              </a:r>
            </a:p>
          </p:txBody>
        </p:sp>
        <p:sp>
          <p:nvSpPr>
            <p:cNvPr id="456" name="Shape 456"/>
            <p:cNvSpPr/>
            <p:nvPr/>
          </p:nvSpPr>
          <p:spPr>
            <a:xfrm>
              <a:off x="-1506284" y="1219374"/>
              <a:ext cx="4099462" cy="461986"/>
            </a:xfrm>
            <a:prstGeom prst="rect">
              <a:avLst/>
            </a:prstGeom>
            <a:noFill/>
            <a:ln w="12700" cap="flat">
              <a:noFill/>
              <a:miter lim="400000"/>
            </a:ln>
            <a:effectLst/>
            <a:extLst>
              <a:ext uri="{C572A759-6A51-4108-AA02-DFA0A04FC94B}"/>
            </a:extLst>
          </p:spPr>
          <p:txBody>
            <a:bodyPr lIns="34289" tIns="34289" rIns="34289" bIns="34289" anchor="ctr">
              <a:spAutoFit/>
            </a:bodyPr>
            <a:lstStyle>
              <a:lvl1pPr algn="ctr">
                <a:defRPr sz="1400">
                  <a:solidFill>
                    <a:srgbClr val="FFFFFF"/>
                  </a:solidFill>
                  <a:latin typeface="Microsoft YaHei"/>
                  <a:ea typeface="Microsoft YaHei"/>
                  <a:cs typeface="Microsoft YaHei"/>
                  <a:sym typeface="Microsoft YaHei"/>
                </a:defRPr>
              </a:lvl1pPr>
            </a:lstStyle>
            <a:p>
              <a:pPr indent="342900" algn="just" defTabSz="685800" fontAlgn="auto" hangingPunct="0">
                <a:spcBef>
                  <a:spcPts val="0"/>
                </a:spcBef>
                <a:spcAft>
                  <a:spcPts val="0"/>
                </a:spcAft>
                <a:buClrTx/>
                <a:buSzTx/>
                <a:defRPr/>
              </a:pPr>
              <a:endParaRPr lang="en-US" altLang="zh-CN" sz="1800" kern="0" dirty="0">
                <a:solidFill>
                  <a:srgbClr val="000000"/>
                </a:solidFill>
                <a:effectLst/>
              </a:endParaRPr>
            </a:p>
          </p:txBody>
        </p:sp>
      </p:grpSp>
      <p:sp>
        <p:nvSpPr>
          <p:cNvPr id="20485" name="Shape 473"/>
          <p:cNvSpPr>
            <a:spLocks noChangeArrowheads="1"/>
          </p:cNvSpPr>
          <p:nvPr/>
        </p:nvSpPr>
        <p:spPr bwMode="auto">
          <a:xfrm>
            <a:off x="-7144" y="5929312"/>
            <a:ext cx="9158288" cy="71438"/>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4289" rIns="3428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l" defTabSz="685800" hangingPunct="0">
              <a:spcBef>
                <a:spcPct val="0"/>
              </a:spcBef>
              <a:buClrTx/>
              <a:buSzTx/>
            </a:pPr>
            <a:endParaRPr lang="zh-CN" altLang="zh-CN" sz="1350">
              <a:effectLst/>
            </a:endParaRPr>
          </a:p>
        </p:txBody>
      </p:sp>
      <p:sp>
        <p:nvSpPr>
          <p:cNvPr id="20486" name="文本占位符 2"/>
          <p:cNvSpPr>
            <a:spLocks noGrp="1"/>
          </p:cNvSpPr>
          <p:nvPr>
            <p:ph type="body" idx="4294967295"/>
          </p:nvPr>
        </p:nvSpPr>
        <p:spPr>
          <a:xfrm>
            <a:off x="3534790" y="1628800"/>
            <a:ext cx="5210175" cy="3824288"/>
          </a:xfrm>
        </p:spPr>
        <p:txBody>
          <a:bodyPr/>
          <a:lstStyle/>
          <a:p>
            <a:r>
              <a:rPr lang="zh-CN" altLang="en-US" sz="1500" dirty="0">
                <a:ea typeface="宋体" panose="02010600030101010101" pitchFamily="2" charset="-122"/>
              </a:rPr>
              <a:t>问题：求下述二元函数的最大值</a:t>
            </a:r>
            <a:endParaRPr lang="en-US" altLang="zh-CN" sz="1500" dirty="0">
              <a:ea typeface="宋体" panose="02010600030101010101" pitchFamily="2" charset="-122"/>
            </a:endParaRPr>
          </a:p>
          <a:p>
            <a:r>
              <a:rPr lang="zh-CN" altLang="en-US" sz="1500" dirty="0">
                <a:ea typeface="宋体" panose="02010600030101010101" pitchFamily="2" charset="-122"/>
              </a:rPr>
              <a:t>求解（遗传算法的</a:t>
            </a:r>
            <a:r>
              <a:rPr lang="en-US" altLang="zh-CN" sz="1500" dirty="0">
                <a:ea typeface="宋体" panose="02010600030101010101" pitchFamily="2" charset="-122"/>
              </a:rPr>
              <a:t>6</a:t>
            </a:r>
            <a:r>
              <a:rPr lang="zh-CN" altLang="en-US" sz="1500" dirty="0">
                <a:ea typeface="宋体" panose="02010600030101010101" pitchFamily="2" charset="-122"/>
              </a:rPr>
              <a:t>个步骤）：</a:t>
            </a:r>
            <a:endParaRPr lang="en-US" altLang="zh-CN" sz="1500" dirty="0">
              <a:ea typeface="宋体" panose="02010600030101010101" pitchFamily="2" charset="-122"/>
            </a:endParaRPr>
          </a:p>
          <a:p>
            <a:r>
              <a:rPr lang="en-US" altLang="zh-CN" sz="1500" dirty="0">
                <a:ea typeface="宋体" panose="02010600030101010101" pitchFamily="2" charset="-122"/>
              </a:rPr>
              <a:t>1.</a:t>
            </a:r>
            <a:r>
              <a:rPr lang="zh-CN" altLang="en-US" sz="1500" dirty="0">
                <a:ea typeface="宋体" panose="02010600030101010101" pitchFamily="2" charset="-122"/>
              </a:rPr>
              <a:t>编码</a:t>
            </a:r>
            <a:endParaRPr lang="en-US" altLang="zh-CN" sz="1500" dirty="0">
              <a:ea typeface="宋体" panose="02010600030101010101" pitchFamily="2" charset="-122"/>
            </a:endParaRPr>
          </a:p>
          <a:p>
            <a:pPr indent="342900"/>
            <a:r>
              <a:rPr lang="en-US" altLang="zh-CN" sz="1500" dirty="0">
                <a:ea typeface="宋体" panose="02010600030101010101" pitchFamily="2" charset="-122"/>
              </a:rPr>
              <a:t>x1,x2</a:t>
            </a:r>
            <a:r>
              <a:rPr lang="zh-CN" altLang="en-US" sz="1500" dirty="0">
                <a:ea typeface="宋体" panose="02010600030101010101" pitchFamily="2" charset="-122"/>
              </a:rPr>
              <a:t>使用无符号二进制编码，将它们连接在一起所组成的</a:t>
            </a:r>
            <a:r>
              <a:rPr lang="en-US" altLang="zh-CN" sz="1500" dirty="0">
                <a:ea typeface="宋体" panose="02010600030101010101" pitchFamily="2" charset="-122"/>
              </a:rPr>
              <a:t>6</a:t>
            </a:r>
            <a:r>
              <a:rPr lang="zh-CN" altLang="en-US" sz="1500" dirty="0">
                <a:ea typeface="宋体" panose="02010600030101010101" pitchFamily="2" charset="-122"/>
              </a:rPr>
              <a:t>位无符号二进制数就形成了个体的基因型，表示一个可行解。</a:t>
            </a:r>
            <a:endParaRPr lang="en-US" altLang="zh-CN" sz="1500" dirty="0">
              <a:ea typeface="宋体" panose="02010600030101010101" pitchFamily="2" charset="-122"/>
            </a:endParaRPr>
          </a:p>
          <a:p>
            <a:pPr indent="342900"/>
            <a:r>
              <a:rPr lang="zh-CN" altLang="en-US" sz="1500" dirty="0">
                <a:ea typeface="宋体" panose="02010600030101010101" pitchFamily="2" charset="-122"/>
              </a:rPr>
              <a:t>例如：基因型 </a:t>
            </a:r>
            <a:r>
              <a:rPr lang="en-US" altLang="zh-CN" sz="1500" dirty="0">
                <a:ea typeface="宋体" panose="02010600030101010101" pitchFamily="2" charset="-122"/>
              </a:rPr>
              <a:t>X</a:t>
            </a:r>
            <a:r>
              <a:rPr lang="zh-CN" altLang="en-US" sz="1500" dirty="0">
                <a:ea typeface="宋体" panose="02010600030101010101" pitchFamily="2" charset="-122"/>
              </a:rPr>
              <a:t>＝</a:t>
            </a:r>
            <a:r>
              <a:rPr lang="en-US" altLang="zh-CN" sz="1500" dirty="0">
                <a:ea typeface="宋体" panose="02010600030101010101" pitchFamily="2" charset="-122"/>
              </a:rPr>
              <a:t>101110 </a:t>
            </a:r>
            <a:r>
              <a:rPr lang="zh-CN" altLang="en-US" sz="1500" dirty="0">
                <a:ea typeface="宋体" panose="02010600030101010101" pitchFamily="2" charset="-122"/>
              </a:rPr>
              <a:t>所对应的表现型是：</a:t>
            </a:r>
            <a:r>
              <a:rPr lang="en-US" altLang="zh-CN" sz="1500" dirty="0">
                <a:ea typeface="宋体" panose="02010600030101010101" pitchFamily="2" charset="-122"/>
              </a:rPr>
              <a:t>x</a:t>
            </a:r>
            <a:r>
              <a:rPr lang="zh-CN" altLang="en-US" sz="1500" dirty="0">
                <a:ea typeface="宋体" panose="02010600030101010101" pitchFamily="2" charset="-122"/>
              </a:rPr>
              <a:t>＝</a:t>
            </a:r>
            <a:r>
              <a:rPr lang="en-US" altLang="zh-CN" sz="1500" dirty="0">
                <a:ea typeface="宋体" panose="02010600030101010101" pitchFamily="2" charset="-122"/>
              </a:rPr>
              <a:t>[ 5</a:t>
            </a:r>
            <a:r>
              <a:rPr lang="zh-CN" altLang="en-US" sz="1500" dirty="0">
                <a:ea typeface="宋体" panose="02010600030101010101" pitchFamily="2" charset="-122"/>
              </a:rPr>
              <a:t>，</a:t>
            </a:r>
            <a:r>
              <a:rPr lang="en-US" altLang="zh-CN" sz="1500" dirty="0">
                <a:ea typeface="宋体" panose="02010600030101010101" pitchFamily="2" charset="-122"/>
              </a:rPr>
              <a:t>6 ]</a:t>
            </a:r>
          </a:p>
          <a:p>
            <a:r>
              <a:rPr lang="en-US" altLang="zh-CN" sz="1500" dirty="0">
                <a:ea typeface="宋体" panose="02010600030101010101" pitchFamily="2" charset="-122"/>
              </a:rPr>
              <a:t>2.</a:t>
            </a:r>
            <a:r>
              <a:rPr lang="zh-CN" altLang="en-US" sz="1500" dirty="0">
                <a:ea typeface="宋体" panose="02010600030101010101" pitchFamily="2" charset="-122"/>
              </a:rPr>
              <a:t>初始群体的产生</a:t>
            </a:r>
            <a:endParaRPr lang="en-US" altLang="zh-CN" sz="1500" dirty="0">
              <a:ea typeface="宋体" panose="02010600030101010101" pitchFamily="2" charset="-122"/>
            </a:endParaRPr>
          </a:p>
          <a:p>
            <a:pPr indent="342900"/>
            <a:r>
              <a:rPr lang="zh-CN" altLang="en-US" sz="1500" dirty="0">
                <a:ea typeface="宋体" panose="02010600030101010101" pitchFamily="2" charset="-122"/>
              </a:rPr>
              <a:t>群体规模的大小取为</a:t>
            </a:r>
            <a:r>
              <a:rPr lang="en-US" altLang="zh-CN" sz="1500" dirty="0">
                <a:ea typeface="宋体" panose="02010600030101010101" pitchFamily="2" charset="-122"/>
              </a:rPr>
              <a:t>4</a:t>
            </a:r>
            <a:r>
              <a:rPr lang="zh-CN" altLang="en-US" sz="1500" dirty="0">
                <a:ea typeface="宋体" panose="02010600030101010101" pitchFamily="2" charset="-122"/>
              </a:rPr>
              <a:t>，每个个体可通过</a:t>
            </a:r>
            <a:r>
              <a:rPr lang="zh-CN" altLang="en-US" sz="1500" dirty="0">
                <a:solidFill>
                  <a:srgbClr val="FF0000"/>
                </a:solidFill>
                <a:ea typeface="宋体" panose="02010600030101010101" pitchFamily="2" charset="-122"/>
              </a:rPr>
              <a:t>随机方法</a:t>
            </a:r>
            <a:r>
              <a:rPr lang="zh-CN" altLang="en-US" sz="1500" dirty="0">
                <a:ea typeface="宋体" panose="02010600030101010101" pitchFamily="2" charset="-122"/>
              </a:rPr>
              <a:t>产生。</a:t>
            </a:r>
            <a:br>
              <a:rPr lang="zh-CN" altLang="en-US" sz="1500" dirty="0">
                <a:ea typeface="宋体" panose="02010600030101010101" pitchFamily="2" charset="-122"/>
              </a:rPr>
            </a:br>
            <a:r>
              <a:rPr lang="zh-CN" altLang="en-US" sz="1500" dirty="0">
                <a:ea typeface="宋体" panose="02010600030101010101" pitchFamily="2" charset="-122"/>
              </a:rPr>
              <a:t>例如：</a:t>
            </a:r>
            <a:r>
              <a:rPr lang="en-US" altLang="zh-CN" sz="1500" dirty="0">
                <a:ea typeface="宋体" panose="02010600030101010101" pitchFamily="2" charset="-122"/>
              </a:rPr>
              <a:t>011101</a:t>
            </a:r>
            <a:r>
              <a:rPr lang="zh-CN" altLang="en-US" sz="1500" dirty="0">
                <a:ea typeface="宋体" panose="02010600030101010101" pitchFamily="2" charset="-122"/>
              </a:rPr>
              <a:t>，</a:t>
            </a:r>
            <a:r>
              <a:rPr lang="en-US" altLang="zh-CN" sz="1500" dirty="0">
                <a:ea typeface="宋体" panose="02010600030101010101" pitchFamily="2" charset="-122"/>
              </a:rPr>
              <a:t>101011</a:t>
            </a:r>
            <a:r>
              <a:rPr lang="zh-CN" altLang="en-US" sz="1500" dirty="0">
                <a:ea typeface="宋体" panose="02010600030101010101" pitchFamily="2" charset="-122"/>
              </a:rPr>
              <a:t>，</a:t>
            </a:r>
            <a:r>
              <a:rPr lang="en-US" altLang="zh-CN" sz="1500" dirty="0">
                <a:ea typeface="宋体" panose="02010600030101010101" pitchFamily="2" charset="-122"/>
              </a:rPr>
              <a:t>011100</a:t>
            </a:r>
            <a:r>
              <a:rPr lang="zh-CN" altLang="en-US" sz="1500" dirty="0">
                <a:ea typeface="宋体" panose="02010600030101010101" pitchFamily="2" charset="-122"/>
              </a:rPr>
              <a:t>，</a:t>
            </a:r>
            <a:r>
              <a:rPr lang="en-US" altLang="zh-CN" sz="1500" dirty="0">
                <a:ea typeface="宋体" panose="02010600030101010101" pitchFamily="2" charset="-122"/>
              </a:rPr>
              <a:t>111001</a:t>
            </a:r>
          </a:p>
          <a:p>
            <a:r>
              <a:rPr lang="en-US" altLang="zh-CN" sz="1500" dirty="0">
                <a:ea typeface="宋体" panose="02010600030101010101" pitchFamily="2" charset="-122"/>
              </a:rPr>
              <a:t>3.</a:t>
            </a:r>
            <a:r>
              <a:rPr lang="zh-CN" altLang="en-US" sz="1500" dirty="0">
                <a:ea typeface="宋体" panose="02010600030101010101" pitchFamily="2" charset="-122"/>
              </a:rPr>
              <a:t>适应度计算</a:t>
            </a:r>
            <a:endParaRPr lang="en-US" altLang="zh-CN" sz="1500" dirty="0">
              <a:ea typeface="宋体" panose="02010600030101010101" pitchFamily="2" charset="-122"/>
            </a:endParaRPr>
          </a:p>
          <a:p>
            <a:pPr indent="342900"/>
            <a:r>
              <a:rPr lang="zh-CN" altLang="en-US" sz="1500" dirty="0">
                <a:ea typeface="宋体" panose="02010600030101010101" pitchFamily="2" charset="-122"/>
              </a:rPr>
              <a:t>本题求函数最大值，目标函数值作为个体的适应度。</a:t>
            </a:r>
            <a:endParaRPr lang="en-US" altLang="zh-CN" sz="1500" dirty="0">
              <a:ea typeface="宋体" panose="02010600030101010101" pitchFamily="2" charset="-122"/>
            </a:endParaRPr>
          </a:p>
        </p:txBody>
      </p:sp>
      <p:pic>
        <p:nvPicPr>
          <p:cNvPr id="20487"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4598" y="1690688"/>
            <a:ext cx="2650331" cy="1016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1129498"/>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a:extLst>
              <a:ext uri="{FF2B5EF4-FFF2-40B4-BE49-F238E27FC236}">
                <a16:creationId xmlns:a16="http://schemas.microsoft.com/office/drawing/2014/main" id="{26842705-B4D0-4A86-BBB5-0E21A5D64003}"/>
              </a:ext>
            </a:extLst>
          </p:cNvPr>
          <p:cNvSpPr>
            <a:spLocks noGrp="1" noChangeArrowheads="1"/>
          </p:cNvSpPr>
          <p:nvPr>
            <p:ph type="body" sz="half" idx="1"/>
          </p:nvPr>
        </p:nvSpPr>
        <p:spPr>
          <a:xfrm>
            <a:off x="0" y="549275"/>
            <a:ext cx="9144000" cy="719138"/>
          </a:xfrm>
          <a:gradFill rotWithShape="1">
            <a:gsLst>
              <a:gs pos="0">
                <a:srgbClr val="333333">
                  <a:alpha val="39999"/>
                </a:srgbClr>
              </a:gs>
              <a:gs pos="50000">
                <a:schemeClr val="bg1"/>
              </a:gs>
              <a:gs pos="100000">
                <a:srgbClr val="333333">
                  <a:alpha val="39999"/>
                </a:srgbClr>
              </a:gs>
            </a:gsLst>
            <a:lin ang="5400000" scaled="1"/>
          </a:gradFill>
          <a:ln>
            <a:miter lim="800000"/>
            <a:headEnd/>
            <a:tailEnd/>
          </a:ln>
          <a:extLst/>
        </p:spPr>
        <p:txBody>
          <a:bodyPr/>
          <a:lstStyle>
            <a:lvl1pPr marL="444500" indent="-444500" eaLnBrk="0" hangingPunct="0">
              <a:defRPr sz="3200">
                <a:solidFill>
                  <a:schemeClr val="tx1"/>
                </a:solidFill>
                <a:latin typeface="宋体" pitchFamily="2" charset="-122"/>
                <a:ea typeface="宋体" pitchFamily="2" charset="-122"/>
              </a:defRPr>
            </a:lvl1pPr>
            <a:lvl2pPr marL="742950" indent="-285750" eaLnBrk="0" hangingPunct="0">
              <a:defRPr sz="3200">
                <a:solidFill>
                  <a:schemeClr val="tx1"/>
                </a:solidFill>
                <a:latin typeface="宋体" pitchFamily="2" charset="-122"/>
                <a:ea typeface="宋体" pitchFamily="2" charset="-122"/>
              </a:defRPr>
            </a:lvl2pPr>
            <a:lvl3pPr marL="1143000" indent="-228600" eaLnBrk="0" hangingPunct="0">
              <a:defRPr sz="3200">
                <a:solidFill>
                  <a:schemeClr val="tx1"/>
                </a:solidFill>
                <a:latin typeface="宋体" pitchFamily="2" charset="-122"/>
                <a:ea typeface="宋体" pitchFamily="2" charset="-122"/>
              </a:defRPr>
            </a:lvl3pPr>
            <a:lvl4pPr marL="1600200" indent="-228600" eaLnBrk="0" hangingPunct="0">
              <a:defRPr sz="3200">
                <a:solidFill>
                  <a:schemeClr val="tx1"/>
                </a:solidFill>
                <a:latin typeface="宋体" pitchFamily="2" charset="-122"/>
                <a:ea typeface="宋体" pitchFamily="2" charset="-122"/>
              </a:defRPr>
            </a:lvl4pPr>
            <a:lvl5pPr marL="2057400" indent="-228600" eaLnBrk="0" hangingPunct="0">
              <a:defRPr sz="3200">
                <a:solidFill>
                  <a:schemeClr val="tx1"/>
                </a:solidFill>
                <a:latin typeface="宋体" pitchFamily="2" charset="-122"/>
                <a:ea typeface="宋体"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itchFamily="2" charset="-122"/>
                <a:ea typeface="宋体"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itchFamily="2" charset="-122"/>
                <a:ea typeface="宋体"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itchFamily="2" charset="-122"/>
                <a:ea typeface="宋体"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itchFamily="2" charset="-122"/>
                <a:ea typeface="宋体" pitchFamily="2" charset="-122"/>
              </a:defRPr>
            </a:lvl9pPr>
          </a:lstStyle>
          <a:p>
            <a:pPr eaLnBrk="1" hangingPunct="1">
              <a:lnSpc>
                <a:spcPct val="105000"/>
              </a:lnSpc>
              <a:buFont typeface="Wingdings" panose="05000000000000000000" pitchFamily="2" charset="2"/>
              <a:buNone/>
              <a:defRPr/>
            </a:pPr>
            <a:r>
              <a:rPr lang="zh-CN" altLang="en-US" sz="2800" b="1" dirty="0">
                <a:solidFill>
                  <a:schemeClr val="folHlink"/>
                </a:solidFill>
                <a:latin typeface="Arial" charset="0"/>
                <a:ea typeface="楷体_GB2312" pitchFamily="49" charset="-122"/>
              </a:rPr>
              <a:t>编码</a:t>
            </a:r>
          </a:p>
        </p:txBody>
      </p:sp>
      <p:sp>
        <p:nvSpPr>
          <p:cNvPr id="5125" name="Rectangle 6">
            <a:extLst>
              <a:ext uri="{FF2B5EF4-FFF2-40B4-BE49-F238E27FC236}">
                <a16:creationId xmlns:a16="http://schemas.microsoft.com/office/drawing/2014/main" id="{436AAAC0-9638-4BAB-B30E-251C2BCB3139}"/>
              </a:ext>
            </a:extLst>
          </p:cNvPr>
          <p:cNvSpPr>
            <a:spLocks noRot="1" noChangeArrowheads="1"/>
          </p:cNvSpPr>
          <p:nvPr/>
        </p:nvSpPr>
        <p:spPr bwMode="auto">
          <a:xfrm>
            <a:off x="250825" y="1916113"/>
            <a:ext cx="854075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4500" indent="-444500"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l" eaLnBrk="1" hangingPunct="1">
              <a:lnSpc>
                <a:spcPct val="120000"/>
              </a:lnSpc>
              <a:spcBef>
                <a:spcPct val="10000"/>
              </a:spcBef>
              <a:buClr>
                <a:schemeClr val="accent1"/>
              </a:buClr>
              <a:buSzTx/>
              <a:buFont typeface="Wingdings" panose="05000000000000000000" pitchFamily="2" charset="2"/>
              <a:buChar char="l"/>
            </a:pPr>
            <a:r>
              <a:rPr lang="zh-CN" altLang="en-US" sz="2800" b="1">
                <a:effectLst/>
                <a:latin typeface="Arial" panose="020B0604020202020204" pitchFamily="34" charset="0"/>
                <a:ea typeface="黑体" panose="02010609060101010101" pitchFamily="49" charset="-122"/>
              </a:rPr>
              <a:t>编码原则</a:t>
            </a:r>
          </a:p>
          <a:p>
            <a:pPr algn="l" eaLnBrk="1" hangingPunct="1">
              <a:lnSpc>
                <a:spcPct val="120000"/>
              </a:lnSpc>
              <a:spcBef>
                <a:spcPct val="10000"/>
              </a:spcBef>
              <a:buClr>
                <a:srgbClr val="FF00FF"/>
              </a:buClr>
              <a:buSzPct val="50000"/>
              <a:buFont typeface="Wingdings" panose="05000000000000000000" pitchFamily="2" charset="2"/>
              <a:buChar char="ü"/>
            </a:pPr>
            <a:r>
              <a:rPr lang="zh-CN" altLang="en-US" sz="2800" b="1">
                <a:solidFill>
                  <a:schemeClr val="folHlink"/>
                </a:solidFill>
                <a:effectLst/>
                <a:latin typeface="Times New Roman" panose="02020603050405020304" pitchFamily="18" charset="0"/>
                <a:ea typeface="楷体_GB2312" pitchFamily="49" charset="-122"/>
              </a:rPr>
              <a:t>完备性（</a:t>
            </a:r>
            <a:r>
              <a:rPr lang="en-US" altLang="zh-CN" sz="2800" b="1">
                <a:solidFill>
                  <a:schemeClr val="folHlink"/>
                </a:solidFill>
                <a:effectLst/>
                <a:latin typeface="Times New Roman" panose="02020603050405020304" pitchFamily="18" charset="0"/>
                <a:ea typeface="楷体_GB2312" pitchFamily="49" charset="-122"/>
              </a:rPr>
              <a:t>completeness</a:t>
            </a:r>
            <a:r>
              <a:rPr lang="zh-CN" altLang="en-US" sz="2800" b="1">
                <a:solidFill>
                  <a:schemeClr val="folHlink"/>
                </a:solidFill>
                <a:effectLst/>
                <a:latin typeface="Times New Roman" panose="02020603050405020304" pitchFamily="18" charset="0"/>
                <a:ea typeface="楷体_GB2312" pitchFamily="49" charset="-122"/>
              </a:rPr>
              <a:t>）：问题空间的所有解都能表示为所设计的基因型；</a:t>
            </a:r>
          </a:p>
          <a:p>
            <a:pPr algn="l" eaLnBrk="1" hangingPunct="1">
              <a:lnSpc>
                <a:spcPct val="120000"/>
              </a:lnSpc>
              <a:spcBef>
                <a:spcPct val="10000"/>
              </a:spcBef>
              <a:buClr>
                <a:srgbClr val="FF00FF"/>
              </a:buClr>
              <a:buSzPct val="50000"/>
              <a:buFont typeface="Wingdings" panose="05000000000000000000" pitchFamily="2" charset="2"/>
              <a:buChar char="ü"/>
            </a:pPr>
            <a:r>
              <a:rPr lang="zh-CN" altLang="en-US" sz="2800" b="1">
                <a:solidFill>
                  <a:schemeClr val="folHlink"/>
                </a:solidFill>
                <a:effectLst/>
                <a:latin typeface="Times New Roman" panose="02020603050405020304" pitchFamily="18" charset="0"/>
                <a:ea typeface="楷体_GB2312" pitchFamily="49" charset="-122"/>
              </a:rPr>
              <a:t>健全性（</a:t>
            </a:r>
            <a:r>
              <a:rPr lang="en-US" altLang="zh-CN" sz="2800" b="1">
                <a:solidFill>
                  <a:schemeClr val="folHlink"/>
                </a:solidFill>
                <a:effectLst/>
                <a:latin typeface="Times New Roman" panose="02020603050405020304" pitchFamily="18" charset="0"/>
                <a:ea typeface="楷体_GB2312" pitchFamily="49" charset="-122"/>
              </a:rPr>
              <a:t>soundness</a:t>
            </a:r>
            <a:r>
              <a:rPr lang="zh-CN" altLang="en-US" sz="2800" b="1">
                <a:solidFill>
                  <a:schemeClr val="folHlink"/>
                </a:solidFill>
                <a:effectLst/>
                <a:latin typeface="Times New Roman" panose="02020603050405020304" pitchFamily="18" charset="0"/>
                <a:ea typeface="楷体_GB2312" pitchFamily="49" charset="-122"/>
              </a:rPr>
              <a:t>）：任何一个基因型都对应于一个可能解；</a:t>
            </a:r>
          </a:p>
          <a:p>
            <a:pPr algn="l" eaLnBrk="1" hangingPunct="1">
              <a:lnSpc>
                <a:spcPct val="120000"/>
              </a:lnSpc>
              <a:spcBef>
                <a:spcPct val="10000"/>
              </a:spcBef>
              <a:buClr>
                <a:srgbClr val="FF00FF"/>
              </a:buClr>
              <a:buSzPct val="50000"/>
              <a:buFont typeface="Wingdings" panose="05000000000000000000" pitchFamily="2" charset="2"/>
              <a:buChar char="ü"/>
            </a:pPr>
            <a:r>
              <a:rPr lang="zh-CN" altLang="en-US" sz="2800" b="1">
                <a:solidFill>
                  <a:schemeClr val="folHlink"/>
                </a:solidFill>
                <a:effectLst/>
                <a:latin typeface="Times New Roman" panose="02020603050405020304" pitchFamily="18" charset="0"/>
                <a:ea typeface="楷体_GB2312" pitchFamily="49" charset="-122"/>
              </a:rPr>
              <a:t>非冗余性（</a:t>
            </a:r>
            <a:r>
              <a:rPr lang="en-US" altLang="zh-CN" sz="2800" b="1">
                <a:solidFill>
                  <a:schemeClr val="folHlink"/>
                </a:solidFill>
                <a:effectLst/>
                <a:latin typeface="Times New Roman" panose="02020603050405020304" pitchFamily="18" charset="0"/>
                <a:ea typeface="楷体_GB2312" pitchFamily="49" charset="-122"/>
              </a:rPr>
              <a:t>non-redundancy</a:t>
            </a:r>
            <a:r>
              <a:rPr lang="zh-CN" altLang="en-US" sz="2800" b="1">
                <a:solidFill>
                  <a:schemeClr val="folHlink"/>
                </a:solidFill>
                <a:effectLst/>
                <a:latin typeface="Times New Roman" panose="02020603050405020304" pitchFamily="18" charset="0"/>
                <a:ea typeface="楷体_GB2312" pitchFamily="49" charset="-122"/>
              </a:rPr>
              <a:t>）：问题空间和表达空间一一对应。</a:t>
            </a:r>
          </a:p>
        </p:txBody>
      </p:sp>
      <p:sp>
        <p:nvSpPr>
          <p:cNvPr id="187399" name="Rectangle 7">
            <a:extLst>
              <a:ext uri="{FF2B5EF4-FFF2-40B4-BE49-F238E27FC236}">
                <a16:creationId xmlns:a16="http://schemas.microsoft.com/office/drawing/2014/main" id="{84144669-5941-4455-9DC8-80FE790DEED2}"/>
              </a:ext>
            </a:extLst>
          </p:cNvPr>
          <p:cNvSpPr>
            <a:spLocks noRot="1" noChangeArrowheads="1"/>
          </p:cNvSpPr>
          <p:nvPr/>
        </p:nvSpPr>
        <p:spPr bwMode="auto">
          <a:xfrm>
            <a:off x="0" y="1196975"/>
            <a:ext cx="9144000" cy="576263"/>
          </a:xfrm>
          <a:prstGeom prst="rect">
            <a:avLst/>
          </a:prstGeom>
          <a:gradFill rotWithShape="1">
            <a:gsLst>
              <a:gs pos="0">
                <a:srgbClr val="DDDDDD">
                  <a:alpha val="39999"/>
                </a:srgbClr>
              </a:gs>
              <a:gs pos="50000">
                <a:srgbClr val="B2B2B2">
                  <a:alpha val="60001"/>
                </a:srgbClr>
              </a:gs>
              <a:gs pos="100000">
                <a:srgbClr val="DDDDDD">
                  <a:alpha val="39999"/>
                </a:srgbClr>
              </a:gs>
            </a:gsLst>
            <a:lin ang="5400000" scaled="1"/>
          </a:gradFill>
          <a:ln w="9525">
            <a:noFill/>
            <a:miter lim="800000"/>
            <a:headEnd/>
            <a:tailEnd/>
          </a:ln>
          <a:effectLst/>
        </p:spPr>
        <p:txBody>
          <a:bodyPr/>
          <a:lstStyle>
            <a:lvl1pPr marL="444500" indent="-444500"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l" eaLnBrk="1" hangingPunct="1">
              <a:lnSpc>
                <a:spcPct val="105000"/>
              </a:lnSpc>
              <a:buClr>
                <a:schemeClr val="accent1"/>
              </a:buClr>
              <a:buSzTx/>
              <a:buFont typeface="Wingdings" panose="05000000000000000000" pitchFamily="2" charset="2"/>
              <a:buNone/>
            </a:pPr>
            <a:r>
              <a:rPr lang="en-US" altLang="zh-CN" sz="2800" b="1">
                <a:solidFill>
                  <a:srgbClr val="FFFF99"/>
                </a:solidFill>
                <a:effectLst>
                  <a:outerShdw blurRad="38100" dist="38100" dir="2700000" algn="tl">
                    <a:srgbClr val="C0C0C0"/>
                  </a:outerShdw>
                </a:effectLst>
                <a:latin typeface="Times New Roman" panose="02020603050405020304" pitchFamily="18" charset="0"/>
                <a:ea typeface="黑体" panose="02010609060101010101" pitchFamily="49" charset="-122"/>
              </a:rPr>
              <a:t>  </a:t>
            </a:r>
            <a:r>
              <a:rPr lang="zh-CN" altLang="en-US" sz="2800" b="1">
                <a:solidFill>
                  <a:srgbClr val="FFFF99"/>
                </a:solidFill>
                <a:effectLst>
                  <a:outerShdw blurRad="38100" dist="38100" dir="2700000" algn="tl">
                    <a:srgbClr val="C0C0C0"/>
                  </a:outerShdw>
                </a:effectLst>
                <a:latin typeface="Times New Roman" panose="02020603050405020304" pitchFamily="18" charset="0"/>
                <a:ea typeface="黑体" panose="02010609060101010101" pitchFamily="49" charset="-122"/>
              </a:rPr>
              <a:t>遗传基因型</a:t>
            </a:r>
            <a:r>
              <a:rPr lang="zh-CN" altLang="en-US" sz="2800" b="1">
                <a:solidFill>
                  <a:srgbClr val="FFFF99"/>
                </a:solidFill>
                <a:effectLst/>
                <a:latin typeface="Arial" panose="020B0604020202020204" pitchFamily="34" charset="0"/>
                <a:ea typeface="楷体_GB2312" pitchFamily="49" charset="-122"/>
              </a:rPr>
              <a:t>  </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hape 431"/>
          <p:cNvSpPr>
            <a:spLocks noChangeArrowheads="1"/>
          </p:cNvSpPr>
          <p:nvPr/>
        </p:nvSpPr>
        <p:spPr bwMode="auto">
          <a:xfrm>
            <a:off x="0" y="1103710"/>
            <a:ext cx="255985" cy="351234"/>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4289" rIns="3428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ctr" defTabSz="685800" hangingPunct="0">
              <a:spcBef>
                <a:spcPct val="0"/>
              </a:spcBef>
              <a:buClrTx/>
              <a:buSzTx/>
            </a:pPr>
            <a:endParaRPr lang="zh-CN" altLang="zh-CN" sz="1350">
              <a:solidFill>
                <a:srgbClr val="FFFFFF"/>
              </a:solidFill>
              <a:effectLst/>
            </a:endParaRPr>
          </a:p>
        </p:txBody>
      </p:sp>
      <p:sp>
        <p:nvSpPr>
          <p:cNvPr id="21507" name="Shape 432"/>
          <p:cNvSpPr>
            <a:spLocks noChangeArrowheads="1"/>
          </p:cNvSpPr>
          <p:nvPr/>
        </p:nvSpPr>
        <p:spPr bwMode="auto">
          <a:xfrm>
            <a:off x="266700" y="1103710"/>
            <a:ext cx="31801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34289" rIns="34289">
            <a:spAutoFit/>
          </a:bodyP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l" defTabSz="685800" hangingPunct="0">
              <a:spcBef>
                <a:spcPct val="0"/>
              </a:spcBef>
              <a:buClrTx/>
              <a:buSzTx/>
            </a:pPr>
            <a:r>
              <a:rPr lang="zh-CN" altLang="en-US" sz="1800">
                <a:solidFill>
                  <a:srgbClr val="262626"/>
                </a:solidFill>
                <a:effectLst/>
                <a:latin typeface="Microsoft YaHei" panose="020B0503020204020204" pitchFamily="34" charset="-122"/>
                <a:ea typeface="Microsoft YaHei" panose="020B0503020204020204" pitchFamily="34" charset="-122"/>
                <a:sym typeface="Microsoft YaHei" panose="020B0503020204020204" pitchFamily="34" charset="-122"/>
              </a:rPr>
              <a:t>遗传算法简单实例</a:t>
            </a:r>
            <a:r>
              <a:rPr lang="en-US" altLang="zh-CN" sz="1800">
                <a:solidFill>
                  <a:srgbClr val="262626"/>
                </a:solidFill>
                <a:effectLst/>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1800">
                <a:solidFill>
                  <a:srgbClr val="262626"/>
                </a:solidFill>
                <a:effectLst/>
                <a:latin typeface="Microsoft YaHei" panose="020B0503020204020204" pitchFamily="34" charset="-122"/>
                <a:ea typeface="Microsoft YaHei" panose="020B0503020204020204" pitchFamily="34" charset="-122"/>
                <a:sym typeface="Microsoft YaHei" panose="020B0503020204020204" pitchFamily="34" charset="-122"/>
              </a:rPr>
              <a:t>实例分析</a:t>
            </a:r>
            <a:endParaRPr lang="zh-CN" altLang="zh-CN" sz="1800">
              <a:solidFill>
                <a:srgbClr val="262626"/>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1508" name="Group 472"/>
          <p:cNvGrpSpPr>
            <a:grpSpLocks/>
          </p:cNvGrpSpPr>
          <p:nvPr/>
        </p:nvGrpSpPr>
        <p:grpSpPr bwMode="auto">
          <a:xfrm>
            <a:off x="372666" y="1946423"/>
            <a:ext cx="7130653" cy="1239576"/>
            <a:chOff x="-1506284" y="27435"/>
            <a:chExt cx="9508783" cy="1653925"/>
          </a:xfrm>
        </p:grpSpPr>
        <p:sp>
          <p:nvSpPr>
            <p:cNvPr id="21511" name="Shape 451"/>
            <p:cNvSpPr>
              <a:spLocks noChangeArrowheads="1"/>
            </p:cNvSpPr>
            <p:nvPr/>
          </p:nvSpPr>
          <p:spPr bwMode="auto">
            <a:xfrm>
              <a:off x="5920474" y="27435"/>
              <a:ext cx="2082025" cy="307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34289" tIns="34289" rIns="34289" bIns="34289" anchor="ctr">
              <a:spAutoFit/>
            </a:bodyP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ctr" defTabSz="685800" hangingPunct="0">
                <a:spcBef>
                  <a:spcPct val="0"/>
                </a:spcBef>
                <a:buClrTx/>
                <a:buSzTx/>
              </a:pPr>
              <a:r>
                <a:rPr lang="zh-CN" altLang="zh-CN" sz="1050">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web应用类型</a:t>
              </a:r>
            </a:p>
          </p:txBody>
        </p:sp>
        <p:sp>
          <p:nvSpPr>
            <p:cNvPr id="456" name="Shape 456"/>
            <p:cNvSpPr/>
            <p:nvPr/>
          </p:nvSpPr>
          <p:spPr>
            <a:xfrm>
              <a:off x="-1506284" y="1219374"/>
              <a:ext cx="4099462" cy="461986"/>
            </a:xfrm>
            <a:prstGeom prst="rect">
              <a:avLst/>
            </a:prstGeom>
            <a:noFill/>
            <a:ln w="12700" cap="flat">
              <a:noFill/>
              <a:miter lim="400000"/>
            </a:ln>
            <a:effectLst/>
            <a:extLst>
              <a:ext uri="{C572A759-6A51-4108-AA02-DFA0A04FC94B}"/>
            </a:extLst>
          </p:spPr>
          <p:txBody>
            <a:bodyPr lIns="34289" tIns="34289" rIns="34289" bIns="34289" anchor="ctr">
              <a:spAutoFit/>
            </a:bodyPr>
            <a:lstStyle>
              <a:lvl1pPr algn="ctr">
                <a:defRPr sz="1400">
                  <a:solidFill>
                    <a:srgbClr val="FFFFFF"/>
                  </a:solidFill>
                  <a:latin typeface="Microsoft YaHei"/>
                  <a:ea typeface="Microsoft YaHei"/>
                  <a:cs typeface="Microsoft YaHei"/>
                  <a:sym typeface="Microsoft YaHei"/>
                </a:defRPr>
              </a:lvl1pPr>
            </a:lstStyle>
            <a:p>
              <a:pPr indent="342900" algn="just" defTabSz="685800" fontAlgn="auto" hangingPunct="0">
                <a:spcBef>
                  <a:spcPts val="0"/>
                </a:spcBef>
                <a:spcAft>
                  <a:spcPts val="0"/>
                </a:spcAft>
                <a:buClrTx/>
                <a:buSzTx/>
                <a:defRPr/>
              </a:pPr>
              <a:endParaRPr lang="en-US" altLang="zh-CN" sz="1800" kern="0" dirty="0">
                <a:solidFill>
                  <a:srgbClr val="000000"/>
                </a:solidFill>
                <a:effectLst/>
              </a:endParaRPr>
            </a:p>
          </p:txBody>
        </p:sp>
      </p:grpSp>
      <p:sp>
        <p:nvSpPr>
          <p:cNvPr id="21509" name="Shape 473"/>
          <p:cNvSpPr>
            <a:spLocks noChangeArrowheads="1"/>
          </p:cNvSpPr>
          <p:nvPr/>
        </p:nvSpPr>
        <p:spPr bwMode="auto">
          <a:xfrm>
            <a:off x="-7144" y="5929312"/>
            <a:ext cx="9158288" cy="71438"/>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4289" rIns="3428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l" defTabSz="685800" hangingPunct="0">
              <a:spcBef>
                <a:spcPct val="0"/>
              </a:spcBef>
              <a:buClrTx/>
              <a:buSzTx/>
            </a:pPr>
            <a:endParaRPr lang="zh-CN" altLang="zh-CN" sz="1350">
              <a:effectLst/>
            </a:endParaRPr>
          </a:p>
        </p:txBody>
      </p:sp>
      <p:sp>
        <p:nvSpPr>
          <p:cNvPr id="3" name="文本占位符 2"/>
          <p:cNvSpPr>
            <a:spLocks noGrp="1"/>
          </p:cNvSpPr>
          <p:nvPr>
            <p:ph type="body" idx="4294967295"/>
          </p:nvPr>
        </p:nvSpPr>
        <p:spPr>
          <a:xfrm>
            <a:off x="336763" y="1628800"/>
            <a:ext cx="7726363" cy="3738563"/>
          </a:xfrm>
        </p:spPr>
        <p:txBody>
          <a:bodyPr/>
          <a:lstStyle/>
          <a:p>
            <a:pPr>
              <a:defRPr/>
            </a:pPr>
            <a:r>
              <a:rPr lang="zh-CN" altLang="en-US" sz="1500" dirty="0">
                <a:ea typeface="宋体" panose="02010600030101010101" pitchFamily="2" charset="-122"/>
              </a:rPr>
              <a:t>求解（遗传算法的</a:t>
            </a:r>
            <a:r>
              <a:rPr lang="en-US" altLang="zh-CN" sz="1500" dirty="0">
                <a:ea typeface="宋体" panose="02010600030101010101" pitchFamily="2" charset="-122"/>
              </a:rPr>
              <a:t>6</a:t>
            </a:r>
            <a:r>
              <a:rPr lang="zh-CN" altLang="en-US" sz="1500" dirty="0">
                <a:ea typeface="宋体" panose="02010600030101010101" pitchFamily="2" charset="-122"/>
              </a:rPr>
              <a:t>个步骤）：</a:t>
            </a:r>
            <a:endParaRPr lang="en-US" altLang="zh-CN" sz="1500" dirty="0">
              <a:ea typeface="宋体" panose="02010600030101010101" pitchFamily="2" charset="-122"/>
            </a:endParaRPr>
          </a:p>
          <a:p>
            <a:pPr>
              <a:defRPr/>
            </a:pPr>
            <a:r>
              <a:rPr lang="en-US" altLang="zh-CN" sz="1500" dirty="0">
                <a:ea typeface="宋体" panose="02010600030101010101" pitchFamily="2" charset="-122"/>
              </a:rPr>
              <a:t>4.</a:t>
            </a:r>
            <a:r>
              <a:rPr lang="zh-CN" altLang="en-US" sz="1500" dirty="0">
                <a:ea typeface="宋体" panose="02010600030101010101" pitchFamily="2" charset="-122"/>
              </a:rPr>
              <a:t>选择运算</a:t>
            </a:r>
            <a:endParaRPr lang="en-US" altLang="zh-CN" sz="1500" dirty="0">
              <a:ea typeface="宋体" panose="02010600030101010101" pitchFamily="2" charset="-122"/>
            </a:endParaRPr>
          </a:p>
          <a:p>
            <a:pPr indent="342900">
              <a:defRPr/>
            </a:pPr>
            <a:r>
              <a:rPr lang="zh-CN" altLang="en-US" sz="1500" dirty="0">
                <a:ea typeface="宋体" panose="02010600030101010101" pitchFamily="2" charset="-122"/>
              </a:rPr>
              <a:t>选择运算</a:t>
            </a:r>
            <a:r>
              <a:rPr lang="en-US" altLang="zh-CN" sz="1500" dirty="0">
                <a:ea typeface="宋体" panose="02010600030101010101" pitchFamily="2" charset="-122"/>
              </a:rPr>
              <a:t>(</a:t>
            </a:r>
            <a:r>
              <a:rPr lang="zh-CN" altLang="en-US" sz="1500" dirty="0">
                <a:ea typeface="宋体" panose="02010600030101010101" pitchFamily="2" charset="-122"/>
              </a:rPr>
              <a:t>或称为复制运算</a:t>
            </a:r>
            <a:r>
              <a:rPr lang="en-US" altLang="zh-CN" sz="1500" dirty="0">
                <a:ea typeface="宋体" panose="02010600030101010101" pitchFamily="2" charset="-122"/>
              </a:rPr>
              <a:t>)</a:t>
            </a:r>
            <a:r>
              <a:rPr lang="zh-CN" altLang="en-US" sz="1500" dirty="0">
                <a:ea typeface="宋体" panose="02010600030101010101" pitchFamily="2" charset="-122"/>
              </a:rPr>
              <a:t>把当前群体中适应度较高的个体按某种规则或模型遗传到下一代群体中。一般要求适应度较高的个体将有更多的机会遗传到下一代群体。                   </a:t>
            </a:r>
            <a:br>
              <a:rPr lang="zh-CN" altLang="en-US" sz="1500" dirty="0">
                <a:ea typeface="宋体" panose="02010600030101010101" pitchFamily="2" charset="-122"/>
              </a:rPr>
            </a:br>
            <a:r>
              <a:rPr lang="en-US" altLang="zh-CN" sz="1500" dirty="0">
                <a:ea typeface="宋体" panose="02010600030101010101" pitchFamily="2" charset="-122"/>
              </a:rPr>
              <a:t>        </a:t>
            </a:r>
            <a:r>
              <a:rPr lang="zh-CN" altLang="en-US" sz="1500" dirty="0">
                <a:ea typeface="宋体" panose="02010600030101010101" pitchFamily="2" charset="-122"/>
              </a:rPr>
              <a:t>本例中，采用与</a:t>
            </a:r>
            <a:r>
              <a:rPr lang="zh-CN" altLang="en-US" sz="1500" dirty="0">
                <a:solidFill>
                  <a:srgbClr val="FF0000"/>
                </a:solidFill>
                <a:ea typeface="宋体" panose="02010600030101010101" pitchFamily="2" charset="-122"/>
              </a:rPr>
              <a:t>适应度成正比的概率</a:t>
            </a:r>
            <a:r>
              <a:rPr lang="zh-CN" altLang="en-US" sz="1500" dirty="0">
                <a:ea typeface="宋体" panose="02010600030101010101" pitchFamily="2" charset="-122"/>
              </a:rPr>
              <a:t>来确定各个个体复制到下一代群体中的数量。</a:t>
            </a:r>
            <a:endParaRPr lang="en-US" altLang="zh-CN" sz="1500" dirty="0">
              <a:ea typeface="宋体" panose="02010600030101010101" pitchFamily="2" charset="-122"/>
            </a:endParaRPr>
          </a:p>
          <a:p>
            <a:pPr>
              <a:defRPr/>
            </a:pPr>
            <a:r>
              <a:rPr lang="zh-CN" altLang="en-US" sz="1500" dirty="0">
                <a:ea typeface="宋体" panose="02010600030101010101" pitchFamily="2" charset="-122"/>
              </a:rPr>
              <a:t>具体操作：</a:t>
            </a:r>
            <a:r>
              <a:rPr lang="en-US" altLang="zh-CN" sz="1500" dirty="0">
                <a:ea typeface="宋体" panose="02010600030101010101" pitchFamily="2" charset="-122"/>
              </a:rPr>
              <a:t> (</a:t>
            </a:r>
            <a:r>
              <a:rPr lang="zh-CN" altLang="en-US" sz="1500" dirty="0">
                <a:solidFill>
                  <a:srgbClr val="FF0000"/>
                </a:solidFill>
                <a:ea typeface="宋体" panose="02010600030101010101" pitchFamily="2" charset="-122"/>
              </a:rPr>
              <a:t>轮盘赌注选择</a:t>
            </a:r>
            <a:r>
              <a:rPr lang="en-US" altLang="zh-CN" sz="1500" dirty="0">
                <a:ea typeface="宋体" panose="02010600030101010101" pitchFamily="2" charset="-122"/>
              </a:rPr>
              <a:t>)</a:t>
            </a:r>
          </a:p>
          <a:p>
            <a:pPr>
              <a:defRPr/>
            </a:pPr>
            <a:r>
              <a:rPr lang="en-US" altLang="zh-CN" sz="1500" dirty="0">
                <a:ea typeface="宋体" panose="02010600030101010101" pitchFamily="2" charset="-122"/>
              </a:rPr>
              <a:t>•  </a:t>
            </a:r>
            <a:r>
              <a:rPr lang="zh-CN" altLang="en-US" sz="1500" dirty="0">
                <a:ea typeface="宋体" panose="02010600030101010101" pitchFamily="2" charset="-122"/>
              </a:rPr>
              <a:t>先计算出群体中所有个体的适应度的总和 </a:t>
            </a:r>
            <a:r>
              <a:rPr lang="en-US" altLang="zh-CN" sz="1500" dirty="0">
                <a:ea typeface="宋体" panose="02010600030101010101" pitchFamily="2" charset="-122"/>
              </a:rPr>
              <a:t>Fi  ( </a:t>
            </a:r>
            <a:r>
              <a:rPr lang="en-US" altLang="zh-CN" sz="1500" dirty="0" err="1">
                <a:ea typeface="宋体" panose="02010600030101010101" pitchFamily="2" charset="-122"/>
              </a:rPr>
              <a:t>i</a:t>
            </a:r>
            <a:r>
              <a:rPr lang="en-US" altLang="zh-CN" sz="1500" dirty="0">
                <a:ea typeface="宋体" panose="02010600030101010101" pitchFamily="2" charset="-122"/>
              </a:rPr>
              <a:t>=1.2,…,M );</a:t>
            </a:r>
            <a:br>
              <a:rPr lang="en-US" altLang="zh-CN" sz="1500" dirty="0">
                <a:ea typeface="宋体" panose="02010600030101010101" pitchFamily="2" charset="-122"/>
              </a:rPr>
            </a:br>
            <a:r>
              <a:rPr lang="en-US" altLang="zh-CN" sz="1500" dirty="0">
                <a:ea typeface="宋体" panose="02010600030101010101" pitchFamily="2" charset="-122"/>
              </a:rPr>
              <a:t>•  </a:t>
            </a:r>
            <a:r>
              <a:rPr lang="zh-CN" altLang="en-US" sz="1500" dirty="0">
                <a:ea typeface="宋体" panose="02010600030101010101" pitchFamily="2" charset="-122"/>
              </a:rPr>
              <a:t>其次计算出每个个体的相对适应度的大小 </a:t>
            </a:r>
            <a:r>
              <a:rPr lang="en-US" altLang="zh-CN" sz="1500" dirty="0">
                <a:ea typeface="宋体" panose="02010600030101010101" pitchFamily="2" charset="-122"/>
              </a:rPr>
              <a:t>fi / Fi </a:t>
            </a:r>
            <a:r>
              <a:rPr lang="zh-CN" altLang="en-US" sz="1500" dirty="0">
                <a:ea typeface="宋体" panose="02010600030101010101" pitchFamily="2" charset="-122"/>
              </a:rPr>
              <a:t>，它即为每个个体被遗传到下一代群体中的概率。</a:t>
            </a:r>
            <a:br>
              <a:rPr lang="zh-CN" altLang="en-US" sz="1500" dirty="0">
                <a:ea typeface="宋体" panose="02010600030101010101" pitchFamily="2" charset="-122"/>
              </a:rPr>
            </a:br>
            <a:r>
              <a:rPr lang="en-US" altLang="zh-CN" sz="1500" dirty="0">
                <a:ea typeface="宋体" panose="02010600030101010101" pitchFamily="2" charset="-122"/>
              </a:rPr>
              <a:t>•  </a:t>
            </a:r>
            <a:r>
              <a:rPr lang="zh-CN" altLang="en-US" sz="1500" dirty="0">
                <a:ea typeface="宋体" panose="02010600030101010101" pitchFamily="2" charset="-122"/>
              </a:rPr>
              <a:t>每个概率值组成一个区域，全部概率值之和为</a:t>
            </a:r>
            <a:r>
              <a:rPr lang="en-US" altLang="zh-CN" sz="1500" dirty="0">
                <a:ea typeface="宋体" panose="02010600030101010101" pitchFamily="2" charset="-122"/>
              </a:rPr>
              <a:t>1</a:t>
            </a:r>
            <a:r>
              <a:rPr lang="zh-CN" altLang="en-US" sz="1500" dirty="0">
                <a:ea typeface="宋体" panose="02010600030101010101" pitchFamily="2" charset="-122"/>
              </a:rPr>
              <a:t>；</a:t>
            </a:r>
            <a:br>
              <a:rPr lang="zh-CN" altLang="en-US" sz="1500" dirty="0">
                <a:ea typeface="宋体" panose="02010600030101010101" pitchFamily="2" charset="-122"/>
              </a:rPr>
            </a:br>
            <a:r>
              <a:rPr lang="en-US" altLang="zh-CN" sz="1500" dirty="0">
                <a:ea typeface="宋体" panose="02010600030101010101" pitchFamily="2" charset="-122"/>
              </a:rPr>
              <a:t>•  </a:t>
            </a:r>
            <a:r>
              <a:rPr lang="zh-CN" altLang="en-US" sz="1500" dirty="0">
                <a:ea typeface="宋体" panose="02010600030101010101" pitchFamily="2" charset="-122"/>
              </a:rPr>
              <a:t>最后再产生一个</a:t>
            </a:r>
            <a:r>
              <a:rPr lang="en-US" altLang="zh-CN" sz="1500" dirty="0">
                <a:ea typeface="宋体" panose="02010600030101010101" pitchFamily="2" charset="-122"/>
              </a:rPr>
              <a:t>0</a:t>
            </a:r>
            <a:r>
              <a:rPr lang="zh-CN" altLang="en-US" sz="1500" dirty="0">
                <a:ea typeface="宋体" panose="02010600030101010101" pitchFamily="2" charset="-122"/>
              </a:rPr>
              <a:t>到</a:t>
            </a:r>
            <a:r>
              <a:rPr lang="en-US" altLang="zh-CN" sz="1500" dirty="0">
                <a:ea typeface="宋体" panose="02010600030101010101" pitchFamily="2" charset="-122"/>
              </a:rPr>
              <a:t>1</a:t>
            </a:r>
            <a:r>
              <a:rPr lang="zh-CN" altLang="en-US" sz="1500" dirty="0">
                <a:ea typeface="宋体" panose="02010600030101010101" pitchFamily="2" charset="-122"/>
              </a:rPr>
              <a:t>之间的随机数，依据该随机数出现在上述哪一个概率区域内来确定各个个体被选中的次数。</a:t>
            </a:r>
            <a:endParaRPr lang="en-US" altLang="zh-CN" sz="1500" dirty="0">
              <a:ea typeface="宋体" panose="02010600030101010101" pitchFamily="2" charset="-122"/>
            </a:endParaRPr>
          </a:p>
        </p:txBody>
      </p:sp>
    </p:spTree>
    <p:extLst>
      <p:ext uri="{BB962C8B-B14F-4D97-AF65-F5344CB8AC3E}">
        <p14:creationId xmlns:p14="http://schemas.microsoft.com/office/powerpoint/2010/main" val="3183832743"/>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hape 431"/>
          <p:cNvSpPr>
            <a:spLocks noChangeArrowheads="1"/>
          </p:cNvSpPr>
          <p:nvPr/>
        </p:nvSpPr>
        <p:spPr bwMode="auto">
          <a:xfrm>
            <a:off x="0" y="1103710"/>
            <a:ext cx="255985" cy="351234"/>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4289" rIns="3428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ctr" defTabSz="685800" hangingPunct="0">
              <a:spcBef>
                <a:spcPct val="0"/>
              </a:spcBef>
              <a:buClrTx/>
              <a:buSzTx/>
            </a:pPr>
            <a:endParaRPr lang="zh-CN" altLang="zh-CN" sz="1350">
              <a:solidFill>
                <a:srgbClr val="FFFFFF"/>
              </a:solidFill>
              <a:effectLst/>
            </a:endParaRPr>
          </a:p>
        </p:txBody>
      </p:sp>
      <p:sp>
        <p:nvSpPr>
          <p:cNvPr id="22531" name="Shape 432"/>
          <p:cNvSpPr>
            <a:spLocks noChangeArrowheads="1"/>
          </p:cNvSpPr>
          <p:nvPr/>
        </p:nvSpPr>
        <p:spPr bwMode="auto">
          <a:xfrm>
            <a:off x="266700" y="1103710"/>
            <a:ext cx="31801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34289" rIns="34289">
            <a:spAutoFit/>
          </a:bodyP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l" defTabSz="685800" hangingPunct="0">
              <a:spcBef>
                <a:spcPct val="0"/>
              </a:spcBef>
              <a:buClrTx/>
              <a:buSzTx/>
            </a:pPr>
            <a:r>
              <a:rPr lang="zh-CN" altLang="en-US" sz="1800">
                <a:solidFill>
                  <a:srgbClr val="262626"/>
                </a:solidFill>
                <a:effectLst/>
                <a:latin typeface="Microsoft YaHei" panose="020B0503020204020204" pitchFamily="34" charset="-122"/>
                <a:ea typeface="Microsoft YaHei" panose="020B0503020204020204" pitchFamily="34" charset="-122"/>
                <a:sym typeface="Microsoft YaHei" panose="020B0503020204020204" pitchFamily="34" charset="-122"/>
              </a:rPr>
              <a:t>遗传算法简单实例</a:t>
            </a:r>
            <a:r>
              <a:rPr lang="en-US" altLang="zh-CN" sz="1800">
                <a:solidFill>
                  <a:srgbClr val="262626"/>
                </a:solidFill>
                <a:effectLst/>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1800">
                <a:solidFill>
                  <a:srgbClr val="262626"/>
                </a:solidFill>
                <a:effectLst/>
                <a:latin typeface="Microsoft YaHei" panose="020B0503020204020204" pitchFamily="34" charset="-122"/>
                <a:ea typeface="Microsoft YaHei" panose="020B0503020204020204" pitchFamily="34" charset="-122"/>
                <a:sym typeface="Microsoft YaHei" panose="020B0503020204020204" pitchFamily="34" charset="-122"/>
              </a:rPr>
              <a:t>实例分析</a:t>
            </a:r>
            <a:endParaRPr lang="zh-CN" altLang="zh-CN" sz="1800">
              <a:solidFill>
                <a:srgbClr val="262626"/>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2532" name="Group 472"/>
          <p:cNvGrpSpPr>
            <a:grpSpLocks/>
          </p:cNvGrpSpPr>
          <p:nvPr/>
        </p:nvGrpSpPr>
        <p:grpSpPr bwMode="auto">
          <a:xfrm>
            <a:off x="372666" y="1946423"/>
            <a:ext cx="7130653" cy="1239576"/>
            <a:chOff x="-1506284" y="27435"/>
            <a:chExt cx="9508783" cy="1653925"/>
          </a:xfrm>
        </p:grpSpPr>
        <p:sp>
          <p:nvSpPr>
            <p:cNvPr id="22597" name="Shape 451"/>
            <p:cNvSpPr>
              <a:spLocks noChangeArrowheads="1"/>
            </p:cNvSpPr>
            <p:nvPr/>
          </p:nvSpPr>
          <p:spPr bwMode="auto">
            <a:xfrm>
              <a:off x="5920474" y="27435"/>
              <a:ext cx="2082025" cy="307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34289" tIns="34289" rIns="34289" bIns="34289" anchor="ctr">
              <a:spAutoFit/>
            </a:bodyP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ctr" defTabSz="685800" hangingPunct="0">
                <a:spcBef>
                  <a:spcPct val="0"/>
                </a:spcBef>
                <a:buClrTx/>
                <a:buSzTx/>
              </a:pPr>
              <a:r>
                <a:rPr lang="zh-CN" altLang="zh-CN" sz="1050">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web应用类型</a:t>
              </a:r>
            </a:p>
          </p:txBody>
        </p:sp>
        <p:sp>
          <p:nvSpPr>
            <p:cNvPr id="456" name="Shape 456"/>
            <p:cNvSpPr/>
            <p:nvPr/>
          </p:nvSpPr>
          <p:spPr>
            <a:xfrm>
              <a:off x="-1506284" y="1219374"/>
              <a:ext cx="4099462" cy="461986"/>
            </a:xfrm>
            <a:prstGeom prst="rect">
              <a:avLst/>
            </a:prstGeom>
            <a:noFill/>
            <a:ln w="12700" cap="flat">
              <a:noFill/>
              <a:miter lim="400000"/>
            </a:ln>
            <a:effectLst/>
            <a:extLst>
              <a:ext uri="{C572A759-6A51-4108-AA02-DFA0A04FC94B}"/>
            </a:extLst>
          </p:spPr>
          <p:txBody>
            <a:bodyPr lIns="34289" tIns="34289" rIns="34289" bIns="34289" anchor="ctr">
              <a:spAutoFit/>
            </a:bodyPr>
            <a:lstStyle>
              <a:lvl1pPr algn="ctr">
                <a:defRPr sz="1400">
                  <a:solidFill>
                    <a:srgbClr val="FFFFFF"/>
                  </a:solidFill>
                  <a:latin typeface="Microsoft YaHei"/>
                  <a:ea typeface="Microsoft YaHei"/>
                  <a:cs typeface="Microsoft YaHei"/>
                  <a:sym typeface="Microsoft YaHei"/>
                </a:defRPr>
              </a:lvl1pPr>
            </a:lstStyle>
            <a:p>
              <a:pPr indent="342900" algn="just" defTabSz="685800" fontAlgn="auto" hangingPunct="0">
                <a:spcBef>
                  <a:spcPts val="0"/>
                </a:spcBef>
                <a:spcAft>
                  <a:spcPts val="0"/>
                </a:spcAft>
                <a:buClrTx/>
                <a:buSzTx/>
                <a:defRPr/>
              </a:pPr>
              <a:endParaRPr lang="en-US" altLang="zh-CN" sz="1800" kern="0" dirty="0">
                <a:solidFill>
                  <a:srgbClr val="000000"/>
                </a:solidFill>
                <a:effectLst/>
              </a:endParaRPr>
            </a:p>
          </p:txBody>
        </p:sp>
      </p:grpSp>
      <p:sp>
        <p:nvSpPr>
          <p:cNvPr id="22533" name="Shape 473"/>
          <p:cNvSpPr>
            <a:spLocks noChangeArrowheads="1"/>
          </p:cNvSpPr>
          <p:nvPr/>
        </p:nvSpPr>
        <p:spPr bwMode="auto">
          <a:xfrm>
            <a:off x="-7144" y="5929312"/>
            <a:ext cx="9158288" cy="71438"/>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4289" rIns="3428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l" defTabSz="685800" hangingPunct="0">
              <a:spcBef>
                <a:spcPct val="0"/>
              </a:spcBef>
              <a:buClrTx/>
              <a:buSzTx/>
            </a:pPr>
            <a:endParaRPr lang="zh-CN" altLang="zh-CN" sz="1350">
              <a:effectLst/>
            </a:endParaRPr>
          </a:p>
        </p:txBody>
      </p:sp>
      <p:graphicFrame>
        <p:nvGraphicFramePr>
          <p:cNvPr id="16" name="表格 15"/>
          <p:cNvGraphicFramePr>
            <a:graphicFrameLocks noGrp="1"/>
          </p:cNvGraphicFramePr>
          <p:nvPr/>
        </p:nvGraphicFramePr>
        <p:xfrm>
          <a:off x="1134666" y="1597819"/>
          <a:ext cx="6096002" cy="1203932"/>
        </p:xfrm>
        <a:graphic>
          <a:graphicData uri="http://schemas.openxmlformats.org/drawingml/2006/table">
            <a:tbl>
              <a:tblPr/>
              <a:tblGrid>
                <a:gridCol w="871538">
                  <a:extLst>
                    <a:ext uri="{9D8B030D-6E8A-4147-A177-3AD203B41FA5}">
                      <a16:colId xmlns:a16="http://schemas.microsoft.com/office/drawing/2014/main" val="2680326999"/>
                    </a:ext>
                  </a:extLst>
                </a:gridCol>
                <a:gridCol w="870347">
                  <a:extLst>
                    <a:ext uri="{9D8B030D-6E8A-4147-A177-3AD203B41FA5}">
                      <a16:colId xmlns:a16="http://schemas.microsoft.com/office/drawing/2014/main" val="3011995503"/>
                    </a:ext>
                  </a:extLst>
                </a:gridCol>
                <a:gridCol w="870347">
                  <a:extLst>
                    <a:ext uri="{9D8B030D-6E8A-4147-A177-3AD203B41FA5}">
                      <a16:colId xmlns:a16="http://schemas.microsoft.com/office/drawing/2014/main" val="1841780761"/>
                    </a:ext>
                  </a:extLst>
                </a:gridCol>
                <a:gridCol w="871538">
                  <a:extLst>
                    <a:ext uri="{9D8B030D-6E8A-4147-A177-3AD203B41FA5}">
                      <a16:colId xmlns:a16="http://schemas.microsoft.com/office/drawing/2014/main" val="11530964"/>
                    </a:ext>
                  </a:extLst>
                </a:gridCol>
                <a:gridCol w="870347">
                  <a:extLst>
                    <a:ext uri="{9D8B030D-6E8A-4147-A177-3AD203B41FA5}">
                      <a16:colId xmlns:a16="http://schemas.microsoft.com/office/drawing/2014/main" val="2236688354"/>
                    </a:ext>
                  </a:extLst>
                </a:gridCol>
                <a:gridCol w="871538">
                  <a:extLst>
                    <a:ext uri="{9D8B030D-6E8A-4147-A177-3AD203B41FA5}">
                      <a16:colId xmlns:a16="http://schemas.microsoft.com/office/drawing/2014/main" val="1049261621"/>
                    </a:ext>
                  </a:extLst>
                </a:gridCol>
                <a:gridCol w="870347">
                  <a:extLst>
                    <a:ext uri="{9D8B030D-6E8A-4147-A177-3AD203B41FA5}">
                      <a16:colId xmlns:a16="http://schemas.microsoft.com/office/drawing/2014/main" val="90309073"/>
                    </a:ext>
                  </a:extLst>
                </a:gridCol>
              </a:tblGrid>
              <a:tr h="480047">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个体编号</a:t>
                      </a: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初始群体（</a:t>
                      </a: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p0)</a:t>
                      </a:r>
                      <a:endPar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x1</a:t>
                      </a:r>
                      <a:r>
                        <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a:t>
                      </a: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x2</a:t>
                      </a:r>
                      <a:endPar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适应值</a:t>
                      </a: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占总数的百分比</a:t>
                      </a: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选择次数</a:t>
                      </a: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选择结果</a:t>
                      </a: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99979617"/>
                  </a:ext>
                </a:extLst>
              </a:tr>
              <a:tr h="685787">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2</a:t>
                      </a:r>
                      <a:endPar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011101</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101011</a:t>
                      </a:r>
                      <a:endPar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3 </a:t>
                      </a:r>
                      <a:r>
                        <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a:t>
                      </a: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5</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5</a:t>
                      </a:r>
                      <a:r>
                        <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a:t>
                      </a: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 3</a:t>
                      </a:r>
                      <a:endPar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34</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34</a:t>
                      </a:r>
                      <a:endPar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0.24</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0.24</a:t>
                      </a:r>
                      <a:endPar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a:t>
                      </a:r>
                      <a:endPar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011101</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111001</a:t>
                      </a:r>
                      <a:endPar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txBody>
                  <a:tcPr marL="68580" marR="68580" marT="34283" marB="342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40078010"/>
                  </a:ext>
                </a:extLst>
              </a:tr>
            </a:tbl>
          </a:graphicData>
        </a:graphic>
      </p:graphicFrame>
      <p:graphicFrame>
        <p:nvGraphicFramePr>
          <p:cNvPr id="17" name="表格 16"/>
          <p:cNvGraphicFramePr>
            <a:graphicFrameLocks noGrp="1"/>
          </p:cNvGraphicFramePr>
          <p:nvPr/>
        </p:nvGraphicFramePr>
        <p:xfrm>
          <a:off x="1134666" y="2763441"/>
          <a:ext cx="6096002" cy="708660"/>
        </p:xfrm>
        <a:graphic>
          <a:graphicData uri="http://schemas.openxmlformats.org/drawingml/2006/table">
            <a:tbl>
              <a:tblPr/>
              <a:tblGrid>
                <a:gridCol w="871538">
                  <a:extLst>
                    <a:ext uri="{9D8B030D-6E8A-4147-A177-3AD203B41FA5}">
                      <a16:colId xmlns:a16="http://schemas.microsoft.com/office/drawing/2014/main" val="3856322404"/>
                    </a:ext>
                  </a:extLst>
                </a:gridCol>
                <a:gridCol w="870347">
                  <a:extLst>
                    <a:ext uri="{9D8B030D-6E8A-4147-A177-3AD203B41FA5}">
                      <a16:colId xmlns:a16="http://schemas.microsoft.com/office/drawing/2014/main" val="1276114904"/>
                    </a:ext>
                  </a:extLst>
                </a:gridCol>
                <a:gridCol w="870347">
                  <a:extLst>
                    <a:ext uri="{9D8B030D-6E8A-4147-A177-3AD203B41FA5}">
                      <a16:colId xmlns:a16="http://schemas.microsoft.com/office/drawing/2014/main" val="276527284"/>
                    </a:ext>
                  </a:extLst>
                </a:gridCol>
                <a:gridCol w="871538">
                  <a:extLst>
                    <a:ext uri="{9D8B030D-6E8A-4147-A177-3AD203B41FA5}">
                      <a16:colId xmlns:a16="http://schemas.microsoft.com/office/drawing/2014/main" val="2669778847"/>
                    </a:ext>
                  </a:extLst>
                </a:gridCol>
                <a:gridCol w="870347">
                  <a:extLst>
                    <a:ext uri="{9D8B030D-6E8A-4147-A177-3AD203B41FA5}">
                      <a16:colId xmlns:a16="http://schemas.microsoft.com/office/drawing/2014/main" val="3591835613"/>
                    </a:ext>
                  </a:extLst>
                </a:gridCol>
                <a:gridCol w="871538">
                  <a:extLst>
                    <a:ext uri="{9D8B030D-6E8A-4147-A177-3AD203B41FA5}">
                      <a16:colId xmlns:a16="http://schemas.microsoft.com/office/drawing/2014/main" val="1889679294"/>
                    </a:ext>
                  </a:extLst>
                </a:gridCol>
                <a:gridCol w="870347">
                  <a:extLst>
                    <a:ext uri="{9D8B030D-6E8A-4147-A177-3AD203B41FA5}">
                      <a16:colId xmlns:a16="http://schemas.microsoft.com/office/drawing/2014/main" val="3549178384"/>
                    </a:ext>
                  </a:extLst>
                </a:gridCol>
              </a:tblGrid>
              <a:tr h="685800">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3</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4</a:t>
                      </a:r>
                      <a:endPar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011100</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111001</a:t>
                      </a:r>
                      <a:endPar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3</a:t>
                      </a:r>
                      <a:r>
                        <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a:t>
                      </a: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 4</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7</a:t>
                      </a:r>
                      <a:r>
                        <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a:t>
                      </a: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a:t>
                      </a:r>
                      <a:endPar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25</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50</a:t>
                      </a:r>
                      <a:endPar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0.17</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0.35</a:t>
                      </a:r>
                      <a:endPar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0</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2</a:t>
                      </a:r>
                      <a:endPar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101011</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111001</a:t>
                      </a:r>
                      <a:endPar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36643830"/>
                  </a:ext>
                </a:extLst>
              </a:tr>
            </a:tbl>
          </a:graphicData>
        </a:graphic>
      </p:graphicFrame>
      <p:graphicFrame>
        <p:nvGraphicFramePr>
          <p:cNvPr id="18" name="表格 17"/>
          <p:cNvGraphicFramePr>
            <a:graphicFrameLocks noGrp="1"/>
          </p:cNvGraphicFramePr>
          <p:nvPr/>
        </p:nvGraphicFramePr>
        <p:xfrm>
          <a:off x="1134666" y="3458767"/>
          <a:ext cx="6096002" cy="281940"/>
        </p:xfrm>
        <a:graphic>
          <a:graphicData uri="http://schemas.openxmlformats.org/drawingml/2006/table">
            <a:tbl>
              <a:tblPr/>
              <a:tblGrid>
                <a:gridCol w="871538">
                  <a:extLst>
                    <a:ext uri="{9D8B030D-6E8A-4147-A177-3AD203B41FA5}">
                      <a16:colId xmlns:a16="http://schemas.microsoft.com/office/drawing/2014/main" val="925472976"/>
                    </a:ext>
                  </a:extLst>
                </a:gridCol>
                <a:gridCol w="870347">
                  <a:extLst>
                    <a:ext uri="{9D8B030D-6E8A-4147-A177-3AD203B41FA5}">
                      <a16:colId xmlns:a16="http://schemas.microsoft.com/office/drawing/2014/main" val="1506107206"/>
                    </a:ext>
                  </a:extLst>
                </a:gridCol>
                <a:gridCol w="870347">
                  <a:extLst>
                    <a:ext uri="{9D8B030D-6E8A-4147-A177-3AD203B41FA5}">
                      <a16:colId xmlns:a16="http://schemas.microsoft.com/office/drawing/2014/main" val="3202898950"/>
                    </a:ext>
                  </a:extLst>
                </a:gridCol>
                <a:gridCol w="871538">
                  <a:extLst>
                    <a:ext uri="{9D8B030D-6E8A-4147-A177-3AD203B41FA5}">
                      <a16:colId xmlns:a16="http://schemas.microsoft.com/office/drawing/2014/main" val="1922758773"/>
                    </a:ext>
                  </a:extLst>
                </a:gridCol>
                <a:gridCol w="870347">
                  <a:extLst>
                    <a:ext uri="{9D8B030D-6E8A-4147-A177-3AD203B41FA5}">
                      <a16:colId xmlns:a16="http://schemas.microsoft.com/office/drawing/2014/main" val="2973134541"/>
                    </a:ext>
                  </a:extLst>
                </a:gridCol>
                <a:gridCol w="871538">
                  <a:extLst>
                    <a:ext uri="{9D8B030D-6E8A-4147-A177-3AD203B41FA5}">
                      <a16:colId xmlns:a16="http://schemas.microsoft.com/office/drawing/2014/main" val="1966543188"/>
                    </a:ext>
                  </a:extLst>
                </a:gridCol>
                <a:gridCol w="870347">
                  <a:extLst>
                    <a:ext uri="{9D8B030D-6E8A-4147-A177-3AD203B41FA5}">
                      <a16:colId xmlns:a16="http://schemas.microsoft.com/office/drawing/2014/main" val="4256080591"/>
                    </a:ext>
                  </a:extLst>
                </a:gridCol>
              </a:tblGrid>
              <a:tr h="278606">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总和</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143</a:t>
                      </a:r>
                      <a:endPar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a:t>
                      </a:r>
                      <a:endPar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CN" altLang="en-US" sz="9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CN" altLang="en-US" sz="9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74661654"/>
                  </a:ext>
                </a:extLst>
              </a:tr>
            </a:tbl>
          </a:graphicData>
        </a:graphic>
      </p:graphicFrame>
      <p:graphicFrame>
        <p:nvGraphicFramePr>
          <p:cNvPr id="22596" name="图表 7"/>
          <p:cNvGraphicFramePr>
            <a:graphicFrameLocks/>
          </p:cNvGraphicFramePr>
          <p:nvPr/>
        </p:nvGraphicFramePr>
        <p:xfrm>
          <a:off x="1980010" y="3605213"/>
          <a:ext cx="5183981" cy="2280047"/>
        </p:xfrm>
        <a:graphic>
          <a:graphicData uri="http://schemas.openxmlformats.org/presentationml/2006/ole">
            <mc:AlternateContent xmlns:mc="http://schemas.openxmlformats.org/markup-compatibility/2006">
              <mc:Choice xmlns:v="urn:schemas-microsoft-com:vml" Requires="v">
                <p:oleObj spid="_x0000_s53251" name="Chart" r:id="rId3" imgW="6925656" imgH="3048264" progId="Excel.Chart.8">
                  <p:embed/>
                </p:oleObj>
              </mc:Choice>
              <mc:Fallback>
                <p:oleObj name="Chart" r:id="rId3" imgW="6925656" imgH="3048264" progId="Excel.Chart.8">
                  <p:embed/>
                  <p:pic>
                    <p:nvPicPr>
                      <p:cNvPr id="22596" name="图表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0010" y="3605213"/>
                        <a:ext cx="5183981" cy="2280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34656990"/>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hape 431"/>
          <p:cNvSpPr>
            <a:spLocks noChangeArrowheads="1"/>
          </p:cNvSpPr>
          <p:nvPr/>
        </p:nvSpPr>
        <p:spPr bwMode="auto">
          <a:xfrm>
            <a:off x="0" y="1103710"/>
            <a:ext cx="255985" cy="351234"/>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4289" rIns="3428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ctr" defTabSz="685800" hangingPunct="0">
              <a:spcBef>
                <a:spcPct val="0"/>
              </a:spcBef>
              <a:buClrTx/>
              <a:buSzTx/>
            </a:pPr>
            <a:endParaRPr lang="zh-CN" altLang="zh-CN" sz="1350">
              <a:solidFill>
                <a:srgbClr val="FFFFFF"/>
              </a:solidFill>
              <a:effectLst/>
            </a:endParaRPr>
          </a:p>
        </p:txBody>
      </p:sp>
      <p:sp>
        <p:nvSpPr>
          <p:cNvPr id="23555" name="Shape 432"/>
          <p:cNvSpPr>
            <a:spLocks noChangeArrowheads="1"/>
          </p:cNvSpPr>
          <p:nvPr/>
        </p:nvSpPr>
        <p:spPr bwMode="auto">
          <a:xfrm>
            <a:off x="266700" y="1103710"/>
            <a:ext cx="31801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34289" rIns="34289">
            <a:spAutoFit/>
          </a:bodyP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l" defTabSz="685800" hangingPunct="0">
              <a:spcBef>
                <a:spcPct val="0"/>
              </a:spcBef>
              <a:buClrTx/>
              <a:buSzTx/>
            </a:pPr>
            <a:r>
              <a:rPr lang="zh-CN" altLang="en-US" sz="1800">
                <a:solidFill>
                  <a:srgbClr val="262626"/>
                </a:solidFill>
                <a:effectLst/>
                <a:latin typeface="Microsoft YaHei" panose="020B0503020204020204" pitchFamily="34" charset="-122"/>
                <a:ea typeface="Microsoft YaHei" panose="020B0503020204020204" pitchFamily="34" charset="-122"/>
                <a:sym typeface="Microsoft YaHei" panose="020B0503020204020204" pitchFamily="34" charset="-122"/>
              </a:rPr>
              <a:t>遗传算法简单实例</a:t>
            </a:r>
            <a:r>
              <a:rPr lang="en-US" altLang="zh-CN" sz="1800">
                <a:solidFill>
                  <a:srgbClr val="262626"/>
                </a:solidFill>
                <a:effectLst/>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1800">
                <a:solidFill>
                  <a:srgbClr val="262626"/>
                </a:solidFill>
                <a:effectLst/>
                <a:latin typeface="Microsoft YaHei" panose="020B0503020204020204" pitchFamily="34" charset="-122"/>
                <a:ea typeface="Microsoft YaHei" panose="020B0503020204020204" pitchFamily="34" charset="-122"/>
                <a:sym typeface="Microsoft YaHei" panose="020B0503020204020204" pitchFamily="34" charset="-122"/>
              </a:rPr>
              <a:t>实例分析</a:t>
            </a:r>
            <a:endParaRPr lang="zh-CN" altLang="zh-CN" sz="1800">
              <a:solidFill>
                <a:srgbClr val="262626"/>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3556" name="Group 472"/>
          <p:cNvGrpSpPr>
            <a:grpSpLocks/>
          </p:cNvGrpSpPr>
          <p:nvPr/>
        </p:nvGrpSpPr>
        <p:grpSpPr bwMode="auto">
          <a:xfrm>
            <a:off x="372666" y="1946423"/>
            <a:ext cx="7130653" cy="1239576"/>
            <a:chOff x="-1506284" y="27435"/>
            <a:chExt cx="9508783" cy="1653925"/>
          </a:xfrm>
        </p:grpSpPr>
        <p:sp>
          <p:nvSpPr>
            <p:cNvPr id="23581" name="Shape 451"/>
            <p:cNvSpPr>
              <a:spLocks noChangeArrowheads="1"/>
            </p:cNvSpPr>
            <p:nvPr/>
          </p:nvSpPr>
          <p:spPr bwMode="auto">
            <a:xfrm>
              <a:off x="5920474" y="27435"/>
              <a:ext cx="2082025" cy="307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34289" tIns="34289" rIns="34289" bIns="34289" anchor="ctr">
              <a:spAutoFit/>
            </a:bodyP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ctr" defTabSz="685800" hangingPunct="0">
                <a:spcBef>
                  <a:spcPct val="0"/>
                </a:spcBef>
                <a:buClrTx/>
                <a:buSzTx/>
              </a:pPr>
              <a:r>
                <a:rPr lang="zh-CN" altLang="zh-CN" sz="1050">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web应用类型</a:t>
              </a:r>
            </a:p>
          </p:txBody>
        </p:sp>
        <p:sp>
          <p:nvSpPr>
            <p:cNvPr id="456" name="Shape 456"/>
            <p:cNvSpPr/>
            <p:nvPr/>
          </p:nvSpPr>
          <p:spPr>
            <a:xfrm>
              <a:off x="-1506284" y="1219374"/>
              <a:ext cx="4099462" cy="461986"/>
            </a:xfrm>
            <a:prstGeom prst="rect">
              <a:avLst/>
            </a:prstGeom>
            <a:noFill/>
            <a:ln w="12700" cap="flat">
              <a:noFill/>
              <a:miter lim="400000"/>
            </a:ln>
            <a:effectLst/>
            <a:extLst>
              <a:ext uri="{C572A759-6A51-4108-AA02-DFA0A04FC94B}"/>
            </a:extLst>
          </p:spPr>
          <p:txBody>
            <a:bodyPr lIns="34289" tIns="34289" rIns="34289" bIns="34289" anchor="ctr">
              <a:spAutoFit/>
            </a:bodyPr>
            <a:lstStyle>
              <a:lvl1pPr algn="ctr">
                <a:defRPr sz="1400">
                  <a:solidFill>
                    <a:srgbClr val="FFFFFF"/>
                  </a:solidFill>
                  <a:latin typeface="Microsoft YaHei"/>
                  <a:ea typeface="Microsoft YaHei"/>
                  <a:cs typeface="Microsoft YaHei"/>
                  <a:sym typeface="Microsoft YaHei"/>
                </a:defRPr>
              </a:lvl1pPr>
            </a:lstStyle>
            <a:p>
              <a:pPr indent="342900" algn="just" defTabSz="685800" fontAlgn="auto" hangingPunct="0">
                <a:spcBef>
                  <a:spcPts val="0"/>
                </a:spcBef>
                <a:spcAft>
                  <a:spcPts val="0"/>
                </a:spcAft>
                <a:buClrTx/>
                <a:buSzTx/>
                <a:defRPr/>
              </a:pPr>
              <a:endParaRPr lang="en-US" altLang="zh-CN" sz="1800" kern="0" dirty="0">
                <a:solidFill>
                  <a:srgbClr val="000000"/>
                </a:solidFill>
                <a:effectLst/>
              </a:endParaRPr>
            </a:p>
          </p:txBody>
        </p:sp>
      </p:grpSp>
      <p:sp>
        <p:nvSpPr>
          <p:cNvPr id="23557" name="Shape 473"/>
          <p:cNvSpPr>
            <a:spLocks noChangeArrowheads="1"/>
          </p:cNvSpPr>
          <p:nvPr/>
        </p:nvSpPr>
        <p:spPr bwMode="auto">
          <a:xfrm>
            <a:off x="-7144" y="5929312"/>
            <a:ext cx="9158288" cy="71438"/>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4289" rIns="3428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l" defTabSz="685800" hangingPunct="0">
              <a:spcBef>
                <a:spcPct val="0"/>
              </a:spcBef>
              <a:buClrTx/>
              <a:buSzTx/>
            </a:pPr>
            <a:endParaRPr lang="zh-CN" altLang="zh-CN" sz="1350">
              <a:effectLst/>
            </a:endParaRPr>
          </a:p>
        </p:txBody>
      </p:sp>
      <p:sp>
        <p:nvSpPr>
          <p:cNvPr id="23558" name="文本占位符 2"/>
          <p:cNvSpPr>
            <a:spLocks noGrp="1"/>
          </p:cNvSpPr>
          <p:nvPr>
            <p:ph type="body" idx="4294967295"/>
          </p:nvPr>
        </p:nvSpPr>
        <p:spPr>
          <a:xfrm>
            <a:off x="266700" y="1534888"/>
            <a:ext cx="6735763" cy="1908175"/>
          </a:xfrm>
        </p:spPr>
        <p:txBody>
          <a:bodyPr/>
          <a:lstStyle/>
          <a:p>
            <a:r>
              <a:rPr lang="zh-CN" altLang="en-US" sz="1500" dirty="0">
                <a:ea typeface="宋体" panose="02010600030101010101" pitchFamily="2" charset="-122"/>
              </a:rPr>
              <a:t>求解（遗传算法的</a:t>
            </a:r>
            <a:r>
              <a:rPr lang="en-US" altLang="zh-CN" sz="1500" dirty="0">
                <a:ea typeface="宋体" panose="02010600030101010101" pitchFamily="2" charset="-122"/>
              </a:rPr>
              <a:t>6</a:t>
            </a:r>
            <a:r>
              <a:rPr lang="zh-CN" altLang="en-US" sz="1500" dirty="0">
                <a:ea typeface="宋体" panose="02010600030101010101" pitchFamily="2" charset="-122"/>
              </a:rPr>
              <a:t>个步骤）：</a:t>
            </a:r>
            <a:endParaRPr lang="en-US" altLang="zh-CN" sz="1500" dirty="0">
              <a:ea typeface="宋体" panose="02010600030101010101" pitchFamily="2" charset="-122"/>
            </a:endParaRPr>
          </a:p>
          <a:p>
            <a:r>
              <a:rPr lang="en-US" altLang="zh-CN" sz="1500" dirty="0">
                <a:ea typeface="宋体" panose="02010600030101010101" pitchFamily="2" charset="-122"/>
              </a:rPr>
              <a:t>5.</a:t>
            </a:r>
            <a:r>
              <a:rPr lang="zh-CN" altLang="en-US" sz="1500" dirty="0">
                <a:ea typeface="宋体" panose="02010600030101010101" pitchFamily="2" charset="-122"/>
              </a:rPr>
              <a:t> 交叉运算</a:t>
            </a:r>
            <a:endParaRPr lang="en-US" altLang="zh-CN" sz="1500" dirty="0">
              <a:ea typeface="宋体" panose="02010600030101010101" pitchFamily="2" charset="-122"/>
            </a:endParaRPr>
          </a:p>
          <a:p>
            <a:pPr indent="342900"/>
            <a:r>
              <a:rPr lang="zh-CN" altLang="en-US" sz="1500" dirty="0">
                <a:ea typeface="宋体" panose="02010600030101010101" pitchFamily="2" charset="-122"/>
              </a:rPr>
              <a:t>交叉运算是遗传算法中</a:t>
            </a:r>
            <a:r>
              <a:rPr lang="zh-CN" altLang="en-US" sz="1500" dirty="0">
                <a:solidFill>
                  <a:srgbClr val="FF0000"/>
                </a:solidFill>
                <a:ea typeface="宋体" panose="02010600030101010101" pitchFamily="2" charset="-122"/>
              </a:rPr>
              <a:t>产生新个体</a:t>
            </a:r>
            <a:r>
              <a:rPr lang="zh-CN" altLang="en-US" sz="1500" dirty="0">
                <a:ea typeface="宋体" panose="02010600030101010101" pitchFamily="2" charset="-122"/>
              </a:rPr>
              <a:t>的主要操作过程，它以某一概率相互交换某两个个体之间的部分染色体。</a:t>
            </a:r>
            <a:br>
              <a:rPr lang="zh-CN" altLang="en-US" sz="1500" dirty="0">
                <a:ea typeface="宋体" panose="02010600030101010101" pitchFamily="2" charset="-122"/>
              </a:rPr>
            </a:br>
            <a:r>
              <a:rPr lang="zh-CN" altLang="en-US" sz="1500" dirty="0">
                <a:ea typeface="宋体" panose="02010600030101010101" pitchFamily="2" charset="-122"/>
              </a:rPr>
              <a:t>       本例采用</a:t>
            </a:r>
            <a:r>
              <a:rPr lang="zh-CN" altLang="en-US" sz="1500" dirty="0">
                <a:solidFill>
                  <a:srgbClr val="FF0000"/>
                </a:solidFill>
                <a:ea typeface="宋体" panose="02010600030101010101" pitchFamily="2" charset="-122"/>
              </a:rPr>
              <a:t>单点交叉</a:t>
            </a:r>
            <a:r>
              <a:rPr lang="zh-CN" altLang="en-US" sz="1500" dirty="0">
                <a:ea typeface="宋体" panose="02010600030101010101" pitchFamily="2" charset="-122"/>
              </a:rPr>
              <a:t>的方法，其具体操作过程是：</a:t>
            </a:r>
            <a:br>
              <a:rPr lang="zh-CN" altLang="en-US" sz="1500" dirty="0">
                <a:ea typeface="宋体" panose="02010600030101010101" pitchFamily="2" charset="-122"/>
              </a:rPr>
            </a:br>
            <a:r>
              <a:rPr lang="zh-CN" altLang="en-US" sz="1500" dirty="0">
                <a:ea typeface="宋体" panose="02010600030101010101" pitchFamily="2" charset="-122"/>
              </a:rPr>
              <a:t>       </a:t>
            </a:r>
            <a:r>
              <a:rPr lang="en-US" altLang="zh-CN" sz="1500" dirty="0">
                <a:ea typeface="宋体" panose="02010600030101010101" pitchFamily="2" charset="-122"/>
              </a:rPr>
              <a:t>• </a:t>
            </a:r>
            <a:r>
              <a:rPr lang="zh-CN" altLang="en-US" sz="1500" dirty="0">
                <a:ea typeface="宋体" panose="02010600030101010101" pitchFamily="2" charset="-122"/>
              </a:rPr>
              <a:t>先对群体进行随机配对；</a:t>
            </a:r>
            <a:br>
              <a:rPr lang="zh-CN" altLang="en-US" sz="1500" dirty="0">
                <a:ea typeface="宋体" panose="02010600030101010101" pitchFamily="2" charset="-122"/>
              </a:rPr>
            </a:br>
            <a:r>
              <a:rPr lang="zh-CN" altLang="en-US" sz="1500" dirty="0">
                <a:ea typeface="宋体" panose="02010600030101010101" pitchFamily="2" charset="-122"/>
              </a:rPr>
              <a:t>       </a:t>
            </a:r>
            <a:r>
              <a:rPr lang="en-US" altLang="zh-CN" sz="1500" dirty="0">
                <a:ea typeface="宋体" panose="02010600030101010101" pitchFamily="2" charset="-122"/>
              </a:rPr>
              <a:t>• </a:t>
            </a:r>
            <a:r>
              <a:rPr lang="zh-CN" altLang="en-US" sz="1500" dirty="0">
                <a:ea typeface="宋体" panose="02010600030101010101" pitchFamily="2" charset="-122"/>
              </a:rPr>
              <a:t>其次随机设置交叉点位置；</a:t>
            </a:r>
            <a:br>
              <a:rPr lang="zh-CN" altLang="en-US" sz="1500" dirty="0">
                <a:ea typeface="宋体" panose="02010600030101010101" pitchFamily="2" charset="-122"/>
              </a:rPr>
            </a:br>
            <a:r>
              <a:rPr lang="zh-CN" altLang="en-US" sz="1500" dirty="0">
                <a:ea typeface="宋体" panose="02010600030101010101" pitchFamily="2" charset="-122"/>
              </a:rPr>
              <a:t>       </a:t>
            </a:r>
            <a:r>
              <a:rPr lang="en-US" altLang="zh-CN" sz="1500" dirty="0">
                <a:ea typeface="宋体" panose="02010600030101010101" pitchFamily="2" charset="-122"/>
              </a:rPr>
              <a:t>• </a:t>
            </a:r>
            <a:r>
              <a:rPr lang="zh-CN" altLang="en-US" sz="1500" dirty="0">
                <a:ea typeface="宋体" panose="02010600030101010101" pitchFamily="2" charset="-122"/>
              </a:rPr>
              <a:t>最后再相互交换配对染色体之间的部分基因。</a:t>
            </a:r>
            <a:endParaRPr lang="en-US" altLang="zh-CN" sz="1500" dirty="0">
              <a:ea typeface="宋体" panose="02010600030101010101" pitchFamily="2" charset="-122"/>
            </a:endParaRPr>
          </a:p>
        </p:txBody>
      </p:sp>
      <p:graphicFrame>
        <p:nvGraphicFramePr>
          <p:cNvPr id="2" name="表格 1"/>
          <p:cNvGraphicFramePr>
            <a:graphicFrameLocks noGrp="1"/>
          </p:cNvGraphicFramePr>
          <p:nvPr>
            <p:extLst/>
          </p:nvPr>
        </p:nvGraphicFramePr>
        <p:xfrm>
          <a:off x="1524000" y="3668316"/>
          <a:ext cx="6096000" cy="1393984"/>
        </p:xfrm>
        <a:graphic>
          <a:graphicData uri="http://schemas.openxmlformats.org/drawingml/2006/table">
            <a:tbl>
              <a:tblPr/>
              <a:tblGrid>
                <a:gridCol w="1219200">
                  <a:extLst>
                    <a:ext uri="{9D8B030D-6E8A-4147-A177-3AD203B41FA5}">
                      <a16:colId xmlns:a16="http://schemas.microsoft.com/office/drawing/2014/main" val="2390911121"/>
                    </a:ext>
                  </a:extLst>
                </a:gridCol>
                <a:gridCol w="1219200">
                  <a:extLst>
                    <a:ext uri="{9D8B030D-6E8A-4147-A177-3AD203B41FA5}">
                      <a16:colId xmlns:a16="http://schemas.microsoft.com/office/drawing/2014/main" val="3584524706"/>
                    </a:ext>
                  </a:extLst>
                </a:gridCol>
                <a:gridCol w="1219200">
                  <a:extLst>
                    <a:ext uri="{9D8B030D-6E8A-4147-A177-3AD203B41FA5}">
                      <a16:colId xmlns:a16="http://schemas.microsoft.com/office/drawing/2014/main" val="4201706594"/>
                    </a:ext>
                  </a:extLst>
                </a:gridCol>
                <a:gridCol w="1219200">
                  <a:extLst>
                    <a:ext uri="{9D8B030D-6E8A-4147-A177-3AD203B41FA5}">
                      <a16:colId xmlns:a16="http://schemas.microsoft.com/office/drawing/2014/main" val="2227377279"/>
                    </a:ext>
                  </a:extLst>
                </a:gridCol>
                <a:gridCol w="1219200">
                  <a:extLst>
                    <a:ext uri="{9D8B030D-6E8A-4147-A177-3AD203B41FA5}">
                      <a16:colId xmlns:a16="http://schemas.microsoft.com/office/drawing/2014/main" val="1893811479"/>
                    </a:ext>
                  </a:extLst>
                </a:gridCol>
              </a:tblGrid>
              <a:tr h="278606">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个体编号</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选择结果</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配对结果</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交叉点位置</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交叉结果</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35579639"/>
                  </a:ext>
                </a:extLst>
              </a:tr>
              <a:tr h="1112044">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a:t>
                      </a:r>
                      <a:endPar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2</a:t>
                      </a:r>
                      <a:endPar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3</a:t>
                      </a:r>
                      <a:endPar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4</a:t>
                      </a:r>
                      <a:endPar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011101</a:t>
                      </a:r>
                      <a:endParaRPr kumimoji="0" lang="zh-CN" altLang="en-US" sz="1400" b="0" i="0" u="none" strike="noStrike" cap="none" normalizeH="0" baseline="0" dirty="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111001</a:t>
                      </a:r>
                      <a:endParaRPr kumimoji="0" lang="zh-CN" altLang="en-US" sz="1400" b="0" i="0" u="none" strike="noStrike" cap="none" normalizeH="0" baseline="0" dirty="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101011</a:t>
                      </a:r>
                      <a:endParaRPr kumimoji="0" lang="zh-CN" altLang="en-US" sz="1400" b="0" i="0" u="none" strike="noStrike" cap="none" normalizeH="0" baseline="0" dirty="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111001</a:t>
                      </a:r>
                      <a:endParaRPr kumimoji="0" lang="zh-CN" altLang="en-US" sz="1400" b="0" i="0" u="none" strike="noStrike" cap="none" normalizeH="0" baseline="0" dirty="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1-2</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3-4</a:t>
                      </a:r>
                      <a:endPar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1-2</a:t>
                      </a:r>
                      <a:r>
                        <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a:t>
                      </a: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2</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3-4</a:t>
                      </a:r>
                      <a:r>
                        <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a:t>
                      </a: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4</a:t>
                      </a:r>
                      <a:endPar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01</a:t>
                      </a:r>
                      <a:r>
                        <a:rPr kumimoji="0" lang="en-US" altLang="zh-CN" sz="1400" b="0" i="0" u="none" strike="noStrike" cap="none" normalizeH="0" baseline="0" dirty="0">
                          <a:ln>
                            <a:noFill/>
                          </a:ln>
                          <a:solidFill>
                            <a:srgbClr val="FF0000"/>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1001</a:t>
                      </a:r>
                      <a:endParaRPr kumimoji="0" lang="zh-CN" altLang="en-US" sz="1400" b="0" i="0" u="none" strike="noStrike" cap="none" normalizeH="0" baseline="0" dirty="0">
                        <a:ln>
                          <a:noFill/>
                        </a:ln>
                        <a:solidFill>
                          <a:srgbClr val="FF0000"/>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11</a:t>
                      </a:r>
                      <a:r>
                        <a:rPr kumimoji="0" lang="en-US" altLang="zh-CN" sz="1400" b="0" i="0" u="none" strike="noStrike" cap="none" normalizeH="0" baseline="0" dirty="0">
                          <a:ln>
                            <a:noFill/>
                          </a:ln>
                          <a:solidFill>
                            <a:srgbClr val="FF0000"/>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1101</a:t>
                      </a:r>
                      <a:endParaRPr kumimoji="0" lang="zh-CN" altLang="en-US" sz="1400" b="0" i="0" u="none" strike="noStrike" cap="none" normalizeH="0" baseline="0" dirty="0">
                        <a:ln>
                          <a:noFill/>
                        </a:ln>
                        <a:solidFill>
                          <a:srgbClr val="FF0000"/>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1010</a:t>
                      </a:r>
                      <a:r>
                        <a:rPr kumimoji="0" lang="en-US" altLang="zh-CN" sz="1400" b="0" i="0" u="none" strike="noStrike" cap="none" normalizeH="0" baseline="0" dirty="0">
                          <a:ln>
                            <a:noFill/>
                          </a:ln>
                          <a:solidFill>
                            <a:srgbClr val="FF0000"/>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01</a:t>
                      </a:r>
                      <a:endParaRPr kumimoji="0" lang="zh-CN" altLang="en-US" sz="1400" b="0" i="0" u="none" strike="noStrike" cap="none" normalizeH="0" baseline="0" dirty="0">
                        <a:ln>
                          <a:noFill/>
                        </a:ln>
                        <a:solidFill>
                          <a:srgbClr val="FF0000"/>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1110</a:t>
                      </a:r>
                      <a:r>
                        <a:rPr kumimoji="0" lang="en-US" altLang="zh-CN" sz="1400" b="0" i="0" u="none" strike="noStrike" cap="none" normalizeH="0" baseline="0" dirty="0">
                          <a:ln>
                            <a:noFill/>
                          </a:ln>
                          <a:solidFill>
                            <a:srgbClr val="FF0000"/>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11</a:t>
                      </a:r>
                      <a:endParaRPr kumimoji="0" lang="zh-CN" altLang="en-US" sz="1400" b="0" i="0" u="none" strike="noStrike" cap="none" normalizeH="0" baseline="0" dirty="0">
                        <a:ln>
                          <a:noFill/>
                        </a:ln>
                        <a:solidFill>
                          <a:srgbClr val="FF0000"/>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57480586"/>
                  </a:ext>
                </a:extLst>
              </a:tr>
            </a:tbl>
          </a:graphicData>
        </a:graphic>
      </p:graphicFrame>
      <p:cxnSp>
        <p:nvCxnSpPr>
          <p:cNvPr id="8" name="直接连接符 7"/>
          <p:cNvCxnSpPr/>
          <p:nvPr/>
        </p:nvCxnSpPr>
        <p:spPr>
          <a:xfrm flipV="1">
            <a:off x="3250406" y="3986766"/>
            <a:ext cx="0" cy="300594"/>
          </a:xfrm>
          <a:prstGeom prst="line">
            <a:avLst/>
          </a:prstGeom>
          <a:noFill/>
          <a:ln w="127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10" name="直接连接符 9"/>
          <p:cNvCxnSpPr/>
          <p:nvPr/>
        </p:nvCxnSpPr>
        <p:spPr>
          <a:xfrm flipH="1">
            <a:off x="3449303" y="4455421"/>
            <a:ext cx="7975" cy="291602"/>
          </a:xfrm>
          <a:prstGeom prst="line">
            <a:avLst/>
          </a:prstGeom>
          <a:noFill/>
          <a:ln w="127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695751959"/>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hape 431"/>
          <p:cNvSpPr>
            <a:spLocks noChangeArrowheads="1"/>
          </p:cNvSpPr>
          <p:nvPr/>
        </p:nvSpPr>
        <p:spPr bwMode="auto">
          <a:xfrm>
            <a:off x="0" y="1103710"/>
            <a:ext cx="255985" cy="351234"/>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4289" rIns="3428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ctr" defTabSz="685800" hangingPunct="0">
              <a:spcBef>
                <a:spcPct val="0"/>
              </a:spcBef>
              <a:buClrTx/>
              <a:buSzTx/>
            </a:pPr>
            <a:endParaRPr lang="zh-CN" altLang="zh-CN" sz="1350">
              <a:solidFill>
                <a:srgbClr val="FFFFFF"/>
              </a:solidFill>
              <a:effectLst/>
            </a:endParaRPr>
          </a:p>
        </p:txBody>
      </p:sp>
      <p:sp>
        <p:nvSpPr>
          <p:cNvPr id="24579" name="Shape 432"/>
          <p:cNvSpPr>
            <a:spLocks noChangeArrowheads="1"/>
          </p:cNvSpPr>
          <p:nvPr/>
        </p:nvSpPr>
        <p:spPr bwMode="auto">
          <a:xfrm>
            <a:off x="266700" y="1103710"/>
            <a:ext cx="31801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34289" rIns="34289">
            <a:spAutoFit/>
          </a:bodyP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l" defTabSz="685800" hangingPunct="0">
              <a:spcBef>
                <a:spcPct val="0"/>
              </a:spcBef>
              <a:buClrTx/>
              <a:buSzTx/>
            </a:pPr>
            <a:r>
              <a:rPr lang="zh-CN" altLang="en-US" sz="1800">
                <a:solidFill>
                  <a:srgbClr val="262626"/>
                </a:solidFill>
                <a:effectLst/>
                <a:latin typeface="Microsoft YaHei" panose="020B0503020204020204" pitchFamily="34" charset="-122"/>
                <a:ea typeface="Microsoft YaHei" panose="020B0503020204020204" pitchFamily="34" charset="-122"/>
                <a:sym typeface="Microsoft YaHei" panose="020B0503020204020204" pitchFamily="34" charset="-122"/>
              </a:rPr>
              <a:t>遗传算法简单实例</a:t>
            </a:r>
            <a:r>
              <a:rPr lang="en-US" altLang="zh-CN" sz="1800">
                <a:solidFill>
                  <a:srgbClr val="262626"/>
                </a:solidFill>
                <a:effectLst/>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1800">
                <a:solidFill>
                  <a:srgbClr val="262626"/>
                </a:solidFill>
                <a:effectLst/>
                <a:latin typeface="Microsoft YaHei" panose="020B0503020204020204" pitchFamily="34" charset="-122"/>
                <a:ea typeface="Microsoft YaHei" panose="020B0503020204020204" pitchFamily="34" charset="-122"/>
                <a:sym typeface="Microsoft YaHei" panose="020B0503020204020204" pitchFamily="34" charset="-122"/>
              </a:rPr>
              <a:t>实例分析</a:t>
            </a:r>
            <a:endParaRPr lang="zh-CN" altLang="zh-CN" sz="1800">
              <a:solidFill>
                <a:srgbClr val="262626"/>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4580" name="Group 472"/>
          <p:cNvGrpSpPr>
            <a:grpSpLocks/>
          </p:cNvGrpSpPr>
          <p:nvPr/>
        </p:nvGrpSpPr>
        <p:grpSpPr bwMode="auto">
          <a:xfrm>
            <a:off x="372666" y="1946423"/>
            <a:ext cx="7130653" cy="1239576"/>
            <a:chOff x="-1506284" y="27435"/>
            <a:chExt cx="9508783" cy="1653925"/>
          </a:xfrm>
        </p:grpSpPr>
        <p:sp>
          <p:nvSpPr>
            <p:cNvPr id="24603" name="Shape 451"/>
            <p:cNvSpPr>
              <a:spLocks noChangeArrowheads="1"/>
            </p:cNvSpPr>
            <p:nvPr/>
          </p:nvSpPr>
          <p:spPr bwMode="auto">
            <a:xfrm>
              <a:off x="5920474" y="27435"/>
              <a:ext cx="2082025" cy="307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34289" tIns="34289" rIns="34289" bIns="34289" anchor="ctr">
              <a:spAutoFit/>
            </a:bodyP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ctr" defTabSz="685800" hangingPunct="0">
                <a:spcBef>
                  <a:spcPct val="0"/>
                </a:spcBef>
                <a:buClrTx/>
                <a:buSzTx/>
              </a:pPr>
              <a:r>
                <a:rPr lang="zh-CN" altLang="zh-CN" sz="1050">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web应用类型</a:t>
              </a:r>
            </a:p>
          </p:txBody>
        </p:sp>
        <p:sp>
          <p:nvSpPr>
            <p:cNvPr id="456" name="Shape 456"/>
            <p:cNvSpPr/>
            <p:nvPr/>
          </p:nvSpPr>
          <p:spPr>
            <a:xfrm>
              <a:off x="-1506284" y="1219374"/>
              <a:ext cx="4099462" cy="461986"/>
            </a:xfrm>
            <a:prstGeom prst="rect">
              <a:avLst/>
            </a:prstGeom>
            <a:noFill/>
            <a:ln w="12700" cap="flat">
              <a:noFill/>
              <a:miter lim="400000"/>
            </a:ln>
            <a:effectLst/>
            <a:extLst>
              <a:ext uri="{C572A759-6A51-4108-AA02-DFA0A04FC94B}"/>
            </a:extLst>
          </p:spPr>
          <p:txBody>
            <a:bodyPr lIns="34289" tIns="34289" rIns="34289" bIns="34289" anchor="ctr">
              <a:spAutoFit/>
            </a:bodyPr>
            <a:lstStyle>
              <a:lvl1pPr algn="ctr">
                <a:defRPr sz="1400">
                  <a:solidFill>
                    <a:srgbClr val="FFFFFF"/>
                  </a:solidFill>
                  <a:latin typeface="Microsoft YaHei"/>
                  <a:ea typeface="Microsoft YaHei"/>
                  <a:cs typeface="Microsoft YaHei"/>
                  <a:sym typeface="Microsoft YaHei"/>
                </a:defRPr>
              </a:lvl1pPr>
            </a:lstStyle>
            <a:p>
              <a:pPr indent="342900" algn="just" defTabSz="685800" fontAlgn="auto" hangingPunct="0">
                <a:spcBef>
                  <a:spcPts val="0"/>
                </a:spcBef>
                <a:spcAft>
                  <a:spcPts val="0"/>
                </a:spcAft>
                <a:buClrTx/>
                <a:buSzTx/>
                <a:defRPr/>
              </a:pPr>
              <a:endParaRPr lang="en-US" altLang="zh-CN" sz="1800" kern="0" dirty="0">
                <a:solidFill>
                  <a:srgbClr val="000000"/>
                </a:solidFill>
                <a:effectLst/>
              </a:endParaRPr>
            </a:p>
          </p:txBody>
        </p:sp>
      </p:grpSp>
      <p:sp>
        <p:nvSpPr>
          <p:cNvPr id="24581" name="Shape 473"/>
          <p:cNvSpPr>
            <a:spLocks noChangeArrowheads="1"/>
          </p:cNvSpPr>
          <p:nvPr/>
        </p:nvSpPr>
        <p:spPr bwMode="auto">
          <a:xfrm>
            <a:off x="-7144" y="5929312"/>
            <a:ext cx="9158288" cy="71438"/>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4289" rIns="3428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l" defTabSz="685800" hangingPunct="0">
              <a:spcBef>
                <a:spcPct val="0"/>
              </a:spcBef>
              <a:buClrTx/>
              <a:buSzTx/>
            </a:pPr>
            <a:endParaRPr lang="zh-CN" altLang="zh-CN" sz="1350">
              <a:effectLst/>
            </a:endParaRPr>
          </a:p>
        </p:txBody>
      </p:sp>
      <p:sp>
        <p:nvSpPr>
          <p:cNvPr id="24582" name="文本占位符 2"/>
          <p:cNvSpPr>
            <a:spLocks noGrp="1"/>
          </p:cNvSpPr>
          <p:nvPr>
            <p:ph type="body" idx="4294967295"/>
          </p:nvPr>
        </p:nvSpPr>
        <p:spPr>
          <a:xfrm>
            <a:off x="310462" y="1562815"/>
            <a:ext cx="8058150" cy="2138362"/>
          </a:xfrm>
        </p:spPr>
        <p:txBody>
          <a:bodyPr/>
          <a:lstStyle/>
          <a:p>
            <a:r>
              <a:rPr lang="zh-CN" altLang="en-US" sz="1500" dirty="0">
                <a:ea typeface="宋体" panose="02010600030101010101" pitchFamily="2" charset="-122"/>
              </a:rPr>
              <a:t>求解（遗传算法的</a:t>
            </a:r>
            <a:r>
              <a:rPr lang="en-US" altLang="zh-CN" sz="1500" dirty="0">
                <a:ea typeface="宋体" panose="02010600030101010101" pitchFamily="2" charset="-122"/>
              </a:rPr>
              <a:t>6</a:t>
            </a:r>
            <a:r>
              <a:rPr lang="zh-CN" altLang="en-US" sz="1500" dirty="0">
                <a:ea typeface="宋体" panose="02010600030101010101" pitchFamily="2" charset="-122"/>
              </a:rPr>
              <a:t>个步骤）：</a:t>
            </a:r>
            <a:endParaRPr lang="en-US" altLang="zh-CN" sz="1500" dirty="0">
              <a:ea typeface="宋体" panose="02010600030101010101" pitchFamily="2" charset="-122"/>
            </a:endParaRPr>
          </a:p>
          <a:p>
            <a:r>
              <a:rPr lang="en-US" altLang="zh-CN" sz="1500" dirty="0">
                <a:ea typeface="宋体" panose="02010600030101010101" pitchFamily="2" charset="-122"/>
              </a:rPr>
              <a:t>6.</a:t>
            </a:r>
            <a:r>
              <a:rPr lang="zh-CN" altLang="en-US" sz="1500" dirty="0">
                <a:ea typeface="宋体" panose="02010600030101010101" pitchFamily="2" charset="-122"/>
              </a:rPr>
              <a:t> 变异运算</a:t>
            </a:r>
            <a:endParaRPr lang="en-US" altLang="zh-CN" sz="1500" dirty="0">
              <a:ea typeface="宋体" panose="02010600030101010101" pitchFamily="2" charset="-122"/>
            </a:endParaRPr>
          </a:p>
          <a:p>
            <a:pPr indent="342900"/>
            <a:r>
              <a:rPr lang="zh-CN" altLang="en-US" sz="1500" dirty="0">
                <a:ea typeface="宋体" panose="02010600030101010101" pitchFamily="2" charset="-122"/>
              </a:rPr>
              <a:t>变异运算是对个体的某一个或某一些基因座上的基因值按某一较小的概率进行改变，它也是</a:t>
            </a:r>
            <a:r>
              <a:rPr lang="zh-CN" altLang="en-US" sz="1500" dirty="0">
                <a:solidFill>
                  <a:srgbClr val="FF0000"/>
                </a:solidFill>
                <a:ea typeface="宋体" panose="02010600030101010101" pitchFamily="2" charset="-122"/>
              </a:rPr>
              <a:t>产生新个体</a:t>
            </a:r>
            <a:r>
              <a:rPr lang="zh-CN" altLang="en-US" sz="1500" dirty="0">
                <a:ea typeface="宋体" panose="02010600030101010101" pitchFamily="2" charset="-122"/>
              </a:rPr>
              <a:t>的一种操作方法。</a:t>
            </a:r>
            <a:br>
              <a:rPr lang="zh-CN" altLang="en-US" sz="1500" dirty="0">
                <a:ea typeface="宋体" panose="02010600030101010101" pitchFamily="2" charset="-122"/>
              </a:rPr>
            </a:br>
            <a:r>
              <a:rPr lang="zh-CN" altLang="en-US" sz="1500" dirty="0">
                <a:ea typeface="宋体" panose="02010600030101010101" pitchFamily="2" charset="-122"/>
              </a:rPr>
              <a:t>        本例中，我们采用</a:t>
            </a:r>
            <a:r>
              <a:rPr lang="zh-CN" altLang="en-US" sz="1500" dirty="0">
                <a:solidFill>
                  <a:srgbClr val="FF0000"/>
                </a:solidFill>
                <a:ea typeface="宋体" panose="02010600030101010101" pitchFamily="2" charset="-122"/>
              </a:rPr>
              <a:t>基本位变异</a:t>
            </a:r>
            <a:r>
              <a:rPr lang="zh-CN" altLang="en-US" sz="1500" dirty="0">
                <a:ea typeface="宋体" panose="02010600030101010101" pitchFamily="2" charset="-122"/>
              </a:rPr>
              <a:t>的方法来进行变异运算，其具体操作过程是：</a:t>
            </a:r>
            <a:br>
              <a:rPr lang="zh-CN" altLang="en-US" dirty="0">
                <a:ea typeface="宋体" panose="02010600030101010101" pitchFamily="2" charset="-122"/>
              </a:rPr>
            </a:br>
            <a:r>
              <a:rPr lang="zh-CN" altLang="en-US" dirty="0">
                <a:ea typeface="宋体" panose="02010600030101010101" pitchFamily="2" charset="-122"/>
              </a:rPr>
              <a:t>     </a:t>
            </a:r>
            <a:r>
              <a:rPr lang="zh-CN" altLang="en-US" sz="1500" dirty="0">
                <a:ea typeface="宋体" panose="02010600030101010101" pitchFamily="2" charset="-122"/>
              </a:rPr>
              <a:t>   </a:t>
            </a:r>
            <a:r>
              <a:rPr lang="en-US" altLang="zh-CN" sz="1500" dirty="0">
                <a:ea typeface="宋体" panose="02010600030101010101" pitchFamily="2" charset="-122"/>
              </a:rPr>
              <a:t>• </a:t>
            </a:r>
            <a:r>
              <a:rPr lang="zh-CN" altLang="en-US" sz="1500" dirty="0">
                <a:ea typeface="宋体" panose="02010600030101010101" pitchFamily="2" charset="-122"/>
              </a:rPr>
              <a:t>首先确定出各个个体的基因变异位置，下表所示为随机产生的变异点位置，其中的数字表示变异点设置在该基因座处；</a:t>
            </a:r>
            <a:br>
              <a:rPr lang="zh-CN" altLang="en-US" dirty="0">
                <a:ea typeface="宋体" panose="02010600030101010101" pitchFamily="2" charset="-122"/>
              </a:rPr>
            </a:br>
            <a:r>
              <a:rPr lang="zh-CN" altLang="en-US" dirty="0">
                <a:ea typeface="宋体" panose="02010600030101010101" pitchFamily="2" charset="-122"/>
              </a:rPr>
              <a:t>       </a:t>
            </a:r>
            <a:r>
              <a:rPr lang="en-US" altLang="zh-CN" sz="1500" dirty="0">
                <a:ea typeface="宋体" panose="02010600030101010101" pitchFamily="2" charset="-122"/>
              </a:rPr>
              <a:t>• </a:t>
            </a:r>
            <a:r>
              <a:rPr lang="zh-CN" altLang="en-US" sz="1500" dirty="0">
                <a:ea typeface="宋体" panose="02010600030101010101" pitchFamily="2" charset="-122"/>
              </a:rPr>
              <a:t>然后依照某一概率将变异点的原有基因值</a:t>
            </a:r>
            <a:r>
              <a:rPr lang="zh-CN" altLang="en-US" sz="1500" dirty="0">
                <a:solidFill>
                  <a:srgbClr val="FF0000"/>
                </a:solidFill>
                <a:ea typeface="宋体" panose="02010600030101010101" pitchFamily="2" charset="-122"/>
              </a:rPr>
              <a:t>取反</a:t>
            </a:r>
            <a:r>
              <a:rPr lang="zh-CN" altLang="en-US" sz="1500" dirty="0">
                <a:ea typeface="宋体" panose="02010600030101010101" pitchFamily="2" charset="-122"/>
              </a:rPr>
              <a:t>。</a:t>
            </a:r>
            <a:endParaRPr lang="en-US" altLang="zh-CN" sz="1500" dirty="0">
              <a:ea typeface="宋体" panose="02010600030101010101" pitchFamily="2" charset="-122"/>
            </a:endParaRPr>
          </a:p>
        </p:txBody>
      </p:sp>
      <p:graphicFrame>
        <p:nvGraphicFramePr>
          <p:cNvPr id="2" name="表格 1"/>
          <p:cNvGraphicFramePr>
            <a:graphicFrameLocks noGrp="1"/>
          </p:cNvGraphicFramePr>
          <p:nvPr/>
        </p:nvGraphicFramePr>
        <p:xfrm>
          <a:off x="1524000" y="3882629"/>
          <a:ext cx="6096000" cy="1606938"/>
        </p:xfrm>
        <a:graphic>
          <a:graphicData uri="http://schemas.openxmlformats.org/drawingml/2006/table">
            <a:tbl>
              <a:tblPr/>
              <a:tblGrid>
                <a:gridCol w="1219200">
                  <a:extLst>
                    <a:ext uri="{9D8B030D-6E8A-4147-A177-3AD203B41FA5}">
                      <a16:colId xmlns:a16="http://schemas.microsoft.com/office/drawing/2014/main" val="968589075"/>
                    </a:ext>
                  </a:extLst>
                </a:gridCol>
                <a:gridCol w="1219200">
                  <a:extLst>
                    <a:ext uri="{9D8B030D-6E8A-4147-A177-3AD203B41FA5}">
                      <a16:colId xmlns:a16="http://schemas.microsoft.com/office/drawing/2014/main" val="90110853"/>
                    </a:ext>
                  </a:extLst>
                </a:gridCol>
                <a:gridCol w="1219200">
                  <a:extLst>
                    <a:ext uri="{9D8B030D-6E8A-4147-A177-3AD203B41FA5}">
                      <a16:colId xmlns:a16="http://schemas.microsoft.com/office/drawing/2014/main" val="2152327550"/>
                    </a:ext>
                  </a:extLst>
                </a:gridCol>
                <a:gridCol w="1219200">
                  <a:extLst>
                    <a:ext uri="{9D8B030D-6E8A-4147-A177-3AD203B41FA5}">
                      <a16:colId xmlns:a16="http://schemas.microsoft.com/office/drawing/2014/main" val="2737946174"/>
                    </a:ext>
                  </a:extLst>
                </a:gridCol>
                <a:gridCol w="1219200">
                  <a:extLst>
                    <a:ext uri="{9D8B030D-6E8A-4147-A177-3AD203B41FA5}">
                      <a16:colId xmlns:a16="http://schemas.microsoft.com/office/drawing/2014/main" val="164852123"/>
                    </a:ext>
                  </a:extLst>
                </a:gridCol>
              </a:tblGrid>
              <a:tr h="274296">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个体编号</a:t>
                      </a:r>
                    </a:p>
                  </a:txBody>
                  <a:tcPr marL="68580" marR="68580" marT="34278" marB="342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交叉结果</a:t>
                      </a:r>
                    </a:p>
                  </a:txBody>
                  <a:tcPr marL="68580" marR="68580" marT="34278" marB="342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变异点</a:t>
                      </a:r>
                    </a:p>
                  </a:txBody>
                  <a:tcPr marL="68580" marR="68580" marT="34278" marB="342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变异结果</a:t>
                      </a:r>
                    </a:p>
                  </a:txBody>
                  <a:tcPr marL="68580" marR="68580" marT="34278" marB="342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子代群体（</a:t>
                      </a: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p1</a:t>
                      </a:r>
                      <a:r>
                        <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a:t>
                      </a:r>
                    </a:p>
                  </a:txBody>
                  <a:tcPr marL="68580" marR="68580" marT="34278" marB="342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36004388"/>
                  </a:ext>
                </a:extLst>
              </a:tr>
              <a:tr h="1111662">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a:t>
                      </a:r>
                      <a:endPar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2</a:t>
                      </a:r>
                      <a:endPar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3</a:t>
                      </a:r>
                      <a:endPar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4</a:t>
                      </a:r>
                      <a:endPar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txBody>
                  <a:tcPr marL="68580" marR="68580" marT="34278" marB="342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011001</a:t>
                      </a:r>
                      <a:endParaRPr kumimoji="0" lang="zh-CN" altLang="en-US" sz="1400" b="0" i="0" u="none" strike="noStrike" cap="none" normalizeH="0" baseline="0" dirty="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111101</a:t>
                      </a:r>
                      <a:endParaRPr kumimoji="0" lang="zh-CN" altLang="en-US" sz="1400" b="0" i="0" u="none" strike="noStrike" cap="none" normalizeH="0" baseline="0" dirty="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101001</a:t>
                      </a:r>
                      <a:endParaRPr kumimoji="0" lang="zh-CN" altLang="en-US" sz="1400" b="0" i="0" u="none" strike="noStrike" cap="none" normalizeH="0" baseline="0" dirty="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111011</a:t>
                      </a:r>
                      <a:endParaRPr kumimoji="0" lang="zh-CN" altLang="en-US" sz="1400" b="0" i="0" u="none" strike="noStrike" cap="none" normalizeH="0" baseline="0" dirty="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txBody>
                  <a:tcPr marL="68580" marR="68580" marT="34278" marB="342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4</a:t>
                      </a:r>
                      <a:endPar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5</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2</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6</a:t>
                      </a:r>
                      <a:endPar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txBody>
                  <a:tcPr marL="68580" marR="68580" marT="34278" marB="342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011</a:t>
                      </a:r>
                      <a:r>
                        <a:rPr kumimoji="0" lang="en-US" altLang="zh-CN" sz="1400" b="0" i="0" u="none" strike="noStrike" cap="none" normalizeH="0" baseline="0">
                          <a:ln>
                            <a:noFill/>
                          </a:ln>
                          <a:solidFill>
                            <a:srgbClr val="FF0000"/>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a:t>
                      </a: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01</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1111</a:t>
                      </a:r>
                      <a:r>
                        <a:rPr kumimoji="0" lang="en-US" altLang="zh-CN" sz="1400" b="0" i="0" u="none" strike="noStrike" cap="none" normalizeH="0" baseline="0">
                          <a:ln>
                            <a:noFill/>
                          </a:ln>
                          <a:solidFill>
                            <a:srgbClr val="FF0000"/>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a:t>
                      </a: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11</a:t>
                      </a:r>
                      <a:r>
                        <a:rPr kumimoji="0" lang="en-US" altLang="zh-CN" sz="1400" b="0" i="0" u="none" strike="noStrike" cap="none" normalizeH="0" baseline="0">
                          <a:ln>
                            <a:noFill/>
                          </a:ln>
                          <a:solidFill>
                            <a:srgbClr val="FF0000"/>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a:t>
                      </a: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001</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11101</a:t>
                      </a:r>
                      <a:r>
                        <a:rPr kumimoji="0" lang="en-US" altLang="zh-CN" sz="1400" b="0" i="0" u="none" strike="noStrike" cap="none" normalizeH="0" baseline="0">
                          <a:ln>
                            <a:noFill/>
                          </a:ln>
                          <a:solidFill>
                            <a:srgbClr val="FF0000"/>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a:t>
                      </a:r>
                      <a:endParaRPr kumimoji="0" lang="zh-CN" altLang="en-US" sz="1400" b="0" i="0" u="none" strike="noStrike" cap="none" normalizeH="0" baseline="0">
                        <a:ln>
                          <a:noFill/>
                        </a:ln>
                        <a:solidFill>
                          <a:srgbClr val="FF0000"/>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txBody>
                  <a:tcPr marL="68580" marR="68580" marT="34278" marB="342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011</a:t>
                      </a:r>
                      <a:r>
                        <a:rPr kumimoji="0" lang="en-US" altLang="zh-CN" sz="1400" b="0" i="0" u="none" strike="noStrike" cap="none" normalizeH="0" baseline="0" dirty="0">
                          <a:ln>
                            <a:noFill/>
                          </a:ln>
                          <a:solidFill>
                            <a:srgbClr val="FF0000"/>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a:t>
                      </a:r>
                      <a:r>
                        <a:rPr kumimoji="0" lang="en-US" altLang="zh-CN" sz="1400" b="0" i="0" u="none" strike="noStrike" cap="none" normalizeH="0" baseline="0" dirty="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01</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1111</a:t>
                      </a:r>
                      <a:r>
                        <a:rPr kumimoji="0" lang="en-US" altLang="zh-CN" sz="1400" b="0" i="0" u="none" strike="noStrike" cap="none" normalizeH="0" baseline="0" dirty="0">
                          <a:ln>
                            <a:noFill/>
                          </a:ln>
                          <a:solidFill>
                            <a:srgbClr val="FF0000"/>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a:t>
                      </a:r>
                      <a:r>
                        <a:rPr kumimoji="0" lang="en-US" altLang="zh-CN" sz="1400" b="0" i="0" u="none" strike="noStrike" cap="none" normalizeH="0" baseline="0" dirty="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11</a:t>
                      </a:r>
                      <a:r>
                        <a:rPr kumimoji="0" lang="en-US" altLang="zh-CN" sz="1400" b="0" i="0" u="none" strike="noStrike" cap="none" normalizeH="0" baseline="0" dirty="0">
                          <a:ln>
                            <a:noFill/>
                          </a:ln>
                          <a:solidFill>
                            <a:srgbClr val="FF0000"/>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a:t>
                      </a:r>
                      <a:r>
                        <a:rPr kumimoji="0" lang="en-US" altLang="zh-CN" sz="1400" b="0" i="0" u="none" strike="noStrike" cap="none" normalizeH="0" baseline="0" dirty="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001</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11101</a:t>
                      </a:r>
                      <a:r>
                        <a:rPr kumimoji="0" lang="en-US" altLang="zh-CN" sz="1400" b="0" i="0" u="none" strike="noStrike" cap="none" normalizeH="0" baseline="0" dirty="0">
                          <a:ln>
                            <a:noFill/>
                          </a:ln>
                          <a:solidFill>
                            <a:srgbClr val="FF0000"/>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a:t>
                      </a:r>
                      <a:endParaRPr kumimoji="0" lang="zh-CN" altLang="en-US" sz="1400" b="0" i="0" u="none" strike="noStrike" cap="none" normalizeH="0" baseline="0" dirty="0">
                        <a:ln>
                          <a:noFill/>
                        </a:ln>
                        <a:solidFill>
                          <a:srgbClr val="FF0000"/>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txBody>
                  <a:tcPr marL="68580" marR="68580" marT="34278" marB="342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47941668"/>
                  </a:ext>
                </a:extLst>
              </a:tr>
            </a:tbl>
          </a:graphicData>
        </a:graphic>
      </p:graphicFrame>
    </p:spTree>
    <p:extLst>
      <p:ext uri="{BB962C8B-B14F-4D97-AF65-F5344CB8AC3E}">
        <p14:creationId xmlns:p14="http://schemas.microsoft.com/office/powerpoint/2010/main" val="22798780"/>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hape 431"/>
          <p:cNvSpPr>
            <a:spLocks noChangeArrowheads="1"/>
          </p:cNvSpPr>
          <p:nvPr/>
        </p:nvSpPr>
        <p:spPr bwMode="auto">
          <a:xfrm>
            <a:off x="0" y="1103710"/>
            <a:ext cx="255985" cy="351234"/>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4289" rIns="3428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ctr" defTabSz="685800" hangingPunct="0">
              <a:spcBef>
                <a:spcPct val="0"/>
              </a:spcBef>
              <a:buClrTx/>
              <a:buSzTx/>
            </a:pPr>
            <a:endParaRPr lang="zh-CN" altLang="zh-CN" sz="1350">
              <a:solidFill>
                <a:srgbClr val="FFFFFF"/>
              </a:solidFill>
              <a:effectLst/>
            </a:endParaRPr>
          </a:p>
        </p:txBody>
      </p:sp>
      <p:sp>
        <p:nvSpPr>
          <p:cNvPr id="25603" name="Shape 432"/>
          <p:cNvSpPr>
            <a:spLocks noChangeArrowheads="1"/>
          </p:cNvSpPr>
          <p:nvPr/>
        </p:nvSpPr>
        <p:spPr bwMode="auto">
          <a:xfrm>
            <a:off x="266700" y="1103710"/>
            <a:ext cx="31801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34289" rIns="34289">
            <a:spAutoFit/>
          </a:bodyP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l" defTabSz="685800" hangingPunct="0">
              <a:spcBef>
                <a:spcPct val="0"/>
              </a:spcBef>
              <a:buClrTx/>
              <a:buSzTx/>
            </a:pPr>
            <a:r>
              <a:rPr lang="zh-CN" altLang="en-US" sz="1800">
                <a:solidFill>
                  <a:srgbClr val="262626"/>
                </a:solidFill>
                <a:effectLst/>
                <a:latin typeface="Microsoft YaHei" panose="020B0503020204020204" pitchFamily="34" charset="-122"/>
                <a:ea typeface="Microsoft YaHei" panose="020B0503020204020204" pitchFamily="34" charset="-122"/>
                <a:sym typeface="Microsoft YaHei" panose="020B0503020204020204" pitchFamily="34" charset="-122"/>
              </a:rPr>
              <a:t>遗传算法简单实例</a:t>
            </a:r>
            <a:r>
              <a:rPr lang="en-US" altLang="zh-CN" sz="1800">
                <a:solidFill>
                  <a:srgbClr val="262626"/>
                </a:solidFill>
                <a:effectLst/>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1800">
                <a:solidFill>
                  <a:srgbClr val="262626"/>
                </a:solidFill>
                <a:effectLst/>
                <a:latin typeface="Microsoft YaHei" panose="020B0503020204020204" pitchFamily="34" charset="-122"/>
                <a:ea typeface="Microsoft YaHei" panose="020B0503020204020204" pitchFamily="34" charset="-122"/>
                <a:sym typeface="Microsoft YaHei" panose="020B0503020204020204" pitchFamily="34" charset="-122"/>
              </a:rPr>
              <a:t>实例分析</a:t>
            </a:r>
            <a:endParaRPr lang="zh-CN" altLang="zh-CN" sz="1800">
              <a:solidFill>
                <a:srgbClr val="262626"/>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5604" name="Group 472"/>
          <p:cNvGrpSpPr>
            <a:grpSpLocks/>
          </p:cNvGrpSpPr>
          <p:nvPr/>
        </p:nvGrpSpPr>
        <p:grpSpPr bwMode="auto">
          <a:xfrm>
            <a:off x="372666" y="1946423"/>
            <a:ext cx="7130653" cy="1239576"/>
            <a:chOff x="-1506284" y="27435"/>
            <a:chExt cx="9508783" cy="1653925"/>
          </a:xfrm>
        </p:grpSpPr>
        <p:sp>
          <p:nvSpPr>
            <p:cNvPr id="25628" name="Shape 451"/>
            <p:cNvSpPr>
              <a:spLocks noChangeArrowheads="1"/>
            </p:cNvSpPr>
            <p:nvPr/>
          </p:nvSpPr>
          <p:spPr bwMode="auto">
            <a:xfrm>
              <a:off x="5920474" y="27435"/>
              <a:ext cx="2082025" cy="307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34289" tIns="34289" rIns="34289" bIns="34289" anchor="ctr">
              <a:spAutoFit/>
            </a:bodyP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ctr" defTabSz="685800" hangingPunct="0">
                <a:spcBef>
                  <a:spcPct val="0"/>
                </a:spcBef>
                <a:buClrTx/>
                <a:buSzTx/>
              </a:pPr>
              <a:r>
                <a:rPr lang="zh-CN" altLang="zh-CN" sz="1050">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web应用类型</a:t>
              </a:r>
            </a:p>
          </p:txBody>
        </p:sp>
        <p:sp>
          <p:nvSpPr>
            <p:cNvPr id="456" name="Shape 456"/>
            <p:cNvSpPr/>
            <p:nvPr/>
          </p:nvSpPr>
          <p:spPr>
            <a:xfrm>
              <a:off x="-1506284" y="1219374"/>
              <a:ext cx="4099462" cy="461986"/>
            </a:xfrm>
            <a:prstGeom prst="rect">
              <a:avLst/>
            </a:prstGeom>
            <a:noFill/>
            <a:ln w="12700" cap="flat">
              <a:noFill/>
              <a:miter lim="400000"/>
            </a:ln>
            <a:effectLst/>
            <a:extLst>
              <a:ext uri="{C572A759-6A51-4108-AA02-DFA0A04FC94B}"/>
            </a:extLst>
          </p:spPr>
          <p:txBody>
            <a:bodyPr lIns="34289" tIns="34289" rIns="34289" bIns="34289" anchor="ctr">
              <a:spAutoFit/>
            </a:bodyPr>
            <a:lstStyle>
              <a:lvl1pPr algn="ctr">
                <a:defRPr sz="1400">
                  <a:solidFill>
                    <a:srgbClr val="FFFFFF"/>
                  </a:solidFill>
                  <a:latin typeface="Microsoft YaHei"/>
                  <a:ea typeface="Microsoft YaHei"/>
                  <a:cs typeface="Microsoft YaHei"/>
                  <a:sym typeface="Microsoft YaHei"/>
                </a:defRPr>
              </a:lvl1pPr>
            </a:lstStyle>
            <a:p>
              <a:pPr indent="342900" algn="just" defTabSz="685800" fontAlgn="auto" hangingPunct="0">
                <a:spcBef>
                  <a:spcPts val="0"/>
                </a:spcBef>
                <a:spcAft>
                  <a:spcPts val="0"/>
                </a:spcAft>
                <a:buClrTx/>
                <a:buSzTx/>
                <a:defRPr/>
              </a:pPr>
              <a:endParaRPr lang="en-US" altLang="zh-CN" sz="1800" kern="0" dirty="0">
                <a:solidFill>
                  <a:srgbClr val="000000"/>
                </a:solidFill>
                <a:effectLst/>
              </a:endParaRPr>
            </a:p>
          </p:txBody>
        </p:sp>
      </p:grpSp>
      <p:sp>
        <p:nvSpPr>
          <p:cNvPr id="25605" name="Shape 473"/>
          <p:cNvSpPr>
            <a:spLocks noChangeArrowheads="1"/>
          </p:cNvSpPr>
          <p:nvPr/>
        </p:nvSpPr>
        <p:spPr bwMode="auto">
          <a:xfrm>
            <a:off x="-7144" y="5929312"/>
            <a:ext cx="9158288" cy="71438"/>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4289" rIns="3428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l" defTabSz="685800" hangingPunct="0">
              <a:spcBef>
                <a:spcPct val="0"/>
              </a:spcBef>
              <a:buClrTx/>
              <a:buSzTx/>
            </a:pPr>
            <a:endParaRPr lang="zh-CN" altLang="zh-CN" sz="1350">
              <a:effectLst/>
            </a:endParaRPr>
          </a:p>
        </p:txBody>
      </p:sp>
      <p:sp>
        <p:nvSpPr>
          <p:cNvPr id="3" name="文本占位符 2"/>
          <p:cNvSpPr>
            <a:spLocks noGrp="1"/>
          </p:cNvSpPr>
          <p:nvPr>
            <p:ph type="body" idx="4294967295"/>
          </p:nvPr>
        </p:nvSpPr>
        <p:spPr>
          <a:xfrm>
            <a:off x="255985" y="1602744"/>
            <a:ext cx="8210550" cy="814388"/>
          </a:xfrm>
        </p:spPr>
        <p:txBody>
          <a:bodyPr/>
          <a:lstStyle/>
          <a:p>
            <a:pPr>
              <a:defRPr/>
            </a:pPr>
            <a:r>
              <a:rPr lang="zh-CN" altLang="en-US" sz="1500" dirty="0">
                <a:ea typeface="宋体" panose="02010600030101010101" pitchFamily="2" charset="-122"/>
              </a:rPr>
              <a:t>总结：</a:t>
            </a:r>
            <a:endParaRPr lang="en-US" altLang="zh-CN" sz="1500" dirty="0">
              <a:ea typeface="宋体" panose="02010600030101010101" pitchFamily="2" charset="-122"/>
            </a:endParaRPr>
          </a:p>
          <a:p>
            <a:pPr indent="342900">
              <a:defRPr/>
            </a:pPr>
            <a:r>
              <a:rPr lang="zh-CN" altLang="en-US" sz="1500" dirty="0">
                <a:ea typeface="宋体" panose="02010600030101010101" pitchFamily="2" charset="-122"/>
              </a:rPr>
              <a:t>对群体</a:t>
            </a:r>
            <a:r>
              <a:rPr lang="en-US" altLang="zh-CN" sz="1500" dirty="0">
                <a:ea typeface="宋体" panose="02010600030101010101" pitchFamily="2" charset="-122"/>
              </a:rPr>
              <a:t>P(t)</a:t>
            </a:r>
            <a:r>
              <a:rPr lang="zh-CN" altLang="en-US" sz="1500" dirty="0">
                <a:ea typeface="宋体" panose="02010600030101010101" pitchFamily="2" charset="-122"/>
              </a:rPr>
              <a:t>进行一轮选择、交叉、变异运算之后可得到新一代的群体</a:t>
            </a:r>
            <a:r>
              <a:rPr lang="en-US" altLang="zh-CN" sz="1500" dirty="0">
                <a:ea typeface="宋体" panose="02010600030101010101" pitchFamily="2" charset="-122"/>
              </a:rPr>
              <a:t>p(t+1)</a:t>
            </a:r>
            <a:r>
              <a:rPr lang="zh-CN" altLang="en-US" sz="1500" dirty="0">
                <a:ea typeface="宋体" panose="02010600030101010101" pitchFamily="2" charset="-122"/>
              </a:rPr>
              <a:t>。群体经过一代进化之后，其适应度的最大值、平均值都得到了明显的改进。这里已经找到了最佳个体“</a:t>
            </a:r>
            <a:r>
              <a:rPr lang="en-US" altLang="zh-CN" sz="1500" dirty="0">
                <a:solidFill>
                  <a:srgbClr val="FF0000"/>
                </a:solidFill>
                <a:ea typeface="宋体" panose="02010600030101010101" pitchFamily="2" charset="-122"/>
              </a:rPr>
              <a:t>111111</a:t>
            </a:r>
            <a:r>
              <a:rPr lang="en-US" altLang="zh-CN" sz="1500" dirty="0">
                <a:ea typeface="宋体" panose="02010600030101010101" pitchFamily="2" charset="-122"/>
              </a:rPr>
              <a:t>”</a:t>
            </a:r>
            <a:r>
              <a:rPr lang="zh-CN" altLang="en-US" sz="1500" dirty="0">
                <a:ea typeface="宋体" panose="02010600030101010101" pitchFamily="2" charset="-122"/>
              </a:rPr>
              <a:t>。</a:t>
            </a:r>
            <a:endParaRPr lang="en-US" altLang="zh-CN" sz="1500" dirty="0">
              <a:ea typeface="宋体" panose="02010600030101010101" pitchFamily="2" charset="-122"/>
            </a:endParaRPr>
          </a:p>
        </p:txBody>
      </p:sp>
      <p:graphicFrame>
        <p:nvGraphicFramePr>
          <p:cNvPr id="2" name="表格 1"/>
          <p:cNvGraphicFramePr>
            <a:graphicFrameLocks noGrp="1"/>
          </p:cNvGraphicFramePr>
          <p:nvPr>
            <p:extLst/>
          </p:nvPr>
        </p:nvGraphicFramePr>
        <p:xfrm>
          <a:off x="1323975" y="2558005"/>
          <a:ext cx="6096000" cy="1630660"/>
        </p:xfrm>
        <a:graphic>
          <a:graphicData uri="http://schemas.openxmlformats.org/drawingml/2006/table">
            <a:tbl>
              <a:tblPr/>
              <a:tblGrid>
                <a:gridCol w="1219200">
                  <a:extLst>
                    <a:ext uri="{9D8B030D-6E8A-4147-A177-3AD203B41FA5}">
                      <a16:colId xmlns:a16="http://schemas.microsoft.com/office/drawing/2014/main" val="1199136150"/>
                    </a:ext>
                  </a:extLst>
                </a:gridCol>
                <a:gridCol w="1219200">
                  <a:extLst>
                    <a:ext uri="{9D8B030D-6E8A-4147-A177-3AD203B41FA5}">
                      <a16:colId xmlns:a16="http://schemas.microsoft.com/office/drawing/2014/main" val="3175146486"/>
                    </a:ext>
                  </a:extLst>
                </a:gridCol>
                <a:gridCol w="1219200">
                  <a:extLst>
                    <a:ext uri="{9D8B030D-6E8A-4147-A177-3AD203B41FA5}">
                      <a16:colId xmlns:a16="http://schemas.microsoft.com/office/drawing/2014/main" val="3207765466"/>
                    </a:ext>
                  </a:extLst>
                </a:gridCol>
                <a:gridCol w="1219200">
                  <a:extLst>
                    <a:ext uri="{9D8B030D-6E8A-4147-A177-3AD203B41FA5}">
                      <a16:colId xmlns:a16="http://schemas.microsoft.com/office/drawing/2014/main" val="349291952"/>
                    </a:ext>
                  </a:extLst>
                </a:gridCol>
                <a:gridCol w="1219200">
                  <a:extLst>
                    <a:ext uri="{9D8B030D-6E8A-4147-A177-3AD203B41FA5}">
                      <a16:colId xmlns:a16="http://schemas.microsoft.com/office/drawing/2014/main" val="1314482185"/>
                    </a:ext>
                  </a:extLst>
                </a:gridCol>
              </a:tblGrid>
              <a:tr h="480050">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个体编号</a:t>
                      </a:r>
                    </a:p>
                  </a:txBody>
                  <a:tcPr marL="68580" marR="68580" marT="34285" marB="342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子群体 </a:t>
                      </a: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p(1</a:t>
                      </a:r>
                      <a:r>
                        <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a:t>
                      </a:r>
                    </a:p>
                  </a:txBody>
                  <a:tcPr marL="68580" marR="68580" marT="34285" marB="342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x1,x2</a:t>
                      </a:r>
                      <a:endPar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txBody>
                  <a:tcPr marL="68580" marR="68580" marT="34285" marB="342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适值</a:t>
                      </a:r>
                    </a:p>
                  </a:txBody>
                  <a:tcPr marL="68580" marR="68580" marT="34285" marB="342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占总数的百分比</a:t>
                      </a:r>
                    </a:p>
                  </a:txBody>
                  <a:tcPr marL="68580" marR="68580" marT="34285" marB="342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21566310"/>
                  </a:ext>
                </a:extLst>
              </a:tr>
              <a:tr h="1111877">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a:t>
                      </a:r>
                      <a:endPar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2</a:t>
                      </a:r>
                      <a:endPar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3</a:t>
                      </a:r>
                      <a:endPar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4</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总和</a:t>
                      </a:r>
                    </a:p>
                  </a:txBody>
                  <a:tcPr marL="68580" marR="68580" marT="34285" marB="342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011101</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FF0000"/>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111111</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111001</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111011</a:t>
                      </a:r>
                      <a:endParaRPr kumimoji="0" lang="zh-CN" altLang="en-US" sz="1400" b="0" i="0" u="none" strike="noStrike" cap="none" normalizeH="0" baseline="0" dirty="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txBody>
                  <a:tcPr marL="68580" marR="68580" marT="34285" marB="342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3</a:t>
                      </a:r>
                      <a:r>
                        <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a:t>
                      </a: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5</a:t>
                      </a:r>
                      <a:endPar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7</a:t>
                      </a:r>
                      <a:r>
                        <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a:t>
                      </a: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7</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7</a:t>
                      </a:r>
                      <a:r>
                        <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a:t>
                      </a: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7</a:t>
                      </a:r>
                      <a:r>
                        <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a:t>
                      </a:r>
                      <a:r>
                        <a:rPr kumimoji="0" lang="en-US" altLang="zh-CN"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2</a:t>
                      </a:r>
                      <a:endParaRPr kumimoji="0" lang="zh-CN" altLang="en-US" sz="1400" b="0" i="0" u="none" strike="noStrike" cap="none" normalizeH="0" baseline="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txBody>
                  <a:tcPr marL="68580" marR="68580" marT="34285" marB="342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34</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FF0000"/>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98</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58</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53</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235</a:t>
                      </a:r>
                      <a:endParaRPr kumimoji="0" lang="zh-CN" altLang="en-US" sz="1400" b="0" i="0" u="none" strike="noStrike" cap="none" normalizeH="0" baseline="0" dirty="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endParaRPr>
                    </a:p>
                  </a:txBody>
                  <a:tcPr marL="68580" marR="68580" marT="34285" marB="342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indent="4572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indent="9144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indent="13716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indent="1828800">
                        <a:lnSpc>
                          <a:spcPct val="90000"/>
                        </a:lnSpc>
                        <a:spcBef>
                          <a:spcPts val="1000"/>
                        </a:spcBef>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lnSpc>
                          <a:spcPct val="90000"/>
                        </a:lnSpc>
                        <a:spcBef>
                          <a:spcPts val="1000"/>
                        </a:spcBef>
                        <a:spcAft>
                          <a:spcPct val="0"/>
                        </a:spcAft>
                        <a:buSzPct val="100000"/>
                        <a:buFont typeface="Arial" panose="020B0604020202020204" pitchFamily="34" charset="0"/>
                        <a:defRPr sz="2400">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0.14</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0.42</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0.21</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0.23</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Helvetica" panose="020B0604020202020204" pitchFamily="34" charset="0"/>
                          <a:ea typeface="宋体" panose="02010600030101010101" pitchFamily="2" charset="-122"/>
                          <a:cs typeface="Helvetica" panose="020B0604020202020204" pitchFamily="34" charset="0"/>
                          <a:sym typeface="Calibri" panose="020F0502020204030204" pitchFamily="34" charset="0"/>
                        </a:rPr>
                        <a:t>1</a:t>
                      </a:r>
                    </a:p>
                  </a:txBody>
                  <a:tcPr marL="68580" marR="68580" marT="34285" marB="342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5514259"/>
                  </a:ext>
                </a:extLst>
              </a:tr>
            </a:tbl>
          </a:graphicData>
        </a:graphic>
      </p:graphicFrame>
      <p:cxnSp>
        <p:nvCxnSpPr>
          <p:cNvPr id="12" name="直接连接符 11"/>
          <p:cNvCxnSpPr/>
          <p:nvPr/>
        </p:nvCxnSpPr>
        <p:spPr>
          <a:xfrm>
            <a:off x="1321760" y="3874009"/>
            <a:ext cx="6100430" cy="23924"/>
          </a:xfrm>
          <a:prstGeom prst="line">
            <a:avLst/>
          </a:prstGeom>
          <a:no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497844567"/>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287CC3"/>
        </a:solidFill>
        <a:effectLst/>
      </p:bgPr>
    </p:bg>
    <p:spTree>
      <p:nvGrpSpPr>
        <p:cNvPr id="1" name=""/>
        <p:cNvGrpSpPr/>
        <p:nvPr/>
      </p:nvGrpSpPr>
      <p:grpSpPr>
        <a:xfrm>
          <a:off x="0" y="0"/>
          <a:ext cx="0" cy="0"/>
          <a:chOff x="0" y="0"/>
          <a:chExt cx="0" cy="0"/>
        </a:xfrm>
      </p:grpSpPr>
      <p:sp>
        <p:nvSpPr>
          <p:cNvPr id="26626" name="Shape 535"/>
          <p:cNvSpPr>
            <a:spLocks noChangeArrowheads="1"/>
          </p:cNvSpPr>
          <p:nvPr/>
        </p:nvSpPr>
        <p:spPr bwMode="auto">
          <a:xfrm>
            <a:off x="4498181" y="4570810"/>
            <a:ext cx="147638" cy="147638"/>
          </a:xfrm>
          <a:prstGeom prst="ellipse">
            <a:avLst/>
          </a:prstGeom>
          <a:solidFill>
            <a:srgbClr val="FFFFFF">
              <a:alpha val="50195"/>
            </a:srgbClr>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4289" rIns="3428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ctr" defTabSz="685800" hangingPunct="0">
              <a:spcBef>
                <a:spcPct val="0"/>
              </a:spcBef>
              <a:buClrTx/>
              <a:buSzTx/>
            </a:pPr>
            <a:endParaRPr lang="zh-CN" altLang="zh-CN" sz="1350">
              <a:solidFill>
                <a:srgbClr val="FFFFFF"/>
              </a:solidFill>
              <a:effectLst/>
            </a:endParaRPr>
          </a:p>
        </p:txBody>
      </p:sp>
      <p:sp>
        <p:nvSpPr>
          <p:cNvPr id="26627" name="Shape 536"/>
          <p:cNvSpPr>
            <a:spLocks noChangeArrowheads="1"/>
          </p:cNvSpPr>
          <p:nvPr/>
        </p:nvSpPr>
        <p:spPr bwMode="auto">
          <a:xfrm>
            <a:off x="4527948" y="4600576"/>
            <a:ext cx="88106" cy="88106"/>
          </a:xfrm>
          <a:prstGeom prst="ellipse">
            <a:avLst/>
          </a:pr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4289" rIns="3428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ctr" defTabSz="685800" hangingPunct="0">
              <a:spcBef>
                <a:spcPct val="0"/>
              </a:spcBef>
              <a:buClrTx/>
              <a:buSzTx/>
            </a:pPr>
            <a:endParaRPr lang="zh-CN" altLang="zh-CN" sz="1350">
              <a:solidFill>
                <a:srgbClr val="FFFFFF"/>
              </a:solidFill>
              <a:effectLst/>
            </a:endParaRPr>
          </a:p>
        </p:txBody>
      </p:sp>
      <p:sp>
        <p:nvSpPr>
          <p:cNvPr id="26628" name="Shape 537"/>
          <p:cNvSpPr>
            <a:spLocks noChangeShapeType="1"/>
          </p:cNvSpPr>
          <p:nvPr/>
        </p:nvSpPr>
        <p:spPr bwMode="auto">
          <a:xfrm>
            <a:off x="4572000" y="4718448"/>
            <a:ext cx="0" cy="1282303"/>
          </a:xfrm>
          <a:prstGeom prst="line">
            <a:avLst/>
          </a:prstGeom>
          <a:noFill/>
          <a:ln w="12700">
            <a:solidFill>
              <a:srgbClr val="FFFFFF">
                <a:alpha val="50195"/>
              </a:srgbClr>
            </a:solidFill>
            <a:miter lim="800000"/>
            <a:headEnd/>
            <a:tailEnd/>
          </a:ln>
          <a:extLst>
            <a:ext uri="{909E8E84-426E-40DD-AFC4-6F175D3DCCD1}">
              <a14:hiddenFill xmlns:a14="http://schemas.microsoft.com/office/drawing/2010/main">
                <a:noFill/>
              </a14:hiddenFill>
            </a:ext>
          </a:extLst>
        </p:spPr>
        <p:txBody>
          <a:bodyPr lIns="34289" rIns="34289"/>
          <a:lstStyle/>
          <a:p>
            <a:pPr algn="l" defTabSz="685800" eaLnBrk="0" hangingPunct="0">
              <a:spcBef>
                <a:spcPct val="0"/>
              </a:spcBef>
              <a:buClrTx/>
              <a:buSzTx/>
            </a:pPr>
            <a:endParaRPr lang="zh-CN" altLang="en-US" sz="1350">
              <a:solidFill>
                <a:srgbClr val="000000"/>
              </a:solidFill>
              <a:effectLst/>
              <a:latin typeface="Calibri" panose="020F0502020204030204" pitchFamily="34" charset="0"/>
              <a:cs typeface="Helvetica" panose="020B0604020202020204" pitchFamily="34" charset="0"/>
              <a:sym typeface="Calibri" panose="020F0502020204030204" pitchFamily="34" charset="0"/>
            </a:endParaRPr>
          </a:p>
        </p:txBody>
      </p:sp>
      <p:sp>
        <p:nvSpPr>
          <p:cNvPr id="26629" name="Shape 538"/>
          <p:cNvSpPr>
            <a:spLocks noChangeArrowheads="1"/>
          </p:cNvSpPr>
          <p:nvPr/>
        </p:nvSpPr>
        <p:spPr bwMode="auto">
          <a:xfrm>
            <a:off x="1243251" y="3288508"/>
            <a:ext cx="830341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34289" rIns="34289">
            <a:spAutoFit/>
          </a:bodyP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defTabSz="685800" hangingPunct="0">
              <a:spcBef>
                <a:spcPct val="0"/>
              </a:spcBef>
              <a:buClrTx/>
              <a:buSzTx/>
            </a:pPr>
            <a:r>
              <a:rPr lang="zh-CN" altLang="en-US" sz="3600" dirty="0">
                <a:solidFill>
                  <a:srgbClr val="FFFFFF"/>
                </a:solidFill>
                <a:effectLst/>
                <a:latin typeface="SimHei" panose="02010609060101010101" pitchFamily="49" charset="-122"/>
                <a:ea typeface="SimHei" panose="02010609060101010101" pitchFamily="49" charset="-122"/>
                <a:sym typeface="SimHei" panose="02010609060101010101" pitchFamily="49" charset="-122"/>
              </a:rPr>
              <a:t>遗传算法的应用</a:t>
            </a:r>
            <a:r>
              <a:rPr lang="en-US" altLang="zh-CN" sz="3600" dirty="0">
                <a:solidFill>
                  <a:srgbClr val="FFFFFF"/>
                </a:solidFill>
                <a:effectLst/>
                <a:latin typeface="SimHei" panose="02010609060101010101" pitchFamily="49" charset="-122"/>
                <a:ea typeface="SimHei" panose="02010609060101010101" pitchFamily="49" charset="-122"/>
                <a:sym typeface="SimHei" panose="02010609060101010101" pitchFamily="49" charset="-122"/>
              </a:rPr>
              <a:t>-TSP</a:t>
            </a:r>
            <a:r>
              <a:rPr lang="zh-CN" altLang="en-US" sz="3600" dirty="0">
                <a:solidFill>
                  <a:srgbClr val="FFFFFF"/>
                </a:solidFill>
                <a:effectLst/>
                <a:latin typeface="SimHei" panose="02010609060101010101" pitchFamily="49" charset="-122"/>
                <a:ea typeface="SimHei" panose="02010609060101010101" pitchFamily="49" charset="-122"/>
                <a:sym typeface="SimHei" panose="02010609060101010101" pitchFamily="49" charset="-122"/>
              </a:rPr>
              <a:t>（旅行商问题）</a:t>
            </a:r>
            <a:endParaRPr lang="zh-CN" altLang="zh-CN" sz="3600" dirty="0">
              <a:solidFill>
                <a:srgbClr val="FFFFFF"/>
              </a:solidFill>
              <a:effectLst/>
              <a:latin typeface="SimHei" panose="02010609060101010101" pitchFamily="49" charset="-122"/>
              <a:ea typeface="SimHei" panose="02010609060101010101" pitchFamily="49" charset="-122"/>
              <a:sym typeface="SimHei" panose="02010609060101010101" pitchFamily="49" charset="-122"/>
            </a:endParaRPr>
          </a:p>
        </p:txBody>
      </p:sp>
    </p:spTree>
    <p:extLst>
      <p:ext uri="{BB962C8B-B14F-4D97-AF65-F5344CB8AC3E}">
        <p14:creationId xmlns:p14="http://schemas.microsoft.com/office/powerpoint/2010/main" val="819067411"/>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hape 548"/>
          <p:cNvSpPr>
            <a:spLocks noChangeArrowheads="1"/>
          </p:cNvSpPr>
          <p:nvPr/>
        </p:nvSpPr>
        <p:spPr bwMode="auto">
          <a:xfrm>
            <a:off x="0" y="1103710"/>
            <a:ext cx="255985" cy="351234"/>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4289" rIns="3428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ctr" defTabSz="685800" hangingPunct="0">
              <a:spcBef>
                <a:spcPct val="0"/>
              </a:spcBef>
              <a:buClrTx/>
              <a:buSzTx/>
            </a:pPr>
            <a:endParaRPr lang="zh-CN" altLang="zh-CN" sz="1350">
              <a:solidFill>
                <a:srgbClr val="FFFFFF"/>
              </a:solidFill>
              <a:effectLst/>
            </a:endParaRPr>
          </a:p>
        </p:txBody>
      </p:sp>
      <p:sp>
        <p:nvSpPr>
          <p:cNvPr id="27651" name="Shape 549"/>
          <p:cNvSpPr>
            <a:spLocks noChangeArrowheads="1"/>
          </p:cNvSpPr>
          <p:nvPr/>
        </p:nvSpPr>
        <p:spPr bwMode="auto">
          <a:xfrm>
            <a:off x="301228" y="1129904"/>
            <a:ext cx="16850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34289" rIns="34289">
            <a:spAutoFit/>
          </a:bodyP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l" defTabSz="685800" hangingPunct="0">
              <a:spcBef>
                <a:spcPct val="0"/>
              </a:spcBef>
              <a:buClrTx/>
              <a:buSzTx/>
            </a:pPr>
            <a:r>
              <a:rPr lang="zh-CN" altLang="en-US" sz="1800">
                <a:solidFill>
                  <a:srgbClr val="262626"/>
                </a:solidFill>
                <a:effectLst/>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遗传算法的应用</a:t>
            </a:r>
            <a:endParaRPr lang="zh-CN" altLang="zh-CN" sz="1800">
              <a:solidFill>
                <a:srgbClr val="262626"/>
              </a:solidFill>
              <a:effectLst/>
              <a:latin typeface="Microsoft YaHei" panose="020B0503020204020204" pitchFamily="34" charset="-122"/>
              <a:ea typeface="Microsoft YaHei" panose="020B0503020204020204" pitchFamily="34" charset="-122"/>
              <a:cs typeface="Times New Roman" panose="02020603050405020304" pitchFamily="18" charset="0"/>
              <a:sym typeface="Microsoft YaHei" panose="020B0503020204020204" pitchFamily="34" charset="-122"/>
            </a:endParaRPr>
          </a:p>
        </p:txBody>
      </p:sp>
      <p:sp>
        <p:nvSpPr>
          <p:cNvPr id="27652" name="Shape 575"/>
          <p:cNvSpPr>
            <a:spLocks noChangeArrowheads="1"/>
          </p:cNvSpPr>
          <p:nvPr/>
        </p:nvSpPr>
        <p:spPr bwMode="auto">
          <a:xfrm>
            <a:off x="-7144" y="5929312"/>
            <a:ext cx="9158288" cy="71438"/>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4289" rIns="3428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l" defTabSz="685800" hangingPunct="0">
              <a:spcBef>
                <a:spcPct val="0"/>
              </a:spcBef>
              <a:buClrTx/>
              <a:buSzTx/>
            </a:pPr>
            <a:endParaRPr lang="zh-CN" altLang="zh-CN" sz="1350">
              <a:effectLst/>
            </a:endParaRPr>
          </a:p>
        </p:txBody>
      </p:sp>
      <p:sp>
        <p:nvSpPr>
          <p:cNvPr id="27653" name="标题 2"/>
          <p:cNvSpPr>
            <a:spLocks noGrp="1"/>
          </p:cNvSpPr>
          <p:nvPr>
            <p:ph type="body" idx="4294967295"/>
          </p:nvPr>
        </p:nvSpPr>
        <p:spPr>
          <a:xfrm>
            <a:off x="346764" y="1618774"/>
            <a:ext cx="7854950" cy="4191000"/>
          </a:xfrm>
        </p:spPr>
        <p:txBody>
          <a:bodyPr/>
          <a:lstStyle/>
          <a:p>
            <a:pPr indent="342900"/>
            <a:r>
              <a:rPr lang="zh-CN" altLang="en-US" sz="1500" dirty="0">
                <a:solidFill>
                  <a:srgbClr val="FF0000"/>
                </a:solidFill>
                <a:ea typeface="宋体" panose="02010600030101010101" pitchFamily="2" charset="-122"/>
              </a:rPr>
              <a:t>函数优化 </a:t>
            </a:r>
            <a:endParaRPr lang="en-US" altLang="zh-CN" sz="1500" dirty="0">
              <a:solidFill>
                <a:srgbClr val="FF0000"/>
              </a:solidFill>
              <a:ea typeface="宋体" panose="02010600030101010101" pitchFamily="2" charset="-122"/>
            </a:endParaRPr>
          </a:p>
          <a:p>
            <a:pPr indent="342900"/>
            <a:r>
              <a:rPr lang="zh-CN" altLang="en-US" sz="1500" dirty="0">
                <a:ea typeface="宋体" panose="02010600030101010101" pitchFamily="2" charset="-122"/>
              </a:rPr>
              <a:t> 函数优化是遗传算法的经典应用领域 </a:t>
            </a:r>
            <a:r>
              <a:rPr lang="en-US" altLang="zh-CN" sz="1500" dirty="0">
                <a:ea typeface="宋体" panose="02010600030101010101" pitchFamily="2" charset="-122"/>
              </a:rPr>
              <a:t>,</a:t>
            </a:r>
            <a:r>
              <a:rPr lang="zh-CN" altLang="en-US" sz="1500" dirty="0">
                <a:ea typeface="宋体" panose="02010600030101010101" pitchFamily="2" charset="-122"/>
              </a:rPr>
              <a:t>也是对遗传算法进行性能评价的常用算例 </a:t>
            </a:r>
            <a:r>
              <a:rPr lang="en-US" altLang="zh-CN" sz="1500" dirty="0">
                <a:ea typeface="宋体" panose="02010600030101010101" pitchFamily="2" charset="-122"/>
              </a:rPr>
              <a:t>,</a:t>
            </a:r>
            <a:r>
              <a:rPr lang="zh-CN" altLang="en-US" sz="1500" dirty="0">
                <a:ea typeface="宋体" panose="02010600030101010101" pitchFamily="2" charset="-122"/>
              </a:rPr>
              <a:t>可以用各种各样的函数来验证遗传算法的性能 </a:t>
            </a:r>
            <a:r>
              <a:rPr lang="en-US" altLang="zh-CN" sz="1500" dirty="0">
                <a:ea typeface="宋体" panose="02010600030101010101" pitchFamily="2" charset="-122"/>
              </a:rPr>
              <a:t>,</a:t>
            </a:r>
            <a:r>
              <a:rPr lang="zh-CN" altLang="en-US" sz="1500" dirty="0">
                <a:ea typeface="宋体" panose="02010600030101010101" pitchFamily="2" charset="-122"/>
              </a:rPr>
              <a:t>对一些非线形、多模型、多目标的函数优化问题 </a:t>
            </a:r>
            <a:r>
              <a:rPr lang="en-US" altLang="zh-CN" sz="1500" dirty="0">
                <a:ea typeface="宋体" panose="02010600030101010101" pitchFamily="2" charset="-122"/>
              </a:rPr>
              <a:t>,</a:t>
            </a:r>
            <a:r>
              <a:rPr lang="zh-CN" altLang="en-US" sz="1500" dirty="0">
                <a:ea typeface="宋体" panose="02010600030101010101" pitchFamily="2" charset="-122"/>
              </a:rPr>
              <a:t>使用遗传算法可得到 较好的结果。　</a:t>
            </a:r>
            <a:endParaRPr lang="en-US" altLang="zh-CN" sz="1500" dirty="0">
              <a:ea typeface="宋体" panose="02010600030101010101" pitchFamily="2" charset="-122"/>
            </a:endParaRPr>
          </a:p>
          <a:p>
            <a:pPr indent="342900"/>
            <a:r>
              <a:rPr lang="zh-CN" altLang="en-US" sz="1500" dirty="0">
                <a:solidFill>
                  <a:srgbClr val="FF0000"/>
                </a:solidFill>
                <a:ea typeface="宋体" panose="02010600030101010101" pitchFamily="2" charset="-122"/>
              </a:rPr>
              <a:t>组合优化 </a:t>
            </a:r>
            <a:endParaRPr lang="en-US" altLang="zh-CN" sz="1500" dirty="0">
              <a:solidFill>
                <a:srgbClr val="FF0000"/>
              </a:solidFill>
              <a:ea typeface="宋体" panose="02010600030101010101" pitchFamily="2" charset="-122"/>
            </a:endParaRPr>
          </a:p>
          <a:p>
            <a:pPr indent="342900"/>
            <a:r>
              <a:rPr lang="zh-CN" altLang="en-US" sz="1500" dirty="0">
                <a:ea typeface="宋体" panose="02010600030101010101" pitchFamily="2" charset="-122"/>
              </a:rPr>
              <a:t>随着问题规模的增大 </a:t>
            </a:r>
            <a:r>
              <a:rPr lang="en-US" altLang="zh-CN" sz="1500" dirty="0">
                <a:ea typeface="宋体" panose="02010600030101010101" pitchFamily="2" charset="-122"/>
              </a:rPr>
              <a:t>,</a:t>
            </a:r>
            <a:r>
              <a:rPr lang="zh-CN" altLang="en-US" sz="1500" dirty="0">
                <a:ea typeface="宋体" panose="02010600030101010101" pitchFamily="2" charset="-122"/>
              </a:rPr>
              <a:t>组合优化问题的搜索空 间也急剧扩大 </a:t>
            </a:r>
            <a:r>
              <a:rPr lang="en-US" altLang="zh-CN" sz="1500" dirty="0">
                <a:ea typeface="宋体" panose="02010600030101010101" pitchFamily="2" charset="-122"/>
              </a:rPr>
              <a:t>,</a:t>
            </a:r>
            <a:r>
              <a:rPr lang="zh-CN" altLang="en-US" sz="1500" dirty="0">
                <a:ea typeface="宋体" panose="02010600030101010101" pitchFamily="2" charset="-122"/>
              </a:rPr>
              <a:t>有时在目前的计算机上用枚举法很难甚至不能求出问题的最优解 </a:t>
            </a:r>
            <a:r>
              <a:rPr lang="en-US" altLang="zh-CN" sz="1500" dirty="0">
                <a:ea typeface="宋体" panose="02010600030101010101" pitchFamily="2" charset="-122"/>
              </a:rPr>
              <a:t>,</a:t>
            </a:r>
            <a:r>
              <a:rPr lang="zh-CN" altLang="en-US" sz="1500" dirty="0">
                <a:ea typeface="宋体" panose="02010600030101010101" pitchFamily="2" charset="-122"/>
              </a:rPr>
              <a:t>对这类问题 </a:t>
            </a:r>
            <a:r>
              <a:rPr lang="en-US" altLang="zh-CN" sz="1500" dirty="0">
                <a:ea typeface="宋体" panose="02010600030101010101" pitchFamily="2" charset="-122"/>
              </a:rPr>
              <a:t>,</a:t>
            </a:r>
            <a:r>
              <a:rPr lang="zh-CN" altLang="en-US" sz="1500" dirty="0">
                <a:ea typeface="宋体" panose="02010600030101010101" pitchFamily="2" charset="-122"/>
              </a:rPr>
              <a:t>人们已意识到应把主要精力放在寻求其满意解上 </a:t>
            </a:r>
            <a:r>
              <a:rPr lang="en-US" altLang="zh-CN" sz="1500" dirty="0">
                <a:ea typeface="宋体" panose="02010600030101010101" pitchFamily="2" charset="-122"/>
              </a:rPr>
              <a:t>,</a:t>
            </a:r>
            <a:r>
              <a:rPr lang="zh-CN" altLang="en-US" sz="1500" dirty="0">
                <a:ea typeface="宋体" panose="02010600030101010101" pitchFamily="2" charset="-122"/>
              </a:rPr>
              <a:t>而遗传算法是寻求这种满意解的最佳工具之一。实践证明 </a:t>
            </a:r>
            <a:r>
              <a:rPr lang="en-US" altLang="zh-CN" sz="1500" dirty="0">
                <a:ea typeface="宋体" panose="02010600030101010101" pitchFamily="2" charset="-122"/>
              </a:rPr>
              <a:t>, </a:t>
            </a:r>
            <a:r>
              <a:rPr lang="zh-CN" altLang="en-US" sz="1500" dirty="0">
                <a:ea typeface="宋体" panose="02010600030101010101" pitchFamily="2" charset="-122"/>
              </a:rPr>
              <a:t>遗传算法对于组合优化种的 </a:t>
            </a:r>
            <a:r>
              <a:rPr lang="en-US" altLang="zh-CN" sz="1500" dirty="0">
                <a:ea typeface="宋体" panose="02010600030101010101" pitchFamily="2" charset="-122"/>
              </a:rPr>
              <a:t>NP </a:t>
            </a:r>
            <a:r>
              <a:rPr lang="zh-CN" altLang="en-US" sz="1500" dirty="0">
                <a:ea typeface="宋体" panose="02010600030101010101" pitchFamily="2" charset="-122"/>
              </a:rPr>
              <a:t>完全问题非常有效。</a:t>
            </a:r>
            <a:endParaRPr lang="en-US" altLang="zh-CN" sz="1500" dirty="0">
              <a:ea typeface="宋体" panose="02010600030101010101" pitchFamily="2" charset="-122"/>
            </a:endParaRPr>
          </a:p>
          <a:p>
            <a:pPr indent="342900"/>
            <a:r>
              <a:rPr lang="zh-CN" altLang="en-US" sz="1500" dirty="0">
                <a:solidFill>
                  <a:srgbClr val="FF0000"/>
                </a:solidFill>
                <a:ea typeface="宋体" panose="02010600030101010101" pitchFamily="2" charset="-122"/>
              </a:rPr>
              <a:t>机器学习</a:t>
            </a:r>
            <a:endParaRPr lang="en-US" altLang="zh-CN" sz="1500" dirty="0">
              <a:ea typeface="宋体" panose="02010600030101010101" pitchFamily="2" charset="-122"/>
            </a:endParaRPr>
          </a:p>
          <a:p>
            <a:pPr indent="342900"/>
            <a:r>
              <a:rPr lang="zh-CN" altLang="en-US" sz="1500" dirty="0">
                <a:ea typeface="宋体" panose="02010600030101010101" pitchFamily="2" charset="-122"/>
              </a:rPr>
              <a:t>基于遗传算法的机器学习 </a:t>
            </a:r>
            <a:r>
              <a:rPr lang="en-US" altLang="zh-CN" sz="1500" dirty="0">
                <a:ea typeface="宋体" panose="02010600030101010101" pitchFamily="2" charset="-122"/>
              </a:rPr>
              <a:t>,</a:t>
            </a:r>
            <a:r>
              <a:rPr lang="zh-CN" altLang="en-US" sz="1500" dirty="0">
                <a:ea typeface="宋体" panose="02010600030101010101" pitchFamily="2" charset="-122"/>
              </a:rPr>
              <a:t>特别是分类器系统 </a:t>
            </a:r>
            <a:r>
              <a:rPr lang="en-US" altLang="zh-CN" sz="1500" dirty="0">
                <a:ea typeface="宋体" panose="02010600030101010101" pitchFamily="2" charset="-122"/>
              </a:rPr>
              <a:t>, </a:t>
            </a:r>
            <a:r>
              <a:rPr lang="zh-CN" altLang="en-US" sz="1500" dirty="0">
                <a:ea typeface="宋体" panose="02010600030101010101" pitchFamily="2" charset="-122"/>
              </a:rPr>
              <a:t>在很多领域中都得到了应用。</a:t>
            </a:r>
            <a:r>
              <a:rPr lang="en-US" altLang="zh-CN" sz="1500" dirty="0">
                <a:ea typeface="宋体" panose="02010600030101010101" pitchFamily="2" charset="-122"/>
              </a:rPr>
              <a:t> </a:t>
            </a:r>
            <a:r>
              <a:rPr lang="zh-CN" altLang="en-US" sz="1500" dirty="0">
                <a:ea typeface="宋体" panose="02010600030101010101" pitchFamily="2" charset="-122"/>
              </a:rPr>
              <a:t>例如 </a:t>
            </a:r>
            <a:r>
              <a:rPr lang="en-US" altLang="zh-CN" sz="1500" dirty="0">
                <a:ea typeface="宋体" panose="02010600030101010101" pitchFamily="2" charset="-122"/>
              </a:rPr>
              <a:t>,</a:t>
            </a:r>
            <a:r>
              <a:rPr lang="zh-CN" altLang="en-US" sz="1500" dirty="0">
                <a:ea typeface="宋体" panose="02010600030101010101" pitchFamily="2" charset="-122"/>
              </a:rPr>
              <a:t>遗传算法被用于学习模糊控制规则 </a:t>
            </a:r>
            <a:r>
              <a:rPr lang="en-US" altLang="zh-CN" sz="1500" dirty="0">
                <a:ea typeface="宋体" panose="02010600030101010101" pitchFamily="2" charset="-122"/>
              </a:rPr>
              <a:t>,</a:t>
            </a:r>
            <a:r>
              <a:rPr lang="zh-CN" altLang="en-US" sz="1500" dirty="0">
                <a:ea typeface="宋体" panose="02010600030101010101" pitchFamily="2" charset="-122"/>
              </a:rPr>
              <a:t>利用遗传算法来学习隶属函数等。</a:t>
            </a:r>
            <a:endParaRPr lang="en-US" altLang="zh-CN" sz="1500" dirty="0">
              <a:ea typeface="宋体" panose="02010600030101010101" pitchFamily="2" charset="-122"/>
            </a:endParaRPr>
          </a:p>
          <a:p>
            <a:pPr indent="342900"/>
            <a:r>
              <a:rPr lang="zh-CN" altLang="en-US" sz="1500" dirty="0">
                <a:solidFill>
                  <a:srgbClr val="FF0000"/>
                </a:solidFill>
                <a:ea typeface="宋体" panose="02010600030101010101" pitchFamily="2" charset="-122"/>
              </a:rPr>
              <a:t>生产调度问题</a:t>
            </a:r>
            <a:endParaRPr lang="en-US" altLang="zh-CN" sz="1500" dirty="0">
              <a:solidFill>
                <a:srgbClr val="FF0000"/>
              </a:solidFill>
              <a:ea typeface="宋体" panose="02010600030101010101" pitchFamily="2" charset="-122"/>
            </a:endParaRPr>
          </a:p>
          <a:p>
            <a:pPr indent="342900"/>
            <a:r>
              <a:rPr lang="zh-CN" altLang="en-US" sz="1500" dirty="0">
                <a:ea typeface="宋体" panose="02010600030101010101" pitchFamily="2" charset="-122"/>
              </a:rPr>
              <a:t>在很多情况下所建立起来的数学模型难以求解 </a:t>
            </a:r>
            <a:r>
              <a:rPr lang="en-US" altLang="zh-CN" sz="1500" dirty="0">
                <a:ea typeface="宋体" panose="02010600030101010101" pitchFamily="2" charset="-122"/>
              </a:rPr>
              <a:t>,</a:t>
            </a:r>
            <a:r>
              <a:rPr lang="zh-CN" altLang="en-US" sz="1500" dirty="0">
                <a:ea typeface="宋体" panose="02010600030101010101" pitchFamily="2" charset="-122"/>
              </a:rPr>
              <a:t>主要靠一些经验来进行调度 </a:t>
            </a:r>
            <a:r>
              <a:rPr lang="en-US" altLang="zh-CN" sz="1500" dirty="0">
                <a:ea typeface="宋体" panose="02010600030101010101" pitchFamily="2" charset="-122"/>
              </a:rPr>
              <a:t>,</a:t>
            </a:r>
            <a:r>
              <a:rPr lang="zh-CN" altLang="en-US" sz="1500" dirty="0">
                <a:ea typeface="宋体" panose="02010600030101010101" pitchFamily="2" charset="-122"/>
              </a:rPr>
              <a:t>目前可 采用遗传算法解决复杂的调度问题 </a:t>
            </a:r>
            <a:r>
              <a:rPr lang="en-US" altLang="zh-CN" sz="1500" dirty="0">
                <a:ea typeface="宋体" panose="02010600030101010101" pitchFamily="2" charset="-122"/>
              </a:rPr>
              <a:t>,</a:t>
            </a:r>
            <a:r>
              <a:rPr lang="zh-CN" altLang="en-US" sz="1500" dirty="0">
                <a:ea typeface="宋体" panose="02010600030101010101" pitchFamily="2" charset="-122"/>
              </a:rPr>
              <a:t>在单件生产车 间调度 </a:t>
            </a:r>
            <a:r>
              <a:rPr lang="en-US" altLang="zh-CN" sz="1500" dirty="0">
                <a:ea typeface="宋体" panose="02010600030101010101" pitchFamily="2" charset="-122"/>
              </a:rPr>
              <a:t>,</a:t>
            </a:r>
            <a:r>
              <a:rPr lang="zh-CN" altLang="en-US" sz="1500" dirty="0">
                <a:ea typeface="宋体" panose="02010600030101010101" pitchFamily="2" charset="-122"/>
              </a:rPr>
              <a:t>流水线生产车间调度、生产规划、任务分配等方面 </a:t>
            </a:r>
            <a:r>
              <a:rPr lang="en-US" altLang="zh-CN" sz="1500" dirty="0">
                <a:ea typeface="宋体" panose="02010600030101010101" pitchFamily="2" charset="-122"/>
              </a:rPr>
              <a:t>,</a:t>
            </a:r>
            <a:r>
              <a:rPr lang="zh-CN" altLang="en-US" sz="1500" dirty="0">
                <a:ea typeface="宋体" panose="02010600030101010101" pitchFamily="2" charset="-122"/>
              </a:rPr>
              <a:t>遗传算法都得到了有效的应用。</a:t>
            </a:r>
            <a:endParaRPr lang="en-US" altLang="zh-CN" sz="1500" dirty="0">
              <a:ea typeface="宋体" panose="02010600030101010101" pitchFamily="2" charset="-122"/>
            </a:endParaRPr>
          </a:p>
        </p:txBody>
      </p:sp>
    </p:spTree>
    <p:extLst>
      <p:ext uri="{BB962C8B-B14F-4D97-AF65-F5344CB8AC3E}">
        <p14:creationId xmlns:p14="http://schemas.microsoft.com/office/powerpoint/2010/main" val="4179525224"/>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hape 584"/>
          <p:cNvSpPr>
            <a:spLocks noChangeArrowheads="1"/>
          </p:cNvSpPr>
          <p:nvPr/>
        </p:nvSpPr>
        <p:spPr bwMode="auto">
          <a:xfrm>
            <a:off x="0" y="1103710"/>
            <a:ext cx="255985" cy="351234"/>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4289" rIns="3428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ctr" defTabSz="685800" hangingPunct="0">
              <a:spcBef>
                <a:spcPct val="0"/>
              </a:spcBef>
              <a:buClrTx/>
              <a:buSzTx/>
            </a:pPr>
            <a:endParaRPr lang="zh-CN" altLang="zh-CN" sz="1350">
              <a:solidFill>
                <a:srgbClr val="FFFFFF"/>
              </a:solidFill>
              <a:effectLst/>
            </a:endParaRPr>
          </a:p>
        </p:txBody>
      </p:sp>
      <p:sp>
        <p:nvSpPr>
          <p:cNvPr id="28675" name="Shape 585"/>
          <p:cNvSpPr>
            <a:spLocks noChangeArrowheads="1"/>
          </p:cNvSpPr>
          <p:nvPr/>
        </p:nvSpPr>
        <p:spPr bwMode="auto">
          <a:xfrm>
            <a:off x="301228" y="1129904"/>
            <a:ext cx="37753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34289" rIns="34289">
            <a:spAutoFit/>
          </a:bodyP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l" defTabSz="685800" hangingPunct="0">
              <a:spcBef>
                <a:spcPct val="0"/>
              </a:spcBef>
              <a:buClrTx/>
              <a:buSzTx/>
            </a:pPr>
            <a:r>
              <a:rPr lang="zh-CN" altLang="en-US" sz="1800">
                <a:solidFill>
                  <a:srgbClr val="262626"/>
                </a:solidFill>
                <a:effectLst/>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遗传算法的应用</a:t>
            </a:r>
            <a:r>
              <a:rPr lang="en-US" altLang="zh-CN" sz="1800">
                <a:solidFill>
                  <a:srgbClr val="262626"/>
                </a:solidFill>
                <a:effectLst/>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-TSP</a:t>
            </a:r>
            <a:r>
              <a:rPr lang="zh-CN" altLang="en-US" sz="1800">
                <a:solidFill>
                  <a:srgbClr val="262626"/>
                </a:solidFill>
                <a:effectLst/>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（旅行商问题）</a:t>
            </a:r>
            <a:endParaRPr lang="zh-CN" altLang="zh-CN" sz="1800">
              <a:solidFill>
                <a:srgbClr val="262626"/>
              </a:solidFill>
              <a:effectLst/>
              <a:latin typeface="Microsoft YaHei" panose="020B0503020204020204" pitchFamily="34" charset="-122"/>
              <a:ea typeface="Microsoft YaHei" panose="020B0503020204020204" pitchFamily="34" charset="-122"/>
              <a:cs typeface="Times New Roman" panose="02020603050405020304" pitchFamily="18" charset="0"/>
              <a:sym typeface="Microsoft YaHei" panose="020B0503020204020204" pitchFamily="34" charset="-122"/>
            </a:endParaRPr>
          </a:p>
        </p:txBody>
      </p:sp>
      <p:sp>
        <p:nvSpPr>
          <p:cNvPr id="28676" name="Shape 598"/>
          <p:cNvSpPr>
            <a:spLocks noChangeArrowheads="1"/>
          </p:cNvSpPr>
          <p:nvPr/>
        </p:nvSpPr>
        <p:spPr bwMode="auto">
          <a:xfrm>
            <a:off x="-7144" y="5929312"/>
            <a:ext cx="9158288" cy="71438"/>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4289" rIns="3428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l" defTabSz="685800" hangingPunct="0">
              <a:spcBef>
                <a:spcPct val="0"/>
              </a:spcBef>
              <a:buClrTx/>
              <a:buSzTx/>
            </a:pPr>
            <a:endParaRPr lang="zh-CN" altLang="zh-CN" sz="1350">
              <a:effectLst/>
            </a:endParaRPr>
          </a:p>
        </p:txBody>
      </p:sp>
      <p:sp>
        <p:nvSpPr>
          <p:cNvPr id="28677" name="文本占位符 3"/>
          <p:cNvSpPr>
            <a:spLocks noGrp="1"/>
          </p:cNvSpPr>
          <p:nvPr>
            <p:ph type="body" idx="4294967295"/>
          </p:nvPr>
        </p:nvSpPr>
        <p:spPr>
          <a:xfrm>
            <a:off x="316035" y="1599009"/>
            <a:ext cx="7588250" cy="4129087"/>
          </a:xfrm>
        </p:spPr>
        <p:txBody>
          <a:bodyPr/>
          <a:lstStyle/>
          <a:p>
            <a:pPr indent="342900"/>
            <a:r>
              <a:rPr lang="zh-CN" altLang="en-US" sz="1500" dirty="0">
                <a:solidFill>
                  <a:srgbClr val="FF0000"/>
                </a:solidFill>
                <a:ea typeface="宋体" panose="02010600030101010101" pitchFamily="2" charset="-122"/>
              </a:rPr>
              <a:t>旅行商问题</a:t>
            </a:r>
            <a:r>
              <a:rPr lang="en-US" altLang="zh-CN" sz="1500" dirty="0">
                <a:ea typeface="宋体" panose="02010600030101010101" pitchFamily="2" charset="-122"/>
              </a:rPr>
              <a:t>:</a:t>
            </a:r>
            <a:r>
              <a:rPr lang="zh-CN" altLang="en-US" sz="1500" dirty="0">
                <a:ea typeface="宋体" panose="02010600030101010101" pitchFamily="2" charset="-122"/>
              </a:rPr>
              <a:t>有一个旅行商人要拜访</a:t>
            </a:r>
            <a:r>
              <a:rPr lang="en-US" altLang="zh-CN" sz="1500" dirty="0">
                <a:ea typeface="宋体" panose="02010600030101010101" pitchFamily="2" charset="-122"/>
              </a:rPr>
              <a:t>n</a:t>
            </a:r>
            <a:r>
              <a:rPr lang="zh-CN" altLang="en-US" sz="1500" dirty="0">
                <a:ea typeface="宋体" panose="02010600030101010101" pitchFamily="2" charset="-122"/>
              </a:rPr>
              <a:t>个城市，他必须选择所要走的路径，路径的限制是每个城市只能拜访</a:t>
            </a:r>
            <a:r>
              <a:rPr lang="zh-CN" altLang="en-US" sz="1500" dirty="0">
                <a:solidFill>
                  <a:srgbClr val="FF0000"/>
                </a:solidFill>
                <a:ea typeface="宋体" panose="02010600030101010101" pitchFamily="2" charset="-122"/>
              </a:rPr>
              <a:t>一次</a:t>
            </a:r>
            <a:r>
              <a:rPr lang="zh-CN" altLang="en-US" sz="1500" dirty="0">
                <a:ea typeface="宋体" panose="02010600030101010101" pitchFamily="2" charset="-122"/>
              </a:rPr>
              <a:t>，而且最后要回到原来出发的城市。路径的选择目标是要求得的路径路程为所有路径之中的</a:t>
            </a:r>
            <a:r>
              <a:rPr lang="zh-CN" altLang="en-US" sz="1500" dirty="0">
                <a:solidFill>
                  <a:srgbClr val="FF0000"/>
                </a:solidFill>
                <a:ea typeface="宋体" panose="02010600030101010101" pitchFamily="2" charset="-122"/>
              </a:rPr>
              <a:t>最小值</a:t>
            </a:r>
            <a:r>
              <a:rPr lang="zh-CN" altLang="en-US" sz="1500" dirty="0">
                <a:ea typeface="宋体" panose="02010600030101010101" pitchFamily="2" charset="-122"/>
              </a:rPr>
              <a:t>。</a:t>
            </a:r>
            <a:endParaRPr lang="en-US" altLang="zh-CN" sz="1500" dirty="0">
              <a:ea typeface="宋体" panose="02010600030101010101" pitchFamily="2" charset="-122"/>
            </a:endParaRPr>
          </a:p>
          <a:p>
            <a:pPr indent="342900"/>
            <a:r>
              <a:rPr lang="zh-CN" altLang="en-US" sz="1500" dirty="0">
                <a:solidFill>
                  <a:srgbClr val="FF0000"/>
                </a:solidFill>
                <a:ea typeface="宋体" panose="02010600030101010101" pitchFamily="2" charset="-122"/>
              </a:rPr>
              <a:t>旅行商问题</a:t>
            </a:r>
            <a:r>
              <a:rPr lang="zh-CN" altLang="en-US" sz="1500" dirty="0">
                <a:ea typeface="宋体" panose="02010600030101010101" pitchFamily="2" charset="-122"/>
              </a:rPr>
              <a:t>一个典型的</a:t>
            </a:r>
            <a:r>
              <a:rPr lang="zh-CN" altLang="en-US" sz="1500" dirty="0">
                <a:solidFill>
                  <a:srgbClr val="FF0000"/>
                </a:solidFill>
                <a:ea typeface="宋体" panose="02010600030101010101" pitchFamily="2" charset="-122"/>
              </a:rPr>
              <a:t>组合优化</a:t>
            </a:r>
            <a:r>
              <a:rPr lang="zh-CN" altLang="en-US" sz="1500" dirty="0">
                <a:ea typeface="宋体" panose="02010600030101010101" pitchFamily="2" charset="-122"/>
              </a:rPr>
              <a:t>问题 </a:t>
            </a:r>
            <a:r>
              <a:rPr lang="en-US" altLang="zh-CN" sz="1500" dirty="0">
                <a:ea typeface="宋体" panose="02010600030101010101" pitchFamily="2" charset="-122"/>
              </a:rPr>
              <a:t>, </a:t>
            </a:r>
            <a:r>
              <a:rPr lang="zh-CN" altLang="en-US" sz="1500" dirty="0">
                <a:ea typeface="宋体" panose="02010600030101010101" pitchFamily="2" charset="-122"/>
              </a:rPr>
              <a:t>并且是一个 </a:t>
            </a:r>
            <a:r>
              <a:rPr lang="en-US" altLang="zh-CN" sz="1500" dirty="0">
                <a:ea typeface="宋体" panose="02010600030101010101" pitchFamily="2" charset="-122"/>
              </a:rPr>
              <a:t>NP </a:t>
            </a:r>
            <a:r>
              <a:rPr lang="zh-CN" altLang="en-US" sz="1500" dirty="0">
                <a:ea typeface="宋体" panose="02010600030101010101" pitchFamily="2" charset="-122"/>
              </a:rPr>
              <a:t>难题 </a:t>
            </a:r>
            <a:r>
              <a:rPr lang="en-US" altLang="zh-CN" sz="1500" dirty="0">
                <a:ea typeface="宋体" panose="02010600030101010101" pitchFamily="2" charset="-122"/>
              </a:rPr>
              <a:t>, </a:t>
            </a:r>
            <a:r>
              <a:rPr lang="zh-CN" altLang="en-US" sz="1500" dirty="0">
                <a:ea typeface="宋体" panose="02010600030101010101" pitchFamily="2" charset="-122"/>
              </a:rPr>
              <a:t>其可能的路径总数与城市数 目 </a:t>
            </a:r>
            <a:r>
              <a:rPr lang="en-US" altLang="zh-CN" sz="1500" dirty="0">
                <a:ea typeface="宋体" panose="02010600030101010101" pitchFamily="2" charset="-122"/>
              </a:rPr>
              <a:t>n </a:t>
            </a:r>
            <a:r>
              <a:rPr lang="zh-CN" altLang="en-US" sz="1500" dirty="0">
                <a:ea typeface="宋体" panose="02010600030101010101" pitchFamily="2" charset="-122"/>
              </a:rPr>
              <a:t>是成指数型增长的 </a:t>
            </a:r>
            <a:r>
              <a:rPr lang="en-US" altLang="zh-CN" sz="1500" dirty="0">
                <a:ea typeface="宋体" panose="02010600030101010101" pitchFamily="2" charset="-122"/>
              </a:rPr>
              <a:t>, </a:t>
            </a:r>
            <a:r>
              <a:rPr lang="zh-CN" altLang="en-US" sz="1500" dirty="0">
                <a:ea typeface="宋体" panose="02010600030101010101" pitchFamily="2" charset="-122"/>
              </a:rPr>
              <a:t>所以一般很难精确地求出其最优解 </a:t>
            </a:r>
            <a:r>
              <a:rPr lang="en-US" altLang="zh-CN" sz="1500" dirty="0">
                <a:ea typeface="宋体" panose="02010600030101010101" pitchFamily="2" charset="-122"/>
              </a:rPr>
              <a:t>, </a:t>
            </a:r>
            <a:r>
              <a:rPr lang="zh-CN" altLang="en-US" sz="1500" dirty="0">
                <a:ea typeface="宋体" panose="02010600030101010101" pitchFamily="2" charset="-122"/>
              </a:rPr>
              <a:t>因而寻找出有效的近似求解算法就具有重要的意义 。</a:t>
            </a:r>
            <a:endParaRPr lang="en-US" altLang="zh-CN" sz="1500" dirty="0">
              <a:ea typeface="宋体" panose="02010600030101010101" pitchFamily="2" charset="-122"/>
            </a:endParaRPr>
          </a:p>
          <a:p>
            <a:pPr indent="342900"/>
            <a:r>
              <a:rPr lang="zh-CN" altLang="en-US" sz="1500" dirty="0">
                <a:ea typeface="宋体" panose="02010600030101010101" pitchFamily="2" charset="-122"/>
              </a:rPr>
              <a:t>遗传算法求解步骤：</a:t>
            </a:r>
            <a:endParaRPr lang="en-US" altLang="zh-CN" sz="1500" dirty="0">
              <a:ea typeface="宋体" panose="02010600030101010101" pitchFamily="2" charset="-122"/>
            </a:endParaRPr>
          </a:p>
          <a:p>
            <a:pPr indent="342900"/>
            <a:r>
              <a:rPr lang="zh-CN" altLang="en-US" sz="1500" dirty="0">
                <a:ea typeface="宋体" panose="02010600030101010101" pitchFamily="2" charset="-122"/>
              </a:rPr>
              <a:t>首先要确定解的编码方式，然后使用这种编码方式随机构造一定数目的可能解（即</a:t>
            </a:r>
            <a:r>
              <a:rPr lang="zh-CN" altLang="en-US" sz="1500" dirty="0">
                <a:solidFill>
                  <a:srgbClr val="FF0000"/>
                </a:solidFill>
                <a:ea typeface="宋体" panose="02010600030101010101" pitchFamily="2" charset="-122"/>
              </a:rPr>
              <a:t>初始群体</a:t>
            </a:r>
            <a:r>
              <a:rPr lang="zh-CN" altLang="en-US" sz="1500" dirty="0">
                <a:ea typeface="宋体" panose="02010600030101010101" pitchFamily="2" charset="-122"/>
              </a:rPr>
              <a:t>），每个解都称为一个</a:t>
            </a:r>
            <a:r>
              <a:rPr lang="zh-CN" altLang="en-US" sz="1500" dirty="0">
                <a:solidFill>
                  <a:srgbClr val="FF0000"/>
                </a:solidFill>
                <a:ea typeface="宋体" panose="02010600030101010101" pitchFamily="2" charset="-122"/>
              </a:rPr>
              <a:t>染色体</a:t>
            </a:r>
            <a:r>
              <a:rPr lang="zh-CN" altLang="en-US" sz="1500" dirty="0">
                <a:ea typeface="宋体" panose="02010600030101010101" pitchFamily="2" charset="-122"/>
              </a:rPr>
              <a:t>。接着循环执行如下步骤直到产生出需要的群体并从中选择一个最优的解：</a:t>
            </a:r>
            <a:endParaRPr lang="en-US" altLang="zh-CN" sz="1500" dirty="0">
              <a:ea typeface="宋体" panose="02010600030101010101" pitchFamily="2" charset="-122"/>
            </a:endParaRPr>
          </a:p>
          <a:p>
            <a:pPr marL="342900" indent="-342900">
              <a:buFont typeface="+mj-lt"/>
              <a:buAutoNum type="arabicPeriod"/>
            </a:pPr>
            <a:r>
              <a:rPr lang="zh-CN" altLang="en-US" sz="1500" dirty="0">
                <a:ea typeface="宋体" panose="02010600030101010101" pitchFamily="2" charset="-122"/>
              </a:rPr>
              <a:t>检查每一个染色体，评估其解决问题的能力从而为其分配一个适应性分数。</a:t>
            </a:r>
            <a:endParaRPr lang="en-US" altLang="zh-CN" sz="1500" dirty="0">
              <a:ea typeface="宋体" panose="02010600030101010101" pitchFamily="2" charset="-122"/>
            </a:endParaRPr>
          </a:p>
          <a:p>
            <a:pPr marL="342900" indent="-342900">
              <a:buFont typeface="+mj-lt"/>
              <a:buAutoNum type="arabicPeriod"/>
            </a:pPr>
            <a:r>
              <a:rPr lang="zh-CN" altLang="en-US" sz="1500" dirty="0">
                <a:ea typeface="宋体" panose="02010600030101010101" pitchFamily="2" charset="-122"/>
              </a:rPr>
              <a:t>从当前群体</a:t>
            </a:r>
            <a:r>
              <a:rPr lang="zh-CN" altLang="en-US" sz="1500" dirty="0">
                <a:solidFill>
                  <a:srgbClr val="FF0000"/>
                </a:solidFill>
                <a:ea typeface="宋体" panose="02010600030101010101" pitchFamily="2" charset="-122"/>
              </a:rPr>
              <a:t>选择</a:t>
            </a:r>
            <a:r>
              <a:rPr lang="zh-CN" altLang="en-US" sz="1500" dirty="0">
                <a:ea typeface="宋体" panose="02010600030101010101" pitchFamily="2" charset="-122"/>
              </a:rPr>
              <a:t>两个染色体按照预先设定的杂交概率进行杂交。</a:t>
            </a:r>
            <a:endParaRPr lang="en-US" altLang="zh-CN" sz="1500" dirty="0">
              <a:ea typeface="宋体" panose="02010600030101010101" pitchFamily="2" charset="-122"/>
            </a:endParaRPr>
          </a:p>
          <a:p>
            <a:pPr marL="342900" indent="-342900">
              <a:buFont typeface="+mj-lt"/>
              <a:buAutoNum type="arabicPeriod"/>
            </a:pPr>
            <a:r>
              <a:rPr lang="zh-CN" altLang="en-US" sz="1500" dirty="0">
                <a:ea typeface="宋体" panose="02010600030101010101" pitchFamily="2" charset="-122"/>
              </a:rPr>
              <a:t>按照预先设定的</a:t>
            </a:r>
            <a:r>
              <a:rPr lang="zh-CN" altLang="en-US" sz="1500" dirty="0">
                <a:solidFill>
                  <a:srgbClr val="FF0000"/>
                </a:solidFill>
                <a:ea typeface="宋体" panose="02010600030101010101" pitchFamily="2" charset="-122"/>
              </a:rPr>
              <a:t>变异</a:t>
            </a:r>
            <a:r>
              <a:rPr lang="zh-CN" altLang="en-US" sz="1500" dirty="0">
                <a:ea typeface="宋体" panose="02010600030101010101" pitchFamily="2" charset="-122"/>
              </a:rPr>
              <a:t>概率对产生的后代进行变异。</a:t>
            </a:r>
            <a:endParaRPr lang="en-US" altLang="zh-CN" sz="1500" dirty="0">
              <a:ea typeface="宋体" panose="02010600030101010101" pitchFamily="2" charset="-122"/>
            </a:endParaRPr>
          </a:p>
        </p:txBody>
      </p:sp>
    </p:spTree>
    <p:extLst>
      <p:ext uri="{BB962C8B-B14F-4D97-AF65-F5344CB8AC3E}">
        <p14:creationId xmlns:p14="http://schemas.microsoft.com/office/powerpoint/2010/main" val="3077741083"/>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hape 584"/>
          <p:cNvSpPr>
            <a:spLocks noChangeArrowheads="1"/>
          </p:cNvSpPr>
          <p:nvPr/>
        </p:nvSpPr>
        <p:spPr bwMode="auto">
          <a:xfrm>
            <a:off x="0" y="1103710"/>
            <a:ext cx="255985" cy="351234"/>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4289" rIns="3428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ctr" defTabSz="685800" hangingPunct="0">
              <a:spcBef>
                <a:spcPct val="0"/>
              </a:spcBef>
              <a:buClrTx/>
              <a:buSzTx/>
            </a:pPr>
            <a:endParaRPr lang="zh-CN" altLang="zh-CN" sz="1350">
              <a:solidFill>
                <a:srgbClr val="FFFFFF"/>
              </a:solidFill>
              <a:effectLst/>
            </a:endParaRPr>
          </a:p>
        </p:txBody>
      </p:sp>
      <p:sp>
        <p:nvSpPr>
          <p:cNvPr id="29699" name="Shape 585"/>
          <p:cNvSpPr>
            <a:spLocks noChangeArrowheads="1"/>
          </p:cNvSpPr>
          <p:nvPr/>
        </p:nvSpPr>
        <p:spPr bwMode="auto">
          <a:xfrm>
            <a:off x="301228" y="1129904"/>
            <a:ext cx="37753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34289" rIns="34289">
            <a:spAutoFit/>
          </a:bodyP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l" defTabSz="685800" hangingPunct="0">
              <a:spcBef>
                <a:spcPct val="0"/>
              </a:spcBef>
              <a:buClrTx/>
              <a:buSzTx/>
            </a:pPr>
            <a:r>
              <a:rPr lang="zh-CN" altLang="en-US" sz="1800">
                <a:solidFill>
                  <a:srgbClr val="262626"/>
                </a:solidFill>
                <a:effectLst/>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遗传算法的应用</a:t>
            </a:r>
            <a:r>
              <a:rPr lang="en-US" altLang="zh-CN" sz="1800">
                <a:solidFill>
                  <a:srgbClr val="262626"/>
                </a:solidFill>
                <a:effectLst/>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-TSP</a:t>
            </a:r>
            <a:r>
              <a:rPr lang="zh-CN" altLang="en-US" sz="1800">
                <a:solidFill>
                  <a:srgbClr val="262626"/>
                </a:solidFill>
                <a:effectLst/>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（旅行商问题）</a:t>
            </a:r>
            <a:endParaRPr lang="zh-CN" altLang="zh-CN" sz="1800">
              <a:solidFill>
                <a:srgbClr val="262626"/>
              </a:solidFill>
              <a:effectLst/>
              <a:latin typeface="Microsoft YaHei" panose="020B0503020204020204" pitchFamily="34" charset="-122"/>
              <a:ea typeface="Microsoft YaHei" panose="020B0503020204020204" pitchFamily="34" charset="-122"/>
              <a:cs typeface="Times New Roman" panose="02020603050405020304" pitchFamily="18" charset="0"/>
              <a:sym typeface="Microsoft YaHei" panose="020B0503020204020204" pitchFamily="34" charset="-122"/>
            </a:endParaRPr>
          </a:p>
        </p:txBody>
      </p:sp>
      <p:sp>
        <p:nvSpPr>
          <p:cNvPr id="29700" name="Shape 598"/>
          <p:cNvSpPr>
            <a:spLocks noChangeArrowheads="1"/>
          </p:cNvSpPr>
          <p:nvPr/>
        </p:nvSpPr>
        <p:spPr bwMode="auto">
          <a:xfrm>
            <a:off x="-7144" y="5929312"/>
            <a:ext cx="9158288" cy="71438"/>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4289" rIns="3428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l" defTabSz="685800" hangingPunct="0">
              <a:spcBef>
                <a:spcPct val="0"/>
              </a:spcBef>
              <a:buClrTx/>
              <a:buSzTx/>
            </a:pPr>
            <a:endParaRPr lang="zh-CN" altLang="zh-CN" sz="1350">
              <a:effectLst/>
            </a:endParaRPr>
          </a:p>
        </p:txBody>
      </p:sp>
      <p:sp>
        <p:nvSpPr>
          <p:cNvPr id="29701" name="文本占位符 3"/>
          <p:cNvSpPr>
            <a:spLocks noGrp="1"/>
          </p:cNvSpPr>
          <p:nvPr>
            <p:ph type="body" idx="4294967295"/>
          </p:nvPr>
        </p:nvSpPr>
        <p:spPr>
          <a:xfrm>
            <a:off x="1181184" y="1454944"/>
            <a:ext cx="7772400" cy="4281487"/>
          </a:xfrm>
        </p:spPr>
        <p:txBody>
          <a:bodyPr/>
          <a:lstStyle/>
          <a:p>
            <a:pPr indent="342900"/>
            <a:endParaRPr lang="en-US" altLang="zh-CN" sz="1500" dirty="0">
              <a:ea typeface="宋体" panose="02010600030101010101" pitchFamily="2" charset="-122"/>
            </a:endParaRPr>
          </a:p>
          <a:p>
            <a:pPr indent="342900"/>
            <a:endParaRPr lang="en-US" altLang="zh-CN" sz="1500" dirty="0">
              <a:ea typeface="宋体" panose="02010600030101010101" pitchFamily="2" charset="-122"/>
            </a:endParaRPr>
          </a:p>
          <a:p>
            <a:pPr indent="342900"/>
            <a:endParaRPr lang="en-US" altLang="zh-CN" sz="1500" dirty="0">
              <a:ea typeface="宋体" panose="02010600030101010101" pitchFamily="2" charset="-122"/>
            </a:endParaRPr>
          </a:p>
          <a:p>
            <a:pPr indent="342900"/>
            <a:endParaRPr lang="en-US" altLang="zh-CN" sz="1500" dirty="0">
              <a:ea typeface="宋体" panose="02010600030101010101" pitchFamily="2" charset="-122"/>
            </a:endParaRPr>
          </a:p>
          <a:p>
            <a:pPr indent="342900"/>
            <a:endParaRPr lang="en-US" altLang="zh-CN" sz="1500" dirty="0">
              <a:ea typeface="宋体" panose="02010600030101010101" pitchFamily="2" charset="-122"/>
            </a:endParaRPr>
          </a:p>
          <a:p>
            <a:pPr indent="342900"/>
            <a:endParaRPr lang="en-US" altLang="zh-CN" sz="1500" dirty="0">
              <a:ea typeface="宋体" panose="02010600030101010101" pitchFamily="2" charset="-122"/>
            </a:endParaRPr>
          </a:p>
          <a:p>
            <a:pPr indent="342900"/>
            <a:endParaRPr lang="en-US" altLang="zh-CN" sz="1500" dirty="0">
              <a:ea typeface="宋体" panose="02010600030101010101" pitchFamily="2" charset="-122"/>
            </a:endParaRPr>
          </a:p>
          <a:p>
            <a:pPr indent="342900"/>
            <a:endParaRPr lang="en-US" altLang="zh-CN" sz="1500" dirty="0">
              <a:ea typeface="宋体" panose="02010600030101010101" pitchFamily="2" charset="-122"/>
            </a:endParaRPr>
          </a:p>
          <a:p>
            <a:pPr indent="342900"/>
            <a:endParaRPr lang="en-US" altLang="zh-CN" sz="1500" dirty="0">
              <a:ea typeface="宋体" panose="02010600030101010101" pitchFamily="2" charset="-122"/>
            </a:endParaRPr>
          </a:p>
          <a:p>
            <a:pPr indent="342900"/>
            <a:endParaRPr lang="en-US" altLang="zh-CN" sz="1500" dirty="0">
              <a:ea typeface="宋体" panose="02010600030101010101" pitchFamily="2" charset="-122"/>
            </a:endParaRPr>
          </a:p>
          <a:p>
            <a:pPr indent="342900"/>
            <a:endParaRPr lang="en-US" altLang="zh-CN" sz="1500" dirty="0">
              <a:ea typeface="宋体" panose="02010600030101010101" pitchFamily="2" charset="-122"/>
            </a:endParaRPr>
          </a:p>
          <a:p>
            <a:pPr indent="342900"/>
            <a:endParaRPr lang="en-US" altLang="zh-CN" sz="1500" dirty="0">
              <a:ea typeface="宋体" panose="02010600030101010101" pitchFamily="2" charset="-122"/>
            </a:endParaRPr>
          </a:p>
          <a:p>
            <a:pPr indent="342900"/>
            <a:endParaRPr lang="en-US" altLang="zh-CN" sz="1500" dirty="0">
              <a:ea typeface="宋体" panose="02010600030101010101" pitchFamily="2" charset="-122"/>
            </a:endParaRPr>
          </a:p>
          <a:p>
            <a:pPr indent="342900" algn="ctr"/>
            <a:r>
              <a:rPr lang="zh-CN" altLang="en-US" sz="1500" dirty="0">
                <a:ea typeface="宋体" panose="02010600030101010101" pitchFamily="2" charset="-122"/>
              </a:rPr>
              <a:t>城市图</a:t>
            </a:r>
          </a:p>
        </p:txBody>
      </p:sp>
      <p:pic>
        <p:nvPicPr>
          <p:cNvPr id="29702"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08539" y="1628844"/>
            <a:ext cx="2943566" cy="3853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7706262"/>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hape 584"/>
          <p:cNvSpPr>
            <a:spLocks noChangeArrowheads="1"/>
          </p:cNvSpPr>
          <p:nvPr/>
        </p:nvSpPr>
        <p:spPr bwMode="auto">
          <a:xfrm>
            <a:off x="0" y="1103710"/>
            <a:ext cx="255985" cy="351234"/>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4289" rIns="3428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ctr" defTabSz="685800" hangingPunct="0">
              <a:spcBef>
                <a:spcPct val="0"/>
              </a:spcBef>
              <a:buClrTx/>
              <a:buSzTx/>
            </a:pPr>
            <a:endParaRPr lang="zh-CN" altLang="zh-CN" sz="1350">
              <a:solidFill>
                <a:srgbClr val="FFFFFF"/>
              </a:solidFill>
              <a:effectLst/>
            </a:endParaRPr>
          </a:p>
        </p:txBody>
      </p:sp>
      <p:sp>
        <p:nvSpPr>
          <p:cNvPr id="30723" name="Shape 585"/>
          <p:cNvSpPr>
            <a:spLocks noChangeArrowheads="1"/>
          </p:cNvSpPr>
          <p:nvPr/>
        </p:nvSpPr>
        <p:spPr bwMode="auto">
          <a:xfrm>
            <a:off x="301228" y="1129904"/>
            <a:ext cx="37753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34289" rIns="34289">
            <a:spAutoFit/>
          </a:bodyP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l" defTabSz="685800" hangingPunct="0">
              <a:spcBef>
                <a:spcPct val="0"/>
              </a:spcBef>
              <a:buClrTx/>
              <a:buSzTx/>
            </a:pPr>
            <a:r>
              <a:rPr lang="zh-CN" altLang="en-US" sz="1800" dirty="0">
                <a:solidFill>
                  <a:srgbClr val="262626"/>
                </a:solidFill>
                <a:effectLst/>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遗传算法的应用</a:t>
            </a:r>
            <a:r>
              <a:rPr lang="en-US" altLang="zh-CN" sz="1800" dirty="0">
                <a:solidFill>
                  <a:srgbClr val="262626"/>
                </a:solidFill>
                <a:effectLst/>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-TSP</a:t>
            </a:r>
            <a:r>
              <a:rPr lang="zh-CN" altLang="en-US" sz="1800" dirty="0">
                <a:solidFill>
                  <a:srgbClr val="262626"/>
                </a:solidFill>
                <a:effectLst/>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（旅行商问题）</a:t>
            </a:r>
            <a:endParaRPr lang="zh-CN" altLang="zh-CN" sz="1800" dirty="0">
              <a:solidFill>
                <a:srgbClr val="262626"/>
              </a:solidFill>
              <a:effectLst/>
              <a:latin typeface="Microsoft YaHei" panose="020B0503020204020204" pitchFamily="34" charset="-122"/>
              <a:ea typeface="Microsoft YaHei" panose="020B0503020204020204" pitchFamily="34" charset="-122"/>
              <a:cs typeface="Times New Roman" panose="02020603050405020304" pitchFamily="18" charset="0"/>
              <a:sym typeface="Microsoft YaHei" panose="020B0503020204020204" pitchFamily="34" charset="-122"/>
            </a:endParaRPr>
          </a:p>
        </p:txBody>
      </p:sp>
      <p:sp>
        <p:nvSpPr>
          <p:cNvPr id="30724" name="Shape 598"/>
          <p:cNvSpPr>
            <a:spLocks noChangeArrowheads="1"/>
          </p:cNvSpPr>
          <p:nvPr/>
        </p:nvSpPr>
        <p:spPr bwMode="auto">
          <a:xfrm>
            <a:off x="-7144" y="5929312"/>
            <a:ext cx="9158288" cy="71438"/>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4289" rIns="3428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l" defTabSz="685800" hangingPunct="0">
              <a:spcBef>
                <a:spcPct val="0"/>
              </a:spcBef>
              <a:buClrTx/>
              <a:buSzTx/>
            </a:pPr>
            <a:endParaRPr lang="zh-CN" altLang="zh-CN" sz="1350">
              <a:effectLst/>
            </a:endParaRPr>
          </a:p>
        </p:txBody>
      </p:sp>
      <p:sp>
        <p:nvSpPr>
          <p:cNvPr id="28677" name="文本占位符 3"/>
          <p:cNvSpPr>
            <a:spLocks noGrp="1"/>
          </p:cNvSpPr>
          <p:nvPr>
            <p:ph type="body" idx="4294967295"/>
          </p:nvPr>
        </p:nvSpPr>
        <p:spPr>
          <a:xfrm>
            <a:off x="0" y="1536700"/>
            <a:ext cx="4679950" cy="4243388"/>
          </a:xfrm>
        </p:spPr>
        <p:txBody>
          <a:bodyPr/>
          <a:lstStyle/>
          <a:p>
            <a:pPr indent="342900"/>
            <a:r>
              <a:rPr lang="zh-CN" altLang="en-US" sz="1500" b="1" dirty="0">
                <a:ea typeface="宋体" panose="02010600030101010101" pitchFamily="2" charset="-122"/>
              </a:rPr>
              <a:t>用遗传算法解决</a:t>
            </a:r>
            <a:r>
              <a:rPr lang="zh-CN" altLang="en-US" sz="1500" dirty="0">
                <a:ea typeface="宋体" panose="02010600030101010101" pitchFamily="2" charset="-122"/>
              </a:rPr>
              <a:t>：</a:t>
            </a:r>
            <a:endParaRPr lang="en-US" altLang="zh-CN" sz="1500" dirty="0">
              <a:ea typeface="宋体" panose="02010600030101010101" pitchFamily="2" charset="-122"/>
            </a:endParaRPr>
          </a:p>
          <a:p>
            <a:pPr indent="342900"/>
            <a:r>
              <a:rPr lang="en-US" altLang="zh-CN" sz="1500" dirty="0">
                <a:ea typeface="宋体" panose="02010600030101010101" pitchFamily="2" charset="-122"/>
              </a:rPr>
              <a:t>1</a:t>
            </a:r>
            <a:r>
              <a:rPr lang="en-US" altLang="zh-CN" sz="1350" dirty="0">
                <a:ea typeface="宋体" panose="02010600030101010101" pitchFamily="2" charset="-122"/>
              </a:rPr>
              <a:t>.</a:t>
            </a:r>
            <a:r>
              <a:rPr lang="zh-CN" altLang="en-US" sz="1350" dirty="0">
                <a:ea typeface="宋体" panose="02010600030101010101" pitchFamily="2" charset="-122"/>
              </a:rPr>
              <a:t>编码和初始化种群</a:t>
            </a:r>
            <a:endParaRPr lang="en-US" altLang="zh-CN" sz="1350" dirty="0">
              <a:ea typeface="宋体" panose="02010600030101010101" pitchFamily="2" charset="-122"/>
            </a:endParaRPr>
          </a:p>
          <a:p>
            <a:pPr indent="342900"/>
            <a:r>
              <a:rPr lang="zh-CN" altLang="en-US" sz="1500" dirty="0">
                <a:ea typeface="宋体" panose="02010600030101010101" pitchFamily="2" charset="-122"/>
              </a:rPr>
              <a:t>采用</a:t>
            </a:r>
            <a:r>
              <a:rPr lang="zh-CN" altLang="en-US" sz="1500" dirty="0">
                <a:solidFill>
                  <a:srgbClr val="FF0000"/>
                </a:solidFill>
                <a:ea typeface="宋体" panose="02010600030101010101" pitchFamily="2" charset="-122"/>
              </a:rPr>
              <a:t>实数编码</a:t>
            </a:r>
            <a:r>
              <a:rPr lang="zh-CN" altLang="en-US" sz="1500" dirty="0">
                <a:ea typeface="宋体" panose="02010600030101010101" pitchFamily="2" charset="-122"/>
              </a:rPr>
              <a:t>方式 </a:t>
            </a:r>
            <a:r>
              <a:rPr lang="en-US" altLang="zh-CN" sz="1500" dirty="0">
                <a:ea typeface="宋体" panose="02010600030101010101" pitchFamily="2" charset="-122"/>
              </a:rPr>
              <a:t>, </a:t>
            </a:r>
            <a:r>
              <a:rPr lang="zh-CN" altLang="en-US" sz="1500" dirty="0">
                <a:ea typeface="宋体" panose="02010600030101010101" pitchFamily="2" charset="-122"/>
              </a:rPr>
              <a:t>实现方式是 ：用</a:t>
            </a:r>
            <a:r>
              <a:rPr lang="zh-CN" altLang="en-US" sz="1500" dirty="0">
                <a:solidFill>
                  <a:srgbClr val="FF0000"/>
                </a:solidFill>
                <a:ea typeface="宋体" panose="02010600030101010101" pitchFamily="2" charset="-122"/>
              </a:rPr>
              <a:t>遍历城市</a:t>
            </a:r>
            <a:r>
              <a:rPr lang="zh-CN" altLang="en-US" sz="1500" dirty="0">
                <a:ea typeface="宋体" panose="02010600030101010101" pitchFamily="2" charset="-122"/>
              </a:rPr>
              <a:t>的顺序作为编码方式 。 如 </a:t>
            </a:r>
            <a:r>
              <a:rPr lang="en-US" altLang="zh-CN" sz="1500" dirty="0">
                <a:ea typeface="宋体" panose="02010600030101010101" pitchFamily="2" charset="-122"/>
              </a:rPr>
              <a:t>: </a:t>
            </a:r>
            <a:r>
              <a:rPr lang="zh-CN" altLang="en-US" sz="1500" dirty="0">
                <a:ea typeface="宋体" panose="02010600030101010101" pitchFamily="2" charset="-122"/>
              </a:rPr>
              <a:t>某染色体编码为 </a:t>
            </a:r>
            <a:r>
              <a:rPr lang="en-US" altLang="zh-CN" sz="1500" dirty="0">
                <a:solidFill>
                  <a:srgbClr val="FF0000"/>
                </a:solidFill>
                <a:ea typeface="宋体" panose="02010600030101010101" pitchFamily="2" charset="-122"/>
              </a:rPr>
              <a:t>1234567891</a:t>
            </a:r>
            <a:r>
              <a:rPr lang="en-US" altLang="zh-CN" sz="1500" dirty="0">
                <a:ea typeface="宋体" panose="02010600030101010101" pitchFamily="2" charset="-122"/>
              </a:rPr>
              <a:t> , </a:t>
            </a:r>
            <a:r>
              <a:rPr lang="zh-CN" altLang="en-US" sz="1500" dirty="0">
                <a:ea typeface="宋体" panose="02010600030101010101" pitchFamily="2" charset="-122"/>
              </a:rPr>
              <a:t>表示从城市 </a:t>
            </a:r>
            <a:r>
              <a:rPr lang="en-US" altLang="zh-CN" sz="1500" dirty="0">
                <a:ea typeface="宋体" panose="02010600030101010101" pitchFamily="2" charset="-122"/>
              </a:rPr>
              <a:t>1 </a:t>
            </a:r>
            <a:r>
              <a:rPr lang="zh-CN" altLang="en-US" sz="1500" dirty="0">
                <a:ea typeface="宋体" panose="02010600030101010101" pitchFamily="2" charset="-122"/>
              </a:rPr>
              <a:t>开始经过依次城市 </a:t>
            </a:r>
            <a:r>
              <a:rPr lang="en-US" altLang="zh-CN" sz="1500" dirty="0">
                <a:ea typeface="宋体" panose="02010600030101010101" pitchFamily="2" charset="-122"/>
              </a:rPr>
              <a:t>2 , 3 , 4 …</a:t>
            </a:r>
            <a:r>
              <a:rPr lang="zh-CN" altLang="en-US" sz="1500" dirty="0">
                <a:ea typeface="宋体" panose="02010600030101010101" pitchFamily="2" charset="-122"/>
              </a:rPr>
              <a:t> 最后到城市 </a:t>
            </a:r>
            <a:r>
              <a:rPr lang="en-US" altLang="zh-CN" sz="1500" dirty="0">
                <a:ea typeface="宋体" panose="02010600030101010101" pitchFamily="2" charset="-122"/>
              </a:rPr>
              <a:t>1 </a:t>
            </a:r>
            <a:r>
              <a:rPr lang="zh-CN" altLang="en-US" sz="1500" dirty="0">
                <a:ea typeface="宋体" panose="02010600030101010101" pitchFamily="2" charset="-122"/>
              </a:rPr>
              <a:t>终止 。 城市与城市之间的路径长度用一个</a:t>
            </a:r>
            <a:r>
              <a:rPr lang="zh-CN" altLang="en-US" sz="1500" dirty="0">
                <a:solidFill>
                  <a:srgbClr val="FF0000"/>
                </a:solidFill>
                <a:ea typeface="宋体" panose="02010600030101010101" pitchFamily="2" charset="-122"/>
              </a:rPr>
              <a:t>路径矩阵</a:t>
            </a:r>
            <a:r>
              <a:rPr lang="zh-CN" altLang="en-US" sz="1500" dirty="0">
                <a:ea typeface="宋体" panose="02010600030101010101" pitchFamily="2" charset="-122"/>
              </a:rPr>
              <a:t>记录 。 然后随机生成</a:t>
            </a:r>
            <a:r>
              <a:rPr lang="en-US" altLang="zh-CN" sz="1500" dirty="0">
                <a:ea typeface="宋体" panose="02010600030101010101" pitchFamily="2" charset="-122"/>
              </a:rPr>
              <a:t>n</a:t>
            </a:r>
            <a:r>
              <a:rPr lang="zh-CN" altLang="en-US" sz="1500" dirty="0">
                <a:ea typeface="宋体" panose="02010600030101010101" pitchFamily="2" charset="-122"/>
              </a:rPr>
              <a:t>组染色体。</a:t>
            </a:r>
            <a:endParaRPr lang="en-US" altLang="zh-CN" sz="1500" dirty="0">
              <a:ea typeface="宋体" panose="02010600030101010101" pitchFamily="2" charset="-122"/>
            </a:endParaRPr>
          </a:p>
          <a:p>
            <a:pPr indent="342900"/>
            <a:r>
              <a:rPr lang="zh-CN" altLang="en-US" sz="1500" dirty="0">
                <a:ea typeface="宋体" panose="02010600030101010101" pitchFamily="2" charset="-122"/>
              </a:rPr>
              <a:t>一个排列即是一种路径方案，但注意这条路径是一个环，收尾相接，因此起点是哪个城市是无所谓的，只要数字的相对位置确定，那</a:t>
            </a:r>
            <a:r>
              <a:rPr lang="en-US" altLang="zh-CN" sz="1500" dirty="0">
                <a:ea typeface="宋体" panose="02010600030101010101" pitchFamily="2" charset="-122"/>
              </a:rPr>
              <a:t>13</a:t>
            </a:r>
            <a:r>
              <a:rPr lang="zh-CN" altLang="en-US" sz="1500" dirty="0">
                <a:ea typeface="宋体" panose="02010600030101010101" pitchFamily="2" charset="-122"/>
              </a:rPr>
              <a:t>种</a:t>
            </a:r>
            <a:r>
              <a:rPr lang="en-US" altLang="zh-CN" sz="1500" dirty="0">
                <a:ea typeface="宋体" panose="02010600030101010101" pitchFamily="2" charset="-122"/>
              </a:rPr>
              <a:t>(</a:t>
            </a:r>
            <a:r>
              <a:rPr lang="zh-CN" altLang="en-US" sz="1500" dirty="0">
                <a:ea typeface="宋体" panose="02010600030101010101" pitchFamily="2" charset="-122"/>
              </a:rPr>
              <a:t>谁是起点</a:t>
            </a:r>
            <a:r>
              <a:rPr lang="en-US" altLang="zh-CN" sz="1500" dirty="0">
                <a:ea typeface="宋体" panose="02010600030101010101" pitchFamily="2" charset="-122"/>
              </a:rPr>
              <a:t>)</a:t>
            </a:r>
            <a:r>
              <a:rPr lang="zh-CN" altLang="en-US" sz="1500" dirty="0">
                <a:ea typeface="宋体" panose="02010600030101010101" pitchFamily="2" charset="-122"/>
              </a:rPr>
              <a:t>归并为同一种方案。因此所有可能的方案数为：</a:t>
            </a:r>
            <a:r>
              <a:rPr lang="en-US" altLang="zh-CN" sz="1500" dirty="0">
                <a:ea typeface="宋体" panose="02010600030101010101" pitchFamily="2" charset="-122"/>
              </a:rPr>
              <a:t>13</a:t>
            </a:r>
            <a:r>
              <a:rPr lang="zh-CN" altLang="en-US" sz="1500" dirty="0">
                <a:ea typeface="宋体" panose="02010600030101010101" pitchFamily="2" charset="-122"/>
              </a:rPr>
              <a:t>！</a:t>
            </a:r>
            <a:r>
              <a:rPr lang="en-US" altLang="zh-CN" sz="1500" dirty="0">
                <a:ea typeface="宋体" panose="02010600030101010101" pitchFamily="2" charset="-122"/>
              </a:rPr>
              <a:t>/13 (</a:t>
            </a:r>
            <a:r>
              <a:rPr lang="zh-CN" altLang="en-US" sz="1500" dirty="0">
                <a:ea typeface="宋体" panose="02010600030101010101" pitchFamily="2" charset="-122"/>
              </a:rPr>
              <a:t>全排列除以</a:t>
            </a:r>
            <a:r>
              <a:rPr lang="en-US" altLang="zh-CN" sz="1500" dirty="0">
                <a:ea typeface="宋体" panose="02010600030101010101" pitchFamily="2" charset="-122"/>
              </a:rPr>
              <a:t>13)</a:t>
            </a:r>
          </a:p>
          <a:p>
            <a:pPr indent="342900"/>
            <a:r>
              <a:rPr lang="zh-CN" altLang="en-US" sz="1500" dirty="0">
                <a:ea typeface="宋体" panose="02010600030101010101" pitchFamily="2" charset="-122"/>
              </a:rPr>
              <a:t>示例染色体：</a:t>
            </a:r>
            <a:r>
              <a:rPr lang="en-US" altLang="zh-CN" sz="1500" dirty="0">
                <a:ea typeface="宋体" panose="02010600030101010101" pitchFamily="2" charset="-122"/>
              </a:rPr>
              <a:t>[1 2 3 4 5 6 7 8 9 10 11 12 13],</a:t>
            </a:r>
            <a:r>
              <a:rPr lang="zh-CN" altLang="en-US" sz="1500" dirty="0">
                <a:ea typeface="宋体" panose="02010600030101010101" pitchFamily="2" charset="-122"/>
              </a:rPr>
              <a:t>同</a:t>
            </a:r>
            <a:r>
              <a:rPr lang="en-US" altLang="zh-CN" sz="1500" dirty="0">
                <a:ea typeface="宋体" panose="02010600030101010101" pitchFamily="2" charset="-122"/>
              </a:rPr>
              <a:t>[2 3 4 5 6 7 8 9 10 11 12 13 1]</a:t>
            </a:r>
            <a:r>
              <a:rPr lang="zh-CN" altLang="en-US" sz="1500" dirty="0">
                <a:ea typeface="宋体" panose="02010600030101010101" pitchFamily="2" charset="-122"/>
              </a:rPr>
              <a:t>等属于同一种方案。</a:t>
            </a:r>
          </a:p>
          <a:p>
            <a:pPr indent="342900"/>
            <a:r>
              <a:rPr lang="zh-CN" altLang="en-US" sz="1500" dirty="0">
                <a:ea typeface="宋体" panose="02010600030101010101" pitchFamily="2" charset="-122"/>
              </a:rPr>
              <a:t>这种方案的路程代价为：</a:t>
            </a:r>
            <a:r>
              <a:rPr lang="en-US" altLang="zh-CN" sz="1500" dirty="0">
                <a:ea typeface="宋体" panose="02010600030101010101" pitchFamily="2" charset="-122"/>
              </a:rPr>
              <a:t>F = 2.2+17.5+14.7+5.4+2.4+3.3+4.8+9.2+3.3+1.2+10.5+10.7+10.4 </a:t>
            </a:r>
            <a:br>
              <a:rPr lang="en-US" altLang="zh-CN" sz="1500" dirty="0">
                <a:ea typeface="宋体" panose="02010600030101010101" pitchFamily="2" charset="-122"/>
              </a:rPr>
            </a:br>
            <a:r>
              <a:rPr lang="en-US" altLang="zh-CN" sz="1500" dirty="0">
                <a:ea typeface="宋体" panose="02010600030101010101" pitchFamily="2" charset="-122"/>
              </a:rPr>
              <a:t>= 95.6 (thousand kilometers)</a:t>
            </a:r>
          </a:p>
        </p:txBody>
      </p:sp>
      <p:pic>
        <p:nvPicPr>
          <p:cNvPr id="30726"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22521" y="2228017"/>
            <a:ext cx="4185047" cy="2669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8293990"/>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a:extLst>
              <a:ext uri="{FF2B5EF4-FFF2-40B4-BE49-F238E27FC236}">
                <a16:creationId xmlns:a16="http://schemas.microsoft.com/office/drawing/2014/main" id="{8E42C019-E975-4868-8A2E-1E3185707AFC}"/>
              </a:ext>
            </a:extLst>
          </p:cNvPr>
          <p:cNvSpPr>
            <a:spLocks noGrp="1" noChangeArrowheads="1"/>
          </p:cNvSpPr>
          <p:nvPr>
            <p:ph type="body" sz="half" idx="1"/>
          </p:nvPr>
        </p:nvSpPr>
        <p:spPr>
          <a:xfrm>
            <a:off x="0" y="549275"/>
            <a:ext cx="9144000" cy="719138"/>
          </a:xfrm>
          <a:gradFill rotWithShape="1">
            <a:gsLst>
              <a:gs pos="0">
                <a:srgbClr val="333333">
                  <a:alpha val="39999"/>
                </a:srgbClr>
              </a:gs>
              <a:gs pos="50000">
                <a:schemeClr val="bg1"/>
              </a:gs>
              <a:gs pos="100000">
                <a:srgbClr val="333333">
                  <a:alpha val="39999"/>
                </a:srgbClr>
              </a:gs>
            </a:gsLst>
            <a:lin ang="5400000" scaled="1"/>
          </a:gradFill>
          <a:ln>
            <a:miter lim="800000"/>
            <a:headEnd/>
            <a:tailEnd/>
          </a:ln>
          <a:extLst/>
        </p:spPr>
        <p:txBody>
          <a:bodyPr/>
          <a:lstStyle>
            <a:lvl1pPr marL="444500" indent="-444500"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eaLnBrk="1" hangingPunct="1">
              <a:lnSpc>
                <a:spcPct val="105000"/>
              </a:lnSpc>
              <a:buFont typeface="Wingdings" panose="05000000000000000000" pitchFamily="2" charset="2"/>
              <a:buNone/>
            </a:pPr>
            <a:r>
              <a:rPr lang="zh-CN" altLang="en-US" b="1">
                <a:solidFill>
                  <a:srgbClr val="FFFF00"/>
                </a:solidFill>
                <a:effectLst>
                  <a:outerShdw blurRad="38100" dist="38100" dir="2700000" algn="tl">
                    <a:srgbClr val="C0C0C0"/>
                  </a:outerShdw>
                </a:effectLst>
                <a:latin typeface="Times New Roman" panose="02020603050405020304" pitchFamily="18" charset="0"/>
                <a:ea typeface="黑体" panose="02010609060101010101" pitchFamily="49" charset="-122"/>
              </a:rPr>
              <a:t>基本遗传算法</a:t>
            </a:r>
            <a:r>
              <a:rPr lang="zh-CN" altLang="en-US" sz="2800" b="1">
                <a:solidFill>
                  <a:schemeClr val="folHlink"/>
                </a:solidFill>
                <a:latin typeface="Arial" panose="020B0604020202020204" pitchFamily="34" charset="0"/>
                <a:ea typeface="楷体_GB2312" pitchFamily="49" charset="-122"/>
              </a:rPr>
              <a:t>  </a:t>
            </a:r>
          </a:p>
        </p:txBody>
      </p:sp>
      <p:sp>
        <p:nvSpPr>
          <p:cNvPr id="6149" name="Rectangle 6">
            <a:extLst>
              <a:ext uri="{FF2B5EF4-FFF2-40B4-BE49-F238E27FC236}">
                <a16:creationId xmlns:a16="http://schemas.microsoft.com/office/drawing/2014/main" id="{27FA1358-3AD8-4C61-976E-1198B1BCE967}"/>
              </a:ext>
            </a:extLst>
          </p:cNvPr>
          <p:cNvSpPr>
            <a:spLocks noRot="1" noChangeArrowheads="1"/>
          </p:cNvSpPr>
          <p:nvPr/>
        </p:nvSpPr>
        <p:spPr bwMode="auto">
          <a:xfrm>
            <a:off x="250825" y="1916113"/>
            <a:ext cx="854075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4500" indent="-444500"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l" eaLnBrk="1" hangingPunct="1">
              <a:lnSpc>
                <a:spcPct val="120000"/>
              </a:lnSpc>
              <a:spcBef>
                <a:spcPct val="10000"/>
              </a:spcBef>
              <a:buClr>
                <a:schemeClr val="accent1"/>
              </a:buClr>
              <a:buSzTx/>
              <a:buFont typeface="Wingdings" panose="05000000000000000000" pitchFamily="2" charset="2"/>
              <a:buChar char="l"/>
            </a:pPr>
            <a:r>
              <a:rPr lang="zh-CN" altLang="en-US" sz="2800" b="1">
                <a:effectLst/>
                <a:latin typeface="Arial" panose="020B0604020202020204" pitchFamily="34" charset="0"/>
                <a:ea typeface="黑体" panose="02010609060101010101" pitchFamily="49" charset="-122"/>
              </a:rPr>
              <a:t>多种编码方式</a:t>
            </a:r>
          </a:p>
          <a:p>
            <a:pPr algn="l" eaLnBrk="1" hangingPunct="1">
              <a:lnSpc>
                <a:spcPct val="120000"/>
              </a:lnSpc>
              <a:spcBef>
                <a:spcPct val="10000"/>
              </a:spcBef>
              <a:buClr>
                <a:srgbClr val="FF00FF"/>
              </a:buClr>
              <a:buSzPct val="50000"/>
              <a:buFont typeface="Wingdings" panose="05000000000000000000" pitchFamily="2" charset="2"/>
              <a:buChar char="ü"/>
            </a:pPr>
            <a:r>
              <a:rPr lang="zh-CN" altLang="en-US" sz="2800" b="1">
                <a:solidFill>
                  <a:srgbClr val="FF0000"/>
                </a:solidFill>
                <a:effectLst/>
                <a:latin typeface="Times New Roman" panose="02020603050405020304" pitchFamily="18" charset="0"/>
                <a:ea typeface="楷体_GB2312" pitchFamily="49" charset="-122"/>
              </a:rPr>
              <a:t>二进制编码；</a:t>
            </a:r>
          </a:p>
          <a:p>
            <a:pPr algn="l" eaLnBrk="1" hangingPunct="1">
              <a:lnSpc>
                <a:spcPct val="120000"/>
              </a:lnSpc>
              <a:spcBef>
                <a:spcPct val="10000"/>
              </a:spcBef>
              <a:buClr>
                <a:srgbClr val="FF00FF"/>
              </a:buClr>
              <a:buSzPct val="50000"/>
              <a:buFont typeface="Wingdings" panose="05000000000000000000" pitchFamily="2" charset="2"/>
              <a:buChar char="ü"/>
            </a:pPr>
            <a:r>
              <a:rPr lang="zh-CN" altLang="en-US" sz="2800" b="1">
                <a:solidFill>
                  <a:schemeClr val="folHlink"/>
                </a:solidFill>
                <a:effectLst/>
                <a:latin typeface="Times New Roman" panose="02020603050405020304" pitchFamily="18" charset="0"/>
                <a:ea typeface="楷体_GB2312" pitchFamily="49" charset="-122"/>
              </a:rPr>
              <a:t>浮点数编码；</a:t>
            </a:r>
          </a:p>
          <a:p>
            <a:pPr algn="l" eaLnBrk="1" hangingPunct="1">
              <a:lnSpc>
                <a:spcPct val="120000"/>
              </a:lnSpc>
              <a:spcBef>
                <a:spcPct val="10000"/>
              </a:spcBef>
              <a:buClr>
                <a:srgbClr val="FF00FF"/>
              </a:buClr>
              <a:buSzPct val="50000"/>
              <a:buFont typeface="Wingdings" panose="05000000000000000000" pitchFamily="2" charset="2"/>
              <a:buChar char="ü"/>
            </a:pPr>
            <a:r>
              <a:rPr lang="zh-CN" altLang="en-US" sz="2800" b="1">
                <a:solidFill>
                  <a:schemeClr val="folHlink"/>
                </a:solidFill>
                <a:effectLst/>
                <a:latin typeface="Times New Roman" panose="02020603050405020304" pitchFamily="18" charset="0"/>
                <a:ea typeface="楷体_GB2312" pitchFamily="49" charset="-122"/>
              </a:rPr>
              <a:t>格雷码编码；</a:t>
            </a:r>
          </a:p>
          <a:p>
            <a:pPr algn="l" eaLnBrk="1" hangingPunct="1">
              <a:lnSpc>
                <a:spcPct val="120000"/>
              </a:lnSpc>
              <a:spcBef>
                <a:spcPct val="10000"/>
              </a:spcBef>
              <a:buClr>
                <a:srgbClr val="FF00FF"/>
              </a:buClr>
              <a:buSzPct val="50000"/>
              <a:buFont typeface="Wingdings" panose="05000000000000000000" pitchFamily="2" charset="2"/>
              <a:buChar char="ü"/>
            </a:pPr>
            <a:r>
              <a:rPr lang="zh-CN" altLang="en-US" sz="2800" b="1">
                <a:solidFill>
                  <a:schemeClr val="folHlink"/>
                </a:solidFill>
                <a:effectLst/>
                <a:latin typeface="Times New Roman" panose="02020603050405020304" pitchFamily="18" charset="0"/>
                <a:ea typeface="楷体_GB2312" pitchFamily="49" charset="-122"/>
              </a:rPr>
              <a:t>符号编码；</a:t>
            </a:r>
          </a:p>
          <a:p>
            <a:pPr algn="l" eaLnBrk="1" hangingPunct="1">
              <a:lnSpc>
                <a:spcPct val="120000"/>
              </a:lnSpc>
              <a:spcBef>
                <a:spcPct val="10000"/>
              </a:spcBef>
              <a:buClr>
                <a:srgbClr val="FF00FF"/>
              </a:buClr>
              <a:buSzPct val="50000"/>
              <a:buFont typeface="Wingdings" panose="05000000000000000000" pitchFamily="2" charset="2"/>
              <a:buChar char="ü"/>
            </a:pPr>
            <a:r>
              <a:rPr lang="zh-CN" altLang="en-US" sz="2800" b="1">
                <a:solidFill>
                  <a:schemeClr val="folHlink"/>
                </a:solidFill>
                <a:effectLst/>
                <a:latin typeface="Times New Roman" panose="02020603050405020304" pitchFamily="18" charset="0"/>
                <a:ea typeface="楷体_GB2312" pitchFamily="49" charset="-122"/>
              </a:rPr>
              <a:t>复数编码；</a:t>
            </a:r>
          </a:p>
          <a:p>
            <a:pPr algn="l" eaLnBrk="1" hangingPunct="1">
              <a:lnSpc>
                <a:spcPct val="120000"/>
              </a:lnSpc>
              <a:spcBef>
                <a:spcPct val="10000"/>
              </a:spcBef>
              <a:buClr>
                <a:srgbClr val="FF00FF"/>
              </a:buClr>
              <a:buSzPct val="50000"/>
              <a:buFont typeface="Wingdings" panose="05000000000000000000" pitchFamily="2" charset="2"/>
              <a:buChar char="ü"/>
            </a:pPr>
            <a:r>
              <a:rPr lang="en-US" altLang="zh-CN" sz="2800" b="1">
                <a:solidFill>
                  <a:schemeClr val="folHlink"/>
                </a:solidFill>
                <a:effectLst/>
                <a:latin typeface="Times New Roman" panose="02020603050405020304" pitchFamily="18" charset="0"/>
                <a:ea typeface="楷体_GB2312" pitchFamily="49" charset="-122"/>
              </a:rPr>
              <a:t>DNA</a:t>
            </a:r>
            <a:r>
              <a:rPr lang="zh-CN" altLang="en-US" sz="2800" b="1">
                <a:solidFill>
                  <a:schemeClr val="folHlink"/>
                </a:solidFill>
                <a:effectLst/>
                <a:latin typeface="Times New Roman" panose="02020603050405020304" pitchFamily="18" charset="0"/>
                <a:ea typeface="楷体_GB2312" pitchFamily="49" charset="-122"/>
              </a:rPr>
              <a:t>编码等。</a:t>
            </a:r>
          </a:p>
        </p:txBody>
      </p:sp>
      <p:sp>
        <p:nvSpPr>
          <p:cNvPr id="188423" name="Rectangle 7">
            <a:extLst>
              <a:ext uri="{FF2B5EF4-FFF2-40B4-BE49-F238E27FC236}">
                <a16:creationId xmlns:a16="http://schemas.microsoft.com/office/drawing/2014/main" id="{77887B3A-B896-45C8-ADE8-604F048447CB}"/>
              </a:ext>
            </a:extLst>
          </p:cNvPr>
          <p:cNvSpPr>
            <a:spLocks noRot="1" noChangeArrowheads="1"/>
          </p:cNvSpPr>
          <p:nvPr/>
        </p:nvSpPr>
        <p:spPr bwMode="auto">
          <a:xfrm>
            <a:off x="0" y="1196975"/>
            <a:ext cx="9144000" cy="576263"/>
          </a:xfrm>
          <a:prstGeom prst="rect">
            <a:avLst/>
          </a:prstGeom>
          <a:gradFill rotWithShape="1">
            <a:gsLst>
              <a:gs pos="0">
                <a:srgbClr val="DDDDDD">
                  <a:alpha val="39999"/>
                </a:srgbClr>
              </a:gs>
              <a:gs pos="50000">
                <a:srgbClr val="B2B2B2">
                  <a:alpha val="60001"/>
                </a:srgbClr>
              </a:gs>
              <a:gs pos="100000">
                <a:srgbClr val="DDDDDD">
                  <a:alpha val="39999"/>
                </a:srgbClr>
              </a:gs>
            </a:gsLst>
            <a:lin ang="5400000" scaled="1"/>
          </a:gradFill>
          <a:ln w="9525">
            <a:noFill/>
            <a:miter lim="800000"/>
            <a:headEnd/>
            <a:tailEnd/>
          </a:ln>
          <a:effectLst/>
        </p:spPr>
        <p:txBody>
          <a:bodyPr/>
          <a:lstStyle>
            <a:lvl1pPr marL="444500" indent="-444500"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l" eaLnBrk="1" hangingPunct="1">
              <a:lnSpc>
                <a:spcPct val="105000"/>
              </a:lnSpc>
              <a:buClr>
                <a:schemeClr val="accent1"/>
              </a:buClr>
              <a:buSzTx/>
              <a:buFont typeface="Wingdings" panose="05000000000000000000" pitchFamily="2" charset="2"/>
              <a:buNone/>
            </a:pPr>
            <a:r>
              <a:rPr lang="zh-CN" altLang="en-US" sz="2800" b="1">
                <a:solidFill>
                  <a:srgbClr val="FFFF99"/>
                </a:solidFill>
                <a:effectLst>
                  <a:outerShdw blurRad="38100" dist="38100" dir="2700000" algn="tl">
                    <a:srgbClr val="C0C0C0"/>
                  </a:outerShdw>
                </a:effectLst>
                <a:latin typeface="Times New Roman" panose="02020603050405020304" pitchFamily="18" charset="0"/>
                <a:ea typeface="黑体" panose="02010609060101010101" pitchFamily="49" charset="-122"/>
              </a:rPr>
              <a:t>遗传基因型</a:t>
            </a:r>
            <a:r>
              <a:rPr lang="zh-CN" altLang="en-US" sz="2800" b="1">
                <a:solidFill>
                  <a:srgbClr val="FFFF99"/>
                </a:solidFill>
                <a:effectLst/>
                <a:latin typeface="Arial" panose="020B0604020202020204" pitchFamily="34" charset="0"/>
                <a:ea typeface="楷体_GB2312" pitchFamily="49" charset="-122"/>
              </a:rPr>
              <a:t>  </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hape 584"/>
          <p:cNvSpPr>
            <a:spLocks noChangeArrowheads="1"/>
          </p:cNvSpPr>
          <p:nvPr/>
        </p:nvSpPr>
        <p:spPr bwMode="auto">
          <a:xfrm>
            <a:off x="0" y="1103710"/>
            <a:ext cx="255985" cy="351234"/>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4289" rIns="3428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ctr" defTabSz="685800" hangingPunct="0">
              <a:spcBef>
                <a:spcPct val="0"/>
              </a:spcBef>
              <a:buClrTx/>
              <a:buSzTx/>
            </a:pPr>
            <a:endParaRPr lang="zh-CN" altLang="zh-CN" sz="1350">
              <a:solidFill>
                <a:srgbClr val="FFFFFF"/>
              </a:solidFill>
              <a:effectLst/>
            </a:endParaRPr>
          </a:p>
        </p:txBody>
      </p:sp>
      <p:sp>
        <p:nvSpPr>
          <p:cNvPr id="30723" name="Shape 585"/>
          <p:cNvSpPr>
            <a:spLocks noChangeArrowheads="1"/>
          </p:cNvSpPr>
          <p:nvPr/>
        </p:nvSpPr>
        <p:spPr bwMode="auto">
          <a:xfrm>
            <a:off x="301228" y="1129904"/>
            <a:ext cx="37753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34289" rIns="34289">
            <a:spAutoFit/>
          </a:bodyP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l" defTabSz="685800" hangingPunct="0">
              <a:spcBef>
                <a:spcPct val="0"/>
              </a:spcBef>
              <a:buClrTx/>
              <a:buSzTx/>
            </a:pPr>
            <a:r>
              <a:rPr lang="zh-CN" altLang="en-US" sz="1800" dirty="0">
                <a:solidFill>
                  <a:srgbClr val="262626"/>
                </a:solidFill>
                <a:effectLst/>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遗传算法的应用</a:t>
            </a:r>
            <a:r>
              <a:rPr lang="en-US" altLang="zh-CN" sz="1800" dirty="0">
                <a:solidFill>
                  <a:srgbClr val="262626"/>
                </a:solidFill>
                <a:effectLst/>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-TSP</a:t>
            </a:r>
            <a:r>
              <a:rPr lang="zh-CN" altLang="en-US" sz="1800" dirty="0">
                <a:solidFill>
                  <a:srgbClr val="262626"/>
                </a:solidFill>
                <a:effectLst/>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（旅行商问题）</a:t>
            </a:r>
            <a:endParaRPr lang="zh-CN" altLang="zh-CN" sz="1800" dirty="0">
              <a:solidFill>
                <a:srgbClr val="262626"/>
              </a:solidFill>
              <a:effectLst/>
              <a:latin typeface="Microsoft YaHei" panose="020B0503020204020204" pitchFamily="34" charset="-122"/>
              <a:ea typeface="Microsoft YaHei" panose="020B0503020204020204" pitchFamily="34" charset="-122"/>
              <a:cs typeface="Times New Roman" panose="02020603050405020304" pitchFamily="18" charset="0"/>
              <a:sym typeface="Microsoft YaHei" panose="020B0503020204020204" pitchFamily="34" charset="-122"/>
            </a:endParaRPr>
          </a:p>
        </p:txBody>
      </p:sp>
      <p:sp>
        <p:nvSpPr>
          <p:cNvPr id="30724" name="Shape 598"/>
          <p:cNvSpPr>
            <a:spLocks noChangeArrowheads="1"/>
          </p:cNvSpPr>
          <p:nvPr/>
        </p:nvSpPr>
        <p:spPr bwMode="auto">
          <a:xfrm>
            <a:off x="-7144" y="5929312"/>
            <a:ext cx="9158288" cy="71438"/>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4289" rIns="3428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l" defTabSz="685800" hangingPunct="0">
              <a:spcBef>
                <a:spcPct val="0"/>
              </a:spcBef>
              <a:buClrTx/>
              <a:buSzTx/>
            </a:pPr>
            <a:endParaRPr lang="zh-CN" altLang="zh-CN" sz="1350">
              <a:effectLst/>
            </a:endParaRPr>
          </a:p>
        </p:txBody>
      </p:sp>
      <p:sp>
        <p:nvSpPr>
          <p:cNvPr id="28677" name="文本占位符 3"/>
          <p:cNvSpPr>
            <a:spLocks noGrp="1"/>
          </p:cNvSpPr>
          <p:nvPr>
            <p:ph type="body" idx="4294967295"/>
          </p:nvPr>
        </p:nvSpPr>
        <p:spPr>
          <a:xfrm>
            <a:off x="0" y="1535113"/>
            <a:ext cx="8599488" cy="4371975"/>
          </a:xfrm>
        </p:spPr>
        <p:txBody>
          <a:bodyPr/>
          <a:lstStyle/>
          <a:p>
            <a:pPr indent="342900"/>
            <a:endParaRPr lang="en-US" altLang="zh-CN" sz="1500" dirty="0">
              <a:ea typeface="宋体" panose="02010600030101010101" pitchFamily="2" charset="-122"/>
            </a:endParaRPr>
          </a:p>
          <a:p>
            <a:pPr indent="342900"/>
            <a:endParaRPr lang="en-US" altLang="zh-CN" sz="1500" dirty="0">
              <a:ea typeface="宋体" panose="02010600030101010101" pitchFamily="2" charset="-122"/>
            </a:endParaRPr>
          </a:p>
          <a:p>
            <a:pPr indent="342900"/>
            <a:endParaRPr lang="en-US" altLang="zh-CN" sz="1500" dirty="0">
              <a:ea typeface="宋体" panose="02010600030101010101" pitchFamily="2" charset="-122"/>
            </a:endParaRPr>
          </a:p>
          <a:p>
            <a:pPr indent="342900"/>
            <a:endParaRPr lang="en-US" altLang="zh-CN" sz="1500" dirty="0">
              <a:ea typeface="宋体" panose="02010600030101010101" pitchFamily="2" charset="-122"/>
            </a:endParaRPr>
          </a:p>
          <a:p>
            <a:pPr indent="342900"/>
            <a:endParaRPr lang="en-US" altLang="zh-CN" sz="1500" dirty="0">
              <a:ea typeface="宋体" panose="02010600030101010101" pitchFamily="2" charset="-122"/>
            </a:endParaRPr>
          </a:p>
          <a:p>
            <a:pPr indent="342900"/>
            <a:endParaRPr lang="en-US" altLang="zh-CN" sz="1500" dirty="0">
              <a:ea typeface="宋体" panose="02010600030101010101" pitchFamily="2" charset="-122"/>
            </a:endParaRPr>
          </a:p>
          <a:p>
            <a:pPr indent="342900"/>
            <a:endParaRPr lang="en-US" altLang="zh-CN" sz="1500" dirty="0">
              <a:ea typeface="宋体" panose="02010600030101010101" pitchFamily="2" charset="-122"/>
            </a:endParaRPr>
          </a:p>
          <a:p>
            <a:pPr indent="342900"/>
            <a:endParaRPr lang="en-US" altLang="zh-CN" sz="1500" dirty="0">
              <a:ea typeface="宋体" panose="02010600030101010101" pitchFamily="2" charset="-122"/>
            </a:endParaRPr>
          </a:p>
          <a:p>
            <a:pPr indent="342900"/>
            <a:endParaRPr lang="en-US" altLang="zh-CN" sz="1500" dirty="0">
              <a:ea typeface="宋体" panose="02010600030101010101" pitchFamily="2" charset="-122"/>
            </a:endParaRPr>
          </a:p>
          <a:p>
            <a:pPr indent="342900"/>
            <a:endParaRPr lang="en-US" altLang="zh-CN" sz="1500" dirty="0">
              <a:ea typeface="宋体" panose="02010600030101010101" pitchFamily="2" charset="-122"/>
            </a:endParaRPr>
          </a:p>
          <a:p>
            <a:pPr indent="342900"/>
            <a:endParaRPr lang="en-US" altLang="zh-CN" sz="1500" dirty="0">
              <a:ea typeface="宋体" panose="02010600030101010101" pitchFamily="2" charset="-122"/>
            </a:endParaRPr>
          </a:p>
          <a:p>
            <a:pPr indent="342900"/>
            <a:endParaRPr lang="en-US" altLang="zh-CN" sz="1500" dirty="0">
              <a:ea typeface="宋体" panose="02010600030101010101" pitchFamily="2" charset="-122"/>
            </a:endParaRPr>
          </a:p>
          <a:p>
            <a:pPr indent="342900"/>
            <a:endParaRPr lang="en-US" altLang="zh-CN" sz="1500" dirty="0">
              <a:ea typeface="宋体" panose="02010600030101010101" pitchFamily="2" charset="-122"/>
            </a:endParaRPr>
          </a:p>
          <a:p>
            <a:pPr indent="342900"/>
            <a:r>
              <a:rPr lang="zh-CN" altLang="en-US" sz="1500" dirty="0">
                <a:ea typeface="宋体" panose="02010600030101010101" pitchFamily="2" charset="-122"/>
              </a:rPr>
              <a:t>某一情况随机生成路线图</a:t>
            </a:r>
            <a:endParaRPr lang="en-US" altLang="zh-CN" sz="1500" dirty="0">
              <a:ea typeface="宋体" panose="02010600030101010101" pitchFamily="2"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4761" y="1476375"/>
            <a:ext cx="5286833" cy="3966554"/>
          </a:xfrm>
          <a:prstGeom prst="rect">
            <a:avLst/>
          </a:prstGeom>
        </p:spPr>
      </p:pic>
    </p:spTree>
    <p:extLst>
      <p:ext uri="{BB962C8B-B14F-4D97-AF65-F5344CB8AC3E}">
        <p14:creationId xmlns:p14="http://schemas.microsoft.com/office/powerpoint/2010/main" val="1056088103"/>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hape 584"/>
          <p:cNvSpPr>
            <a:spLocks noChangeArrowheads="1"/>
          </p:cNvSpPr>
          <p:nvPr/>
        </p:nvSpPr>
        <p:spPr bwMode="auto">
          <a:xfrm>
            <a:off x="0" y="1103710"/>
            <a:ext cx="255985" cy="351234"/>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4289" rIns="3428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ctr" defTabSz="685800" hangingPunct="0">
              <a:spcBef>
                <a:spcPct val="0"/>
              </a:spcBef>
              <a:buClrTx/>
              <a:buSzTx/>
            </a:pPr>
            <a:endParaRPr lang="zh-CN" altLang="zh-CN" sz="1350">
              <a:solidFill>
                <a:srgbClr val="FFFFFF"/>
              </a:solidFill>
              <a:effectLst/>
            </a:endParaRPr>
          </a:p>
        </p:txBody>
      </p:sp>
      <p:sp>
        <p:nvSpPr>
          <p:cNvPr id="31747" name="Shape 585"/>
          <p:cNvSpPr>
            <a:spLocks noChangeArrowheads="1"/>
          </p:cNvSpPr>
          <p:nvPr/>
        </p:nvSpPr>
        <p:spPr bwMode="auto">
          <a:xfrm>
            <a:off x="301228" y="1129904"/>
            <a:ext cx="37753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34289" rIns="34289">
            <a:spAutoFit/>
          </a:bodyP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l" defTabSz="685800" hangingPunct="0">
              <a:spcBef>
                <a:spcPct val="0"/>
              </a:spcBef>
              <a:buClrTx/>
              <a:buSzTx/>
            </a:pPr>
            <a:r>
              <a:rPr lang="zh-CN" altLang="en-US" sz="1800">
                <a:solidFill>
                  <a:srgbClr val="262626"/>
                </a:solidFill>
                <a:effectLst/>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遗传算法的应用</a:t>
            </a:r>
            <a:r>
              <a:rPr lang="en-US" altLang="zh-CN" sz="1800">
                <a:solidFill>
                  <a:srgbClr val="262626"/>
                </a:solidFill>
                <a:effectLst/>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-TSP</a:t>
            </a:r>
            <a:r>
              <a:rPr lang="zh-CN" altLang="en-US" sz="1800">
                <a:solidFill>
                  <a:srgbClr val="262626"/>
                </a:solidFill>
                <a:effectLst/>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（旅行商问题）</a:t>
            </a:r>
            <a:endParaRPr lang="zh-CN" altLang="zh-CN" sz="1800">
              <a:solidFill>
                <a:srgbClr val="262626"/>
              </a:solidFill>
              <a:effectLst/>
              <a:latin typeface="Microsoft YaHei" panose="020B0503020204020204" pitchFamily="34" charset="-122"/>
              <a:ea typeface="Microsoft YaHei" panose="020B0503020204020204" pitchFamily="34" charset="-122"/>
              <a:cs typeface="Times New Roman" panose="02020603050405020304" pitchFamily="18" charset="0"/>
              <a:sym typeface="Microsoft YaHei" panose="020B0503020204020204" pitchFamily="34" charset="-122"/>
            </a:endParaRPr>
          </a:p>
        </p:txBody>
      </p:sp>
      <p:sp>
        <p:nvSpPr>
          <p:cNvPr id="31748" name="Shape 598"/>
          <p:cNvSpPr>
            <a:spLocks noChangeArrowheads="1"/>
          </p:cNvSpPr>
          <p:nvPr/>
        </p:nvSpPr>
        <p:spPr bwMode="auto">
          <a:xfrm>
            <a:off x="-7144" y="5929312"/>
            <a:ext cx="9158288" cy="71438"/>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4289" rIns="3428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l" defTabSz="685800" hangingPunct="0">
              <a:spcBef>
                <a:spcPct val="0"/>
              </a:spcBef>
              <a:buClrTx/>
              <a:buSzTx/>
            </a:pPr>
            <a:endParaRPr lang="zh-CN" altLang="zh-CN" sz="1350">
              <a:effectLst/>
            </a:endParaRPr>
          </a:p>
        </p:txBody>
      </p:sp>
      <p:sp>
        <p:nvSpPr>
          <p:cNvPr id="31749" name="文本占位符 3"/>
          <p:cNvSpPr>
            <a:spLocks noGrp="1"/>
          </p:cNvSpPr>
          <p:nvPr>
            <p:ph type="body" idx="4294967295"/>
          </p:nvPr>
        </p:nvSpPr>
        <p:spPr>
          <a:xfrm>
            <a:off x="332262" y="1677547"/>
            <a:ext cx="8166100" cy="3970338"/>
          </a:xfrm>
        </p:spPr>
        <p:txBody>
          <a:bodyPr/>
          <a:lstStyle/>
          <a:p>
            <a:pPr indent="342900"/>
            <a:r>
              <a:rPr lang="en-US" altLang="zh-CN" sz="1500" dirty="0">
                <a:ea typeface="宋体" panose="02010600030101010101" pitchFamily="2" charset="-122"/>
              </a:rPr>
              <a:t>2.</a:t>
            </a:r>
            <a:r>
              <a:rPr lang="zh-CN" altLang="en-US" sz="1500" dirty="0">
                <a:ea typeface="宋体" panose="02010600030101010101" pitchFamily="2" charset="-122"/>
              </a:rPr>
              <a:t>适应度函数</a:t>
            </a:r>
            <a:endParaRPr lang="en-US" altLang="zh-CN" sz="1500" dirty="0">
              <a:ea typeface="宋体" panose="02010600030101010101" pitchFamily="2" charset="-122"/>
            </a:endParaRPr>
          </a:p>
          <a:p>
            <a:pPr indent="342900"/>
            <a:r>
              <a:rPr lang="zh-CN" altLang="en-US" sz="1500" dirty="0">
                <a:latin typeface="宋体" panose="02010600030101010101" pitchFamily="2" charset="-122"/>
                <a:ea typeface="宋体" panose="02010600030101010101" pitchFamily="2" charset="-122"/>
              </a:rPr>
              <a:t>旅行商问题的评估目标非常明确：</a:t>
            </a:r>
            <a:r>
              <a:rPr lang="zh-CN" altLang="en-US" sz="1500" dirty="0">
                <a:solidFill>
                  <a:srgbClr val="FF0000"/>
                </a:solidFill>
                <a:latin typeface="宋体" panose="02010600030101010101" pitchFamily="2" charset="-122"/>
                <a:ea typeface="宋体" panose="02010600030101010101" pitchFamily="2" charset="-122"/>
              </a:rPr>
              <a:t>总路程最短</a:t>
            </a:r>
            <a:r>
              <a:rPr lang="zh-CN" altLang="en-US" sz="1500" dirty="0">
                <a:latin typeface="宋体" panose="02010600030101010101" pitchFamily="2" charset="-122"/>
                <a:ea typeface="宋体" panose="02010600030101010101" pitchFamily="2" charset="-122"/>
              </a:rPr>
              <a:t>。为了处理方便，我们通常希望每个个体的</a:t>
            </a:r>
            <a:r>
              <a:rPr lang="zh-CN" altLang="en-US" sz="1500" dirty="0">
                <a:solidFill>
                  <a:srgbClr val="FF0000"/>
                </a:solidFill>
                <a:latin typeface="宋体" panose="02010600030101010101" pitchFamily="2" charset="-122"/>
                <a:ea typeface="宋体" panose="02010600030101010101" pitchFamily="2" charset="-122"/>
              </a:rPr>
              <a:t>分数是越大越好</a:t>
            </a:r>
            <a:r>
              <a:rPr lang="zh-CN" altLang="en-US" sz="1500" dirty="0">
                <a:latin typeface="宋体" panose="02010600030101010101" pitchFamily="2" charset="-122"/>
                <a:ea typeface="宋体" panose="02010600030101010101" pitchFamily="2" charset="-122"/>
              </a:rPr>
              <a:t>，既然总路程是越小越好，那么评估函数的实现便有一个很简单直接的方案，</a:t>
            </a:r>
            <a:r>
              <a:rPr lang="en-US" altLang="zh-CN" sz="1500" dirty="0">
                <a:latin typeface="宋体" panose="02010600030101010101" pitchFamily="2" charset="-122"/>
                <a:ea typeface="宋体" panose="02010600030101010101" pitchFamily="2" charset="-122"/>
              </a:rPr>
              <a:t>——</a:t>
            </a:r>
            <a:r>
              <a:rPr lang="zh-CN" altLang="en-US" sz="1500" dirty="0">
                <a:solidFill>
                  <a:srgbClr val="FF0000"/>
                </a:solidFill>
                <a:latin typeface="宋体" panose="02010600030101010101" pitchFamily="2" charset="-122"/>
                <a:ea typeface="宋体" panose="02010600030101010101" pitchFamily="2" charset="-122"/>
              </a:rPr>
              <a:t>取总路程的倒数</a:t>
            </a:r>
            <a:r>
              <a:rPr lang="zh-CN" altLang="en-US" sz="1500" dirty="0">
                <a:latin typeface="宋体" panose="02010600030101010101" pitchFamily="2" charset="-122"/>
                <a:ea typeface="宋体" panose="02010600030101010101" pitchFamily="2" charset="-122"/>
              </a:rPr>
              <a:t>。在我们这个例子中，这个简单的方案是有效的，不过有些复杂场景下，可能会需要更复杂的评估函数。</a:t>
            </a:r>
            <a:endParaRPr lang="en-US" altLang="zh-CN" sz="1500" dirty="0">
              <a:latin typeface="宋体" panose="02010600030101010101" pitchFamily="2" charset="-122"/>
              <a:ea typeface="宋体" panose="02010600030101010101" pitchFamily="2" charset="-122"/>
            </a:endParaRPr>
          </a:p>
          <a:p>
            <a:pPr indent="342900"/>
            <a:r>
              <a:rPr lang="zh-CN" altLang="en-US" sz="1500" dirty="0">
                <a:latin typeface="宋体" panose="02010600030101010101" pitchFamily="2" charset="-122"/>
                <a:ea typeface="宋体" panose="02010600030101010101" pitchFamily="2" charset="-122"/>
              </a:rPr>
              <a:t>有了评估函数，我们便能给所有染色体评估，并基于这个评估产生下一代。  </a:t>
            </a:r>
            <a:endParaRPr lang="en-US" altLang="zh-CN" sz="1500" dirty="0">
              <a:latin typeface="宋体" panose="02010600030101010101" pitchFamily="2" charset="-122"/>
              <a:ea typeface="宋体" panose="02010600030101010101" pitchFamily="2" charset="-122"/>
            </a:endParaRPr>
          </a:p>
          <a:p>
            <a:pPr indent="342900"/>
            <a:r>
              <a:rPr lang="zh-CN" altLang="en-US" sz="1500" dirty="0">
                <a:latin typeface="宋体" panose="02010600030101010101" pitchFamily="2" charset="-122"/>
                <a:ea typeface="宋体" panose="02010600030101010101" pitchFamily="2" charset="-122"/>
              </a:rPr>
              <a:t>下一代的数量通常与前代相同。生成规则一般是： </a:t>
            </a:r>
          </a:p>
          <a:p>
            <a:r>
              <a:rPr lang="zh-CN" altLang="en-US" sz="1500" dirty="0">
                <a:latin typeface="宋体" panose="02010600030101010101" pitchFamily="2" charset="-122"/>
                <a:ea typeface="宋体" panose="02010600030101010101" pitchFamily="2" charset="-122"/>
              </a:rPr>
              <a:t>前代</a:t>
            </a:r>
            <a:r>
              <a:rPr lang="zh-CN" altLang="en-US" sz="1500" dirty="0">
                <a:solidFill>
                  <a:srgbClr val="FF0000"/>
                </a:solidFill>
                <a:latin typeface="宋体" panose="02010600030101010101" pitchFamily="2" charset="-122"/>
                <a:ea typeface="宋体" panose="02010600030101010101" pitchFamily="2" charset="-122"/>
              </a:rPr>
              <a:t>最佳</a:t>
            </a:r>
            <a:r>
              <a:rPr lang="zh-CN" altLang="en-US" sz="1500" dirty="0">
                <a:latin typeface="宋体" panose="02010600030101010101" pitchFamily="2" charset="-122"/>
                <a:ea typeface="宋体" panose="02010600030101010101" pitchFamily="2" charset="-122"/>
              </a:rPr>
              <a:t>的染色体直接进入下一代； </a:t>
            </a:r>
          </a:p>
          <a:p>
            <a:r>
              <a:rPr lang="zh-CN" altLang="en-US" sz="1500" dirty="0">
                <a:latin typeface="宋体" panose="02010600030101010101" pitchFamily="2" charset="-122"/>
                <a:ea typeface="宋体" panose="02010600030101010101" pitchFamily="2" charset="-122"/>
              </a:rPr>
              <a:t>从前代选中两个染色体，选中概率</a:t>
            </a:r>
            <a:r>
              <a:rPr lang="zh-CN" altLang="en-US" sz="1500" dirty="0">
                <a:solidFill>
                  <a:srgbClr val="FF0000"/>
                </a:solidFill>
                <a:latin typeface="宋体" panose="02010600030101010101" pitchFamily="2" charset="-122"/>
                <a:ea typeface="宋体" panose="02010600030101010101" pitchFamily="2" charset="-122"/>
              </a:rPr>
              <a:t>正比</a:t>
            </a:r>
            <a:r>
              <a:rPr lang="zh-CN" altLang="en-US" sz="1500" dirty="0">
                <a:latin typeface="宋体" panose="02010600030101010101" pitchFamily="2" charset="-122"/>
                <a:ea typeface="宋体" panose="02010600030101010101" pitchFamily="2" charset="-122"/>
              </a:rPr>
              <a:t>于得分，将两个染色体</a:t>
            </a:r>
            <a:r>
              <a:rPr lang="zh-CN" altLang="en-US" sz="1500" dirty="0">
                <a:solidFill>
                  <a:srgbClr val="FF0000"/>
                </a:solidFill>
                <a:latin typeface="宋体" panose="02010600030101010101" pitchFamily="2" charset="-122"/>
                <a:ea typeface="宋体" panose="02010600030101010101" pitchFamily="2" charset="-122"/>
              </a:rPr>
              <a:t>随机交叉、变异</a:t>
            </a:r>
            <a:r>
              <a:rPr lang="zh-CN" altLang="en-US" sz="1500" dirty="0">
                <a:latin typeface="宋体" panose="02010600030101010101" pitchFamily="2" charset="-122"/>
                <a:ea typeface="宋体" panose="02010600030101010101" pitchFamily="2" charset="-122"/>
              </a:rPr>
              <a:t>，生成下一代； </a:t>
            </a:r>
          </a:p>
          <a:p>
            <a:r>
              <a:rPr lang="zh-CN" altLang="en-US" sz="1500" dirty="0">
                <a:latin typeface="宋体" panose="02010600030101010101" pitchFamily="2" charset="-122"/>
                <a:ea typeface="宋体" panose="02010600030101010101" pitchFamily="2" charset="-122"/>
              </a:rPr>
              <a:t>重复第 </a:t>
            </a:r>
            <a:r>
              <a:rPr lang="en-US" altLang="zh-CN" sz="1500" dirty="0">
                <a:latin typeface="宋体" panose="02010600030101010101" pitchFamily="2" charset="-122"/>
                <a:ea typeface="宋体" panose="02010600030101010101" pitchFamily="2" charset="-122"/>
              </a:rPr>
              <a:t>2 </a:t>
            </a:r>
            <a:r>
              <a:rPr lang="zh-CN" altLang="en-US" sz="1500" dirty="0">
                <a:latin typeface="宋体" panose="02010600030101010101" pitchFamily="2" charset="-122"/>
                <a:ea typeface="宋体" panose="02010600030101010101" pitchFamily="2" charset="-122"/>
              </a:rPr>
              <a:t>步，直到下一代的个体数达到要求。 </a:t>
            </a:r>
          </a:p>
          <a:p>
            <a:pPr indent="342900"/>
            <a:endParaRPr lang="zh-CN" altLang="en-US" sz="1500" dirty="0">
              <a:ea typeface="宋体" panose="02010600030101010101" pitchFamily="2" charset="-122"/>
            </a:endParaRPr>
          </a:p>
        </p:txBody>
      </p:sp>
    </p:spTree>
    <p:extLst>
      <p:ext uri="{BB962C8B-B14F-4D97-AF65-F5344CB8AC3E}">
        <p14:creationId xmlns:p14="http://schemas.microsoft.com/office/powerpoint/2010/main" val="2056414055"/>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hape 584"/>
          <p:cNvSpPr>
            <a:spLocks noChangeArrowheads="1"/>
          </p:cNvSpPr>
          <p:nvPr/>
        </p:nvSpPr>
        <p:spPr bwMode="auto">
          <a:xfrm>
            <a:off x="0" y="1103710"/>
            <a:ext cx="255985" cy="351234"/>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4289" rIns="3428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ctr" defTabSz="685800" hangingPunct="0">
              <a:spcBef>
                <a:spcPct val="0"/>
              </a:spcBef>
              <a:buClrTx/>
              <a:buSzTx/>
            </a:pPr>
            <a:endParaRPr lang="zh-CN" altLang="zh-CN" sz="1350">
              <a:solidFill>
                <a:srgbClr val="FFFFFF"/>
              </a:solidFill>
              <a:effectLst/>
            </a:endParaRPr>
          </a:p>
        </p:txBody>
      </p:sp>
      <p:sp>
        <p:nvSpPr>
          <p:cNvPr id="31747" name="Shape 585"/>
          <p:cNvSpPr>
            <a:spLocks noChangeArrowheads="1"/>
          </p:cNvSpPr>
          <p:nvPr/>
        </p:nvSpPr>
        <p:spPr bwMode="auto">
          <a:xfrm>
            <a:off x="301228" y="1129904"/>
            <a:ext cx="37753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34289" rIns="34289">
            <a:spAutoFit/>
          </a:bodyP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l" defTabSz="685800" hangingPunct="0">
              <a:spcBef>
                <a:spcPct val="0"/>
              </a:spcBef>
              <a:buClrTx/>
              <a:buSzTx/>
            </a:pPr>
            <a:r>
              <a:rPr lang="zh-CN" altLang="en-US" sz="1800">
                <a:solidFill>
                  <a:srgbClr val="262626"/>
                </a:solidFill>
                <a:effectLst/>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遗传算法的应用</a:t>
            </a:r>
            <a:r>
              <a:rPr lang="en-US" altLang="zh-CN" sz="1800">
                <a:solidFill>
                  <a:srgbClr val="262626"/>
                </a:solidFill>
                <a:effectLst/>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-TSP</a:t>
            </a:r>
            <a:r>
              <a:rPr lang="zh-CN" altLang="en-US" sz="1800">
                <a:solidFill>
                  <a:srgbClr val="262626"/>
                </a:solidFill>
                <a:effectLst/>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（旅行商问题）</a:t>
            </a:r>
            <a:endParaRPr lang="zh-CN" altLang="zh-CN" sz="1800">
              <a:solidFill>
                <a:srgbClr val="262626"/>
              </a:solidFill>
              <a:effectLst/>
              <a:latin typeface="Microsoft YaHei" panose="020B0503020204020204" pitchFamily="34" charset="-122"/>
              <a:ea typeface="Microsoft YaHei" panose="020B0503020204020204" pitchFamily="34" charset="-122"/>
              <a:cs typeface="Times New Roman" panose="02020603050405020304" pitchFamily="18" charset="0"/>
              <a:sym typeface="Microsoft YaHei" panose="020B0503020204020204" pitchFamily="34" charset="-122"/>
            </a:endParaRPr>
          </a:p>
        </p:txBody>
      </p:sp>
      <p:sp>
        <p:nvSpPr>
          <p:cNvPr id="31748" name="Shape 598"/>
          <p:cNvSpPr>
            <a:spLocks noChangeArrowheads="1"/>
          </p:cNvSpPr>
          <p:nvPr/>
        </p:nvSpPr>
        <p:spPr bwMode="auto">
          <a:xfrm>
            <a:off x="-7144" y="5929312"/>
            <a:ext cx="9158288" cy="71438"/>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4289" rIns="3428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l" defTabSz="685800" hangingPunct="0">
              <a:spcBef>
                <a:spcPct val="0"/>
              </a:spcBef>
              <a:buClrTx/>
              <a:buSzTx/>
            </a:pPr>
            <a:endParaRPr lang="zh-CN" altLang="zh-CN" sz="1350">
              <a:effectLst/>
            </a:endParaRPr>
          </a:p>
        </p:txBody>
      </p:sp>
      <p:sp>
        <p:nvSpPr>
          <p:cNvPr id="31749" name="文本占位符 3"/>
          <p:cNvSpPr>
            <a:spLocks noGrp="1"/>
          </p:cNvSpPr>
          <p:nvPr>
            <p:ph type="body" idx="4294967295"/>
          </p:nvPr>
        </p:nvSpPr>
        <p:spPr>
          <a:xfrm>
            <a:off x="0" y="1612900"/>
            <a:ext cx="8324850" cy="3844925"/>
          </a:xfrm>
        </p:spPr>
        <p:txBody>
          <a:bodyPr/>
          <a:lstStyle/>
          <a:p>
            <a:pPr indent="342900"/>
            <a:r>
              <a:rPr lang="en-US" altLang="zh-CN" sz="1500" dirty="0">
                <a:ea typeface="宋体" panose="02010600030101010101" pitchFamily="2" charset="-122"/>
              </a:rPr>
              <a:t>3.</a:t>
            </a:r>
            <a:r>
              <a:rPr lang="zh-CN" altLang="en-US" sz="1500" dirty="0">
                <a:ea typeface="宋体" panose="02010600030101010101" pitchFamily="2" charset="-122"/>
              </a:rPr>
              <a:t> 选择</a:t>
            </a:r>
            <a:r>
              <a:rPr lang="en-US" altLang="zh-CN" sz="1500" dirty="0">
                <a:ea typeface="宋体" panose="02010600030101010101" pitchFamily="2" charset="-122"/>
              </a:rPr>
              <a:t>(</a:t>
            </a:r>
            <a:r>
              <a:rPr lang="zh-CN" altLang="en-US" sz="1500" dirty="0">
                <a:solidFill>
                  <a:srgbClr val="FF0000"/>
                </a:solidFill>
                <a:ea typeface="宋体" panose="02010600030101010101" pitchFamily="2" charset="-122"/>
              </a:rPr>
              <a:t>轮盘赌注选择</a:t>
            </a:r>
            <a:r>
              <a:rPr lang="en-US" altLang="zh-CN" sz="1500" dirty="0">
                <a:ea typeface="宋体" panose="02010600030101010101" pitchFamily="2" charset="-122"/>
              </a:rPr>
              <a:t>)</a:t>
            </a:r>
          </a:p>
          <a:p>
            <a:pPr indent="342900"/>
            <a:r>
              <a:rPr lang="zh-CN" altLang="en-US" sz="1500" dirty="0">
                <a:latin typeface="宋体" panose="02010600030101010101" pitchFamily="2" charset="-122"/>
                <a:ea typeface="宋体" panose="02010600030101010101" pitchFamily="2" charset="-122"/>
              </a:rPr>
              <a:t>利用赌轮选择机制，分</a:t>
            </a:r>
            <a:r>
              <a:rPr lang="en-US" altLang="zh-CN" sz="1500" dirty="0">
                <a:latin typeface="宋体" panose="02010600030101010101" pitchFamily="2" charset="-122"/>
                <a:ea typeface="宋体" panose="02010600030101010101" pitchFamily="2" charset="-122"/>
              </a:rPr>
              <a:t>13</a:t>
            </a:r>
            <a:r>
              <a:rPr lang="zh-CN" altLang="en-US" sz="1500" dirty="0">
                <a:latin typeface="宋体" panose="02010600030101010101" pitchFamily="2" charset="-122"/>
                <a:ea typeface="宋体" panose="02010600030101010101" pitchFamily="2" charset="-122"/>
              </a:rPr>
              <a:t>次从</a:t>
            </a:r>
            <a:r>
              <a:rPr lang="en-US" altLang="zh-CN" sz="1500" dirty="0">
                <a:latin typeface="宋体" panose="02010600030101010101" pitchFamily="2" charset="-122"/>
                <a:ea typeface="宋体" panose="02010600030101010101" pitchFamily="2" charset="-122"/>
              </a:rPr>
              <a:t>13</a:t>
            </a:r>
            <a:r>
              <a:rPr lang="zh-CN" altLang="en-US" sz="1500" dirty="0">
                <a:latin typeface="宋体" panose="02010600030101010101" pitchFamily="2" charset="-122"/>
                <a:ea typeface="宋体" panose="02010600030101010101" pitchFamily="2" charset="-122"/>
              </a:rPr>
              <a:t>个种群中挑选出</a:t>
            </a:r>
            <a:r>
              <a:rPr lang="en-US" altLang="zh-CN" sz="1500" dirty="0">
                <a:latin typeface="宋体" panose="02010600030101010101" pitchFamily="2" charset="-122"/>
                <a:ea typeface="宋体" panose="02010600030101010101" pitchFamily="2" charset="-122"/>
              </a:rPr>
              <a:t>13</a:t>
            </a:r>
            <a:r>
              <a:rPr lang="zh-CN" altLang="en-US" sz="1500" dirty="0">
                <a:latin typeface="宋体" panose="02010600030101010101" pitchFamily="2" charset="-122"/>
                <a:ea typeface="宋体" panose="02010600030101010101" pitchFamily="2" charset="-122"/>
              </a:rPr>
              <a:t>个染色体进行复制。</a:t>
            </a:r>
          </a:p>
          <a:p>
            <a:pPr indent="342900"/>
            <a:r>
              <a:rPr lang="zh-CN" altLang="en-US" sz="1500" dirty="0">
                <a:latin typeface="宋体" panose="02010600030101010101" pitchFamily="2" charset="-122"/>
                <a:ea typeface="宋体" panose="02010600030101010101" pitchFamily="2" charset="-122"/>
              </a:rPr>
              <a:t>每次随机生成一个</a:t>
            </a:r>
            <a:r>
              <a:rPr lang="en-US" altLang="zh-CN" sz="1500" dirty="0">
                <a:latin typeface="宋体" panose="02010600030101010101" pitchFamily="2" charset="-122"/>
                <a:ea typeface="宋体" panose="02010600030101010101" pitchFamily="2" charset="-122"/>
              </a:rPr>
              <a:t>0</a:t>
            </a:r>
            <a:r>
              <a:rPr lang="zh-CN" altLang="en-US" sz="1500" dirty="0">
                <a:latin typeface="宋体" panose="02010600030101010101" pitchFamily="2" charset="-122"/>
                <a:ea typeface="宋体" panose="02010600030101010101" pitchFamily="2" charset="-122"/>
              </a:rPr>
              <a:t>到</a:t>
            </a:r>
            <a:r>
              <a:rPr lang="en-US" altLang="zh-CN" sz="1500" dirty="0">
                <a:latin typeface="宋体" panose="02010600030101010101" pitchFamily="2" charset="-122"/>
                <a:ea typeface="宋体" panose="02010600030101010101" pitchFamily="2" charset="-122"/>
              </a:rPr>
              <a:t>1</a:t>
            </a:r>
            <a:r>
              <a:rPr lang="zh-CN" altLang="en-US" sz="1500" dirty="0">
                <a:latin typeface="宋体" panose="02010600030101010101" pitchFamily="2" charset="-122"/>
                <a:ea typeface="宋体" panose="02010600030101010101" pitchFamily="2" charset="-122"/>
              </a:rPr>
              <a:t>之内的小数，因为适应度越高的染色体的积累概率区间越大，所以适应度越高的染色体被选择的次数会越多，满足了</a:t>
            </a:r>
            <a:r>
              <a:rPr lang="zh-CN" altLang="en-US" sz="1500" dirty="0">
                <a:solidFill>
                  <a:srgbClr val="FF0000"/>
                </a:solidFill>
                <a:latin typeface="宋体" panose="02010600030101010101" pitchFamily="2" charset="-122"/>
                <a:ea typeface="宋体" panose="02010600030101010101" pitchFamily="2" charset="-122"/>
              </a:rPr>
              <a:t>优胜劣汰</a:t>
            </a:r>
            <a:r>
              <a:rPr lang="zh-CN" altLang="en-US" sz="1500" dirty="0">
                <a:latin typeface="宋体" panose="02010600030101010101" pitchFamily="2" charset="-122"/>
                <a:ea typeface="宋体" panose="02010600030101010101" pitchFamily="2" charset="-122"/>
              </a:rPr>
              <a:t>的原则。</a:t>
            </a:r>
          </a:p>
          <a:p>
            <a:pPr indent="342900"/>
            <a:r>
              <a:rPr lang="zh-CN" altLang="en-US" sz="1500" dirty="0">
                <a:latin typeface="宋体" panose="02010600030101010101" pitchFamily="2" charset="-122"/>
                <a:ea typeface="宋体" panose="02010600030101010101" pitchFamily="2" charset="-122"/>
              </a:rPr>
              <a:t>选择</a:t>
            </a:r>
            <a:r>
              <a:rPr lang="en-US" altLang="zh-CN" sz="1500" dirty="0">
                <a:latin typeface="宋体" panose="02010600030101010101" pitchFamily="2" charset="-122"/>
                <a:ea typeface="宋体" panose="02010600030101010101" pitchFamily="2" charset="-122"/>
              </a:rPr>
              <a:t>--</a:t>
            </a:r>
            <a:r>
              <a:rPr lang="zh-CN" altLang="en-US" sz="1500" dirty="0">
                <a:latin typeface="宋体" panose="02010600030101010101" pitchFamily="2" charset="-122"/>
                <a:ea typeface="宋体" panose="02010600030101010101" pitchFamily="2" charset="-122"/>
              </a:rPr>
              <a:t>复制完后，要重新计算每个种群的适应度等信息，与已经保存的最优染色体进行比较，如果比已经存在的适应度还要高就进行最优染色体的更新。</a:t>
            </a:r>
            <a:endParaRPr lang="en-US" altLang="zh-CN" sz="1500" dirty="0">
              <a:latin typeface="宋体" panose="02010600030101010101" pitchFamily="2" charset="-122"/>
              <a:ea typeface="宋体" panose="02010600030101010101" pitchFamily="2" charset="-122"/>
            </a:endParaRPr>
          </a:p>
          <a:p>
            <a:pPr indent="342900"/>
            <a:r>
              <a:rPr lang="zh-CN" altLang="en-US" sz="1500" dirty="0">
                <a:latin typeface="宋体" panose="02010600030101010101" pitchFamily="2" charset="-122"/>
                <a:ea typeface="宋体" panose="02010600030101010101" pitchFamily="2" charset="-122"/>
              </a:rPr>
              <a:t>如果最优染色体没有更新，则说明新成的最大适应度种群不如以前的好，则在新生成的种群中找到适应度最低的，用最优染色体提换掉。</a:t>
            </a:r>
          </a:p>
          <a:p>
            <a:pPr indent="342900"/>
            <a:endParaRPr lang="zh-CN" altLang="en-US" sz="1500" dirty="0">
              <a:ea typeface="宋体" panose="02010600030101010101" pitchFamily="2" charset="-122"/>
            </a:endParaRPr>
          </a:p>
        </p:txBody>
      </p:sp>
    </p:spTree>
    <p:extLst>
      <p:ext uri="{BB962C8B-B14F-4D97-AF65-F5344CB8AC3E}">
        <p14:creationId xmlns:p14="http://schemas.microsoft.com/office/powerpoint/2010/main" val="788445573"/>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hape 584"/>
          <p:cNvSpPr>
            <a:spLocks noChangeArrowheads="1"/>
          </p:cNvSpPr>
          <p:nvPr/>
        </p:nvSpPr>
        <p:spPr bwMode="auto">
          <a:xfrm>
            <a:off x="0" y="1103710"/>
            <a:ext cx="255985" cy="351234"/>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4289" rIns="3428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ctr" defTabSz="685800" hangingPunct="0">
              <a:spcBef>
                <a:spcPct val="0"/>
              </a:spcBef>
              <a:buClrTx/>
              <a:buSzTx/>
            </a:pPr>
            <a:endParaRPr lang="zh-CN" altLang="zh-CN" sz="1350">
              <a:solidFill>
                <a:srgbClr val="FFFFFF"/>
              </a:solidFill>
              <a:effectLst/>
            </a:endParaRPr>
          </a:p>
        </p:txBody>
      </p:sp>
      <p:sp>
        <p:nvSpPr>
          <p:cNvPr id="32771" name="Shape 585"/>
          <p:cNvSpPr>
            <a:spLocks noChangeArrowheads="1"/>
          </p:cNvSpPr>
          <p:nvPr/>
        </p:nvSpPr>
        <p:spPr bwMode="auto">
          <a:xfrm>
            <a:off x="301228" y="1129904"/>
            <a:ext cx="37753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34289" rIns="34289">
            <a:spAutoFit/>
          </a:bodyP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l" defTabSz="685800" hangingPunct="0">
              <a:spcBef>
                <a:spcPct val="0"/>
              </a:spcBef>
              <a:buClrTx/>
              <a:buSzTx/>
            </a:pPr>
            <a:r>
              <a:rPr lang="zh-CN" altLang="en-US" sz="1800">
                <a:solidFill>
                  <a:srgbClr val="262626"/>
                </a:solidFill>
                <a:effectLst/>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遗传算法的应用</a:t>
            </a:r>
            <a:r>
              <a:rPr lang="en-US" altLang="zh-CN" sz="1800">
                <a:solidFill>
                  <a:srgbClr val="262626"/>
                </a:solidFill>
                <a:effectLst/>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-TSP</a:t>
            </a:r>
            <a:r>
              <a:rPr lang="zh-CN" altLang="en-US" sz="1800">
                <a:solidFill>
                  <a:srgbClr val="262626"/>
                </a:solidFill>
                <a:effectLst/>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（旅行商问题）</a:t>
            </a:r>
            <a:endParaRPr lang="zh-CN" altLang="zh-CN" sz="1800">
              <a:solidFill>
                <a:srgbClr val="262626"/>
              </a:solidFill>
              <a:effectLst/>
              <a:latin typeface="Microsoft YaHei" panose="020B0503020204020204" pitchFamily="34" charset="-122"/>
              <a:ea typeface="Microsoft YaHei" panose="020B0503020204020204" pitchFamily="34" charset="-122"/>
              <a:cs typeface="Times New Roman" panose="02020603050405020304" pitchFamily="18" charset="0"/>
              <a:sym typeface="Microsoft YaHei" panose="020B0503020204020204" pitchFamily="34" charset="-122"/>
            </a:endParaRPr>
          </a:p>
        </p:txBody>
      </p:sp>
      <p:sp>
        <p:nvSpPr>
          <p:cNvPr id="32772" name="Shape 598"/>
          <p:cNvSpPr>
            <a:spLocks noChangeArrowheads="1"/>
          </p:cNvSpPr>
          <p:nvPr/>
        </p:nvSpPr>
        <p:spPr bwMode="auto">
          <a:xfrm>
            <a:off x="-7144" y="5929312"/>
            <a:ext cx="9158288" cy="71438"/>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4289" rIns="3428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l" defTabSz="685800" hangingPunct="0">
              <a:spcBef>
                <a:spcPct val="0"/>
              </a:spcBef>
              <a:buClrTx/>
              <a:buSzTx/>
            </a:pPr>
            <a:endParaRPr lang="zh-CN" altLang="zh-CN" sz="1350">
              <a:effectLst/>
            </a:endParaRPr>
          </a:p>
        </p:txBody>
      </p:sp>
      <p:sp>
        <p:nvSpPr>
          <p:cNvPr id="32773" name="文本占位符 3"/>
          <p:cNvSpPr>
            <a:spLocks noGrp="1"/>
          </p:cNvSpPr>
          <p:nvPr>
            <p:ph type="body" idx="4294967295"/>
          </p:nvPr>
        </p:nvSpPr>
        <p:spPr>
          <a:xfrm>
            <a:off x="0" y="1611313"/>
            <a:ext cx="7886700" cy="4225925"/>
          </a:xfrm>
        </p:spPr>
        <p:txBody>
          <a:bodyPr/>
          <a:lstStyle/>
          <a:p>
            <a:pPr indent="342900"/>
            <a:r>
              <a:rPr lang="en-US" altLang="zh-CN" sz="1500" dirty="0">
                <a:ea typeface="宋体" panose="02010600030101010101" pitchFamily="2" charset="-122"/>
              </a:rPr>
              <a:t>4.</a:t>
            </a:r>
            <a:r>
              <a:rPr lang="zh-CN" altLang="en-US" sz="1500" dirty="0">
                <a:ea typeface="宋体" panose="02010600030101010101" pitchFamily="2" charset="-122"/>
              </a:rPr>
              <a:t>交叉运算</a:t>
            </a:r>
            <a:endParaRPr lang="en-US" altLang="zh-CN" sz="1500" dirty="0">
              <a:ea typeface="宋体" panose="02010600030101010101" pitchFamily="2" charset="-122"/>
            </a:endParaRPr>
          </a:p>
          <a:p>
            <a:pPr indent="342900"/>
            <a:r>
              <a:rPr lang="zh-CN" altLang="en-US" sz="1500" dirty="0">
                <a:latin typeface="宋体" panose="02010600030101010101" pitchFamily="2" charset="-122"/>
                <a:ea typeface="宋体" panose="02010600030101010101" pitchFamily="2" charset="-122"/>
              </a:rPr>
              <a:t>这样便能得到两个新的子代，我们只需随机返回一个子代即可。</a:t>
            </a:r>
            <a:endParaRPr lang="en-US" altLang="zh-CN" sz="1500" dirty="0">
              <a:latin typeface="宋体" panose="02010600030101010101" pitchFamily="2" charset="-122"/>
              <a:ea typeface="宋体" panose="02010600030101010101" pitchFamily="2" charset="-122"/>
            </a:endParaRPr>
          </a:p>
          <a:p>
            <a:pPr indent="342900"/>
            <a:endParaRPr lang="en-US" altLang="zh-CN" sz="1500" dirty="0">
              <a:ea typeface="宋体" panose="02010600030101010101" pitchFamily="2" charset="-122"/>
            </a:endParaRPr>
          </a:p>
          <a:p>
            <a:pPr indent="342900"/>
            <a:endParaRPr lang="en-US" altLang="zh-CN" sz="1500" dirty="0">
              <a:ea typeface="宋体" panose="02010600030101010101" pitchFamily="2" charset="-122"/>
            </a:endParaRPr>
          </a:p>
          <a:p>
            <a:pPr indent="342900"/>
            <a:endParaRPr lang="en-US" altLang="zh-CN" sz="1500" dirty="0">
              <a:ea typeface="宋体" panose="02010600030101010101" pitchFamily="2" charset="-122"/>
            </a:endParaRPr>
          </a:p>
          <a:p>
            <a:pPr indent="342900"/>
            <a:endParaRPr lang="en-US" altLang="zh-CN" sz="1500" dirty="0">
              <a:ea typeface="宋体" panose="02010600030101010101" pitchFamily="2" charset="-122"/>
            </a:endParaRPr>
          </a:p>
          <a:p>
            <a:pPr indent="342900"/>
            <a:endParaRPr lang="en-US" altLang="zh-CN" sz="1500" dirty="0">
              <a:ea typeface="宋体" panose="02010600030101010101" pitchFamily="2" charset="-122"/>
            </a:endParaRPr>
          </a:p>
          <a:p>
            <a:pPr indent="342900"/>
            <a:endParaRPr lang="en-US" altLang="zh-CN" sz="1500" dirty="0">
              <a:ea typeface="宋体" panose="02010600030101010101" pitchFamily="2" charset="-122"/>
            </a:endParaRPr>
          </a:p>
          <a:p>
            <a:pPr indent="342900"/>
            <a:endParaRPr lang="en-US" altLang="zh-CN" sz="1500" dirty="0">
              <a:ea typeface="宋体" panose="02010600030101010101" pitchFamily="2" charset="-122"/>
            </a:endParaRPr>
          </a:p>
          <a:p>
            <a:pPr indent="342900"/>
            <a:endParaRPr lang="en-US" altLang="zh-CN" sz="1500" dirty="0">
              <a:ea typeface="宋体" panose="02010600030101010101" pitchFamily="2" charset="-122"/>
            </a:endParaRPr>
          </a:p>
          <a:p>
            <a:pPr indent="342900"/>
            <a:endParaRPr lang="en-US" altLang="zh-CN" sz="1500" dirty="0">
              <a:ea typeface="宋体" panose="02010600030101010101" pitchFamily="2" charset="-122"/>
            </a:endParaRPr>
          </a:p>
          <a:p>
            <a:pPr indent="342900"/>
            <a:endParaRPr lang="en-US" altLang="zh-CN" sz="1500" dirty="0">
              <a:ea typeface="宋体" panose="02010600030101010101" pitchFamily="2" charset="-122"/>
            </a:endParaRPr>
          </a:p>
          <a:p>
            <a:pPr indent="342900"/>
            <a:endParaRPr lang="en-US" altLang="zh-CN" sz="1500" dirty="0">
              <a:ea typeface="宋体" panose="02010600030101010101" pitchFamily="2" charset="-122"/>
            </a:endParaRPr>
          </a:p>
          <a:p>
            <a:pPr indent="342900" algn="ctr"/>
            <a:r>
              <a:rPr lang="zh-CN" altLang="en-US" sz="1350" dirty="0">
                <a:ea typeface="宋体" panose="02010600030101010101" pitchFamily="2" charset="-122"/>
              </a:rPr>
              <a:t>交叉运算图例</a:t>
            </a:r>
            <a:endParaRPr lang="en-US" altLang="zh-CN" sz="1350" dirty="0">
              <a:ea typeface="宋体" panose="02010600030101010101" pitchFamily="2" charset="-122"/>
            </a:endParaRPr>
          </a:p>
          <a:p>
            <a:pPr indent="342900"/>
            <a:endParaRPr lang="zh-CN" altLang="en-US" sz="1500" dirty="0">
              <a:ea typeface="宋体" panose="02010600030101010101" pitchFamily="2" charset="-122"/>
            </a:endParaRPr>
          </a:p>
        </p:txBody>
      </p:sp>
      <p:pic>
        <p:nvPicPr>
          <p:cNvPr id="32774"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97857" y="2146495"/>
            <a:ext cx="4602956" cy="3259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4564408"/>
      </p:ext>
    </p:extLst>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hape 584"/>
          <p:cNvSpPr>
            <a:spLocks noChangeArrowheads="1"/>
          </p:cNvSpPr>
          <p:nvPr/>
        </p:nvSpPr>
        <p:spPr bwMode="auto">
          <a:xfrm>
            <a:off x="0" y="1103710"/>
            <a:ext cx="255985" cy="351234"/>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4289" rIns="3428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ctr" defTabSz="685800" hangingPunct="0">
              <a:spcBef>
                <a:spcPct val="0"/>
              </a:spcBef>
              <a:buClrTx/>
              <a:buSzTx/>
            </a:pPr>
            <a:endParaRPr lang="zh-CN" altLang="zh-CN" sz="1350">
              <a:solidFill>
                <a:srgbClr val="FFFFFF"/>
              </a:solidFill>
              <a:effectLst/>
            </a:endParaRPr>
          </a:p>
        </p:txBody>
      </p:sp>
      <p:sp>
        <p:nvSpPr>
          <p:cNvPr id="31747" name="Shape 585"/>
          <p:cNvSpPr>
            <a:spLocks noChangeArrowheads="1"/>
          </p:cNvSpPr>
          <p:nvPr/>
        </p:nvSpPr>
        <p:spPr bwMode="auto">
          <a:xfrm>
            <a:off x="301228" y="1129904"/>
            <a:ext cx="37753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34289" rIns="34289">
            <a:spAutoFit/>
          </a:bodyP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l" defTabSz="685800" hangingPunct="0">
              <a:spcBef>
                <a:spcPct val="0"/>
              </a:spcBef>
              <a:buClrTx/>
              <a:buSzTx/>
            </a:pPr>
            <a:r>
              <a:rPr lang="zh-CN" altLang="en-US" sz="1800">
                <a:solidFill>
                  <a:srgbClr val="262626"/>
                </a:solidFill>
                <a:effectLst/>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遗传算法的应用</a:t>
            </a:r>
            <a:r>
              <a:rPr lang="en-US" altLang="zh-CN" sz="1800">
                <a:solidFill>
                  <a:srgbClr val="262626"/>
                </a:solidFill>
                <a:effectLst/>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-TSP</a:t>
            </a:r>
            <a:r>
              <a:rPr lang="zh-CN" altLang="en-US" sz="1800">
                <a:solidFill>
                  <a:srgbClr val="262626"/>
                </a:solidFill>
                <a:effectLst/>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（旅行商问题）</a:t>
            </a:r>
            <a:endParaRPr lang="zh-CN" altLang="zh-CN" sz="1800">
              <a:solidFill>
                <a:srgbClr val="262626"/>
              </a:solidFill>
              <a:effectLst/>
              <a:latin typeface="Microsoft YaHei" panose="020B0503020204020204" pitchFamily="34" charset="-122"/>
              <a:ea typeface="Microsoft YaHei" panose="020B0503020204020204" pitchFamily="34" charset="-122"/>
              <a:cs typeface="Times New Roman" panose="02020603050405020304" pitchFamily="18" charset="0"/>
              <a:sym typeface="Microsoft YaHei" panose="020B0503020204020204" pitchFamily="34" charset="-122"/>
            </a:endParaRPr>
          </a:p>
        </p:txBody>
      </p:sp>
      <p:sp>
        <p:nvSpPr>
          <p:cNvPr id="31748" name="Shape 598"/>
          <p:cNvSpPr>
            <a:spLocks noChangeArrowheads="1"/>
          </p:cNvSpPr>
          <p:nvPr/>
        </p:nvSpPr>
        <p:spPr bwMode="auto">
          <a:xfrm>
            <a:off x="-7144" y="5929312"/>
            <a:ext cx="9158288" cy="71438"/>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4289" rIns="3428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l" defTabSz="685800" hangingPunct="0">
              <a:spcBef>
                <a:spcPct val="0"/>
              </a:spcBef>
              <a:buClrTx/>
              <a:buSzTx/>
            </a:pPr>
            <a:endParaRPr lang="zh-CN" altLang="zh-CN" sz="1350">
              <a:effectLst/>
            </a:endParaRPr>
          </a:p>
        </p:txBody>
      </p:sp>
      <p:sp>
        <p:nvSpPr>
          <p:cNvPr id="31749" name="文本占位符 3"/>
          <p:cNvSpPr>
            <a:spLocks noGrp="1"/>
          </p:cNvSpPr>
          <p:nvPr>
            <p:ph type="body" idx="4294967295"/>
          </p:nvPr>
        </p:nvSpPr>
        <p:spPr>
          <a:xfrm>
            <a:off x="0" y="1603375"/>
            <a:ext cx="7058025" cy="3694113"/>
          </a:xfrm>
        </p:spPr>
        <p:txBody>
          <a:bodyPr/>
          <a:lstStyle/>
          <a:p>
            <a:pPr indent="342900"/>
            <a:r>
              <a:rPr lang="zh-CN" altLang="en-US" sz="1500" dirty="0"/>
              <a:t>  </a:t>
            </a:r>
            <a:r>
              <a:rPr lang="en-US" altLang="zh-CN" sz="1500" dirty="0">
                <a:ea typeface="宋体" panose="02010600030101010101" pitchFamily="2" charset="-122"/>
              </a:rPr>
              <a:t>4.</a:t>
            </a:r>
            <a:r>
              <a:rPr lang="zh-CN" altLang="en-US" sz="1500" dirty="0">
                <a:ea typeface="宋体" panose="02010600030101010101" pitchFamily="2" charset="-122"/>
              </a:rPr>
              <a:t>交叉运算</a:t>
            </a:r>
            <a:endParaRPr lang="en-US" altLang="zh-CN" sz="1500" dirty="0"/>
          </a:p>
          <a:p>
            <a:pPr indent="342900"/>
            <a:r>
              <a:rPr lang="zh-CN" altLang="en-US" sz="1500" dirty="0">
                <a:latin typeface="宋体" panose="02010600030101010101" pitchFamily="2" charset="-122"/>
                <a:ea typeface="宋体" panose="02010600030101010101" pitchFamily="2" charset="-122"/>
              </a:rPr>
              <a:t>每一代的繁衍都让</a:t>
            </a:r>
            <a:r>
              <a:rPr lang="en-US" altLang="zh-CN" sz="1500" dirty="0">
                <a:latin typeface="宋体" panose="02010600030101010101" pitchFamily="2" charset="-122"/>
                <a:ea typeface="宋体" panose="02010600030101010101" pitchFamily="2" charset="-122"/>
              </a:rPr>
              <a:t>13</a:t>
            </a:r>
            <a:r>
              <a:rPr lang="zh-CN" altLang="en-US" sz="1500" dirty="0">
                <a:latin typeface="宋体" panose="02010600030101010101" pitchFamily="2" charset="-122"/>
                <a:ea typeface="宋体" panose="02010600030101010101" pitchFamily="2" charset="-122"/>
              </a:rPr>
              <a:t>个种群中相邻的两个种群进行染色体交叉，交叉率为</a:t>
            </a:r>
            <a:r>
              <a:rPr lang="en-US" altLang="zh-CN" sz="1500" dirty="0">
                <a:latin typeface="宋体" panose="02010600030101010101" pitchFamily="2" charset="-122"/>
                <a:ea typeface="宋体" panose="02010600030101010101" pitchFamily="2" charset="-122"/>
              </a:rPr>
              <a:t>1</a:t>
            </a:r>
            <a:r>
              <a:rPr lang="zh-CN" altLang="en-US" sz="1500" dirty="0">
                <a:latin typeface="宋体" panose="02010600030101010101" pitchFamily="2" charset="-122"/>
                <a:ea typeface="宋体" panose="02010600030101010101" pitchFamily="2" charset="-122"/>
              </a:rPr>
              <a:t>，即</a:t>
            </a:r>
            <a:r>
              <a:rPr lang="en-US" altLang="zh-CN" sz="1500" dirty="0">
                <a:latin typeface="宋体" panose="02010600030101010101" pitchFamily="2" charset="-122"/>
                <a:ea typeface="宋体" panose="02010600030101010101" pitchFamily="2" charset="-122"/>
              </a:rPr>
              <a:t>0</a:t>
            </a:r>
            <a:r>
              <a:rPr lang="zh-CN" altLang="en-US" sz="1500" dirty="0">
                <a:latin typeface="宋体" panose="02010600030101010101" pitchFamily="2" charset="-122"/>
                <a:ea typeface="宋体" panose="02010600030101010101" pitchFamily="2" charset="-122"/>
              </a:rPr>
              <a:t>号种群和</a:t>
            </a:r>
            <a:r>
              <a:rPr lang="en-US" altLang="zh-CN" sz="1500" dirty="0">
                <a:latin typeface="宋体" panose="02010600030101010101" pitchFamily="2" charset="-122"/>
                <a:ea typeface="宋体" panose="02010600030101010101" pitchFamily="2" charset="-122"/>
              </a:rPr>
              <a:t>1</a:t>
            </a:r>
            <a:r>
              <a:rPr lang="zh-CN" altLang="en-US" sz="1500" dirty="0">
                <a:latin typeface="宋体" panose="02010600030101010101" pitchFamily="2" charset="-122"/>
                <a:ea typeface="宋体" panose="02010600030101010101" pitchFamily="2" charset="-122"/>
              </a:rPr>
              <a:t>号种群交叉，</a:t>
            </a:r>
            <a:r>
              <a:rPr lang="en-US" altLang="zh-CN" sz="1500" dirty="0">
                <a:latin typeface="宋体" panose="02010600030101010101" pitchFamily="2" charset="-122"/>
                <a:ea typeface="宋体" panose="02010600030101010101" pitchFamily="2" charset="-122"/>
              </a:rPr>
              <a:t>2</a:t>
            </a:r>
            <a:r>
              <a:rPr lang="zh-CN" altLang="en-US" sz="1500" dirty="0">
                <a:latin typeface="宋体" panose="02010600030101010101" pitchFamily="2" charset="-122"/>
                <a:ea typeface="宋体" panose="02010600030101010101" pitchFamily="2" charset="-122"/>
              </a:rPr>
              <a:t>号种群和</a:t>
            </a:r>
            <a:r>
              <a:rPr lang="en-US" altLang="zh-CN" sz="1500" dirty="0">
                <a:latin typeface="宋体" panose="02010600030101010101" pitchFamily="2" charset="-122"/>
                <a:ea typeface="宋体" panose="02010600030101010101" pitchFamily="2" charset="-122"/>
              </a:rPr>
              <a:t>3</a:t>
            </a:r>
            <a:r>
              <a:rPr lang="zh-CN" altLang="en-US" sz="1500" dirty="0">
                <a:latin typeface="宋体" panose="02010600030101010101" pitchFamily="2" charset="-122"/>
                <a:ea typeface="宋体" panose="02010600030101010101" pitchFamily="2" charset="-122"/>
              </a:rPr>
              <a:t>号种群交叉，以此类推。交叉段是由</a:t>
            </a:r>
            <a:r>
              <a:rPr lang="en-US" altLang="zh-CN" sz="1500" dirty="0">
                <a:latin typeface="宋体" panose="02010600030101010101" pitchFamily="2" charset="-122"/>
                <a:ea typeface="宋体" panose="02010600030101010101" pitchFamily="2" charset="-122"/>
              </a:rPr>
              <a:t>2</a:t>
            </a:r>
            <a:r>
              <a:rPr lang="zh-CN" altLang="en-US" sz="1500" dirty="0">
                <a:latin typeface="宋体" panose="02010600030101010101" pitchFamily="2" charset="-122"/>
                <a:ea typeface="宋体" panose="02010600030101010101" pitchFamily="2" charset="-122"/>
              </a:rPr>
              <a:t>个随机数决定，采用部分映射交叉，直接交换由随机数产生的染色体片段。</a:t>
            </a:r>
          </a:p>
          <a:p>
            <a:pPr indent="342900"/>
            <a:r>
              <a:rPr lang="zh-CN" altLang="en-US" sz="1500" dirty="0">
                <a:latin typeface="宋体" panose="02010600030101010101" pitchFamily="2" charset="-122"/>
                <a:ea typeface="宋体" panose="02010600030101010101" pitchFamily="2" charset="-122"/>
              </a:rPr>
              <a:t>交叉完后要重新计算每个种群的适应度等信息，与已经保存的</a:t>
            </a:r>
            <a:r>
              <a:rPr lang="zh-CN" altLang="en-US" sz="1500" dirty="0">
                <a:solidFill>
                  <a:srgbClr val="FF0000"/>
                </a:solidFill>
                <a:latin typeface="宋体" panose="02010600030101010101" pitchFamily="2" charset="-122"/>
                <a:ea typeface="宋体" panose="02010600030101010101" pitchFamily="2" charset="-122"/>
              </a:rPr>
              <a:t>最优染色体</a:t>
            </a:r>
            <a:r>
              <a:rPr lang="zh-CN" altLang="en-US" sz="1500" dirty="0">
                <a:latin typeface="宋体" panose="02010600030101010101" pitchFamily="2" charset="-122"/>
                <a:ea typeface="宋体" panose="02010600030101010101" pitchFamily="2" charset="-122"/>
              </a:rPr>
              <a:t>进行比较，如果比已经存在的适应度还要高就进行最优染色体的</a:t>
            </a:r>
            <a:r>
              <a:rPr lang="zh-CN" altLang="en-US" sz="1500" dirty="0">
                <a:solidFill>
                  <a:srgbClr val="FF0000"/>
                </a:solidFill>
                <a:latin typeface="宋体" panose="02010600030101010101" pitchFamily="2" charset="-122"/>
                <a:ea typeface="宋体" panose="02010600030101010101" pitchFamily="2" charset="-122"/>
              </a:rPr>
              <a:t>更新</a:t>
            </a:r>
            <a:r>
              <a:rPr lang="zh-CN" altLang="en-US" sz="1500" dirty="0">
                <a:latin typeface="宋体" panose="02010600030101010101" pitchFamily="2" charset="-122"/>
                <a:ea typeface="宋体" panose="02010600030101010101" pitchFamily="2" charset="-122"/>
              </a:rPr>
              <a:t>。</a:t>
            </a:r>
            <a:endParaRPr lang="en-US" altLang="zh-CN" sz="1500" dirty="0">
              <a:latin typeface="宋体" panose="02010600030101010101" pitchFamily="2" charset="-122"/>
              <a:ea typeface="宋体" panose="02010600030101010101" pitchFamily="2" charset="-122"/>
            </a:endParaRPr>
          </a:p>
          <a:p>
            <a:pPr indent="342900"/>
            <a:r>
              <a:rPr lang="zh-CN" altLang="en-US" sz="1500" dirty="0">
                <a:latin typeface="宋体" panose="02010600030101010101" pitchFamily="2" charset="-122"/>
                <a:ea typeface="宋体" panose="02010600030101010101" pitchFamily="2" charset="-122"/>
              </a:rPr>
              <a:t>如果最优染色体没有更新，则说明新成的最大适应度种群不如以前的好，则在新生成的种群中找到适应度最低的，用</a:t>
            </a:r>
            <a:r>
              <a:rPr lang="zh-CN" altLang="en-US" sz="1500" dirty="0">
                <a:solidFill>
                  <a:srgbClr val="FF0000"/>
                </a:solidFill>
                <a:latin typeface="宋体" panose="02010600030101010101" pitchFamily="2" charset="-122"/>
                <a:ea typeface="宋体" panose="02010600030101010101" pitchFamily="2" charset="-122"/>
              </a:rPr>
              <a:t>最优染色体</a:t>
            </a:r>
            <a:r>
              <a:rPr lang="zh-CN" altLang="en-US" sz="1500" dirty="0">
                <a:latin typeface="宋体" panose="02010600030101010101" pitchFamily="2" charset="-122"/>
                <a:ea typeface="宋体" panose="02010600030101010101" pitchFamily="2" charset="-122"/>
              </a:rPr>
              <a:t>提换掉。</a:t>
            </a:r>
          </a:p>
          <a:p>
            <a:pPr indent="342900"/>
            <a:endParaRPr lang="zh-CN" altLang="en-US" sz="1500" dirty="0">
              <a:ea typeface="宋体" panose="02010600030101010101" pitchFamily="2" charset="-122"/>
            </a:endParaRPr>
          </a:p>
        </p:txBody>
      </p:sp>
    </p:spTree>
    <p:extLst>
      <p:ext uri="{BB962C8B-B14F-4D97-AF65-F5344CB8AC3E}">
        <p14:creationId xmlns:p14="http://schemas.microsoft.com/office/powerpoint/2010/main" val="765148483"/>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hape 584"/>
          <p:cNvSpPr>
            <a:spLocks noChangeArrowheads="1"/>
          </p:cNvSpPr>
          <p:nvPr/>
        </p:nvSpPr>
        <p:spPr bwMode="auto">
          <a:xfrm>
            <a:off x="0" y="1103710"/>
            <a:ext cx="255985" cy="351234"/>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4289" rIns="3428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ctr" defTabSz="685800" hangingPunct="0">
              <a:spcBef>
                <a:spcPct val="0"/>
              </a:spcBef>
              <a:buClrTx/>
              <a:buSzTx/>
            </a:pPr>
            <a:endParaRPr lang="zh-CN" altLang="zh-CN" sz="1350">
              <a:solidFill>
                <a:srgbClr val="FFFFFF"/>
              </a:solidFill>
              <a:effectLst/>
            </a:endParaRPr>
          </a:p>
        </p:txBody>
      </p:sp>
      <p:sp>
        <p:nvSpPr>
          <p:cNvPr id="32771" name="Shape 585"/>
          <p:cNvSpPr>
            <a:spLocks noChangeArrowheads="1"/>
          </p:cNvSpPr>
          <p:nvPr/>
        </p:nvSpPr>
        <p:spPr bwMode="auto">
          <a:xfrm>
            <a:off x="301228" y="1129904"/>
            <a:ext cx="37753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34289" rIns="34289">
            <a:spAutoFit/>
          </a:bodyP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l" defTabSz="685800" hangingPunct="0">
              <a:spcBef>
                <a:spcPct val="0"/>
              </a:spcBef>
              <a:buClrTx/>
              <a:buSzTx/>
            </a:pPr>
            <a:r>
              <a:rPr lang="zh-CN" altLang="en-US" sz="1800">
                <a:solidFill>
                  <a:srgbClr val="262626"/>
                </a:solidFill>
                <a:effectLst/>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遗传算法的应用</a:t>
            </a:r>
            <a:r>
              <a:rPr lang="en-US" altLang="zh-CN" sz="1800">
                <a:solidFill>
                  <a:srgbClr val="262626"/>
                </a:solidFill>
                <a:effectLst/>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-TSP</a:t>
            </a:r>
            <a:r>
              <a:rPr lang="zh-CN" altLang="en-US" sz="1800">
                <a:solidFill>
                  <a:srgbClr val="262626"/>
                </a:solidFill>
                <a:effectLst/>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（旅行商问题）</a:t>
            </a:r>
            <a:endParaRPr lang="zh-CN" altLang="zh-CN" sz="1800">
              <a:solidFill>
                <a:srgbClr val="262626"/>
              </a:solidFill>
              <a:effectLst/>
              <a:latin typeface="Microsoft YaHei" panose="020B0503020204020204" pitchFamily="34" charset="-122"/>
              <a:ea typeface="Microsoft YaHei" panose="020B0503020204020204" pitchFamily="34" charset="-122"/>
              <a:cs typeface="Times New Roman" panose="02020603050405020304" pitchFamily="18" charset="0"/>
              <a:sym typeface="Microsoft YaHei" panose="020B0503020204020204" pitchFamily="34" charset="-122"/>
            </a:endParaRPr>
          </a:p>
        </p:txBody>
      </p:sp>
      <p:sp>
        <p:nvSpPr>
          <p:cNvPr id="32772" name="Shape 598"/>
          <p:cNvSpPr>
            <a:spLocks noChangeArrowheads="1"/>
          </p:cNvSpPr>
          <p:nvPr/>
        </p:nvSpPr>
        <p:spPr bwMode="auto">
          <a:xfrm>
            <a:off x="-7144" y="5929312"/>
            <a:ext cx="9158288" cy="71438"/>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4289" rIns="3428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l" defTabSz="685800" hangingPunct="0">
              <a:spcBef>
                <a:spcPct val="0"/>
              </a:spcBef>
              <a:buClrTx/>
              <a:buSzTx/>
            </a:pPr>
            <a:endParaRPr lang="zh-CN" altLang="zh-CN" sz="1350">
              <a:effectLst/>
            </a:endParaRPr>
          </a:p>
        </p:txBody>
      </p:sp>
      <p:sp>
        <p:nvSpPr>
          <p:cNvPr id="32773" name="文本占位符 3"/>
          <p:cNvSpPr>
            <a:spLocks noGrp="1"/>
          </p:cNvSpPr>
          <p:nvPr>
            <p:ph type="body" idx="4294967295"/>
          </p:nvPr>
        </p:nvSpPr>
        <p:spPr>
          <a:xfrm>
            <a:off x="0" y="1611313"/>
            <a:ext cx="7886700" cy="4000500"/>
          </a:xfrm>
        </p:spPr>
        <p:txBody>
          <a:bodyPr/>
          <a:lstStyle/>
          <a:p>
            <a:pPr indent="342900"/>
            <a:r>
              <a:rPr lang="en-US" altLang="zh-CN" sz="1500" dirty="0">
                <a:ea typeface="宋体" panose="02010600030101010101" pitchFamily="2" charset="-122"/>
              </a:rPr>
              <a:t>5.</a:t>
            </a:r>
            <a:r>
              <a:rPr lang="zh-CN" altLang="en-US" sz="1500" dirty="0">
                <a:ea typeface="宋体" panose="02010600030101010101" pitchFamily="2" charset="-122"/>
              </a:rPr>
              <a:t>变异运算</a:t>
            </a:r>
            <a:endParaRPr lang="en-US" altLang="zh-CN" sz="1500" dirty="0">
              <a:ea typeface="宋体" panose="02010600030101010101" pitchFamily="2" charset="-122"/>
            </a:endParaRPr>
          </a:p>
          <a:p>
            <a:pPr indent="342900"/>
            <a:r>
              <a:rPr lang="zh-CN" altLang="en-US" sz="1500" dirty="0">
                <a:latin typeface="宋体" panose="02010600030101010101" pitchFamily="2" charset="-122"/>
                <a:ea typeface="宋体" panose="02010600030101010101" pitchFamily="2" charset="-122"/>
              </a:rPr>
              <a:t>为了避免陷入局部最优解，我们要以一定概率让基因发生变异。</a:t>
            </a:r>
            <a:endParaRPr lang="en-US" altLang="zh-CN" sz="1500" dirty="0">
              <a:latin typeface="宋体" panose="02010600030101010101" pitchFamily="2" charset="-122"/>
              <a:ea typeface="宋体" panose="02010600030101010101" pitchFamily="2" charset="-122"/>
            </a:endParaRPr>
          </a:p>
          <a:p>
            <a:pPr indent="342900"/>
            <a:r>
              <a:rPr lang="zh-CN" altLang="en-US" sz="1500" dirty="0">
                <a:latin typeface="宋体" panose="02010600030101010101" pitchFamily="2" charset="-122"/>
                <a:ea typeface="宋体" panose="02010600030101010101" pitchFamily="2" charset="-122"/>
              </a:rPr>
              <a:t>由于我们的染色体是一个数组，常见的基本变异可以有 </a:t>
            </a:r>
            <a:r>
              <a:rPr lang="zh-CN" altLang="en-US" sz="1500" b="1" dirty="0">
                <a:latin typeface="宋体" panose="02010600030101010101" pitchFamily="2" charset="-122"/>
                <a:ea typeface="宋体" panose="02010600030101010101" pitchFamily="2" charset="-122"/>
              </a:rPr>
              <a:t>交换 </a:t>
            </a:r>
            <a:r>
              <a:rPr lang="zh-CN" altLang="en-US" sz="1500" dirty="0">
                <a:latin typeface="宋体" panose="02010600030101010101" pitchFamily="2" charset="-122"/>
                <a:ea typeface="宋体" panose="02010600030101010101" pitchFamily="2" charset="-122"/>
              </a:rPr>
              <a:t>、 </a:t>
            </a:r>
            <a:r>
              <a:rPr lang="zh-CN" altLang="en-US" sz="1500" b="1" dirty="0">
                <a:latin typeface="宋体" panose="02010600030101010101" pitchFamily="2" charset="-122"/>
                <a:ea typeface="宋体" panose="02010600030101010101" pitchFamily="2" charset="-122"/>
              </a:rPr>
              <a:t>移动 </a:t>
            </a:r>
            <a:r>
              <a:rPr lang="zh-CN" altLang="en-US" sz="1500" dirty="0">
                <a:latin typeface="宋体" panose="02010600030101010101" pitchFamily="2" charset="-122"/>
                <a:ea typeface="宋体" panose="02010600030101010101" pitchFamily="2" charset="-122"/>
              </a:rPr>
              <a:t>、 </a:t>
            </a:r>
            <a:r>
              <a:rPr lang="zh-CN" altLang="en-US" sz="1500" b="1" dirty="0">
                <a:latin typeface="宋体" panose="02010600030101010101" pitchFamily="2" charset="-122"/>
                <a:ea typeface="宋体" panose="02010600030101010101" pitchFamily="2" charset="-122"/>
              </a:rPr>
              <a:t>倒序 </a:t>
            </a:r>
            <a:r>
              <a:rPr lang="zh-CN" altLang="en-US" sz="1500" dirty="0">
                <a:latin typeface="宋体" panose="02010600030101010101" pitchFamily="2" charset="-122"/>
                <a:ea typeface="宋体" panose="02010600030101010101" pitchFamily="2" charset="-122"/>
              </a:rPr>
              <a:t>等几种。</a:t>
            </a:r>
            <a:endParaRPr lang="en-US" altLang="zh-CN" sz="1500" dirty="0">
              <a:latin typeface="宋体" panose="02010600030101010101" pitchFamily="2" charset="-122"/>
              <a:ea typeface="宋体" panose="02010600030101010101" pitchFamily="2" charset="-122"/>
            </a:endParaRPr>
          </a:p>
          <a:p>
            <a:pPr indent="342900"/>
            <a:endParaRPr lang="en-US" altLang="zh-CN" sz="1500" dirty="0"/>
          </a:p>
          <a:p>
            <a:pPr indent="342900"/>
            <a:endParaRPr lang="en-US" altLang="zh-CN" sz="1500" dirty="0"/>
          </a:p>
          <a:p>
            <a:pPr indent="342900"/>
            <a:endParaRPr lang="en-US" altLang="zh-CN" sz="1500" dirty="0"/>
          </a:p>
          <a:p>
            <a:pPr indent="342900"/>
            <a:endParaRPr lang="en-US" altLang="zh-CN" sz="1500" dirty="0"/>
          </a:p>
          <a:p>
            <a:pPr indent="342900"/>
            <a:endParaRPr lang="en-US" altLang="zh-CN" sz="1500" dirty="0"/>
          </a:p>
          <a:p>
            <a:pPr indent="342900"/>
            <a:endParaRPr lang="en-US" altLang="zh-CN" sz="1500" dirty="0"/>
          </a:p>
          <a:p>
            <a:pPr indent="342900"/>
            <a:endParaRPr lang="en-US" altLang="zh-CN" sz="1500" dirty="0"/>
          </a:p>
          <a:p>
            <a:pPr indent="342900"/>
            <a:endParaRPr lang="en-US" altLang="zh-CN" sz="1500" dirty="0"/>
          </a:p>
          <a:p>
            <a:pPr indent="342900"/>
            <a:endParaRPr lang="en-US" altLang="zh-CN" sz="1500" dirty="0"/>
          </a:p>
          <a:p>
            <a:pPr indent="342900" algn="ctr"/>
            <a:r>
              <a:rPr lang="zh-CN" altLang="en-US" sz="1500" dirty="0"/>
              <a:t>交换</a:t>
            </a:r>
            <a:endParaRPr lang="en-US" altLang="zh-CN" sz="1500" dirty="0"/>
          </a:p>
          <a:p>
            <a:pPr indent="342900"/>
            <a:endParaRPr lang="en-US" altLang="zh-CN" sz="1500" dirty="0">
              <a:ea typeface="宋体" panose="02010600030101010101" pitchFamily="2" charset="-122"/>
            </a:endParaRPr>
          </a:p>
        </p:txBody>
      </p:sp>
      <p:pic>
        <p:nvPicPr>
          <p:cNvPr id="2" name="图片 1"/>
          <p:cNvPicPr>
            <a:picLocks noChangeAspect="1"/>
          </p:cNvPicPr>
          <p:nvPr/>
        </p:nvPicPr>
        <p:blipFill>
          <a:blip r:embed="rId2"/>
          <a:stretch>
            <a:fillRect/>
          </a:stretch>
        </p:blipFill>
        <p:spPr>
          <a:xfrm>
            <a:off x="984647" y="2696657"/>
            <a:ext cx="6429375" cy="2371725"/>
          </a:xfrm>
          <a:prstGeom prst="rect">
            <a:avLst/>
          </a:prstGeom>
        </p:spPr>
      </p:pic>
    </p:spTree>
    <p:extLst>
      <p:ext uri="{BB962C8B-B14F-4D97-AF65-F5344CB8AC3E}">
        <p14:creationId xmlns:p14="http://schemas.microsoft.com/office/powerpoint/2010/main" val="1585221565"/>
      </p:ext>
    </p:extLst>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hape 584"/>
          <p:cNvSpPr>
            <a:spLocks noChangeArrowheads="1"/>
          </p:cNvSpPr>
          <p:nvPr/>
        </p:nvSpPr>
        <p:spPr bwMode="auto">
          <a:xfrm>
            <a:off x="0" y="1103710"/>
            <a:ext cx="255985" cy="351234"/>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4289" rIns="3428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ctr" defTabSz="685800" hangingPunct="0">
              <a:spcBef>
                <a:spcPct val="0"/>
              </a:spcBef>
              <a:buClrTx/>
              <a:buSzTx/>
            </a:pPr>
            <a:endParaRPr lang="zh-CN" altLang="zh-CN" sz="1350">
              <a:solidFill>
                <a:srgbClr val="FFFFFF"/>
              </a:solidFill>
              <a:effectLst/>
            </a:endParaRPr>
          </a:p>
        </p:txBody>
      </p:sp>
      <p:sp>
        <p:nvSpPr>
          <p:cNvPr id="32771" name="Shape 585"/>
          <p:cNvSpPr>
            <a:spLocks noChangeArrowheads="1"/>
          </p:cNvSpPr>
          <p:nvPr/>
        </p:nvSpPr>
        <p:spPr bwMode="auto">
          <a:xfrm>
            <a:off x="301228" y="1129904"/>
            <a:ext cx="37753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34289" rIns="34289">
            <a:spAutoFit/>
          </a:bodyP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l" defTabSz="685800" hangingPunct="0">
              <a:spcBef>
                <a:spcPct val="0"/>
              </a:spcBef>
              <a:buClrTx/>
              <a:buSzTx/>
            </a:pPr>
            <a:r>
              <a:rPr lang="zh-CN" altLang="en-US" sz="1800">
                <a:solidFill>
                  <a:srgbClr val="262626"/>
                </a:solidFill>
                <a:effectLst/>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遗传算法的应用</a:t>
            </a:r>
            <a:r>
              <a:rPr lang="en-US" altLang="zh-CN" sz="1800">
                <a:solidFill>
                  <a:srgbClr val="262626"/>
                </a:solidFill>
                <a:effectLst/>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-TSP</a:t>
            </a:r>
            <a:r>
              <a:rPr lang="zh-CN" altLang="en-US" sz="1800">
                <a:solidFill>
                  <a:srgbClr val="262626"/>
                </a:solidFill>
                <a:effectLst/>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（旅行商问题）</a:t>
            </a:r>
            <a:endParaRPr lang="zh-CN" altLang="zh-CN" sz="1800">
              <a:solidFill>
                <a:srgbClr val="262626"/>
              </a:solidFill>
              <a:effectLst/>
              <a:latin typeface="Microsoft YaHei" panose="020B0503020204020204" pitchFamily="34" charset="-122"/>
              <a:ea typeface="Microsoft YaHei" panose="020B0503020204020204" pitchFamily="34" charset="-122"/>
              <a:cs typeface="Times New Roman" panose="02020603050405020304" pitchFamily="18" charset="0"/>
              <a:sym typeface="Microsoft YaHei" panose="020B0503020204020204" pitchFamily="34" charset="-122"/>
            </a:endParaRPr>
          </a:p>
        </p:txBody>
      </p:sp>
      <p:sp>
        <p:nvSpPr>
          <p:cNvPr id="32772" name="Shape 598"/>
          <p:cNvSpPr>
            <a:spLocks noChangeArrowheads="1"/>
          </p:cNvSpPr>
          <p:nvPr/>
        </p:nvSpPr>
        <p:spPr bwMode="auto">
          <a:xfrm>
            <a:off x="-7144" y="5929312"/>
            <a:ext cx="9158288" cy="71438"/>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4289" rIns="3428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l" defTabSz="685800" hangingPunct="0">
              <a:spcBef>
                <a:spcPct val="0"/>
              </a:spcBef>
              <a:buClrTx/>
              <a:buSzTx/>
            </a:pPr>
            <a:endParaRPr lang="zh-CN" altLang="zh-CN" sz="1350">
              <a:effectLst/>
            </a:endParaRPr>
          </a:p>
        </p:txBody>
      </p:sp>
      <p:sp>
        <p:nvSpPr>
          <p:cNvPr id="32773" name="文本占位符 3"/>
          <p:cNvSpPr>
            <a:spLocks noGrp="1"/>
          </p:cNvSpPr>
          <p:nvPr>
            <p:ph type="body" idx="4294967295"/>
          </p:nvPr>
        </p:nvSpPr>
        <p:spPr>
          <a:xfrm>
            <a:off x="0" y="1476375"/>
            <a:ext cx="7886700" cy="4360863"/>
          </a:xfrm>
        </p:spPr>
        <p:txBody>
          <a:bodyPr/>
          <a:lstStyle/>
          <a:p>
            <a:pPr indent="342900"/>
            <a:r>
              <a:rPr lang="en-US" altLang="zh-CN" sz="1500" dirty="0">
                <a:ea typeface="宋体" panose="02010600030101010101" pitchFamily="2" charset="-122"/>
              </a:rPr>
              <a:t>5.</a:t>
            </a:r>
            <a:r>
              <a:rPr lang="zh-CN" altLang="en-US" sz="1500" dirty="0">
                <a:ea typeface="宋体" panose="02010600030101010101" pitchFamily="2" charset="-122"/>
              </a:rPr>
              <a:t>变异运算</a:t>
            </a:r>
            <a:endParaRPr lang="en-US" altLang="zh-CN" sz="1500" dirty="0"/>
          </a:p>
          <a:p>
            <a:pPr indent="342900"/>
            <a:endParaRPr lang="en-US" altLang="zh-CN" sz="1500" dirty="0"/>
          </a:p>
          <a:p>
            <a:pPr indent="342900"/>
            <a:endParaRPr lang="en-US" altLang="zh-CN" sz="1500" dirty="0"/>
          </a:p>
          <a:p>
            <a:pPr indent="342900"/>
            <a:endParaRPr lang="en-US" altLang="zh-CN" sz="1500" dirty="0"/>
          </a:p>
          <a:p>
            <a:pPr indent="342900"/>
            <a:endParaRPr lang="en-US" altLang="zh-CN" sz="1500" dirty="0"/>
          </a:p>
          <a:p>
            <a:pPr indent="342900"/>
            <a:endParaRPr lang="en-US" altLang="zh-CN" sz="1500" dirty="0"/>
          </a:p>
          <a:p>
            <a:pPr indent="342900"/>
            <a:endParaRPr lang="en-US" altLang="zh-CN" sz="1500" dirty="0"/>
          </a:p>
          <a:p>
            <a:pPr indent="342900" algn="ctr"/>
            <a:r>
              <a:rPr lang="zh-CN" altLang="en-US" sz="1350" dirty="0"/>
              <a:t>倒序</a:t>
            </a:r>
            <a:endParaRPr lang="en-US" altLang="zh-CN" sz="1350" dirty="0"/>
          </a:p>
          <a:p>
            <a:pPr indent="342900"/>
            <a:endParaRPr lang="en-US" altLang="zh-CN" sz="1350" dirty="0">
              <a:ea typeface="宋体" panose="02010600030101010101" pitchFamily="2" charset="-122"/>
            </a:endParaRPr>
          </a:p>
          <a:p>
            <a:pPr indent="342900"/>
            <a:endParaRPr lang="en-US" altLang="zh-CN" sz="1350" dirty="0">
              <a:ea typeface="宋体" panose="02010600030101010101" pitchFamily="2" charset="-122"/>
            </a:endParaRPr>
          </a:p>
          <a:p>
            <a:pPr indent="342900"/>
            <a:endParaRPr lang="en-US" altLang="zh-CN" sz="1350" dirty="0">
              <a:ea typeface="宋体" panose="02010600030101010101" pitchFamily="2" charset="-122"/>
            </a:endParaRPr>
          </a:p>
          <a:p>
            <a:pPr indent="342900"/>
            <a:endParaRPr lang="en-US" altLang="zh-CN" sz="1350" dirty="0">
              <a:ea typeface="宋体" panose="02010600030101010101" pitchFamily="2" charset="-122"/>
            </a:endParaRPr>
          </a:p>
          <a:p>
            <a:pPr indent="342900"/>
            <a:endParaRPr lang="en-US" altLang="zh-CN" sz="1350" dirty="0">
              <a:ea typeface="宋体" panose="02010600030101010101" pitchFamily="2" charset="-122"/>
            </a:endParaRPr>
          </a:p>
          <a:p>
            <a:pPr indent="342900"/>
            <a:endParaRPr lang="en-US" altLang="zh-CN" sz="1350" dirty="0">
              <a:ea typeface="宋体" panose="02010600030101010101" pitchFamily="2" charset="-122"/>
            </a:endParaRPr>
          </a:p>
          <a:p>
            <a:pPr indent="342900" algn="ctr"/>
            <a:r>
              <a:rPr lang="zh-CN" altLang="en-US" sz="1350" dirty="0">
                <a:ea typeface="宋体" panose="02010600030101010101" pitchFamily="2" charset="-122"/>
              </a:rPr>
              <a:t>移动</a:t>
            </a:r>
            <a:endParaRPr lang="en-US" altLang="zh-CN" sz="1350" dirty="0">
              <a:ea typeface="宋体" panose="02010600030101010101" pitchFamily="2" charset="-122"/>
            </a:endParaRPr>
          </a:p>
        </p:txBody>
      </p:sp>
      <p:pic>
        <p:nvPicPr>
          <p:cNvPr id="3" name="图片 2"/>
          <p:cNvPicPr>
            <a:picLocks noChangeAspect="1"/>
          </p:cNvPicPr>
          <p:nvPr/>
        </p:nvPicPr>
        <p:blipFill>
          <a:blip r:embed="rId2"/>
          <a:stretch>
            <a:fillRect/>
          </a:stretch>
        </p:blipFill>
        <p:spPr>
          <a:xfrm>
            <a:off x="1105853" y="1858566"/>
            <a:ext cx="6429375" cy="1693069"/>
          </a:xfrm>
          <a:prstGeom prst="rect">
            <a:avLst/>
          </a:prstGeom>
        </p:spPr>
      </p:pic>
      <p:pic>
        <p:nvPicPr>
          <p:cNvPr id="5" name="图片 4"/>
          <p:cNvPicPr>
            <a:picLocks noChangeAspect="1"/>
          </p:cNvPicPr>
          <p:nvPr/>
        </p:nvPicPr>
        <p:blipFill>
          <a:blip r:embed="rId3"/>
          <a:stretch>
            <a:fillRect/>
          </a:stretch>
        </p:blipFill>
        <p:spPr>
          <a:xfrm>
            <a:off x="1148715" y="3858977"/>
            <a:ext cx="6386513" cy="1671638"/>
          </a:xfrm>
          <a:prstGeom prst="rect">
            <a:avLst/>
          </a:prstGeom>
        </p:spPr>
      </p:pic>
    </p:spTree>
    <p:extLst>
      <p:ext uri="{BB962C8B-B14F-4D97-AF65-F5344CB8AC3E}">
        <p14:creationId xmlns:p14="http://schemas.microsoft.com/office/powerpoint/2010/main" val="717085219"/>
      </p:ext>
    </p:extLst>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hape 584"/>
          <p:cNvSpPr>
            <a:spLocks noChangeArrowheads="1"/>
          </p:cNvSpPr>
          <p:nvPr/>
        </p:nvSpPr>
        <p:spPr bwMode="auto">
          <a:xfrm>
            <a:off x="0" y="1103710"/>
            <a:ext cx="255985" cy="351234"/>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4289" rIns="3428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ctr" defTabSz="685800" hangingPunct="0">
              <a:spcBef>
                <a:spcPct val="0"/>
              </a:spcBef>
              <a:buClrTx/>
              <a:buSzTx/>
            </a:pPr>
            <a:endParaRPr lang="zh-CN" altLang="zh-CN" sz="1350">
              <a:solidFill>
                <a:srgbClr val="FFFFFF"/>
              </a:solidFill>
              <a:effectLst/>
            </a:endParaRPr>
          </a:p>
        </p:txBody>
      </p:sp>
      <p:sp>
        <p:nvSpPr>
          <p:cNvPr id="32771" name="Shape 585"/>
          <p:cNvSpPr>
            <a:spLocks noChangeArrowheads="1"/>
          </p:cNvSpPr>
          <p:nvPr/>
        </p:nvSpPr>
        <p:spPr bwMode="auto">
          <a:xfrm>
            <a:off x="301228" y="1129904"/>
            <a:ext cx="37753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34289" rIns="34289">
            <a:spAutoFit/>
          </a:bodyP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l" defTabSz="685800" hangingPunct="0">
              <a:spcBef>
                <a:spcPct val="0"/>
              </a:spcBef>
              <a:buClrTx/>
              <a:buSzTx/>
            </a:pPr>
            <a:r>
              <a:rPr lang="zh-CN" altLang="en-US" sz="1800">
                <a:solidFill>
                  <a:srgbClr val="262626"/>
                </a:solidFill>
                <a:effectLst/>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遗传算法的应用</a:t>
            </a:r>
            <a:r>
              <a:rPr lang="en-US" altLang="zh-CN" sz="1800">
                <a:solidFill>
                  <a:srgbClr val="262626"/>
                </a:solidFill>
                <a:effectLst/>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-TSP</a:t>
            </a:r>
            <a:r>
              <a:rPr lang="zh-CN" altLang="en-US" sz="1800">
                <a:solidFill>
                  <a:srgbClr val="262626"/>
                </a:solidFill>
                <a:effectLst/>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（旅行商问题）</a:t>
            </a:r>
            <a:endParaRPr lang="zh-CN" altLang="zh-CN" sz="1800">
              <a:solidFill>
                <a:srgbClr val="262626"/>
              </a:solidFill>
              <a:effectLst/>
              <a:latin typeface="Microsoft YaHei" panose="020B0503020204020204" pitchFamily="34" charset="-122"/>
              <a:ea typeface="Microsoft YaHei" panose="020B0503020204020204" pitchFamily="34" charset="-122"/>
              <a:cs typeface="Times New Roman" panose="02020603050405020304" pitchFamily="18" charset="0"/>
              <a:sym typeface="Microsoft YaHei" panose="020B0503020204020204" pitchFamily="34" charset="-122"/>
            </a:endParaRPr>
          </a:p>
        </p:txBody>
      </p:sp>
      <p:sp>
        <p:nvSpPr>
          <p:cNvPr id="32772" name="Shape 598"/>
          <p:cNvSpPr>
            <a:spLocks noChangeArrowheads="1"/>
          </p:cNvSpPr>
          <p:nvPr/>
        </p:nvSpPr>
        <p:spPr bwMode="auto">
          <a:xfrm>
            <a:off x="-7144" y="5929312"/>
            <a:ext cx="9158288" cy="71438"/>
          </a:xfrm>
          <a:prstGeom prst="rect">
            <a:avLst/>
          </a:prstGeom>
          <a:solidFill>
            <a:srgbClr val="287CC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4289" rIns="3428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l" defTabSz="685800" hangingPunct="0">
              <a:spcBef>
                <a:spcPct val="0"/>
              </a:spcBef>
              <a:buClrTx/>
              <a:buSzTx/>
            </a:pPr>
            <a:endParaRPr lang="zh-CN" altLang="zh-CN" sz="1350">
              <a:effectLst/>
            </a:endParaRPr>
          </a:p>
        </p:txBody>
      </p:sp>
      <p:sp>
        <p:nvSpPr>
          <p:cNvPr id="32773" name="文本占位符 3"/>
          <p:cNvSpPr>
            <a:spLocks noGrp="1"/>
          </p:cNvSpPr>
          <p:nvPr>
            <p:ph type="body" idx="4294967295"/>
          </p:nvPr>
        </p:nvSpPr>
        <p:spPr>
          <a:xfrm>
            <a:off x="0" y="1476375"/>
            <a:ext cx="7886700" cy="4360863"/>
          </a:xfrm>
        </p:spPr>
        <p:txBody>
          <a:bodyPr/>
          <a:lstStyle/>
          <a:p>
            <a:pPr indent="342900"/>
            <a:r>
              <a:rPr lang="zh-CN" altLang="en-US" sz="1500" dirty="0"/>
              <a:t>经过迭代，找到最终解。</a:t>
            </a:r>
            <a:endParaRPr lang="en-US" altLang="zh-CN" sz="1500" dirty="0"/>
          </a:p>
          <a:p>
            <a:pPr indent="342900"/>
            <a:endParaRPr lang="en-US" altLang="zh-CN" sz="1500" dirty="0"/>
          </a:p>
          <a:p>
            <a:pPr indent="342900"/>
            <a:endParaRPr lang="en-US" altLang="zh-CN" sz="1500" dirty="0"/>
          </a:p>
          <a:p>
            <a:pPr indent="342900"/>
            <a:endParaRPr lang="en-US" altLang="zh-CN" sz="1500" dirty="0"/>
          </a:p>
          <a:p>
            <a:pPr indent="342900"/>
            <a:endParaRPr lang="en-US" altLang="zh-CN" sz="1500" dirty="0"/>
          </a:p>
          <a:p>
            <a:pPr indent="342900"/>
            <a:endParaRPr lang="en-US" altLang="zh-CN" sz="1500" dirty="0"/>
          </a:p>
          <a:p>
            <a:pPr indent="342900"/>
            <a:endParaRPr lang="en-US" altLang="zh-CN" sz="1350" dirty="0"/>
          </a:p>
          <a:p>
            <a:pPr indent="342900"/>
            <a:endParaRPr lang="en-US" altLang="zh-CN" sz="1350" dirty="0">
              <a:ea typeface="宋体" panose="02010600030101010101" pitchFamily="2" charset="-122"/>
            </a:endParaRPr>
          </a:p>
          <a:p>
            <a:pPr indent="342900"/>
            <a:endParaRPr lang="en-US" altLang="zh-CN" sz="1350" dirty="0">
              <a:ea typeface="宋体" panose="02010600030101010101" pitchFamily="2" charset="-122"/>
            </a:endParaRPr>
          </a:p>
          <a:p>
            <a:pPr indent="342900"/>
            <a:endParaRPr lang="en-US" altLang="zh-CN" sz="1350" dirty="0">
              <a:ea typeface="宋体" panose="02010600030101010101" pitchFamily="2" charset="-122"/>
            </a:endParaRPr>
          </a:p>
          <a:p>
            <a:pPr indent="342900"/>
            <a:endParaRPr lang="en-US" altLang="zh-CN" sz="1350" dirty="0">
              <a:ea typeface="宋体" panose="02010600030101010101" pitchFamily="2" charset="-122"/>
            </a:endParaRPr>
          </a:p>
          <a:p>
            <a:pPr indent="342900"/>
            <a:endParaRPr lang="en-US" altLang="zh-CN" sz="1350" dirty="0">
              <a:ea typeface="宋体" panose="02010600030101010101" pitchFamily="2" charset="-122"/>
            </a:endParaRPr>
          </a:p>
          <a:p>
            <a:pPr indent="342900" algn="ctr"/>
            <a:endParaRPr lang="en-US" altLang="zh-CN" sz="1350" dirty="0">
              <a:ea typeface="宋体" panose="02010600030101010101" pitchFamily="2" charset="-122"/>
            </a:endParaRPr>
          </a:p>
          <a:p>
            <a:pPr indent="342900" algn="ctr"/>
            <a:r>
              <a:rPr lang="en-US" altLang="zh-CN" sz="1350" dirty="0"/>
              <a:t>TSP</a:t>
            </a:r>
            <a:r>
              <a:rPr lang="zh-CN" altLang="en-US" sz="1350" dirty="0"/>
              <a:t>流程图</a:t>
            </a:r>
            <a:endParaRPr lang="en-US" altLang="zh-CN" sz="1350" dirty="0"/>
          </a:p>
        </p:txBody>
      </p:sp>
      <p:pic>
        <p:nvPicPr>
          <p:cNvPr id="2" name="图片 1"/>
          <p:cNvPicPr>
            <a:picLocks noChangeAspect="1"/>
          </p:cNvPicPr>
          <p:nvPr/>
        </p:nvPicPr>
        <p:blipFill>
          <a:blip r:embed="rId2"/>
          <a:stretch>
            <a:fillRect/>
          </a:stretch>
        </p:blipFill>
        <p:spPr>
          <a:xfrm>
            <a:off x="2597566" y="1822847"/>
            <a:ext cx="3203538" cy="3073665"/>
          </a:xfrm>
          <a:prstGeom prst="rect">
            <a:avLst/>
          </a:prstGeom>
        </p:spPr>
      </p:pic>
    </p:spTree>
    <p:extLst>
      <p:ext uri="{BB962C8B-B14F-4D97-AF65-F5344CB8AC3E}">
        <p14:creationId xmlns:p14="http://schemas.microsoft.com/office/powerpoint/2010/main" val="2876060869"/>
      </p:ext>
    </p:extLst>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 name="Shape 731"/>
          <p:cNvSpPr>
            <a:spLocks noChangeArrowheads="1"/>
          </p:cNvSpPr>
          <p:nvPr/>
        </p:nvSpPr>
        <p:spPr bwMode="auto">
          <a:xfrm>
            <a:off x="1869282" y="1456135"/>
            <a:ext cx="3945731" cy="3945731"/>
          </a:xfrm>
          <a:prstGeom prst="diamond">
            <a:avLst/>
          </a:prstGeom>
          <a:solidFill>
            <a:srgbClr val="FFFFFF">
              <a:alpha val="5098"/>
            </a:srgbClr>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4289" rIns="3428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ctr" defTabSz="685800" hangingPunct="0">
              <a:spcBef>
                <a:spcPct val="0"/>
              </a:spcBef>
              <a:buClrTx/>
              <a:buSzTx/>
            </a:pPr>
            <a:endParaRPr lang="zh-CN" altLang="zh-CN" sz="1350">
              <a:solidFill>
                <a:srgbClr val="FFFFFF"/>
              </a:solidFill>
              <a:effectLst/>
              <a:latin typeface="Arial" panose="020B0604020202020204" pitchFamily="34" charset="0"/>
              <a:cs typeface="Arial" panose="020B0604020202020204" pitchFamily="34" charset="0"/>
              <a:sym typeface="Arial" panose="020B0604020202020204" pitchFamily="34" charset="0"/>
            </a:endParaRPr>
          </a:p>
        </p:txBody>
      </p:sp>
      <p:sp>
        <p:nvSpPr>
          <p:cNvPr id="732" name="Shape 732"/>
          <p:cNvSpPr>
            <a:spLocks noChangeArrowheads="1"/>
          </p:cNvSpPr>
          <p:nvPr/>
        </p:nvSpPr>
        <p:spPr bwMode="auto">
          <a:xfrm>
            <a:off x="3328988" y="1456135"/>
            <a:ext cx="3945731" cy="3945731"/>
          </a:xfrm>
          <a:prstGeom prst="diamond">
            <a:avLst/>
          </a:prstGeom>
          <a:solidFill>
            <a:srgbClr val="FFFFFF">
              <a:alpha val="5098"/>
            </a:srgbClr>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4289" rIns="34289" anchor="ctr"/>
          <a:lstStyle>
            <a:lvl1pPr>
              <a:defRPr>
                <a:solidFill>
                  <a:srgbClr val="000000"/>
                </a:solidFill>
                <a:latin typeface="Calibri" panose="020F0502020204030204" pitchFamily="34" charset="0"/>
                <a:cs typeface="Helvetica" panose="020B060402020202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Helvetica" panose="020B060402020202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Helvetica" panose="020B060402020202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Helvetica" panose="020B0604020202020204" pitchFamily="34" charset="0"/>
                <a:sym typeface="Calibri" panose="020F0502020204030204" pitchFamily="34" charset="0"/>
              </a:defRPr>
            </a:lvl9pPr>
          </a:lstStyle>
          <a:p>
            <a:pPr algn="ctr" defTabSz="685800" hangingPunct="0">
              <a:spcBef>
                <a:spcPct val="0"/>
              </a:spcBef>
              <a:buClrTx/>
              <a:buSzTx/>
            </a:pPr>
            <a:endParaRPr lang="zh-CN" altLang="zh-CN" sz="1350">
              <a:solidFill>
                <a:srgbClr val="FFFFFF"/>
              </a:solidFill>
              <a:effectLst/>
              <a:latin typeface="Arial" panose="020B0604020202020204" pitchFamily="34" charset="0"/>
              <a:cs typeface="Arial" panose="020B0604020202020204" pitchFamily="34" charset="0"/>
              <a:sym typeface="Arial" panose="020B0604020202020204" pitchFamily="34" charset="0"/>
            </a:endParaRPr>
          </a:p>
        </p:txBody>
      </p:sp>
      <p:sp>
        <p:nvSpPr>
          <p:cNvPr id="734" name="Shape 734"/>
          <p:cNvSpPr/>
          <p:nvPr/>
        </p:nvSpPr>
        <p:spPr>
          <a:xfrm>
            <a:off x="846535" y="3532585"/>
            <a:ext cx="7450931" cy="791765"/>
          </a:xfrm>
          <a:prstGeom prst="rect">
            <a:avLst/>
          </a:prstGeom>
          <a:ln w="12700">
            <a:miter lim="400000"/>
          </a:ln>
          <a:extLst>
            <a:ext uri="{C572A759-6A51-4108-AA02-DFA0A04FC94B}"/>
          </a:extLst>
        </p:spPr>
        <p:txBody>
          <a:bodyPr lIns="34289" rIns="34289" anchor="ctr"/>
          <a:lstStyle/>
          <a:p>
            <a:pPr algn="ctr" defTabSz="685800" hangingPunct="0">
              <a:spcBef>
                <a:spcPct val="0"/>
              </a:spcBef>
              <a:buClrTx/>
              <a:buSzTx/>
              <a:defRPr/>
            </a:pPr>
            <a:r>
              <a:rPr lang="zh-CN" altLang="en-US" sz="2550" dirty="0">
                <a:solidFill>
                  <a:srgbClr val="FFFFFF"/>
                </a:solidFill>
                <a:effectLst>
                  <a:outerShdw blurRad="38100" dist="38100" dir="2700000" algn="tl">
                    <a:srgbClr val="C0C0C0"/>
                  </a:outerShdw>
                </a:effectLst>
                <a:latin typeface="Arial Black" panose="020B0A04020102020204" pitchFamily="34" charset="0"/>
                <a:cs typeface="Calibri" panose="020F0502020204030204" pitchFamily="34" charset="0"/>
                <a:sym typeface="Arial Black" panose="020B0A04020102020204" pitchFamily="34" charset="0"/>
              </a:rPr>
              <a:t>谢谢大家</a:t>
            </a:r>
            <a:endParaRPr lang="zh-CN" altLang="zh-CN" sz="2550" dirty="0">
              <a:solidFill>
                <a:srgbClr val="FFFFFF"/>
              </a:solidFill>
              <a:effectLst>
                <a:outerShdw blurRad="38100" dist="38100" dir="2700000" algn="tl">
                  <a:srgbClr val="C0C0C0"/>
                </a:outerShdw>
              </a:effectLst>
              <a:latin typeface="Arial Black" panose="020B0A04020102020204" pitchFamily="34" charset="0"/>
              <a:cs typeface="Calibri" panose="020F0502020204030204" pitchFamily="34" charset="0"/>
              <a:sym typeface="Arial Black" panose="020B0A04020102020204" pitchFamily="34" charset="0"/>
            </a:endParaRPr>
          </a:p>
        </p:txBody>
      </p:sp>
      <p:sp>
        <p:nvSpPr>
          <p:cNvPr id="34821" name="Shape 735"/>
          <p:cNvSpPr>
            <a:spLocks noChangeShapeType="1"/>
          </p:cNvSpPr>
          <p:nvPr/>
        </p:nvSpPr>
        <p:spPr bwMode="auto">
          <a:xfrm>
            <a:off x="1403748" y="4361260"/>
            <a:ext cx="6336506" cy="0"/>
          </a:xfrm>
          <a:prstGeom prst="line">
            <a:avLst/>
          </a:prstGeom>
          <a:noFill/>
          <a:ln w="19050">
            <a:solidFill>
              <a:srgbClr val="E8E9EB"/>
            </a:solidFill>
            <a:miter lim="800000"/>
            <a:headEnd/>
            <a:tailEnd/>
          </a:ln>
          <a:extLst>
            <a:ext uri="{909E8E84-426E-40DD-AFC4-6F175D3DCCD1}">
              <a14:hiddenFill xmlns:a14="http://schemas.microsoft.com/office/drawing/2010/main">
                <a:noFill/>
              </a14:hiddenFill>
            </a:ext>
          </a:extLst>
        </p:spPr>
        <p:txBody>
          <a:bodyPr lIns="34289" rIns="34289"/>
          <a:lstStyle/>
          <a:p>
            <a:pPr algn="l" defTabSz="685800" eaLnBrk="0" hangingPunct="0">
              <a:spcBef>
                <a:spcPct val="0"/>
              </a:spcBef>
              <a:buClrTx/>
              <a:buSzTx/>
            </a:pPr>
            <a:endParaRPr lang="zh-CN" altLang="en-US" sz="1350">
              <a:solidFill>
                <a:srgbClr val="000000"/>
              </a:solidFill>
              <a:effectLst/>
              <a:latin typeface="Calibri" panose="020F0502020204030204" pitchFamily="34" charset="0"/>
              <a:cs typeface="Helvetica" panose="020B0604020202020204" pitchFamily="34" charset="0"/>
              <a:sym typeface="Calibri" panose="020F0502020204030204" pitchFamily="34" charset="0"/>
            </a:endParaRPr>
          </a:p>
        </p:txBody>
      </p:sp>
      <p:sp>
        <p:nvSpPr>
          <p:cNvPr id="34822" name="Shape 736"/>
          <p:cNvSpPr>
            <a:spLocks noChangeShapeType="1"/>
          </p:cNvSpPr>
          <p:nvPr/>
        </p:nvSpPr>
        <p:spPr bwMode="auto">
          <a:xfrm>
            <a:off x="1403748" y="3495675"/>
            <a:ext cx="6336506" cy="0"/>
          </a:xfrm>
          <a:prstGeom prst="line">
            <a:avLst/>
          </a:prstGeom>
          <a:noFill/>
          <a:ln w="19050">
            <a:solidFill>
              <a:srgbClr val="E8E9EB"/>
            </a:solidFill>
            <a:miter lim="800000"/>
            <a:headEnd/>
            <a:tailEnd/>
          </a:ln>
          <a:extLst>
            <a:ext uri="{909E8E84-426E-40DD-AFC4-6F175D3DCCD1}">
              <a14:hiddenFill xmlns:a14="http://schemas.microsoft.com/office/drawing/2010/main">
                <a:noFill/>
              </a14:hiddenFill>
            </a:ext>
          </a:extLst>
        </p:spPr>
        <p:txBody>
          <a:bodyPr lIns="34289" rIns="34289"/>
          <a:lstStyle/>
          <a:p>
            <a:pPr algn="l" defTabSz="685800" eaLnBrk="0" hangingPunct="0">
              <a:spcBef>
                <a:spcPct val="0"/>
              </a:spcBef>
              <a:buClrTx/>
              <a:buSzTx/>
            </a:pPr>
            <a:endParaRPr lang="zh-CN" altLang="en-US" sz="1350">
              <a:solidFill>
                <a:srgbClr val="000000"/>
              </a:solidFill>
              <a:effectLst/>
              <a:latin typeface="Calibri" panose="020F0502020204030204" pitchFamily="34" charset="0"/>
              <a:cs typeface="Helvetica" panose="020B0604020202020204" pitchFamily="34" charset="0"/>
              <a:sym typeface="Calibri" panose="020F0502020204030204" pitchFamily="34" charset="0"/>
            </a:endParaRPr>
          </a:p>
        </p:txBody>
      </p:sp>
    </p:spTree>
    <p:extLst>
      <p:ext uri="{BB962C8B-B14F-4D97-AF65-F5344CB8AC3E}">
        <p14:creationId xmlns:p14="http://schemas.microsoft.com/office/powerpoint/2010/main" val="3552360164"/>
      </p:ext>
    </p:extLst>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iterate>
                                    <p:tmAbs val="0"/>
                                  </p:iterate>
                                  <p:childTnLst>
                                    <p:set>
                                      <p:cBhvr>
                                        <p:cTn id="6" fill="hold"/>
                                        <p:tgtEl>
                                          <p:spTgt spid="731"/>
                                        </p:tgtEl>
                                        <p:attrNameLst>
                                          <p:attrName>style.visibility</p:attrName>
                                        </p:attrNameLst>
                                      </p:cBhvr>
                                      <p:to>
                                        <p:strVal val="visible"/>
                                      </p:to>
                                    </p:set>
                                    <p:anim calcmode="lin" valueType="num">
                                      <p:cBhvr>
                                        <p:cTn id="7" dur="750" fill="hold"/>
                                        <p:tgtEl>
                                          <p:spTgt spid="731"/>
                                        </p:tgtEl>
                                        <p:attrNameLst>
                                          <p:attrName>ppt_x</p:attrName>
                                        </p:attrNameLst>
                                      </p:cBhvr>
                                      <p:tavLst>
                                        <p:tav tm="0">
                                          <p:val>
                                            <p:strVal val="0-#ppt_w/2"/>
                                          </p:val>
                                        </p:tav>
                                        <p:tav tm="100000">
                                          <p:val>
                                            <p:strVal val="#ppt_x"/>
                                          </p:val>
                                        </p:tav>
                                      </p:tavLst>
                                    </p:anim>
                                    <p:anim calcmode="lin" valueType="num">
                                      <p:cBhvr>
                                        <p:cTn id="8" dur="750" fill="hold"/>
                                        <p:tgtEl>
                                          <p:spTgt spid="73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750"/>
                            </p:stCondLst>
                            <p:childTnLst>
                              <p:par>
                                <p:cTn id="10" presetID="2" presetClass="entr" presetSubtype="2" fill="hold" grpId="0" nodeType="afterEffect">
                                  <p:stCondLst>
                                    <p:cond delay="0"/>
                                  </p:stCondLst>
                                  <p:iterate>
                                    <p:tmAbs val="0"/>
                                  </p:iterate>
                                  <p:childTnLst>
                                    <p:set>
                                      <p:cBhvr>
                                        <p:cTn id="11" fill="hold"/>
                                        <p:tgtEl>
                                          <p:spTgt spid="732"/>
                                        </p:tgtEl>
                                        <p:attrNameLst>
                                          <p:attrName>style.visibility</p:attrName>
                                        </p:attrNameLst>
                                      </p:cBhvr>
                                      <p:to>
                                        <p:strVal val="visible"/>
                                      </p:to>
                                    </p:set>
                                    <p:anim calcmode="lin" valueType="num">
                                      <p:cBhvr>
                                        <p:cTn id="12" dur="750" fill="hold"/>
                                        <p:tgtEl>
                                          <p:spTgt spid="732"/>
                                        </p:tgtEl>
                                        <p:attrNameLst>
                                          <p:attrName>ppt_x</p:attrName>
                                        </p:attrNameLst>
                                      </p:cBhvr>
                                      <p:tavLst>
                                        <p:tav tm="0">
                                          <p:val>
                                            <p:strVal val="1+#ppt_w/2"/>
                                          </p:val>
                                        </p:tav>
                                        <p:tav tm="100000">
                                          <p:val>
                                            <p:strVal val="#ppt_x"/>
                                          </p:val>
                                        </p:tav>
                                      </p:tavLst>
                                    </p:anim>
                                    <p:anim calcmode="lin" valueType="num">
                                      <p:cBhvr>
                                        <p:cTn id="13" dur="750" fill="hold"/>
                                        <p:tgtEl>
                                          <p:spTgt spid="7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1" grpId="0" animBg="1" advAuto="0"/>
      <p:bldP spid="732"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a:extLst>
              <a:ext uri="{FF2B5EF4-FFF2-40B4-BE49-F238E27FC236}">
                <a16:creationId xmlns:a16="http://schemas.microsoft.com/office/drawing/2014/main" id="{B8255E9D-3F7B-4C65-AB77-08E6D290BEEF}"/>
              </a:ext>
            </a:extLst>
          </p:cNvPr>
          <p:cNvSpPr>
            <a:spLocks noGrp="1" noChangeArrowheads="1"/>
          </p:cNvSpPr>
          <p:nvPr>
            <p:ph type="body" sz="half" idx="1"/>
          </p:nvPr>
        </p:nvSpPr>
        <p:spPr>
          <a:xfrm>
            <a:off x="0" y="549275"/>
            <a:ext cx="9144000" cy="719138"/>
          </a:xfrm>
          <a:gradFill rotWithShape="1">
            <a:gsLst>
              <a:gs pos="0">
                <a:srgbClr val="333333">
                  <a:alpha val="39999"/>
                </a:srgbClr>
              </a:gs>
              <a:gs pos="50000">
                <a:schemeClr val="bg1"/>
              </a:gs>
              <a:gs pos="100000">
                <a:srgbClr val="333333">
                  <a:alpha val="39999"/>
                </a:srgbClr>
              </a:gs>
            </a:gsLst>
            <a:lin ang="5400000" scaled="1"/>
          </a:gradFill>
          <a:ln>
            <a:miter lim="800000"/>
            <a:headEnd/>
            <a:tailEnd/>
          </a:ln>
          <a:extLst/>
        </p:spPr>
        <p:txBody>
          <a:bodyPr/>
          <a:lstStyle>
            <a:lvl1pPr marL="444500" indent="-444500"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eaLnBrk="1" hangingPunct="1">
              <a:lnSpc>
                <a:spcPct val="105000"/>
              </a:lnSpc>
              <a:buFont typeface="Wingdings" panose="05000000000000000000" pitchFamily="2" charset="2"/>
              <a:buNone/>
            </a:pPr>
            <a:r>
              <a:rPr lang="zh-CN" altLang="en-US" b="1">
                <a:solidFill>
                  <a:srgbClr val="FFFF00"/>
                </a:solidFill>
                <a:effectLst>
                  <a:outerShdw blurRad="38100" dist="38100" dir="2700000" algn="tl">
                    <a:srgbClr val="C0C0C0"/>
                  </a:outerShdw>
                </a:effectLst>
                <a:latin typeface="Times New Roman" panose="02020603050405020304" pitchFamily="18" charset="0"/>
                <a:ea typeface="黑体" panose="02010609060101010101" pitchFamily="49" charset="-122"/>
              </a:rPr>
              <a:t>基本遗传算法</a:t>
            </a:r>
            <a:r>
              <a:rPr lang="zh-CN" altLang="en-US" sz="2800" b="1">
                <a:solidFill>
                  <a:schemeClr val="folHlink"/>
                </a:solidFill>
                <a:latin typeface="Arial" panose="020B0604020202020204" pitchFamily="34" charset="0"/>
                <a:ea typeface="楷体_GB2312" pitchFamily="49" charset="-122"/>
              </a:rPr>
              <a:t>  </a:t>
            </a:r>
          </a:p>
        </p:txBody>
      </p:sp>
      <p:sp>
        <p:nvSpPr>
          <p:cNvPr id="7173" name="Rectangle 6">
            <a:extLst>
              <a:ext uri="{FF2B5EF4-FFF2-40B4-BE49-F238E27FC236}">
                <a16:creationId xmlns:a16="http://schemas.microsoft.com/office/drawing/2014/main" id="{0BDBD65B-18BD-446A-9028-3FE4B5968F5A}"/>
              </a:ext>
            </a:extLst>
          </p:cNvPr>
          <p:cNvSpPr>
            <a:spLocks noRot="1" noChangeArrowheads="1"/>
          </p:cNvSpPr>
          <p:nvPr/>
        </p:nvSpPr>
        <p:spPr bwMode="auto">
          <a:xfrm>
            <a:off x="250825" y="1916113"/>
            <a:ext cx="854075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4500" indent="-444500"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l" eaLnBrk="1" hangingPunct="1">
              <a:lnSpc>
                <a:spcPct val="120000"/>
              </a:lnSpc>
              <a:spcBef>
                <a:spcPct val="10000"/>
              </a:spcBef>
              <a:buClr>
                <a:schemeClr val="accent1"/>
              </a:buClr>
              <a:buSzTx/>
              <a:buFont typeface="Wingdings" panose="05000000000000000000" pitchFamily="2" charset="2"/>
              <a:buChar char="l"/>
            </a:pPr>
            <a:r>
              <a:rPr lang="zh-CN" altLang="en-US" sz="2800" b="1">
                <a:effectLst/>
                <a:latin typeface="Arial" panose="020B0604020202020204" pitchFamily="34" charset="0"/>
                <a:ea typeface="黑体" panose="02010609060101010101" pitchFamily="49" charset="-122"/>
              </a:rPr>
              <a:t>二进制编码与浮点数编码的比较</a:t>
            </a:r>
          </a:p>
          <a:p>
            <a:pPr algn="l" eaLnBrk="1" hangingPunct="1">
              <a:lnSpc>
                <a:spcPct val="120000"/>
              </a:lnSpc>
              <a:spcBef>
                <a:spcPct val="10000"/>
              </a:spcBef>
              <a:buClr>
                <a:srgbClr val="FF00FF"/>
              </a:buClr>
              <a:buSzPct val="50000"/>
              <a:buFont typeface="Wingdings" panose="05000000000000000000" pitchFamily="2" charset="2"/>
              <a:buChar char="ü"/>
            </a:pPr>
            <a:r>
              <a:rPr lang="zh-CN" altLang="en-US" sz="2800" b="1">
                <a:solidFill>
                  <a:schemeClr val="folHlink"/>
                </a:solidFill>
                <a:effectLst/>
                <a:latin typeface="Times New Roman" panose="02020603050405020304" pitchFamily="18" charset="0"/>
                <a:ea typeface="楷体_GB2312" pitchFamily="49" charset="-122"/>
              </a:rPr>
              <a:t>在交叉操作时，二进制编码比浮点数编码产生新个体的可能性多，而且产生的新个体不受父个体所构成的超体的限制；</a:t>
            </a:r>
          </a:p>
          <a:p>
            <a:pPr algn="l" eaLnBrk="1" hangingPunct="1">
              <a:lnSpc>
                <a:spcPct val="120000"/>
              </a:lnSpc>
              <a:spcBef>
                <a:spcPct val="10000"/>
              </a:spcBef>
              <a:buClr>
                <a:srgbClr val="FF00FF"/>
              </a:buClr>
              <a:buSzPct val="50000"/>
              <a:buFont typeface="Wingdings" panose="05000000000000000000" pitchFamily="2" charset="2"/>
              <a:buChar char="ü"/>
            </a:pPr>
            <a:r>
              <a:rPr lang="zh-CN" altLang="en-US" sz="2800" b="1">
                <a:solidFill>
                  <a:schemeClr val="folHlink"/>
                </a:solidFill>
                <a:effectLst/>
                <a:latin typeface="Times New Roman" panose="02020603050405020304" pitchFamily="18" charset="0"/>
                <a:ea typeface="楷体_GB2312" pitchFamily="49" charset="-122"/>
              </a:rPr>
              <a:t>在变异操作时，二进制编码的种群稳定性比浮点数编码差。</a:t>
            </a:r>
          </a:p>
        </p:txBody>
      </p:sp>
      <p:sp>
        <p:nvSpPr>
          <p:cNvPr id="189447" name="Rectangle 7">
            <a:extLst>
              <a:ext uri="{FF2B5EF4-FFF2-40B4-BE49-F238E27FC236}">
                <a16:creationId xmlns:a16="http://schemas.microsoft.com/office/drawing/2014/main" id="{0DF663F8-3099-4D72-A280-4304587C6204}"/>
              </a:ext>
            </a:extLst>
          </p:cNvPr>
          <p:cNvSpPr>
            <a:spLocks noRot="1" noChangeArrowheads="1"/>
          </p:cNvSpPr>
          <p:nvPr/>
        </p:nvSpPr>
        <p:spPr bwMode="auto">
          <a:xfrm>
            <a:off x="0" y="1196975"/>
            <a:ext cx="9144000" cy="576263"/>
          </a:xfrm>
          <a:prstGeom prst="rect">
            <a:avLst/>
          </a:prstGeom>
          <a:gradFill rotWithShape="1">
            <a:gsLst>
              <a:gs pos="0">
                <a:srgbClr val="DDDDDD">
                  <a:alpha val="39999"/>
                </a:srgbClr>
              </a:gs>
              <a:gs pos="50000">
                <a:srgbClr val="B2B2B2">
                  <a:alpha val="60001"/>
                </a:srgbClr>
              </a:gs>
              <a:gs pos="100000">
                <a:srgbClr val="DDDDDD">
                  <a:alpha val="39999"/>
                </a:srgbClr>
              </a:gs>
            </a:gsLst>
            <a:lin ang="5400000" scaled="1"/>
          </a:gradFill>
          <a:ln w="9525">
            <a:noFill/>
            <a:miter lim="800000"/>
            <a:headEnd/>
            <a:tailEnd/>
          </a:ln>
          <a:effectLst/>
        </p:spPr>
        <p:txBody>
          <a:bodyPr/>
          <a:lstStyle>
            <a:lvl1pPr marL="444500" indent="-444500"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l" eaLnBrk="1" hangingPunct="1">
              <a:lnSpc>
                <a:spcPct val="105000"/>
              </a:lnSpc>
              <a:buClr>
                <a:schemeClr val="accent1"/>
              </a:buClr>
              <a:buSzTx/>
              <a:buFont typeface="Wingdings" panose="05000000000000000000" pitchFamily="2" charset="2"/>
              <a:buNone/>
            </a:pPr>
            <a:r>
              <a:rPr lang="zh-CN" altLang="en-US" sz="2800" b="1">
                <a:solidFill>
                  <a:srgbClr val="FFFF99"/>
                </a:solidFill>
                <a:effectLst>
                  <a:outerShdw blurRad="38100" dist="38100" dir="2700000" algn="tl">
                    <a:srgbClr val="C0C0C0"/>
                  </a:outerShdw>
                </a:effectLst>
                <a:latin typeface="Times New Roman" panose="02020603050405020304" pitchFamily="18" charset="0"/>
                <a:ea typeface="黑体" panose="02010609060101010101" pitchFamily="49" charset="-122"/>
              </a:rPr>
              <a:t>遗传基因型</a:t>
            </a:r>
            <a:r>
              <a:rPr lang="zh-CN" altLang="en-US" sz="2800" b="1">
                <a:solidFill>
                  <a:srgbClr val="FFFF99"/>
                </a:solidFill>
                <a:effectLst/>
                <a:latin typeface="Arial" panose="020B0604020202020204" pitchFamily="34" charset="0"/>
                <a:ea typeface="楷体_GB2312" pitchFamily="49" charset="-122"/>
              </a:rPr>
              <a:t>  </a:t>
            </a:r>
          </a:p>
        </p:txBody>
      </p:sp>
      <p:sp>
        <p:nvSpPr>
          <p:cNvPr id="189448" name="AutoShape 8">
            <a:hlinkClick r:id="rId2" action="ppaction://hlinksldjump" highlightClick="1"/>
            <a:extLst>
              <a:ext uri="{FF2B5EF4-FFF2-40B4-BE49-F238E27FC236}">
                <a16:creationId xmlns:a16="http://schemas.microsoft.com/office/drawing/2014/main" id="{4AB76417-030D-4B96-9C51-611E11463E77}"/>
              </a:ext>
            </a:extLst>
          </p:cNvPr>
          <p:cNvSpPr>
            <a:spLocks noChangeArrowheads="1"/>
          </p:cNvSpPr>
          <p:nvPr/>
        </p:nvSpPr>
        <p:spPr bwMode="auto">
          <a:xfrm>
            <a:off x="8675688" y="6524625"/>
            <a:ext cx="396875" cy="261938"/>
          </a:xfrm>
          <a:prstGeom prst="actionButtonBeginning">
            <a:avLst/>
          </a:prstGeom>
          <a:solidFill>
            <a:schemeClr val="accent1"/>
          </a:solidFill>
          <a:ln w="38100">
            <a:noFill/>
            <a:miter lim="800000"/>
            <a:headEnd/>
            <a:tailEnd/>
          </a:ln>
          <a:effectLst/>
        </p:spPr>
        <p:txBody>
          <a:bodyPr wrap="none" anchor="ctr"/>
          <a:lstStyle/>
          <a:p>
            <a:pPr>
              <a:defRPr/>
            </a:pPr>
            <a:endParaRPr lang="zh-CN" alt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a:extLst>
              <a:ext uri="{FF2B5EF4-FFF2-40B4-BE49-F238E27FC236}">
                <a16:creationId xmlns:a16="http://schemas.microsoft.com/office/drawing/2014/main" id="{C5B55BBC-735B-4F45-824C-72AF671E7CF8}"/>
              </a:ext>
            </a:extLst>
          </p:cNvPr>
          <p:cNvSpPr>
            <a:spLocks noGrp="1" noChangeArrowheads="1"/>
          </p:cNvSpPr>
          <p:nvPr>
            <p:ph type="body" sz="half" idx="1"/>
          </p:nvPr>
        </p:nvSpPr>
        <p:spPr>
          <a:xfrm>
            <a:off x="0" y="549275"/>
            <a:ext cx="9144000" cy="719138"/>
          </a:xfrm>
          <a:gradFill rotWithShape="1">
            <a:gsLst>
              <a:gs pos="0">
                <a:srgbClr val="333333">
                  <a:alpha val="39999"/>
                </a:srgbClr>
              </a:gs>
              <a:gs pos="50000">
                <a:schemeClr val="bg1"/>
              </a:gs>
              <a:gs pos="100000">
                <a:srgbClr val="333333">
                  <a:alpha val="39999"/>
                </a:srgbClr>
              </a:gs>
            </a:gsLst>
            <a:lin ang="5400000" scaled="1"/>
          </a:gradFill>
          <a:ln>
            <a:miter lim="800000"/>
            <a:headEnd/>
            <a:tailEnd/>
          </a:ln>
          <a:extLst/>
        </p:spPr>
        <p:txBody>
          <a:bodyPr/>
          <a:lstStyle>
            <a:lvl1pPr marL="444500" indent="-444500"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eaLnBrk="1" hangingPunct="1">
              <a:lnSpc>
                <a:spcPct val="105000"/>
              </a:lnSpc>
              <a:buFont typeface="Wingdings" panose="05000000000000000000" pitchFamily="2" charset="2"/>
              <a:buNone/>
            </a:pPr>
            <a:r>
              <a:rPr lang="zh-CN" altLang="en-US" sz="2800" b="1">
                <a:solidFill>
                  <a:schemeClr val="folHlink"/>
                </a:solidFill>
                <a:latin typeface="Arial" panose="020B0604020202020204" pitchFamily="34" charset="0"/>
                <a:ea typeface="楷体_GB2312" pitchFamily="49" charset="-122"/>
              </a:rPr>
              <a:t>实例</a:t>
            </a:r>
          </a:p>
        </p:txBody>
      </p:sp>
      <p:sp>
        <p:nvSpPr>
          <p:cNvPr id="8197" name="Rectangle 6">
            <a:extLst>
              <a:ext uri="{FF2B5EF4-FFF2-40B4-BE49-F238E27FC236}">
                <a16:creationId xmlns:a16="http://schemas.microsoft.com/office/drawing/2014/main" id="{B4A51F69-E4E3-43A0-A06B-CA5084D4F3D2}"/>
              </a:ext>
            </a:extLst>
          </p:cNvPr>
          <p:cNvSpPr>
            <a:spLocks noRot="1" noChangeArrowheads="1"/>
          </p:cNvSpPr>
          <p:nvPr/>
        </p:nvSpPr>
        <p:spPr bwMode="auto">
          <a:xfrm>
            <a:off x="250825" y="1916113"/>
            <a:ext cx="854075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4500" indent="-444500"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l" eaLnBrk="1" hangingPunct="1">
              <a:lnSpc>
                <a:spcPct val="120000"/>
              </a:lnSpc>
              <a:spcBef>
                <a:spcPct val="10000"/>
              </a:spcBef>
              <a:buClr>
                <a:schemeClr val="accent1"/>
              </a:buClr>
              <a:buSzTx/>
              <a:buFont typeface="Wingdings" panose="05000000000000000000" pitchFamily="2" charset="2"/>
              <a:buChar char="l"/>
            </a:pPr>
            <a:r>
              <a:rPr lang="zh-CN" altLang="en-US" sz="2800" b="1">
                <a:effectLst/>
                <a:latin typeface="Arial" panose="020B0604020202020204" pitchFamily="34" charset="0"/>
                <a:ea typeface="黑体" panose="02010609060101010101" pitchFamily="49" charset="-122"/>
              </a:rPr>
              <a:t>问题的提出</a:t>
            </a:r>
          </a:p>
          <a:p>
            <a:pPr algn="l" eaLnBrk="1" hangingPunct="1">
              <a:lnSpc>
                <a:spcPct val="120000"/>
              </a:lnSpc>
              <a:spcBef>
                <a:spcPct val="10000"/>
              </a:spcBef>
              <a:buClr>
                <a:srgbClr val="FF00FF"/>
              </a:buClr>
              <a:buSzPct val="50000"/>
              <a:buFont typeface="Wingdings" panose="05000000000000000000" pitchFamily="2" charset="2"/>
              <a:buNone/>
            </a:pPr>
            <a:r>
              <a:rPr lang="zh-CN" altLang="en-US" sz="2800" b="1">
                <a:solidFill>
                  <a:schemeClr val="folHlink"/>
                </a:solidFill>
                <a:effectLst/>
                <a:latin typeface="Times New Roman" panose="02020603050405020304" pitchFamily="18" charset="0"/>
                <a:ea typeface="楷体_GB2312" pitchFamily="49" charset="-122"/>
              </a:rPr>
              <a:t>     一元函数求最大值：</a:t>
            </a:r>
          </a:p>
        </p:txBody>
      </p:sp>
      <p:sp>
        <p:nvSpPr>
          <p:cNvPr id="177159" name="Rectangle 7">
            <a:extLst>
              <a:ext uri="{FF2B5EF4-FFF2-40B4-BE49-F238E27FC236}">
                <a16:creationId xmlns:a16="http://schemas.microsoft.com/office/drawing/2014/main" id="{24FA0EC0-6D39-4C6E-A567-344DCA6A71AE}"/>
              </a:ext>
            </a:extLst>
          </p:cNvPr>
          <p:cNvSpPr>
            <a:spLocks noRot="1" noChangeArrowheads="1"/>
          </p:cNvSpPr>
          <p:nvPr/>
        </p:nvSpPr>
        <p:spPr bwMode="auto">
          <a:xfrm>
            <a:off x="0" y="1196975"/>
            <a:ext cx="9144000" cy="576263"/>
          </a:xfrm>
          <a:prstGeom prst="rect">
            <a:avLst/>
          </a:prstGeom>
          <a:gradFill rotWithShape="1">
            <a:gsLst>
              <a:gs pos="0">
                <a:srgbClr val="DDDDDD">
                  <a:alpha val="39999"/>
                </a:srgbClr>
              </a:gs>
              <a:gs pos="50000">
                <a:srgbClr val="B2B2B2">
                  <a:alpha val="60001"/>
                </a:srgbClr>
              </a:gs>
              <a:gs pos="100000">
                <a:srgbClr val="DDDDDD">
                  <a:alpha val="39999"/>
                </a:srgbClr>
              </a:gs>
            </a:gsLst>
            <a:lin ang="5400000" scaled="1"/>
          </a:gradFill>
          <a:ln w="9525">
            <a:noFill/>
            <a:miter lim="800000"/>
            <a:headEnd/>
            <a:tailEnd/>
          </a:ln>
          <a:effectLst/>
        </p:spPr>
        <p:txBody>
          <a:bodyPr/>
          <a:lstStyle>
            <a:lvl1pPr marL="444500" indent="-444500"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l" eaLnBrk="1" hangingPunct="1">
              <a:lnSpc>
                <a:spcPct val="105000"/>
              </a:lnSpc>
              <a:buClr>
                <a:schemeClr val="accent1"/>
              </a:buClr>
              <a:buSzTx/>
              <a:buFont typeface="Wingdings" panose="05000000000000000000" pitchFamily="2" charset="2"/>
              <a:buNone/>
            </a:pPr>
            <a:r>
              <a:rPr lang="en-US" altLang="zh-CN" sz="2800" b="1">
                <a:solidFill>
                  <a:srgbClr val="FFFF99"/>
                </a:solidFill>
                <a:effectLst>
                  <a:outerShdw blurRad="38100" dist="38100" dir="2700000" algn="tl">
                    <a:srgbClr val="C0C0C0"/>
                  </a:outerShdw>
                </a:effectLst>
                <a:latin typeface="Times New Roman" panose="02020603050405020304" pitchFamily="18" charset="0"/>
                <a:ea typeface="黑体" panose="02010609060101010101" pitchFamily="49" charset="-122"/>
              </a:rPr>
              <a:t>1  </a:t>
            </a:r>
            <a:r>
              <a:rPr lang="zh-CN" altLang="en-US" sz="2800" b="1">
                <a:solidFill>
                  <a:srgbClr val="FFFF99"/>
                </a:solidFill>
                <a:effectLst>
                  <a:outerShdw blurRad="38100" dist="38100" dir="2700000" algn="tl">
                    <a:srgbClr val="C0C0C0"/>
                  </a:outerShdw>
                </a:effectLst>
                <a:latin typeface="Times New Roman" panose="02020603050405020304" pitchFamily="18" charset="0"/>
                <a:ea typeface="黑体" panose="02010609060101010101" pitchFamily="49" charset="-122"/>
              </a:rPr>
              <a:t>简单函数优化的实例</a:t>
            </a:r>
            <a:r>
              <a:rPr lang="en-US" altLang="zh-CN" sz="2800" b="1">
                <a:solidFill>
                  <a:srgbClr val="FFFF99"/>
                </a:solidFill>
                <a:effectLst>
                  <a:outerShdw blurRad="38100" dist="38100" dir="2700000" algn="tl">
                    <a:srgbClr val="C0C0C0"/>
                  </a:outerShdw>
                </a:effectLst>
                <a:latin typeface="Times New Roman" panose="02020603050405020304" pitchFamily="18" charset="0"/>
                <a:ea typeface="黑体" panose="02010609060101010101" pitchFamily="49" charset="-122"/>
              </a:rPr>
              <a:t>-</a:t>
            </a:r>
            <a:r>
              <a:rPr lang="zh-CN" altLang="en-US" sz="2800" b="1">
                <a:solidFill>
                  <a:srgbClr val="FFFF99"/>
                </a:solidFill>
                <a:effectLst>
                  <a:outerShdw blurRad="38100" dist="38100" dir="2700000" algn="tl">
                    <a:srgbClr val="C0C0C0"/>
                  </a:outerShdw>
                </a:effectLst>
                <a:latin typeface="Times New Roman" panose="02020603050405020304" pitchFamily="18" charset="0"/>
                <a:ea typeface="黑体" panose="02010609060101010101" pitchFamily="49" charset="-122"/>
              </a:rPr>
              <a:t>编码</a:t>
            </a:r>
            <a:r>
              <a:rPr lang="zh-CN" altLang="en-US" sz="2800" b="1">
                <a:solidFill>
                  <a:srgbClr val="FFFF99"/>
                </a:solidFill>
                <a:effectLst/>
                <a:latin typeface="Arial" panose="020B0604020202020204" pitchFamily="34" charset="0"/>
                <a:ea typeface="楷体_GB2312" pitchFamily="49" charset="-122"/>
              </a:rPr>
              <a:t>  </a:t>
            </a:r>
          </a:p>
        </p:txBody>
      </p:sp>
      <p:graphicFrame>
        <p:nvGraphicFramePr>
          <p:cNvPr id="8201" name="Object 8">
            <a:extLst>
              <a:ext uri="{FF2B5EF4-FFF2-40B4-BE49-F238E27FC236}">
                <a16:creationId xmlns:a16="http://schemas.microsoft.com/office/drawing/2014/main" id="{AEE73DA7-6885-4C68-BC4B-71A933C97904}"/>
              </a:ext>
            </a:extLst>
          </p:cNvPr>
          <p:cNvGraphicFramePr>
            <a:graphicFrameLocks noChangeAspect="1"/>
          </p:cNvGraphicFramePr>
          <p:nvPr>
            <p:ph sz="half" idx="2"/>
          </p:nvPr>
        </p:nvGraphicFramePr>
        <p:xfrm>
          <a:off x="895350" y="3224213"/>
          <a:ext cx="5480050" cy="466725"/>
        </p:xfrm>
        <a:graphic>
          <a:graphicData uri="http://schemas.openxmlformats.org/presentationml/2006/ole">
            <mc:AlternateContent xmlns:mc="http://schemas.openxmlformats.org/markup-compatibility/2006">
              <mc:Choice xmlns:v="urn:schemas-microsoft-com:vml" Requires="v">
                <p:oleObj spid="_x0000_s8206" name="公式" r:id="rId3" imgW="2489200" imgH="203200" progId="Equation.3">
                  <p:embed/>
                </p:oleObj>
              </mc:Choice>
              <mc:Fallback>
                <p:oleObj name="公式" r:id="rId3" imgW="2489200" imgH="2032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5350" y="3224213"/>
                        <a:ext cx="5480050" cy="466725"/>
                      </a:xfrm>
                      <a:prstGeom prst="rect">
                        <a:avLst/>
                      </a:prstGeom>
                      <a:gradFill rotWithShape="1">
                        <a:gsLst>
                          <a:gs pos="0">
                            <a:srgbClr val="CCFFFF"/>
                          </a:gs>
                          <a:gs pos="100000">
                            <a:schemeClr val="tx1">
                              <a:alpha val="24001"/>
                            </a:schemeClr>
                          </a:gs>
                        </a:gsLst>
                        <a:path path="shape">
                          <a:fillToRect l="50000" t="50000" r="50000" b="50000"/>
                        </a:path>
                      </a:gradFill>
                      <a:ln>
                        <a:noFill/>
                      </a:ln>
                      <a:effectLst/>
                      <a:extLs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77161" name="Picture 9">
            <a:extLst>
              <a:ext uri="{FF2B5EF4-FFF2-40B4-BE49-F238E27FC236}">
                <a16:creationId xmlns:a16="http://schemas.microsoft.com/office/drawing/2014/main" id="{E205E66E-D81A-4897-95EE-9723215F2C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3716338"/>
            <a:ext cx="5688013" cy="311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77161"/>
                                        </p:tgtEl>
                                        <p:attrNameLst>
                                          <p:attrName>style.visibility</p:attrName>
                                        </p:attrNameLst>
                                      </p:cBhvr>
                                      <p:to>
                                        <p:strVal val="visible"/>
                                      </p:to>
                                    </p:set>
                                    <p:animEffect transition="in" filter="checkerboard(across)">
                                      <p:cBhvr>
                                        <p:cTn id="7" dur="500"/>
                                        <p:tgtEl>
                                          <p:spTgt spid="177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a:extLst>
              <a:ext uri="{FF2B5EF4-FFF2-40B4-BE49-F238E27FC236}">
                <a16:creationId xmlns:a16="http://schemas.microsoft.com/office/drawing/2014/main" id="{46FD9A79-9374-41F1-BEB0-47F66173A905}"/>
              </a:ext>
            </a:extLst>
          </p:cNvPr>
          <p:cNvSpPr>
            <a:spLocks noGrp="1" noChangeArrowheads="1"/>
          </p:cNvSpPr>
          <p:nvPr>
            <p:ph type="body" sz="half" idx="1"/>
          </p:nvPr>
        </p:nvSpPr>
        <p:spPr>
          <a:xfrm>
            <a:off x="0" y="549275"/>
            <a:ext cx="9144000" cy="719138"/>
          </a:xfrm>
          <a:gradFill rotWithShape="1">
            <a:gsLst>
              <a:gs pos="0">
                <a:srgbClr val="333333">
                  <a:alpha val="39999"/>
                </a:srgbClr>
              </a:gs>
              <a:gs pos="50000">
                <a:schemeClr val="bg1"/>
              </a:gs>
              <a:gs pos="100000">
                <a:srgbClr val="333333">
                  <a:alpha val="39999"/>
                </a:srgbClr>
              </a:gs>
            </a:gsLst>
            <a:lin ang="5400000" scaled="1"/>
          </a:gradFill>
          <a:ln>
            <a:miter lim="800000"/>
            <a:headEnd/>
            <a:tailEnd/>
          </a:ln>
          <a:extLst/>
        </p:spPr>
        <p:txBody>
          <a:bodyPr/>
          <a:lstStyle>
            <a:lvl1pPr marL="444500" indent="-444500"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eaLnBrk="1" hangingPunct="1">
              <a:lnSpc>
                <a:spcPct val="105000"/>
              </a:lnSpc>
              <a:buFont typeface="Wingdings" panose="05000000000000000000" pitchFamily="2" charset="2"/>
              <a:buNone/>
            </a:pPr>
            <a:r>
              <a:rPr lang="zh-CN" altLang="en-US" b="1">
                <a:solidFill>
                  <a:srgbClr val="FFFF00"/>
                </a:solidFill>
                <a:effectLst>
                  <a:outerShdw blurRad="38100" dist="38100" dir="2700000" algn="tl">
                    <a:srgbClr val="C0C0C0"/>
                  </a:outerShdw>
                </a:effectLst>
                <a:latin typeface="Times New Roman" panose="02020603050405020304" pitchFamily="18" charset="0"/>
                <a:ea typeface="黑体" panose="02010609060101010101" pitchFamily="49" charset="-122"/>
              </a:rPr>
              <a:t>基本遗传算法</a:t>
            </a:r>
            <a:r>
              <a:rPr lang="zh-CN" altLang="en-US" sz="2800" b="1">
                <a:solidFill>
                  <a:schemeClr val="folHlink"/>
                </a:solidFill>
                <a:latin typeface="Arial" panose="020B0604020202020204" pitchFamily="34" charset="0"/>
                <a:ea typeface="楷体_GB2312" pitchFamily="49" charset="-122"/>
              </a:rPr>
              <a:t>  </a:t>
            </a:r>
          </a:p>
        </p:txBody>
      </p:sp>
      <p:sp>
        <p:nvSpPr>
          <p:cNvPr id="9221" name="Rectangle 6">
            <a:extLst>
              <a:ext uri="{FF2B5EF4-FFF2-40B4-BE49-F238E27FC236}">
                <a16:creationId xmlns:a16="http://schemas.microsoft.com/office/drawing/2014/main" id="{735ABD22-4F8F-42C4-9C2D-E50E2CC512D3}"/>
              </a:ext>
            </a:extLst>
          </p:cNvPr>
          <p:cNvSpPr>
            <a:spLocks noRot="1" noChangeArrowheads="1"/>
          </p:cNvSpPr>
          <p:nvPr/>
        </p:nvSpPr>
        <p:spPr bwMode="auto">
          <a:xfrm>
            <a:off x="250825" y="1916113"/>
            <a:ext cx="854075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4500" indent="-444500"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l" eaLnBrk="1" hangingPunct="1">
              <a:lnSpc>
                <a:spcPct val="120000"/>
              </a:lnSpc>
              <a:spcBef>
                <a:spcPct val="10000"/>
              </a:spcBef>
              <a:buClr>
                <a:schemeClr val="accent1"/>
              </a:buClr>
              <a:buSzTx/>
              <a:buFont typeface="Wingdings" panose="05000000000000000000" pitchFamily="2" charset="2"/>
              <a:buChar char="l"/>
            </a:pPr>
            <a:r>
              <a:rPr lang="zh-CN" altLang="en-US" sz="2800" b="1">
                <a:effectLst/>
                <a:latin typeface="Arial" panose="020B0604020202020204" pitchFamily="34" charset="0"/>
                <a:ea typeface="黑体" panose="02010609060101010101" pitchFamily="49" charset="-122"/>
              </a:rPr>
              <a:t>编码</a:t>
            </a:r>
          </a:p>
          <a:p>
            <a:pPr algn="l" eaLnBrk="1" hangingPunct="1">
              <a:lnSpc>
                <a:spcPct val="120000"/>
              </a:lnSpc>
              <a:spcBef>
                <a:spcPct val="10000"/>
              </a:spcBef>
              <a:buClr>
                <a:srgbClr val="FF00FF"/>
              </a:buClr>
              <a:buSzPct val="50000"/>
              <a:buFont typeface="Wingdings" panose="05000000000000000000" pitchFamily="2" charset="2"/>
              <a:buNone/>
            </a:pPr>
            <a:r>
              <a:rPr lang="zh-CN" altLang="en-US" sz="2800" b="1">
                <a:solidFill>
                  <a:schemeClr val="folHlink"/>
                </a:solidFill>
                <a:effectLst/>
                <a:latin typeface="Times New Roman" panose="02020603050405020304" pitchFamily="18" charset="0"/>
                <a:ea typeface="楷体_GB2312" pitchFamily="49" charset="-122"/>
              </a:rPr>
              <a:t>     表现型：</a:t>
            </a:r>
            <a:r>
              <a:rPr lang="en-US" altLang="zh-CN" sz="2800" b="1" i="1">
                <a:solidFill>
                  <a:schemeClr val="folHlink"/>
                </a:solidFill>
                <a:effectLst/>
                <a:latin typeface="Times New Roman" panose="02020603050405020304" pitchFamily="18" charset="0"/>
                <a:ea typeface="楷体_GB2312" pitchFamily="49" charset="-122"/>
              </a:rPr>
              <a:t>x</a:t>
            </a:r>
            <a:r>
              <a:rPr lang="zh-CN" altLang="en-US" sz="2800" b="1" i="1">
                <a:solidFill>
                  <a:schemeClr val="folHlink"/>
                </a:solidFill>
                <a:effectLst/>
                <a:latin typeface="Times New Roman" panose="02020603050405020304" pitchFamily="18" charset="0"/>
                <a:ea typeface="楷体_GB2312" pitchFamily="49" charset="-122"/>
              </a:rPr>
              <a:t>（</a:t>
            </a:r>
            <a:r>
              <a:rPr lang="zh-CN" altLang="en-US" sz="2800" b="1" i="1">
                <a:solidFill>
                  <a:srgbClr val="FF0000"/>
                </a:solidFill>
                <a:effectLst/>
                <a:latin typeface="Times New Roman" panose="02020603050405020304" pitchFamily="18" charset="0"/>
                <a:ea typeface="楷体_GB2312" pitchFamily="49" charset="-122"/>
              </a:rPr>
              <a:t>不直接操作 </a:t>
            </a:r>
            <a:r>
              <a:rPr lang="en-US" altLang="zh-CN" sz="2800" b="1" i="1">
                <a:solidFill>
                  <a:srgbClr val="FF0000"/>
                </a:solidFill>
                <a:effectLst/>
                <a:latin typeface="Times New Roman" panose="02020603050405020304" pitchFamily="18" charset="0"/>
                <a:ea typeface="楷体_GB2312" pitchFamily="49" charset="-122"/>
              </a:rPr>
              <a:t>X</a:t>
            </a:r>
            <a:r>
              <a:rPr lang="zh-CN" altLang="en-US" sz="2800" b="1" i="1">
                <a:solidFill>
                  <a:schemeClr val="folHlink"/>
                </a:solidFill>
                <a:effectLst/>
                <a:latin typeface="Times New Roman" panose="02020603050405020304" pitchFamily="18" charset="0"/>
                <a:ea typeface="楷体_GB2312" pitchFamily="49" charset="-122"/>
              </a:rPr>
              <a:t>）</a:t>
            </a:r>
            <a:endParaRPr lang="en-US" altLang="zh-CN" sz="2800" b="1" i="1">
              <a:solidFill>
                <a:schemeClr val="folHlink"/>
              </a:solidFill>
              <a:effectLst/>
              <a:latin typeface="Times New Roman" panose="02020603050405020304" pitchFamily="18" charset="0"/>
              <a:ea typeface="楷体_GB2312" pitchFamily="49" charset="-122"/>
            </a:endParaRPr>
          </a:p>
          <a:p>
            <a:pPr algn="l" eaLnBrk="1" hangingPunct="1">
              <a:lnSpc>
                <a:spcPct val="120000"/>
              </a:lnSpc>
              <a:spcBef>
                <a:spcPct val="10000"/>
              </a:spcBef>
              <a:buClr>
                <a:srgbClr val="FF00FF"/>
              </a:buClr>
              <a:buSzPct val="50000"/>
              <a:buFont typeface="Wingdings" panose="05000000000000000000" pitchFamily="2" charset="2"/>
              <a:buNone/>
            </a:pPr>
            <a:r>
              <a:rPr lang="en-US" altLang="zh-CN" sz="2800" b="1">
                <a:solidFill>
                  <a:schemeClr val="folHlink"/>
                </a:solidFill>
                <a:effectLst/>
                <a:latin typeface="Times New Roman" panose="02020603050405020304" pitchFamily="18" charset="0"/>
                <a:ea typeface="楷体_GB2312" pitchFamily="49" charset="-122"/>
              </a:rPr>
              <a:t>     </a:t>
            </a:r>
            <a:r>
              <a:rPr lang="zh-CN" altLang="en-US" sz="2800" b="1">
                <a:solidFill>
                  <a:schemeClr val="folHlink"/>
                </a:solidFill>
                <a:effectLst/>
                <a:latin typeface="Times New Roman" panose="02020603050405020304" pitchFamily="18" charset="0"/>
                <a:ea typeface="楷体_GB2312" pitchFamily="49" charset="-122"/>
              </a:rPr>
              <a:t>基因型：二进制编码（串长取决于求解精度）</a:t>
            </a:r>
          </a:p>
          <a:p>
            <a:pPr algn="l" eaLnBrk="1" hangingPunct="1">
              <a:lnSpc>
                <a:spcPct val="120000"/>
              </a:lnSpc>
              <a:spcBef>
                <a:spcPct val="10000"/>
              </a:spcBef>
              <a:buClr>
                <a:srgbClr val="FF00FF"/>
              </a:buClr>
              <a:buSzPct val="50000"/>
              <a:buFont typeface="Wingdings" panose="05000000000000000000" pitchFamily="2" charset="2"/>
              <a:buNone/>
            </a:pPr>
            <a:r>
              <a:rPr lang="zh-CN" altLang="en-US" sz="2800" b="1">
                <a:solidFill>
                  <a:srgbClr val="FF00FF"/>
                </a:solidFill>
                <a:effectLst/>
                <a:latin typeface="Times New Roman" panose="02020603050405020304" pitchFamily="18" charset="0"/>
                <a:ea typeface="楷体_GB2312" pitchFamily="49" charset="-122"/>
              </a:rPr>
              <a:t>     </a:t>
            </a:r>
            <a:r>
              <a:rPr lang="zh-CN" altLang="en-US" sz="2800" b="1" u="sng">
                <a:solidFill>
                  <a:srgbClr val="FF00FF"/>
                </a:solidFill>
                <a:effectLst/>
                <a:latin typeface="Times New Roman" panose="02020603050405020304" pitchFamily="18" charset="0"/>
                <a:ea typeface="楷体_GB2312" pitchFamily="49" charset="-122"/>
              </a:rPr>
              <a:t>串长与精度之间的关系</a:t>
            </a:r>
            <a:r>
              <a:rPr lang="zh-CN" altLang="en-US" sz="2800" b="1">
                <a:solidFill>
                  <a:schemeClr val="folHlink"/>
                </a:solidFill>
                <a:effectLst/>
                <a:latin typeface="Times New Roman" panose="02020603050405020304" pitchFamily="18" charset="0"/>
                <a:ea typeface="楷体_GB2312" pitchFamily="49" charset="-122"/>
              </a:rPr>
              <a:t>：</a:t>
            </a:r>
          </a:p>
          <a:p>
            <a:pPr algn="l" eaLnBrk="1" hangingPunct="1">
              <a:lnSpc>
                <a:spcPct val="120000"/>
              </a:lnSpc>
              <a:spcBef>
                <a:spcPct val="10000"/>
              </a:spcBef>
              <a:buClr>
                <a:srgbClr val="FF00FF"/>
              </a:buClr>
              <a:buSzPct val="50000"/>
              <a:buFont typeface="Wingdings" panose="05000000000000000000" pitchFamily="2" charset="2"/>
              <a:buNone/>
            </a:pPr>
            <a:r>
              <a:rPr lang="zh-CN" altLang="en-US" sz="2800" b="1">
                <a:solidFill>
                  <a:schemeClr val="folHlink"/>
                </a:solidFill>
                <a:effectLst/>
                <a:latin typeface="Times New Roman" panose="02020603050405020304" pitchFamily="18" charset="0"/>
                <a:ea typeface="楷体_GB2312" pitchFamily="49" charset="-122"/>
              </a:rPr>
              <a:t>     若要求求解精度到</a:t>
            </a:r>
            <a:r>
              <a:rPr lang="en-US" altLang="zh-CN" sz="2800" b="1">
                <a:solidFill>
                  <a:schemeClr val="folHlink"/>
                </a:solidFill>
                <a:effectLst/>
                <a:latin typeface="Times New Roman" panose="02020603050405020304" pitchFamily="18" charset="0"/>
                <a:ea typeface="楷体_GB2312" pitchFamily="49" charset="-122"/>
              </a:rPr>
              <a:t>6</a:t>
            </a:r>
            <a:r>
              <a:rPr lang="zh-CN" altLang="en-US" sz="2800" b="1">
                <a:solidFill>
                  <a:schemeClr val="folHlink"/>
                </a:solidFill>
                <a:effectLst/>
                <a:latin typeface="Times New Roman" panose="02020603050405020304" pitchFamily="18" charset="0"/>
                <a:ea typeface="楷体_GB2312" pitchFamily="49" charset="-122"/>
              </a:rPr>
              <a:t>位小数，区间长度为</a:t>
            </a:r>
            <a:r>
              <a:rPr lang="en-US" altLang="zh-CN" sz="2800" b="1">
                <a:solidFill>
                  <a:schemeClr val="folHlink"/>
                </a:solidFill>
                <a:effectLst/>
                <a:latin typeface="Times New Roman" panose="02020603050405020304" pitchFamily="18" charset="0"/>
                <a:ea typeface="楷体_GB2312" pitchFamily="49" charset="-122"/>
              </a:rPr>
              <a:t>2-(-1)</a:t>
            </a:r>
            <a:r>
              <a:rPr lang="zh-CN" altLang="en-US" sz="2800" b="1">
                <a:solidFill>
                  <a:schemeClr val="folHlink"/>
                </a:solidFill>
                <a:effectLst/>
                <a:latin typeface="Times New Roman" panose="02020603050405020304" pitchFamily="18" charset="0"/>
                <a:ea typeface="楷体_GB2312" pitchFamily="49" charset="-122"/>
              </a:rPr>
              <a:t>＝</a:t>
            </a:r>
            <a:r>
              <a:rPr lang="en-US" altLang="zh-CN" sz="2800" b="1">
                <a:solidFill>
                  <a:schemeClr val="folHlink"/>
                </a:solidFill>
                <a:effectLst/>
                <a:latin typeface="Times New Roman" panose="02020603050405020304" pitchFamily="18" charset="0"/>
                <a:ea typeface="楷体_GB2312" pitchFamily="49" charset="-122"/>
              </a:rPr>
              <a:t>3</a:t>
            </a:r>
            <a:r>
              <a:rPr lang="zh-CN" altLang="en-US" sz="2800" b="1">
                <a:solidFill>
                  <a:schemeClr val="folHlink"/>
                </a:solidFill>
                <a:effectLst/>
                <a:latin typeface="Times New Roman" panose="02020603050405020304" pitchFamily="18" charset="0"/>
                <a:ea typeface="楷体_GB2312" pitchFamily="49" charset="-122"/>
              </a:rPr>
              <a:t>，即需将区间分为</a:t>
            </a:r>
            <a:r>
              <a:rPr lang="en-US" altLang="zh-CN" sz="2800" b="1">
                <a:solidFill>
                  <a:schemeClr val="folHlink"/>
                </a:solidFill>
                <a:effectLst/>
                <a:latin typeface="Times New Roman" panose="02020603050405020304" pitchFamily="18" charset="0"/>
                <a:ea typeface="楷体_GB2312" pitchFamily="49" charset="-122"/>
              </a:rPr>
              <a:t>3/0.000001=3×10</a:t>
            </a:r>
            <a:r>
              <a:rPr lang="en-US" altLang="zh-CN" sz="2800" b="1" baseline="30000">
                <a:solidFill>
                  <a:schemeClr val="folHlink"/>
                </a:solidFill>
                <a:effectLst/>
                <a:latin typeface="Times New Roman" panose="02020603050405020304" pitchFamily="18" charset="0"/>
                <a:ea typeface="楷体_GB2312" pitchFamily="49" charset="-122"/>
              </a:rPr>
              <a:t>6</a:t>
            </a:r>
            <a:r>
              <a:rPr lang="zh-CN" altLang="en-US" sz="2800" b="1">
                <a:solidFill>
                  <a:schemeClr val="folHlink"/>
                </a:solidFill>
                <a:effectLst/>
                <a:latin typeface="Times New Roman" panose="02020603050405020304" pitchFamily="18" charset="0"/>
                <a:ea typeface="楷体_GB2312" pitchFamily="49" charset="-122"/>
              </a:rPr>
              <a:t>等份。</a:t>
            </a:r>
          </a:p>
          <a:p>
            <a:pPr algn="l" eaLnBrk="1" hangingPunct="1">
              <a:lnSpc>
                <a:spcPct val="120000"/>
              </a:lnSpc>
              <a:spcBef>
                <a:spcPct val="10000"/>
              </a:spcBef>
              <a:buClr>
                <a:srgbClr val="FF00FF"/>
              </a:buClr>
              <a:buSzPct val="50000"/>
              <a:buFont typeface="Wingdings" panose="05000000000000000000" pitchFamily="2" charset="2"/>
              <a:buNone/>
            </a:pPr>
            <a:endParaRPr lang="zh-CN" altLang="en-US" sz="2800" b="1">
              <a:solidFill>
                <a:schemeClr val="folHlink"/>
              </a:solidFill>
              <a:effectLst/>
              <a:latin typeface="Times New Roman" panose="02020603050405020304" pitchFamily="18" charset="0"/>
              <a:ea typeface="楷体_GB2312" pitchFamily="49" charset="-122"/>
            </a:endParaRPr>
          </a:p>
          <a:p>
            <a:pPr algn="l" eaLnBrk="1" hangingPunct="1">
              <a:lnSpc>
                <a:spcPct val="120000"/>
              </a:lnSpc>
              <a:spcBef>
                <a:spcPct val="10000"/>
              </a:spcBef>
              <a:buClr>
                <a:srgbClr val="FF00FF"/>
              </a:buClr>
              <a:buSzPct val="50000"/>
              <a:buFont typeface="Wingdings" panose="05000000000000000000" pitchFamily="2" charset="2"/>
              <a:buNone/>
            </a:pPr>
            <a:r>
              <a:rPr lang="zh-CN" altLang="en-US" sz="2800" b="1">
                <a:solidFill>
                  <a:schemeClr val="folHlink"/>
                </a:solidFill>
                <a:effectLst/>
                <a:latin typeface="Times New Roman" panose="02020603050405020304" pitchFamily="18" charset="0"/>
                <a:ea typeface="楷体_GB2312" pitchFamily="49" charset="-122"/>
              </a:rPr>
              <a:t>     所以编码的二进制串长应为</a:t>
            </a:r>
            <a:r>
              <a:rPr lang="en-US" altLang="zh-CN" sz="2800" b="1">
                <a:solidFill>
                  <a:schemeClr val="folHlink"/>
                </a:solidFill>
                <a:effectLst/>
                <a:latin typeface="Times New Roman" panose="02020603050405020304" pitchFamily="18" charset="0"/>
                <a:ea typeface="楷体_GB2312" pitchFamily="49" charset="-122"/>
              </a:rPr>
              <a:t>22</a:t>
            </a:r>
            <a:r>
              <a:rPr lang="zh-CN" altLang="en-US" sz="2800" b="1">
                <a:solidFill>
                  <a:schemeClr val="folHlink"/>
                </a:solidFill>
                <a:effectLst/>
                <a:latin typeface="Times New Roman" panose="02020603050405020304" pitchFamily="18" charset="0"/>
                <a:ea typeface="楷体_GB2312" pitchFamily="49" charset="-122"/>
              </a:rPr>
              <a:t>位。</a:t>
            </a:r>
          </a:p>
        </p:txBody>
      </p:sp>
      <p:sp>
        <p:nvSpPr>
          <p:cNvPr id="180231" name="Rectangle 7">
            <a:extLst>
              <a:ext uri="{FF2B5EF4-FFF2-40B4-BE49-F238E27FC236}">
                <a16:creationId xmlns:a16="http://schemas.microsoft.com/office/drawing/2014/main" id="{5E0F038F-AAA1-4308-B9E3-E50DCF97D753}"/>
              </a:ext>
            </a:extLst>
          </p:cNvPr>
          <p:cNvSpPr>
            <a:spLocks noRot="1" noChangeArrowheads="1"/>
          </p:cNvSpPr>
          <p:nvPr/>
        </p:nvSpPr>
        <p:spPr bwMode="auto">
          <a:xfrm>
            <a:off x="0" y="1196975"/>
            <a:ext cx="9144000" cy="576263"/>
          </a:xfrm>
          <a:prstGeom prst="rect">
            <a:avLst/>
          </a:prstGeom>
          <a:gradFill rotWithShape="1">
            <a:gsLst>
              <a:gs pos="0">
                <a:srgbClr val="DDDDDD">
                  <a:alpha val="39999"/>
                </a:srgbClr>
              </a:gs>
              <a:gs pos="50000">
                <a:srgbClr val="B2B2B2">
                  <a:alpha val="60001"/>
                </a:srgbClr>
              </a:gs>
              <a:gs pos="100000">
                <a:srgbClr val="DDDDDD">
                  <a:alpha val="39999"/>
                </a:srgbClr>
              </a:gs>
            </a:gsLst>
            <a:lin ang="5400000" scaled="1"/>
          </a:gradFill>
          <a:ln w="9525">
            <a:noFill/>
            <a:miter lim="800000"/>
            <a:headEnd/>
            <a:tailEnd/>
          </a:ln>
          <a:effectLst/>
        </p:spPr>
        <p:txBody>
          <a:bodyPr/>
          <a:lstStyle>
            <a:lvl1pPr marL="444500" indent="-444500"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l" eaLnBrk="1" hangingPunct="1">
              <a:lnSpc>
                <a:spcPct val="105000"/>
              </a:lnSpc>
              <a:buClr>
                <a:schemeClr val="accent1"/>
              </a:buClr>
              <a:buSzTx/>
              <a:buFont typeface="Wingdings" panose="05000000000000000000" pitchFamily="2" charset="2"/>
              <a:buNone/>
            </a:pPr>
            <a:r>
              <a:rPr lang="zh-CN" altLang="en-US" sz="2800" b="1">
                <a:solidFill>
                  <a:srgbClr val="FFFF99"/>
                </a:solidFill>
                <a:effectLst>
                  <a:outerShdw blurRad="38100" dist="38100" dir="2700000" algn="tl">
                    <a:srgbClr val="C0C0C0"/>
                  </a:outerShdw>
                </a:effectLst>
                <a:latin typeface="Times New Roman" panose="02020603050405020304" pitchFamily="18" charset="0"/>
                <a:ea typeface="黑体" panose="02010609060101010101" pitchFamily="49" charset="-122"/>
              </a:rPr>
              <a:t>简单函数优化的实例</a:t>
            </a:r>
            <a:r>
              <a:rPr lang="zh-CN" altLang="en-US" sz="2800" b="1">
                <a:solidFill>
                  <a:srgbClr val="FFFF99"/>
                </a:solidFill>
                <a:effectLst/>
                <a:latin typeface="Arial" panose="020B0604020202020204" pitchFamily="34" charset="0"/>
                <a:ea typeface="楷体_GB2312" pitchFamily="49" charset="-122"/>
              </a:rPr>
              <a:t>  </a:t>
            </a:r>
          </a:p>
        </p:txBody>
      </p:sp>
      <p:graphicFrame>
        <p:nvGraphicFramePr>
          <p:cNvPr id="9225" name="Object 8">
            <a:extLst>
              <a:ext uri="{FF2B5EF4-FFF2-40B4-BE49-F238E27FC236}">
                <a16:creationId xmlns:a16="http://schemas.microsoft.com/office/drawing/2014/main" id="{70697AED-24AF-4501-AD3E-0029042A0285}"/>
              </a:ext>
            </a:extLst>
          </p:cNvPr>
          <p:cNvGraphicFramePr>
            <a:graphicFrameLocks noChangeAspect="1"/>
          </p:cNvGraphicFramePr>
          <p:nvPr/>
        </p:nvGraphicFramePr>
        <p:xfrm>
          <a:off x="838200" y="5300663"/>
          <a:ext cx="6038850" cy="469900"/>
        </p:xfrm>
        <a:graphic>
          <a:graphicData uri="http://schemas.openxmlformats.org/presentationml/2006/ole">
            <mc:AlternateContent xmlns:mc="http://schemas.openxmlformats.org/markup-compatibility/2006">
              <mc:Choice xmlns:v="urn:schemas-microsoft-com:vml" Requires="v">
                <p:oleObj spid="_x0000_s9229" name="公式" r:id="rId3" imgW="2616200" imgH="203200" progId="Equation.3">
                  <p:embed/>
                </p:oleObj>
              </mc:Choice>
              <mc:Fallback>
                <p:oleObj name="公式" r:id="rId3" imgW="2616200" imgH="2032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5300663"/>
                        <a:ext cx="6038850" cy="469900"/>
                      </a:xfrm>
                      <a:prstGeom prst="rect">
                        <a:avLst/>
                      </a:prstGeom>
                      <a:gradFill rotWithShape="1">
                        <a:gsLst>
                          <a:gs pos="0">
                            <a:srgbClr val="CCFFFF"/>
                          </a:gs>
                          <a:gs pos="100000">
                            <a:schemeClr val="tx1">
                              <a:alpha val="24001"/>
                            </a:schemeClr>
                          </a:gs>
                        </a:gsLst>
                        <a:path path="shape">
                          <a:fillToRect l="50000" t="50000" r="50000" b="50000"/>
                        </a:path>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a:extLst>
              <a:ext uri="{FF2B5EF4-FFF2-40B4-BE49-F238E27FC236}">
                <a16:creationId xmlns:a16="http://schemas.microsoft.com/office/drawing/2014/main" id="{E4ABC69F-BF0E-438E-9D5C-726647617333}"/>
              </a:ext>
            </a:extLst>
          </p:cNvPr>
          <p:cNvSpPr>
            <a:spLocks noGrp="1" noChangeArrowheads="1"/>
          </p:cNvSpPr>
          <p:nvPr>
            <p:ph type="body" sz="half" idx="1"/>
          </p:nvPr>
        </p:nvSpPr>
        <p:spPr>
          <a:xfrm>
            <a:off x="0" y="549275"/>
            <a:ext cx="9144000" cy="719138"/>
          </a:xfrm>
          <a:gradFill rotWithShape="1">
            <a:gsLst>
              <a:gs pos="0">
                <a:srgbClr val="333333">
                  <a:alpha val="39999"/>
                </a:srgbClr>
              </a:gs>
              <a:gs pos="50000">
                <a:schemeClr val="bg1"/>
              </a:gs>
              <a:gs pos="100000">
                <a:srgbClr val="333333">
                  <a:alpha val="39999"/>
                </a:srgbClr>
              </a:gs>
            </a:gsLst>
            <a:lin ang="5400000" scaled="1"/>
          </a:gradFill>
          <a:ln>
            <a:miter lim="800000"/>
            <a:headEnd/>
            <a:tailEnd/>
          </a:ln>
          <a:extLst/>
        </p:spPr>
        <p:txBody>
          <a:bodyPr/>
          <a:lstStyle>
            <a:lvl1pPr marL="444500" indent="-444500"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eaLnBrk="1" hangingPunct="1">
              <a:lnSpc>
                <a:spcPct val="105000"/>
              </a:lnSpc>
              <a:buFont typeface="Wingdings" panose="05000000000000000000" pitchFamily="2" charset="2"/>
              <a:buNone/>
            </a:pPr>
            <a:r>
              <a:rPr lang="zh-CN" altLang="en-US" b="1">
                <a:solidFill>
                  <a:srgbClr val="FFFF00"/>
                </a:solidFill>
                <a:effectLst>
                  <a:outerShdw blurRad="38100" dist="38100" dir="2700000" algn="tl">
                    <a:srgbClr val="C0C0C0"/>
                  </a:outerShdw>
                </a:effectLst>
                <a:latin typeface="Times New Roman" panose="02020603050405020304" pitchFamily="18" charset="0"/>
                <a:ea typeface="黑体" panose="02010609060101010101" pitchFamily="49" charset="-122"/>
              </a:rPr>
              <a:t>基本遗传算法</a:t>
            </a:r>
            <a:r>
              <a:rPr lang="zh-CN" altLang="en-US" sz="2800" b="1">
                <a:solidFill>
                  <a:schemeClr val="folHlink"/>
                </a:solidFill>
                <a:latin typeface="Arial" panose="020B0604020202020204" pitchFamily="34" charset="0"/>
                <a:ea typeface="楷体_GB2312" pitchFamily="49" charset="-122"/>
              </a:rPr>
              <a:t>  </a:t>
            </a:r>
          </a:p>
        </p:txBody>
      </p:sp>
      <p:sp>
        <p:nvSpPr>
          <p:cNvPr id="10245" name="Rectangle 6">
            <a:extLst>
              <a:ext uri="{FF2B5EF4-FFF2-40B4-BE49-F238E27FC236}">
                <a16:creationId xmlns:a16="http://schemas.microsoft.com/office/drawing/2014/main" id="{684568A3-F5D1-459D-9807-D7667A2F8FC4}"/>
              </a:ext>
            </a:extLst>
          </p:cNvPr>
          <p:cNvSpPr>
            <a:spLocks noRot="1" noChangeArrowheads="1"/>
          </p:cNvSpPr>
          <p:nvPr/>
        </p:nvSpPr>
        <p:spPr bwMode="auto">
          <a:xfrm>
            <a:off x="250825" y="1916113"/>
            <a:ext cx="854075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4500" indent="-444500"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l" eaLnBrk="1" hangingPunct="1">
              <a:lnSpc>
                <a:spcPct val="120000"/>
              </a:lnSpc>
              <a:spcBef>
                <a:spcPct val="10000"/>
              </a:spcBef>
              <a:buClr>
                <a:schemeClr val="accent1"/>
              </a:buClr>
              <a:buSzTx/>
              <a:buFont typeface="Wingdings" panose="05000000000000000000" pitchFamily="2" charset="2"/>
              <a:buChar char="l"/>
            </a:pPr>
            <a:r>
              <a:rPr lang="zh-CN" altLang="en-US" sz="2800" b="1">
                <a:effectLst/>
                <a:latin typeface="Arial" panose="020B0604020202020204" pitchFamily="34" charset="0"/>
                <a:ea typeface="黑体" panose="02010609060101010101" pitchFamily="49" charset="-122"/>
              </a:rPr>
              <a:t>产生初始种群</a:t>
            </a:r>
          </a:p>
          <a:p>
            <a:pPr algn="l" eaLnBrk="1" hangingPunct="1">
              <a:lnSpc>
                <a:spcPct val="120000"/>
              </a:lnSpc>
              <a:spcBef>
                <a:spcPct val="10000"/>
              </a:spcBef>
              <a:buClr>
                <a:srgbClr val="FF00FF"/>
              </a:buClr>
              <a:buSzPct val="50000"/>
              <a:buFont typeface="Wingdings" panose="05000000000000000000" pitchFamily="2" charset="2"/>
              <a:buNone/>
            </a:pPr>
            <a:r>
              <a:rPr lang="zh-CN" altLang="en-US" sz="2800" b="1">
                <a:solidFill>
                  <a:schemeClr val="folHlink"/>
                </a:solidFill>
                <a:effectLst/>
                <a:latin typeface="Times New Roman" panose="02020603050405020304" pitchFamily="18" charset="0"/>
                <a:ea typeface="楷体_GB2312" pitchFamily="49" charset="-122"/>
              </a:rPr>
              <a:t>     产生的方式：随机</a:t>
            </a:r>
          </a:p>
          <a:p>
            <a:pPr algn="l" eaLnBrk="1" hangingPunct="1">
              <a:lnSpc>
                <a:spcPct val="120000"/>
              </a:lnSpc>
              <a:spcBef>
                <a:spcPct val="10000"/>
              </a:spcBef>
              <a:buClr>
                <a:srgbClr val="FF00FF"/>
              </a:buClr>
              <a:buSzPct val="50000"/>
              <a:buFont typeface="Wingdings" panose="05000000000000000000" pitchFamily="2" charset="2"/>
              <a:buNone/>
            </a:pPr>
            <a:r>
              <a:rPr lang="zh-CN" altLang="en-US" sz="2800" b="1">
                <a:solidFill>
                  <a:schemeClr val="folHlink"/>
                </a:solidFill>
                <a:effectLst/>
                <a:latin typeface="Times New Roman" panose="02020603050405020304" pitchFamily="18" charset="0"/>
                <a:ea typeface="楷体_GB2312" pitchFamily="49" charset="-122"/>
              </a:rPr>
              <a:t>     产生的结果：长度为</a:t>
            </a:r>
            <a:r>
              <a:rPr lang="en-US" altLang="zh-CN" sz="2800" b="1">
                <a:solidFill>
                  <a:schemeClr val="folHlink"/>
                </a:solidFill>
                <a:effectLst/>
                <a:latin typeface="Times New Roman" panose="02020603050405020304" pitchFamily="18" charset="0"/>
                <a:ea typeface="楷体_GB2312" pitchFamily="49" charset="-122"/>
              </a:rPr>
              <a:t>22</a:t>
            </a:r>
            <a:r>
              <a:rPr lang="zh-CN" altLang="en-US" sz="2800" b="1">
                <a:solidFill>
                  <a:schemeClr val="folHlink"/>
                </a:solidFill>
                <a:effectLst/>
                <a:latin typeface="Times New Roman" panose="02020603050405020304" pitchFamily="18" charset="0"/>
                <a:ea typeface="楷体_GB2312" pitchFamily="49" charset="-122"/>
              </a:rPr>
              <a:t>的二进制串</a:t>
            </a:r>
          </a:p>
          <a:p>
            <a:pPr algn="l" eaLnBrk="1" hangingPunct="1">
              <a:lnSpc>
                <a:spcPct val="120000"/>
              </a:lnSpc>
              <a:spcBef>
                <a:spcPct val="10000"/>
              </a:spcBef>
              <a:buClr>
                <a:srgbClr val="FF00FF"/>
              </a:buClr>
              <a:buSzPct val="50000"/>
              <a:buFont typeface="Wingdings" panose="05000000000000000000" pitchFamily="2" charset="2"/>
              <a:buNone/>
            </a:pPr>
            <a:r>
              <a:rPr lang="zh-CN" altLang="en-US" sz="2800" b="1">
                <a:solidFill>
                  <a:schemeClr val="folHlink"/>
                </a:solidFill>
                <a:effectLst/>
                <a:latin typeface="Times New Roman" panose="02020603050405020304" pitchFamily="18" charset="0"/>
                <a:ea typeface="楷体_GB2312" pitchFamily="49" charset="-122"/>
              </a:rPr>
              <a:t>     产生的数量：种群的大小（规模），如</a:t>
            </a:r>
            <a:r>
              <a:rPr lang="en-US" altLang="zh-CN" sz="2800" b="1">
                <a:solidFill>
                  <a:schemeClr val="folHlink"/>
                </a:solidFill>
                <a:effectLst/>
                <a:latin typeface="Times New Roman" panose="02020603050405020304" pitchFamily="18" charset="0"/>
                <a:ea typeface="楷体_GB2312" pitchFamily="49" charset="-122"/>
              </a:rPr>
              <a:t>30</a:t>
            </a:r>
            <a:r>
              <a:rPr lang="zh-CN" altLang="en-US" sz="2800" b="1">
                <a:solidFill>
                  <a:schemeClr val="folHlink"/>
                </a:solidFill>
                <a:effectLst/>
                <a:latin typeface="Times New Roman" panose="02020603050405020304" pitchFamily="18" charset="0"/>
                <a:ea typeface="楷体_GB2312" pitchFamily="49" charset="-122"/>
              </a:rPr>
              <a:t>，</a:t>
            </a:r>
            <a:r>
              <a:rPr lang="en-US" altLang="zh-CN" sz="2800" b="1">
                <a:solidFill>
                  <a:schemeClr val="folHlink"/>
                </a:solidFill>
                <a:effectLst/>
                <a:latin typeface="Times New Roman" panose="02020603050405020304" pitchFamily="18" charset="0"/>
                <a:ea typeface="楷体_GB2312" pitchFamily="49" charset="-122"/>
              </a:rPr>
              <a:t>50</a:t>
            </a:r>
            <a:r>
              <a:rPr lang="zh-CN" altLang="en-US" sz="2800" b="1">
                <a:solidFill>
                  <a:schemeClr val="folHlink"/>
                </a:solidFill>
                <a:effectLst/>
                <a:latin typeface="Times New Roman" panose="02020603050405020304" pitchFamily="18" charset="0"/>
                <a:ea typeface="楷体_GB2312" pitchFamily="49" charset="-122"/>
              </a:rPr>
              <a:t>，</a:t>
            </a:r>
            <a:r>
              <a:rPr lang="en-US" altLang="zh-CN" sz="2800" b="1">
                <a:solidFill>
                  <a:schemeClr val="folHlink"/>
                </a:solidFill>
                <a:effectLst/>
                <a:latin typeface="Times New Roman" panose="02020603050405020304" pitchFamily="18" charset="0"/>
                <a:ea typeface="楷体_GB2312" pitchFamily="49" charset="-122"/>
              </a:rPr>
              <a:t>…</a:t>
            </a:r>
          </a:p>
          <a:p>
            <a:pPr algn="l" eaLnBrk="1" hangingPunct="1">
              <a:buClr>
                <a:schemeClr val="accent1"/>
              </a:buClr>
              <a:buSzTx/>
              <a:buFont typeface="Wingdings" panose="05000000000000000000" pitchFamily="2" charset="2"/>
              <a:buNone/>
            </a:pPr>
            <a:r>
              <a:rPr lang="en-US" altLang="zh-CN" sz="1800" b="1">
                <a:effectLst/>
                <a:latin typeface="Arial" panose="020B0604020202020204" pitchFamily="34" charset="0"/>
              </a:rPr>
              <a:t>          1111010011100001011000</a:t>
            </a:r>
          </a:p>
          <a:p>
            <a:pPr algn="l" eaLnBrk="1" hangingPunct="1">
              <a:buClr>
                <a:schemeClr val="accent1"/>
              </a:buClr>
              <a:buSzTx/>
              <a:buFont typeface="Wingdings" panose="05000000000000000000" pitchFamily="2" charset="2"/>
              <a:buNone/>
            </a:pPr>
            <a:r>
              <a:rPr lang="en-US" altLang="zh-CN" sz="1800" b="1">
                <a:effectLst/>
                <a:latin typeface="Arial" panose="020B0604020202020204" pitchFamily="34" charset="0"/>
              </a:rPr>
              <a:t>          1100110011101010101110</a:t>
            </a:r>
          </a:p>
          <a:p>
            <a:pPr algn="l" eaLnBrk="1" hangingPunct="1">
              <a:buClr>
                <a:schemeClr val="accent1"/>
              </a:buClr>
              <a:buSzTx/>
              <a:buFont typeface="Wingdings" panose="05000000000000000000" pitchFamily="2" charset="2"/>
              <a:buNone/>
            </a:pPr>
            <a:r>
              <a:rPr lang="en-US" altLang="zh-CN" sz="1800" b="1">
                <a:effectLst/>
                <a:latin typeface="Arial" panose="020B0604020202020204" pitchFamily="34" charset="0"/>
              </a:rPr>
              <a:t>          1010100011110010000100</a:t>
            </a:r>
          </a:p>
          <a:p>
            <a:pPr algn="l" eaLnBrk="1" hangingPunct="1">
              <a:buClr>
                <a:schemeClr val="accent1"/>
              </a:buClr>
              <a:buSzTx/>
              <a:buFont typeface="Wingdings" panose="05000000000000000000" pitchFamily="2" charset="2"/>
              <a:buNone/>
            </a:pPr>
            <a:r>
              <a:rPr lang="en-US" altLang="zh-CN" sz="1800" b="1">
                <a:effectLst/>
                <a:latin typeface="Arial" panose="020B0604020202020204" pitchFamily="34" charset="0"/>
              </a:rPr>
              <a:t>          1011110010011100111001   </a:t>
            </a:r>
          </a:p>
          <a:p>
            <a:pPr algn="l" eaLnBrk="1" hangingPunct="1">
              <a:buClr>
                <a:schemeClr val="accent1"/>
              </a:buClr>
              <a:buSzTx/>
              <a:buFont typeface="Wingdings" panose="05000000000000000000" pitchFamily="2" charset="2"/>
              <a:buNone/>
            </a:pPr>
            <a:r>
              <a:rPr lang="en-US" altLang="zh-CN" sz="1800" b="1">
                <a:effectLst/>
                <a:latin typeface="Arial" panose="020B0604020202020204" pitchFamily="34" charset="0"/>
              </a:rPr>
              <a:t>          0001100101001100000011     </a:t>
            </a:r>
          </a:p>
          <a:p>
            <a:pPr algn="l" eaLnBrk="1" hangingPunct="1">
              <a:buClr>
                <a:schemeClr val="accent1"/>
              </a:buClr>
              <a:buSzTx/>
              <a:buFont typeface="Wingdings" panose="05000000000000000000" pitchFamily="2" charset="2"/>
              <a:buNone/>
            </a:pPr>
            <a:r>
              <a:rPr lang="en-US" altLang="zh-CN" sz="1800" b="1">
                <a:effectLst/>
                <a:latin typeface="Arial" panose="020B0604020202020204" pitchFamily="34" charset="0"/>
              </a:rPr>
              <a:t>          0000011010010000000000</a:t>
            </a:r>
          </a:p>
          <a:p>
            <a:pPr algn="l" eaLnBrk="1" hangingPunct="1">
              <a:buClr>
                <a:schemeClr val="accent1"/>
              </a:buClr>
              <a:buSzTx/>
              <a:buFont typeface="Wingdings" panose="05000000000000000000" pitchFamily="2" charset="2"/>
              <a:buNone/>
            </a:pPr>
            <a:r>
              <a:rPr lang="en-US" altLang="zh-CN" sz="1800" b="1">
                <a:effectLst/>
                <a:latin typeface="Arial" panose="020B0604020202020204" pitchFamily="34" charset="0"/>
              </a:rPr>
              <a:t>          ……</a:t>
            </a:r>
            <a:endParaRPr lang="en-US" altLang="zh-CN" sz="1800" b="1" i="1">
              <a:solidFill>
                <a:schemeClr val="folHlink"/>
              </a:solidFill>
              <a:effectLst/>
              <a:latin typeface="Times New Roman" panose="02020603050405020304" pitchFamily="18" charset="0"/>
              <a:ea typeface="楷体_GB2312" pitchFamily="49" charset="-122"/>
            </a:endParaRPr>
          </a:p>
        </p:txBody>
      </p:sp>
      <p:sp>
        <p:nvSpPr>
          <p:cNvPr id="181255" name="Rectangle 7">
            <a:extLst>
              <a:ext uri="{FF2B5EF4-FFF2-40B4-BE49-F238E27FC236}">
                <a16:creationId xmlns:a16="http://schemas.microsoft.com/office/drawing/2014/main" id="{ECB861B6-FA6D-4086-9246-AE51813A8D78}"/>
              </a:ext>
            </a:extLst>
          </p:cNvPr>
          <p:cNvSpPr>
            <a:spLocks noRot="1" noChangeArrowheads="1"/>
          </p:cNvSpPr>
          <p:nvPr/>
        </p:nvSpPr>
        <p:spPr bwMode="auto">
          <a:xfrm>
            <a:off x="0" y="1196975"/>
            <a:ext cx="9144000" cy="576263"/>
          </a:xfrm>
          <a:prstGeom prst="rect">
            <a:avLst/>
          </a:prstGeom>
          <a:gradFill rotWithShape="1">
            <a:gsLst>
              <a:gs pos="0">
                <a:srgbClr val="DDDDDD">
                  <a:alpha val="39999"/>
                </a:srgbClr>
              </a:gs>
              <a:gs pos="50000">
                <a:srgbClr val="B2B2B2">
                  <a:alpha val="60001"/>
                </a:srgbClr>
              </a:gs>
              <a:gs pos="100000">
                <a:srgbClr val="DDDDDD">
                  <a:alpha val="39999"/>
                </a:srgbClr>
              </a:gs>
            </a:gsLst>
            <a:lin ang="5400000" scaled="1"/>
          </a:gradFill>
          <a:ln w="9525">
            <a:noFill/>
            <a:miter lim="800000"/>
            <a:headEnd/>
            <a:tailEnd/>
          </a:ln>
          <a:effectLst/>
        </p:spPr>
        <p:txBody>
          <a:bodyPr/>
          <a:lstStyle>
            <a:lvl1pPr marL="444500" indent="-444500" eaLnBrk="0" hangingPunct="0">
              <a:defRPr sz="3200">
                <a:solidFill>
                  <a:schemeClr val="tx1"/>
                </a:solidFill>
                <a:latin typeface="宋体" panose="02010600030101010101" pitchFamily="2" charset="-122"/>
                <a:ea typeface="宋体" panose="02010600030101010101" pitchFamily="2" charset="-122"/>
              </a:defRPr>
            </a:lvl1pPr>
            <a:lvl2pPr marL="742950" indent="-285750" eaLnBrk="0" hangingPunct="0">
              <a:defRPr sz="3200">
                <a:solidFill>
                  <a:schemeClr val="tx1"/>
                </a:solidFill>
                <a:latin typeface="宋体" panose="02010600030101010101" pitchFamily="2" charset="-122"/>
                <a:ea typeface="宋体" panose="02010600030101010101" pitchFamily="2" charset="-122"/>
              </a:defRPr>
            </a:lvl2pPr>
            <a:lvl3pPr marL="1143000" indent="-228600" eaLnBrk="0" hangingPunct="0">
              <a:defRPr sz="3200">
                <a:solidFill>
                  <a:schemeClr val="tx1"/>
                </a:solidFill>
                <a:latin typeface="宋体" panose="02010600030101010101" pitchFamily="2" charset="-122"/>
                <a:ea typeface="宋体" panose="02010600030101010101" pitchFamily="2" charset="-122"/>
              </a:defRPr>
            </a:lvl3pPr>
            <a:lvl4pPr marL="1600200" indent="-228600" eaLnBrk="0" hangingPunct="0">
              <a:defRPr sz="3200">
                <a:solidFill>
                  <a:schemeClr val="tx1"/>
                </a:solidFill>
                <a:latin typeface="宋体" panose="02010600030101010101" pitchFamily="2" charset="-122"/>
                <a:ea typeface="宋体" panose="02010600030101010101" pitchFamily="2" charset="-122"/>
              </a:defRPr>
            </a:lvl4pPr>
            <a:lvl5pPr marL="2057400" indent="-228600" eaLnBrk="0" hangingPunct="0">
              <a:defRPr sz="3200">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spcBef>
                <a:spcPct val="20000"/>
              </a:spcBef>
              <a:spcAft>
                <a:spcPct val="0"/>
              </a:spcAft>
              <a:buClr>
                <a:schemeClr val="hlink"/>
              </a:buClr>
              <a:buSzPct val="120000"/>
              <a:defRPr sz="3200">
                <a:solidFill>
                  <a:schemeClr val="tx1"/>
                </a:solidFill>
                <a:latin typeface="宋体" panose="02010600030101010101" pitchFamily="2" charset="-122"/>
                <a:ea typeface="宋体" panose="02010600030101010101" pitchFamily="2" charset="-122"/>
              </a:defRPr>
            </a:lvl9pPr>
          </a:lstStyle>
          <a:p>
            <a:pPr algn="l" eaLnBrk="1" hangingPunct="1">
              <a:lnSpc>
                <a:spcPct val="105000"/>
              </a:lnSpc>
              <a:buClr>
                <a:schemeClr val="accent1"/>
              </a:buClr>
              <a:buSzTx/>
              <a:buFont typeface="Wingdings" panose="05000000000000000000" pitchFamily="2" charset="2"/>
              <a:buNone/>
            </a:pPr>
            <a:r>
              <a:rPr lang="zh-CN" altLang="en-US" sz="2800" b="1">
                <a:solidFill>
                  <a:srgbClr val="FFFF99"/>
                </a:solidFill>
                <a:effectLst>
                  <a:outerShdw blurRad="38100" dist="38100" dir="2700000" algn="tl">
                    <a:srgbClr val="C0C0C0"/>
                  </a:outerShdw>
                </a:effectLst>
                <a:latin typeface="Times New Roman" panose="02020603050405020304" pitchFamily="18" charset="0"/>
                <a:ea typeface="黑体" panose="02010609060101010101" pitchFamily="49" charset="-122"/>
              </a:rPr>
              <a:t>简单函数优化的实例</a:t>
            </a:r>
            <a:r>
              <a:rPr lang="zh-CN" altLang="en-US" sz="2800" b="1">
                <a:solidFill>
                  <a:srgbClr val="FFFF99"/>
                </a:solidFill>
                <a:effectLst/>
                <a:latin typeface="Arial" panose="020B0604020202020204" pitchFamily="34" charset="0"/>
                <a:ea typeface="楷体_GB2312" pitchFamily="49" charset="-122"/>
              </a:rPr>
              <a:t>  </a:t>
            </a:r>
          </a:p>
        </p:txBody>
      </p:sp>
    </p:spTree>
  </p:cSld>
  <p:clrMapOvr>
    <a:masterClrMapping/>
  </p:clrMapOvr>
  <p:transition/>
</p:sld>
</file>

<file path=ppt/theme/theme1.xml><?xml version="1.0" encoding="utf-8"?>
<a:theme xmlns:a="http://schemas.openxmlformats.org/drawingml/2006/main" name="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1"/>
        </a:solid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just" defTabSz="914400" rtl="0" eaLnBrk="1" fontAlgn="base" latinLnBrk="0" hangingPunct="1">
          <a:lnSpc>
            <a:spcPct val="100000"/>
          </a:lnSpc>
          <a:spcBef>
            <a:spcPct val="20000"/>
          </a:spcBef>
          <a:spcAft>
            <a:spcPct val="0"/>
          </a:spcAft>
          <a:buClr>
            <a:schemeClr val="hlink"/>
          </a:buClr>
          <a:buSzPct val="120000"/>
          <a:buFontTx/>
          <a:buNone/>
          <a:tabLst/>
          <a:defRPr kumimoji="0" lang="zh-CN" sz="3200" b="0" i="0" u="none" strike="noStrike" cap="none" normalizeH="0" baseline="0" smtClean="0">
            <a:ln>
              <a:noFill/>
            </a:ln>
            <a:solidFill>
              <a:schemeClr val="tx1"/>
            </a:solidFill>
            <a:effectLst>
              <a:outerShdw blurRad="38100" dist="38100" dir="2700000" algn="tl">
                <a:srgbClr val="000000">
                  <a:alpha val="43137"/>
                </a:srgbClr>
              </a:outerShdw>
            </a:effectLst>
            <a:latin typeface="宋体" pitchFamily="2" charset="-122"/>
            <a:ea typeface="宋体" pitchFamily="2" charset="-122"/>
          </a:defRPr>
        </a:defPPr>
      </a:lstStyle>
    </a:spDef>
    <a:lnDef>
      <a:spPr bwMode="auto">
        <a:xfrm>
          <a:off x="0" y="0"/>
          <a:ext cx="1" cy="1"/>
        </a:xfrm>
        <a:custGeom>
          <a:avLst/>
          <a:gdLst/>
          <a:ahLst/>
          <a:cxnLst/>
          <a:rect l="0" t="0" r="0" b="0"/>
          <a:pathLst/>
        </a:custGeom>
        <a:solidFill>
          <a:schemeClr val="tx1"/>
        </a:solid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just" defTabSz="914400" rtl="0" eaLnBrk="1" fontAlgn="base" latinLnBrk="0" hangingPunct="1">
          <a:lnSpc>
            <a:spcPct val="100000"/>
          </a:lnSpc>
          <a:spcBef>
            <a:spcPct val="20000"/>
          </a:spcBef>
          <a:spcAft>
            <a:spcPct val="0"/>
          </a:spcAft>
          <a:buClr>
            <a:schemeClr val="hlink"/>
          </a:buClr>
          <a:buSzPct val="120000"/>
          <a:buFontTx/>
          <a:buNone/>
          <a:tabLst/>
          <a:defRPr kumimoji="0" lang="zh-CN" sz="3200" b="0" i="0" u="none" strike="noStrike" cap="none" normalizeH="0" baseline="0" smtClean="0">
            <a:ln>
              <a:noFill/>
            </a:ln>
            <a:solidFill>
              <a:schemeClr val="tx1"/>
            </a:solidFill>
            <a:effectLst>
              <a:outerShdw blurRad="38100" dist="38100" dir="2700000" algn="tl">
                <a:srgbClr val="000000">
                  <a:alpha val="43137"/>
                </a:srgbClr>
              </a:outerShdw>
            </a:effectLst>
            <a:latin typeface="宋体" pitchFamily="2" charset="-122"/>
            <a:ea typeface="宋体" pitchFamily="2" charset="-122"/>
          </a:defRPr>
        </a:defPPr>
      </a:lstStyle>
    </a:ln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12301</TotalTime>
  <Words>3769</Words>
  <Application>Microsoft Office PowerPoint</Application>
  <PresentationFormat>全屏显示(4:3)</PresentationFormat>
  <Paragraphs>784</Paragraphs>
  <Slides>58</Slides>
  <Notes>2</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2</vt:i4>
      </vt:variant>
      <vt:variant>
        <vt:lpstr>幻灯片标题</vt:lpstr>
      </vt:variant>
      <vt:variant>
        <vt:i4>58</vt:i4>
      </vt:variant>
    </vt:vector>
  </HeadingPairs>
  <TitlesOfParts>
    <vt:vector size="69" baseType="lpstr">
      <vt:lpstr>宋体</vt:lpstr>
      <vt:lpstr>Arial</vt:lpstr>
      <vt:lpstr>Wingdings</vt:lpstr>
      <vt:lpstr>Calibri</vt:lpstr>
      <vt:lpstr>Times New Roman</vt:lpstr>
      <vt:lpstr>黑体</vt:lpstr>
      <vt:lpstr>楷体_GB2312</vt:lpstr>
      <vt:lpstr>Watermark</vt:lpstr>
      <vt:lpstr>Office 主题​​</vt:lpstr>
      <vt:lpstr>Microsoft 公式 3.0</vt:lpstr>
      <vt:lpstr>Chart</vt:lpstr>
      <vt:lpstr>遗传算法</vt:lpstr>
      <vt:lpstr>遗传算法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目标函数值到适值形式的映射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单点交叉与多点交叉</vt:lpstr>
      <vt:lpstr>PowerPoint 演示文稿</vt:lpstr>
      <vt:lpstr>GA与其他算法的区别</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Math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神经网络简介</dc:title>
  <dc:creator>Dlut</dc:creator>
  <cp:lastModifiedBy>朝斌 王</cp:lastModifiedBy>
  <cp:revision>1148</cp:revision>
  <dcterms:created xsi:type="dcterms:W3CDTF">2004-04-21T07:36:17Z</dcterms:created>
  <dcterms:modified xsi:type="dcterms:W3CDTF">2018-12-07T08:16:53Z</dcterms:modified>
</cp:coreProperties>
</file>