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2" r:id="rId6"/>
    <p:sldId id="261" r:id="rId7"/>
    <p:sldId id="263" r:id="rId8"/>
    <p:sldId id="264" r:id="rId9"/>
    <p:sldId id="265"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573" autoAdjust="0"/>
    <p:restoredTop sz="94660"/>
  </p:normalViewPr>
  <p:slideViewPr>
    <p:cSldViewPr>
      <p:cViewPr>
        <p:scale>
          <a:sx n="100" d="100"/>
          <a:sy n="100" d="100"/>
        </p:scale>
        <p:origin x="664"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p:txBody>
          <a:bodyPr/>
          <a:lstStyle/>
          <a:p>
            <a:fld id="{530820CF-B880-4189-942D-D702A7CBA730}" type="datetimeFigureOut">
              <a:rPr lang="zh-CN" altLang="en-US" smtClean="0"/>
              <a:pPr/>
              <a:t>2025/5/16</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0C913308-F349-4B6D-A68A-DD1791B4A57B}" type="slidenum">
              <a:rPr lang="zh-CN" altLang="en-US" smtClean="0"/>
              <a:pPr/>
              <a:t>‹#›</a:t>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2025/5/16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2025/5/16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2025/5/16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2025/5/16</a:t>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2025/5/16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2025/5/16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2025/5/16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2025/5/16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2025/5/16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2025/5/16</a:t>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30820CF-B880-4189-942D-D702A7CBA730}" type="datetimeFigureOut">
              <a:rPr lang="zh-CN" altLang="en-US" smtClean="0"/>
              <a:pPr/>
              <a:t>2025/5/16</a:t>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259632" y="3573016"/>
            <a:ext cx="6400800" cy="1600200"/>
          </a:xfrm>
        </p:spPr>
        <p:txBody>
          <a:bodyPr/>
          <a:lstStyle/>
          <a:p>
            <a:endParaRPr lang="zh-CN" altLang="en-US" dirty="0"/>
          </a:p>
        </p:txBody>
      </p:sp>
      <p:sp>
        <p:nvSpPr>
          <p:cNvPr id="2" name="标题 1"/>
          <p:cNvSpPr>
            <a:spLocks noGrp="1"/>
          </p:cNvSpPr>
          <p:nvPr>
            <p:ph type="ctrTitle"/>
          </p:nvPr>
        </p:nvSpPr>
        <p:spPr/>
        <p:txBody>
          <a:bodyPr>
            <a:normAutofit/>
          </a:bodyPr>
          <a:lstStyle/>
          <a:p>
            <a:r>
              <a:rPr lang="zh-CN" altLang="en-US" dirty="0">
                <a:latin typeface="黑体" pitchFamily="49" charset="-122"/>
                <a:ea typeface="黑体" pitchFamily="49" charset="-122"/>
              </a:rPr>
              <a:t>第十一周练习题</a:t>
            </a:r>
            <a:br>
              <a:rPr lang="en-US" altLang="zh-CN" dirty="0">
                <a:latin typeface="黑体" pitchFamily="49" charset="-122"/>
                <a:ea typeface="黑体" pitchFamily="49" charset="-122"/>
              </a:rPr>
            </a:br>
            <a:r>
              <a:rPr lang="zh-CN" altLang="en-US" dirty="0">
                <a:latin typeface="黑体" pitchFamily="49" charset="-122"/>
                <a:ea typeface="黑体" pitchFamily="49" charset="-122"/>
              </a:rPr>
              <a:t>银行家算法</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题目</a:t>
            </a:r>
          </a:p>
        </p:txBody>
      </p:sp>
      <p:sp>
        <p:nvSpPr>
          <p:cNvPr id="3" name="内容占位符 2"/>
          <p:cNvSpPr>
            <a:spLocks noGrp="1"/>
          </p:cNvSpPr>
          <p:nvPr>
            <p:ph sz="quarter" idx="1"/>
          </p:nvPr>
        </p:nvSpPr>
        <p:spPr>
          <a:xfrm>
            <a:off x="107504" y="1447800"/>
            <a:ext cx="8928992" cy="4572000"/>
          </a:xfrm>
        </p:spPr>
        <p:txBody>
          <a:bodyPr>
            <a:normAutofit fontScale="70000" lnSpcReduction="20000"/>
          </a:bodyPr>
          <a:lstStyle/>
          <a:p>
            <a:pPr>
              <a:lnSpc>
                <a:spcPct val="120000"/>
              </a:lnSpc>
            </a:pPr>
            <a:r>
              <a:rPr lang="zh-CN" altLang="zh-CN" dirty="0"/>
              <a:t>某系统由</a:t>
            </a:r>
            <a:r>
              <a:rPr lang="en-US" altLang="zh-CN" dirty="0"/>
              <a:t>R1</a:t>
            </a:r>
            <a:r>
              <a:rPr lang="zh-CN" altLang="zh-CN" dirty="0"/>
              <a:t>、</a:t>
            </a:r>
            <a:r>
              <a:rPr lang="en-US" altLang="zh-CN" dirty="0"/>
              <a:t>R2</a:t>
            </a:r>
            <a:r>
              <a:rPr lang="zh-CN" altLang="zh-CN" dirty="0"/>
              <a:t>和</a:t>
            </a:r>
            <a:r>
              <a:rPr lang="en-US" altLang="zh-CN" dirty="0"/>
              <a:t>R3</a:t>
            </a:r>
            <a:r>
              <a:rPr lang="zh-CN" altLang="zh-CN" dirty="0"/>
              <a:t>共三种资源，在</a:t>
            </a:r>
            <a:r>
              <a:rPr lang="en-US" altLang="zh-CN" dirty="0"/>
              <a:t>T0</a:t>
            </a:r>
            <a:r>
              <a:rPr lang="zh-CN" altLang="zh-CN" dirty="0"/>
              <a:t>时刻</a:t>
            </a:r>
            <a:r>
              <a:rPr lang="en-US" altLang="zh-CN" dirty="0"/>
              <a:t>P1</a:t>
            </a:r>
            <a:r>
              <a:rPr lang="zh-CN" altLang="zh-CN" dirty="0"/>
              <a:t>、</a:t>
            </a:r>
            <a:r>
              <a:rPr lang="en-US" altLang="zh-CN" dirty="0"/>
              <a:t>P2</a:t>
            </a:r>
            <a:r>
              <a:rPr lang="zh-CN" altLang="zh-CN" dirty="0"/>
              <a:t>、</a:t>
            </a:r>
            <a:r>
              <a:rPr lang="en-US" altLang="zh-CN" dirty="0"/>
              <a:t>P3</a:t>
            </a:r>
            <a:r>
              <a:rPr lang="zh-CN" altLang="zh-CN" dirty="0"/>
              <a:t>和</a:t>
            </a:r>
            <a:r>
              <a:rPr lang="en-US" altLang="zh-CN" dirty="0"/>
              <a:t>P4</a:t>
            </a:r>
            <a:r>
              <a:rPr lang="zh-CN" altLang="zh-CN" dirty="0"/>
              <a:t>这四个进程对资源的占用和需求情况见下表，此时系统可用资源为</a:t>
            </a:r>
            <a:r>
              <a:rPr lang="en-US" altLang="zh-CN" dirty="0"/>
              <a:t>(2</a:t>
            </a:r>
            <a:r>
              <a:rPr lang="zh-CN" altLang="zh-CN" dirty="0"/>
              <a:t>，</a:t>
            </a:r>
            <a:r>
              <a:rPr lang="en-US" altLang="zh-CN" dirty="0"/>
              <a:t>1</a:t>
            </a:r>
            <a:r>
              <a:rPr lang="zh-CN" altLang="zh-CN" dirty="0"/>
              <a:t>，</a:t>
            </a:r>
            <a:r>
              <a:rPr lang="en-US" altLang="zh-CN" dirty="0"/>
              <a:t>2)</a:t>
            </a:r>
            <a:r>
              <a:rPr lang="zh-CN" altLang="en-US" dirty="0"/>
              <a:t>。</a:t>
            </a:r>
            <a:r>
              <a:rPr lang="zh-CN" altLang="zh-CN" dirty="0"/>
              <a:t>试问： </a:t>
            </a:r>
          </a:p>
          <a:p>
            <a:pPr marL="514350" indent="-514350">
              <a:lnSpc>
                <a:spcPct val="120000"/>
              </a:lnSpc>
              <a:buAutoNum type="arabicParenBoth"/>
            </a:pPr>
            <a:endParaRPr lang="en-US" altLang="zh-CN" dirty="0"/>
          </a:p>
          <a:p>
            <a:pPr marL="514350" indent="-514350">
              <a:lnSpc>
                <a:spcPct val="120000"/>
              </a:lnSpc>
              <a:buAutoNum type="arabicParenBoth"/>
            </a:pPr>
            <a:endParaRPr lang="en-US" altLang="zh-CN" dirty="0"/>
          </a:p>
          <a:p>
            <a:pPr marL="514350" indent="-514350">
              <a:lnSpc>
                <a:spcPct val="120000"/>
              </a:lnSpc>
              <a:buAutoNum type="arabicParenBoth"/>
            </a:pPr>
            <a:endParaRPr lang="en-US" altLang="zh-CN" dirty="0"/>
          </a:p>
          <a:p>
            <a:pPr marL="514350" indent="-514350">
              <a:lnSpc>
                <a:spcPct val="120000"/>
              </a:lnSpc>
              <a:buAutoNum type="arabicParenBoth"/>
            </a:pPr>
            <a:endParaRPr lang="en-US" altLang="zh-CN" dirty="0"/>
          </a:p>
          <a:p>
            <a:pPr marL="514350" indent="-514350">
              <a:lnSpc>
                <a:spcPct val="120000"/>
              </a:lnSpc>
              <a:buAutoNum type="arabicParenBoth"/>
            </a:pPr>
            <a:endParaRPr lang="en-US" altLang="zh-CN" dirty="0"/>
          </a:p>
          <a:p>
            <a:pPr marL="514350" indent="-514350">
              <a:lnSpc>
                <a:spcPct val="120000"/>
              </a:lnSpc>
              <a:buAutoNum type="arabicParenBoth"/>
            </a:pPr>
            <a:endParaRPr lang="en-US" altLang="zh-CN" dirty="0"/>
          </a:p>
          <a:p>
            <a:pPr marL="514350" indent="-514350">
              <a:lnSpc>
                <a:spcPct val="120000"/>
              </a:lnSpc>
              <a:buAutoNum type="arabicParenBoth"/>
            </a:pPr>
            <a:r>
              <a:rPr lang="zh-CN" altLang="zh-CN" dirty="0"/>
              <a:t>系统中各种资源总数和此刻各进程对各资源的需求数目用矩阵表示出来。</a:t>
            </a:r>
            <a:endParaRPr lang="en-US" altLang="zh-CN" dirty="0"/>
          </a:p>
          <a:p>
            <a:pPr marL="514350" indent="-514350">
              <a:lnSpc>
                <a:spcPct val="120000"/>
              </a:lnSpc>
              <a:buAutoNum type="arabicParenBoth"/>
            </a:pPr>
            <a:r>
              <a:rPr lang="zh-CN" altLang="zh-CN" dirty="0"/>
              <a:t>如果进程</a:t>
            </a:r>
            <a:r>
              <a:rPr lang="en-US" altLang="zh-CN" dirty="0"/>
              <a:t>P1</a:t>
            </a:r>
            <a:r>
              <a:rPr lang="zh-CN" altLang="zh-CN" dirty="0"/>
              <a:t>发出资源请求（</a:t>
            </a:r>
            <a:r>
              <a:rPr lang="en-US" altLang="zh-CN" dirty="0"/>
              <a:t>1</a:t>
            </a:r>
            <a:r>
              <a:rPr lang="zh-CN" altLang="zh-CN" dirty="0"/>
              <a:t>，</a:t>
            </a:r>
            <a:r>
              <a:rPr lang="en-US" altLang="zh-CN" dirty="0"/>
              <a:t>0</a:t>
            </a:r>
            <a:r>
              <a:rPr lang="zh-CN" altLang="zh-CN" dirty="0"/>
              <a:t>，</a:t>
            </a:r>
            <a:r>
              <a:rPr lang="en-US" altLang="zh-CN" dirty="0"/>
              <a:t>1</a:t>
            </a:r>
            <a:r>
              <a:rPr lang="zh-CN" altLang="zh-CN" dirty="0"/>
              <a:t>），为了保证系统的安全性，能否分配资源给这个进程？说明所采用策略的原因。如果能够分配，请写出安全序列。</a:t>
            </a:r>
            <a:endParaRPr lang="en-US" altLang="zh-CN" dirty="0"/>
          </a:p>
          <a:p>
            <a:pPr marL="514350" indent="-514350">
              <a:lnSpc>
                <a:spcPct val="120000"/>
              </a:lnSpc>
              <a:buAutoNum type="arabicParenBoth"/>
            </a:pPr>
            <a:r>
              <a:rPr lang="zh-CN" altLang="zh-CN" dirty="0"/>
              <a:t>如果进程</a:t>
            </a:r>
            <a:r>
              <a:rPr lang="en-US" altLang="zh-CN" dirty="0"/>
              <a:t>P2</a:t>
            </a:r>
            <a:r>
              <a:rPr lang="zh-CN" altLang="zh-CN" dirty="0"/>
              <a:t>发出资源请求（</a:t>
            </a:r>
            <a:r>
              <a:rPr lang="en-US" altLang="zh-CN" dirty="0"/>
              <a:t>1</a:t>
            </a:r>
            <a:r>
              <a:rPr lang="zh-CN" altLang="zh-CN" dirty="0"/>
              <a:t>，</a:t>
            </a:r>
            <a:r>
              <a:rPr lang="en-US" altLang="zh-CN" dirty="0"/>
              <a:t>0</a:t>
            </a:r>
            <a:r>
              <a:rPr lang="zh-CN" altLang="zh-CN" dirty="0"/>
              <a:t>，</a:t>
            </a:r>
            <a:r>
              <a:rPr lang="en-US" altLang="zh-CN" dirty="0"/>
              <a:t>1</a:t>
            </a:r>
            <a:r>
              <a:rPr lang="zh-CN" altLang="zh-CN" dirty="0"/>
              <a:t>），为了保证系统的安全性，能否分配资源给这个进程？说明所采用策略的原因。如果能够分配，请写出安全序列。</a:t>
            </a:r>
          </a:p>
          <a:p>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2267744" y="2204864"/>
            <a:ext cx="4652181" cy="1763052"/>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391B56-BF3F-A792-DADB-0C811BC5ACBD}"/>
              </a:ext>
            </a:extLst>
          </p:cNvPr>
          <p:cNvSpPr>
            <a:spLocks noGrp="1"/>
          </p:cNvSpPr>
          <p:nvPr>
            <p:ph type="title"/>
          </p:nvPr>
        </p:nvSpPr>
        <p:spPr/>
        <p:txBody>
          <a:bodyPr/>
          <a:lstStyle/>
          <a:p>
            <a:endParaRPr lang="zh-CN" altLang="en-US"/>
          </a:p>
        </p:txBody>
      </p:sp>
      <p:pic>
        <p:nvPicPr>
          <p:cNvPr id="6" name="内容占位符 5">
            <a:extLst>
              <a:ext uri="{FF2B5EF4-FFF2-40B4-BE49-F238E27FC236}">
                <a16:creationId xmlns:a16="http://schemas.microsoft.com/office/drawing/2014/main" id="{BDA986C5-AC29-D31D-65D1-28566DC03DAC}"/>
              </a:ext>
            </a:extLst>
          </p:cNvPr>
          <p:cNvPicPr>
            <a:picLocks noGrp="1" noChangeAspect="1"/>
          </p:cNvPicPr>
          <p:nvPr>
            <p:ph sz="quarter" idx="1"/>
          </p:nvPr>
        </p:nvPicPr>
        <p:blipFill rotWithShape="1">
          <a:blip r:embed="rId2" cstate="print">
            <a:extLst>
              <a:ext uri="{28A0092B-C50C-407E-A947-70E740481C1C}">
                <a14:useLocalDpi xmlns:a14="http://schemas.microsoft.com/office/drawing/2010/main" val="0"/>
              </a:ext>
            </a:extLst>
          </a:blip>
          <a:srcRect t="6440" b="36753"/>
          <a:stretch/>
        </p:blipFill>
        <p:spPr>
          <a:xfrm>
            <a:off x="-3610080" y="116632"/>
            <a:ext cx="8606616" cy="6518869"/>
          </a:xfrm>
        </p:spPr>
      </p:pic>
      <p:pic>
        <p:nvPicPr>
          <p:cNvPr id="3" name="内容占位符 5">
            <a:extLst>
              <a:ext uri="{FF2B5EF4-FFF2-40B4-BE49-F238E27FC236}">
                <a16:creationId xmlns:a16="http://schemas.microsoft.com/office/drawing/2014/main" id="{E6AC08BE-6AF5-2F2A-5C1E-86030EA77CE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63893"/>
          <a:stretch/>
        </p:blipFill>
        <p:spPr>
          <a:xfrm>
            <a:off x="-3639965" y="476672"/>
            <a:ext cx="13465496" cy="6482617"/>
          </a:xfrm>
          <a:prstGeom prst="rect">
            <a:avLst/>
          </a:prstGeom>
        </p:spPr>
      </p:pic>
    </p:spTree>
    <p:extLst>
      <p:ext uri="{BB962C8B-B14F-4D97-AF65-F5344CB8AC3E}">
        <p14:creationId xmlns:p14="http://schemas.microsoft.com/office/powerpoint/2010/main" val="2673383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7256D3-EC24-7892-E21B-48A4AF24FDC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4F22487-D449-FE29-9B0C-D166A4E14A0F}"/>
              </a:ext>
            </a:extLst>
          </p:cNvPr>
          <p:cNvSpPr>
            <a:spLocks noGrp="1"/>
          </p:cNvSpPr>
          <p:nvPr>
            <p:ph sz="quarter" idx="1"/>
          </p:nvPr>
        </p:nvSpPr>
        <p:spPr/>
        <p:txBody>
          <a:bodyPr/>
          <a:lstStyle/>
          <a:p>
            <a:endParaRPr lang="zh-CN" altLang="en-US"/>
          </a:p>
        </p:txBody>
      </p:sp>
      <p:pic>
        <p:nvPicPr>
          <p:cNvPr id="4" name="图片 3">
            <a:extLst>
              <a:ext uri="{FF2B5EF4-FFF2-40B4-BE49-F238E27FC236}">
                <a16:creationId xmlns:a16="http://schemas.microsoft.com/office/drawing/2014/main" id="{E758A8B7-524E-7662-4414-D886819B96E2}"/>
              </a:ext>
            </a:extLst>
          </p:cNvPr>
          <p:cNvPicPr>
            <a:picLocks noChangeAspect="1"/>
          </p:cNvPicPr>
          <p:nvPr/>
        </p:nvPicPr>
        <p:blipFill>
          <a:blip r:embed="rId2"/>
          <a:stretch>
            <a:fillRect/>
          </a:stretch>
        </p:blipFill>
        <p:spPr>
          <a:xfrm>
            <a:off x="0" y="628805"/>
            <a:ext cx="9144000" cy="5600390"/>
          </a:xfrm>
          <a:prstGeom prst="rect">
            <a:avLst/>
          </a:prstGeom>
        </p:spPr>
      </p:pic>
    </p:spTree>
    <p:extLst>
      <p:ext uri="{BB962C8B-B14F-4D97-AF65-F5344CB8AC3E}">
        <p14:creationId xmlns:p14="http://schemas.microsoft.com/office/powerpoint/2010/main" val="859805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699265-75B7-738F-2FCF-066C01A8D31B}"/>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2F601E1A-8E90-D155-6580-3B71CB30E282}"/>
              </a:ext>
            </a:extLst>
          </p:cNvPr>
          <p:cNvPicPr>
            <a:picLocks noGrp="1" noChangeAspect="1"/>
          </p:cNvPicPr>
          <p:nvPr>
            <p:ph sz="quarter" idx="1"/>
          </p:nvPr>
        </p:nvPicPr>
        <p:blipFill>
          <a:blip r:embed="rId2" cstate="print">
            <a:extLst>
              <a:ext uri="{28A0092B-C50C-407E-A947-70E740481C1C}">
                <a14:useLocalDpi xmlns:a14="http://schemas.microsoft.com/office/drawing/2010/main" val="0"/>
              </a:ext>
            </a:extLst>
          </a:blip>
          <a:srcRect r="45618"/>
          <a:stretch/>
        </p:blipFill>
        <p:spPr>
          <a:xfrm rot="5400000">
            <a:off x="-2882963" y="249451"/>
            <a:ext cx="5116836" cy="7056783"/>
          </a:xfrm>
        </p:spPr>
      </p:pic>
      <p:pic>
        <p:nvPicPr>
          <p:cNvPr id="3" name="内容占位符 4">
            <a:extLst>
              <a:ext uri="{FF2B5EF4-FFF2-40B4-BE49-F238E27FC236}">
                <a16:creationId xmlns:a16="http://schemas.microsoft.com/office/drawing/2014/main" id="{AC352D75-8FAE-A300-DA86-DDA24A8A866A}"/>
              </a:ext>
            </a:extLst>
          </p:cNvPr>
          <p:cNvPicPr>
            <a:picLocks noChangeAspect="1"/>
          </p:cNvPicPr>
          <p:nvPr/>
        </p:nvPicPr>
        <p:blipFill>
          <a:blip r:embed="rId2" cstate="print">
            <a:extLst>
              <a:ext uri="{28A0092B-C50C-407E-A947-70E740481C1C}">
                <a14:useLocalDpi xmlns:a14="http://schemas.microsoft.com/office/drawing/2010/main" val="0"/>
              </a:ext>
            </a:extLst>
          </a:blip>
          <a:srcRect l="53336"/>
          <a:stretch/>
        </p:blipFill>
        <p:spPr>
          <a:xfrm rot="5400000">
            <a:off x="5170658" y="-309898"/>
            <a:ext cx="5098224" cy="8194093"/>
          </a:xfrm>
          <a:prstGeom prst="rect">
            <a:avLst/>
          </a:prstGeom>
        </p:spPr>
      </p:pic>
    </p:spTree>
    <p:extLst>
      <p:ext uri="{BB962C8B-B14F-4D97-AF65-F5344CB8AC3E}">
        <p14:creationId xmlns:p14="http://schemas.microsoft.com/office/powerpoint/2010/main" val="1026598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B95768-FD8C-91B8-67AD-F71A177E61A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CF72DA6-5A76-4578-EA15-C169C9A34DA7}"/>
              </a:ext>
            </a:extLst>
          </p:cNvPr>
          <p:cNvSpPr>
            <a:spLocks noGrp="1"/>
          </p:cNvSpPr>
          <p:nvPr>
            <p:ph sz="quarter" idx="1"/>
          </p:nvPr>
        </p:nvSpPr>
        <p:spPr/>
        <p:txBody>
          <a:bodyPr/>
          <a:lstStyle/>
          <a:p>
            <a:endParaRPr lang="zh-CN" altLang="en-US"/>
          </a:p>
        </p:txBody>
      </p:sp>
      <p:pic>
        <p:nvPicPr>
          <p:cNvPr id="4" name="图片 3">
            <a:extLst>
              <a:ext uri="{FF2B5EF4-FFF2-40B4-BE49-F238E27FC236}">
                <a16:creationId xmlns:a16="http://schemas.microsoft.com/office/drawing/2014/main" id="{0FD7D961-877C-4D70-629D-405C383CBD22}"/>
              </a:ext>
            </a:extLst>
          </p:cNvPr>
          <p:cNvPicPr>
            <a:picLocks noChangeAspect="1"/>
          </p:cNvPicPr>
          <p:nvPr/>
        </p:nvPicPr>
        <p:blipFill>
          <a:blip r:embed="rId2"/>
          <a:stretch>
            <a:fillRect/>
          </a:stretch>
        </p:blipFill>
        <p:spPr>
          <a:xfrm>
            <a:off x="579484" y="1383968"/>
            <a:ext cx="8107316" cy="4243570"/>
          </a:xfrm>
          <a:prstGeom prst="rect">
            <a:avLst/>
          </a:prstGeom>
        </p:spPr>
      </p:pic>
    </p:spTree>
    <p:extLst>
      <p:ext uri="{BB962C8B-B14F-4D97-AF65-F5344CB8AC3E}">
        <p14:creationId xmlns:p14="http://schemas.microsoft.com/office/powerpoint/2010/main" val="2961163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EC9555-9A9E-D14C-CDEF-CDFD89F12BC9}"/>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5D655DF7-C856-677B-4517-472D2A7A0EEC}"/>
              </a:ext>
            </a:extLst>
          </p:cNvPr>
          <p:cNvPicPr>
            <a:picLocks noGrp="1" noChangeAspect="1"/>
          </p:cNvPicPr>
          <p:nvPr>
            <p:ph sz="quarter" idx="1"/>
          </p:nvPr>
        </p:nvPicPr>
        <p:blipFill rotWithShape="1">
          <a:blip r:embed="rId2" cstate="print">
            <a:extLst>
              <a:ext uri="{28A0092B-C50C-407E-A947-70E740481C1C}">
                <a14:useLocalDpi xmlns:a14="http://schemas.microsoft.com/office/drawing/2010/main" val="0"/>
              </a:ext>
            </a:extLst>
          </a:blip>
          <a:srcRect t="-533" r="12705" b="-1"/>
          <a:stretch/>
        </p:blipFill>
        <p:spPr>
          <a:xfrm rot="5400000">
            <a:off x="2901320" y="720986"/>
            <a:ext cx="6554152" cy="5661064"/>
          </a:xfrm>
        </p:spPr>
      </p:pic>
      <p:pic>
        <p:nvPicPr>
          <p:cNvPr id="3" name="图片 2">
            <a:extLst>
              <a:ext uri="{FF2B5EF4-FFF2-40B4-BE49-F238E27FC236}">
                <a16:creationId xmlns:a16="http://schemas.microsoft.com/office/drawing/2014/main" id="{7C478653-B998-6EF6-EFBA-357D8AA6DC99}"/>
              </a:ext>
            </a:extLst>
          </p:cNvPr>
          <p:cNvPicPr>
            <a:picLocks noChangeAspect="1"/>
          </p:cNvPicPr>
          <p:nvPr/>
        </p:nvPicPr>
        <p:blipFill>
          <a:blip r:embed="rId3"/>
          <a:stretch>
            <a:fillRect/>
          </a:stretch>
        </p:blipFill>
        <p:spPr>
          <a:xfrm>
            <a:off x="251520" y="1837473"/>
            <a:ext cx="5670841" cy="1543129"/>
          </a:xfrm>
          <a:prstGeom prst="rect">
            <a:avLst/>
          </a:prstGeom>
        </p:spPr>
      </p:pic>
    </p:spTree>
    <p:extLst>
      <p:ext uri="{BB962C8B-B14F-4D97-AF65-F5344CB8AC3E}">
        <p14:creationId xmlns:p14="http://schemas.microsoft.com/office/powerpoint/2010/main" val="2880727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4BE711-FBBA-CE59-87FA-8A57EA06AF7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0C34B94-38F6-3511-2CBE-D7511C59C590}"/>
              </a:ext>
            </a:extLst>
          </p:cNvPr>
          <p:cNvSpPr>
            <a:spLocks noGrp="1"/>
          </p:cNvSpPr>
          <p:nvPr>
            <p:ph sz="quarter" idx="1"/>
          </p:nvPr>
        </p:nvSpPr>
        <p:spPr/>
        <p:txBody>
          <a:bodyPr/>
          <a:lstStyle/>
          <a:p>
            <a:endParaRPr lang="zh-CN" altLang="en-US"/>
          </a:p>
        </p:txBody>
      </p:sp>
      <p:pic>
        <p:nvPicPr>
          <p:cNvPr id="5" name="图片 4">
            <a:extLst>
              <a:ext uri="{FF2B5EF4-FFF2-40B4-BE49-F238E27FC236}">
                <a16:creationId xmlns:a16="http://schemas.microsoft.com/office/drawing/2014/main" id="{650F7121-5AB4-6618-BBB7-FF210DEFB459}"/>
              </a:ext>
            </a:extLst>
          </p:cNvPr>
          <p:cNvPicPr>
            <a:picLocks noChangeAspect="1"/>
          </p:cNvPicPr>
          <p:nvPr/>
        </p:nvPicPr>
        <p:blipFill>
          <a:blip r:embed="rId2"/>
          <a:stretch>
            <a:fillRect/>
          </a:stretch>
        </p:blipFill>
        <p:spPr>
          <a:xfrm>
            <a:off x="825307" y="1593755"/>
            <a:ext cx="7493385" cy="3670489"/>
          </a:xfrm>
          <a:prstGeom prst="rect">
            <a:avLst/>
          </a:prstGeom>
        </p:spPr>
      </p:pic>
    </p:spTree>
    <p:extLst>
      <p:ext uri="{BB962C8B-B14F-4D97-AF65-F5344CB8AC3E}">
        <p14:creationId xmlns:p14="http://schemas.microsoft.com/office/powerpoint/2010/main" val="3132510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E53BE-6B3F-2BCC-BAA3-745B6E690EF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648D6D4-51E7-1377-D5E7-694EC88D5153}"/>
              </a:ext>
            </a:extLst>
          </p:cNvPr>
          <p:cNvSpPr>
            <a:spLocks noGrp="1"/>
          </p:cNvSpPr>
          <p:nvPr>
            <p:ph sz="quarter" idx="1"/>
          </p:nvPr>
        </p:nvSpPr>
        <p:spPr/>
        <p:txBody>
          <a:bodyPr/>
          <a:lstStyle/>
          <a:p>
            <a:endParaRPr lang="zh-CN" altLang="en-US"/>
          </a:p>
        </p:txBody>
      </p:sp>
      <p:pic>
        <p:nvPicPr>
          <p:cNvPr id="5" name="图片 4">
            <a:extLst>
              <a:ext uri="{FF2B5EF4-FFF2-40B4-BE49-F238E27FC236}">
                <a16:creationId xmlns:a16="http://schemas.microsoft.com/office/drawing/2014/main" id="{584519AF-FB10-3F8D-FC30-F3095BAF1D07}"/>
              </a:ext>
            </a:extLst>
          </p:cNvPr>
          <p:cNvPicPr>
            <a:picLocks noChangeAspect="1"/>
          </p:cNvPicPr>
          <p:nvPr/>
        </p:nvPicPr>
        <p:blipFill>
          <a:blip r:embed="rId2"/>
          <a:stretch>
            <a:fillRect/>
          </a:stretch>
        </p:blipFill>
        <p:spPr>
          <a:xfrm>
            <a:off x="1270907" y="0"/>
            <a:ext cx="6602186" cy="6858000"/>
          </a:xfrm>
          <a:prstGeom prst="rect">
            <a:avLst/>
          </a:prstGeom>
        </p:spPr>
      </p:pic>
    </p:spTree>
    <p:extLst>
      <p:ext uri="{BB962C8B-B14F-4D97-AF65-F5344CB8AC3E}">
        <p14:creationId xmlns:p14="http://schemas.microsoft.com/office/powerpoint/2010/main" val="25470325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1654</TotalTime>
  <Words>162</Words>
  <Application>Microsoft Office PowerPoint</Application>
  <PresentationFormat>全屏显示(4:3)</PresentationFormat>
  <Paragraphs>12</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黑体</vt:lpstr>
      <vt:lpstr>Franklin Gothic Book</vt:lpstr>
      <vt:lpstr>Perpetua</vt:lpstr>
      <vt:lpstr>Wingdings 2</vt:lpstr>
      <vt:lpstr>平衡</vt:lpstr>
      <vt:lpstr>第十一周练习题 银行家算法</vt:lpstr>
      <vt:lpstr>题目</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第一届 眉来眼去杯课堂练习大赛</dc:title>
  <dc:creator>lenovo</dc:creator>
  <cp:lastModifiedBy>Dandan Ding</cp:lastModifiedBy>
  <cp:revision>80</cp:revision>
  <dcterms:created xsi:type="dcterms:W3CDTF">2020-05-14T03:30:59Z</dcterms:created>
  <dcterms:modified xsi:type="dcterms:W3CDTF">2025-05-16T01:48:25Z</dcterms:modified>
</cp:coreProperties>
</file>