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54" r:id="rId5"/>
    <p:sldId id="458" r:id="rId6"/>
    <p:sldId id="459" r:id="rId7"/>
    <p:sldId id="455" r:id="rId8"/>
    <p:sldId id="461" r:id="rId9"/>
    <p:sldId id="456" r:id="rId10"/>
    <p:sldId id="457" r:id="rId11"/>
    <p:sldId id="4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3AEBB-CF5D-4C95-9E68-21D5C14A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1D94B-725E-446C-BD81-7F11608B2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A0BAA-A835-4E04-A991-6D6005CF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108E2-6EE4-43C8-9956-3F084646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1D240-87A5-4237-AB44-7EE0954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E3C78-4DBB-485F-B261-C7252AE3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7837C-8C6B-4D95-8CC7-FABD82DB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729F1-0178-4FEA-A9C2-C843283C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154DC-447D-41FB-97E0-F7A79066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46BB4-87E3-4394-9FA0-DCFECE96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0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509E08-4102-4740-8DC2-3667814C9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12D85-953F-4073-B33D-FD2CAFE6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0BD17-3CBA-492B-8A2A-C6E9CD8B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97AEA-ADEC-4212-B3D2-0C383028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29A13-E9AA-4573-A14D-8DDC22FF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4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96AC-B983-4B8A-AFAB-FA7FB0B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C8960-609D-47BD-98C3-B250C755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03501-B663-4315-9FCF-AF033652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78729-F832-434A-8CD6-95B174E9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B4DBF-7F74-4206-B1B2-ED2F030A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2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65A21-AE38-4B71-8BC0-15B0BD14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371E4-275F-410E-B306-50514BCB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8C5A0-1E1D-486E-9FA1-63499DEC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1B360-83E1-4E3B-AB1C-02BBB1B6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08F52-F00A-45C9-80E3-D87B0FB6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FDE3-8406-4099-BB30-8F334060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41F25-4BF2-4F91-A2E4-5D582AC31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19834-2670-4B5F-9550-0ED4C44D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66FBF-68D8-4798-99F1-AA7E7E9B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AD6E8-DA90-47CA-83BC-B72E54F3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DAE9B-42F6-4F79-BB57-45401DD1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2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E3C7B-D640-4814-A98F-D974A7CE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72F3D-1806-4976-B9AA-CA17C70F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25EF1-5193-41E8-AF22-52E9E3AC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20A46-E228-4E52-82F5-1565D3457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F46DA-4989-41D0-8369-6F4579AAA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6A1AE-CF10-49AA-8DE6-E9E04D2F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D70500-8951-47D3-ABF1-71F7BC50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69380-BA33-455B-8C81-AAAE4921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CDD2-02E1-4C9A-9159-86EFB461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D8AE9B-F13A-40C0-9439-304EC2F1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965C96-E3DE-4A30-9549-C81575CF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C8C2F-743B-4091-87F2-B2391F9A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6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8789AF-7522-4220-995B-11BD6979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00300-E56B-44E5-BE5B-7C0F96C3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6D597-8C96-46F3-8B35-D4C5D43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8D162-B36D-4274-9E4C-91274C81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D33A5-73AF-4865-AC1C-9D3250FA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5201D-9809-4025-ABF7-3B85E5B0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770A0-4A8D-4F7F-9F95-1013E47D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C80FF-0AAE-4D5C-A241-E7294AD3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860C8E-E09D-4B2C-A076-2E35541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AF97-27CA-4FAD-AB71-18D6E1C3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55590-A05C-4FCE-9325-3395B0C36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97BD6-22F9-4A4B-9C70-6BD717456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E961D-1E3C-4777-959F-8B574650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AFD91-C4F5-41CB-BF02-2821BBC7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E5298-6381-48AD-A432-4E1AB0AE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327E7-6A28-4963-A408-BF8FF4AF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F8B32-BC8C-483C-BECA-A9537BCC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91B7F-1914-409C-8E11-DB3D4300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727C-59E9-46BD-94B1-F6A66B034D1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23672-8CAB-40F8-9C37-BD8938D3B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8305D-C2D4-4851-8BD4-041E7C696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DC57-3646-43E7-BC04-926E21164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3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1B84E-468F-4112-8E75-1139AF4D3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调度算法课堂练习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E34FB-16F0-4F77-ACC1-594985AD2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8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FB6CDABF-5530-602F-3A25-C279E047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RR (T=5)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1379" name="图片 3">
            <a:extLst>
              <a:ext uri="{FF2B5EF4-FFF2-40B4-BE49-F238E27FC236}">
                <a16:creationId xmlns:a16="http://schemas.microsoft.com/office/drawing/2014/main" id="{EB4D919E-5CF3-BA0F-9EB5-8CB88F40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17" y="763512"/>
            <a:ext cx="5255381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矩形 4">
            <a:extLst>
              <a:ext uri="{FF2B5EF4-FFF2-40B4-BE49-F238E27FC236}">
                <a16:creationId xmlns:a16="http://schemas.microsoft.com/office/drawing/2014/main" id="{C0CE9D5E-E680-8D26-9DF0-C9590424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454" y="3055561"/>
            <a:ext cx="817940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101381" name="文本框 5">
            <a:extLst>
              <a:ext uri="{FF2B5EF4-FFF2-40B4-BE49-F238E27FC236}">
                <a16:creationId xmlns:a16="http://schemas.microsoft.com/office/drawing/2014/main" id="{5A6AD01D-8F79-61B7-0CEC-395C9CA0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121" y="369963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01382" name="文本框 6">
            <a:extLst>
              <a:ext uri="{FF2B5EF4-FFF2-40B4-BE49-F238E27FC236}">
                <a16:creationId xmlns:a16="http://schemas.microsoft.com/office/drawing/2014/main" id="{9CADCC0E-F909-464D-C119-D4C98930B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060" y="369963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01383" name="矩形 7">
            <a:extLst>
              <a:ext uri="{FF2B5EF4-FFF2-40B4-BE49-F238E27FC236}">
                <a16:creationId xmlns:a16="http://schemas.microsoft.com/office/drawing/2014/main" id="{1F091139-D826-6E19-A7E4-6303EC88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393" y="3054048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101384" name="文本框 8">
            <a:extLst>
              <a:ext uri="{FF2B5EF4-FFF2-40B4-BE49-F238E27FC236}">
                <a16:creationId xmlns:a16="http://schemas.microsoft.com/office/drawing/2014/main" id="{27E99376-DE86-A3F1-4B4F-BB4EC2940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477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10</a:t>
            </a:r>
            <a:endParaRPr lang="zh-CN" altLang="en-US" sz="2000"/>
          </a:p>
        </p:txBody>
      </p:sp>
      <p:sp>
        <p:nvSpPr>
          <p:cNvPr id="101385" name="矩形 9">
            <a:extLst>
              <a:ext uri="{FF2B5EF4-FFF2-40B4-BE49-F238E27FC236}">
                <a16:creationId xmlns:a16="http://schemas.microsoft.com/office/drawing/2014/main" id="{B6FCD3A0-7BA5-3843-426F-8F431332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334" y="3054048"/>
            <a:ext cx="5004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P3</a:t>
            </a:r>
            <a:endParaRPr lang="zh-CN" altLang="en-US" sz="1714"/>
          </a:p>
        </p:txBody>
      </p:sp>
      <p:sp>
        <p:nvSpPr>
          <p:cNvPr id="101386" name="文本框 10">
            <a:extLst>
              <a:ext uri="{FF2B5EF4-FFF2-40B4-BE49-F238E27FC236}">
                <a16:creationId xmlns:a16="http://schemas.microsoft.com/office/drawing/2014/main" id="{B384070C-32AC-CF0B-7472-21F8AB8BC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441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14</a:t>
            </a:r>
            <a:endParaRPr lang="zh-CN" altLang="en-US" sz="2000"/>
          </a:p>
        </p:txBody>
      </p:sp>
      <p:sp>
        <p:nvSpPr>
          <p:cNvPr id="101387" name="矩形 11">
            <a:extLst>
              <a:ext uri="{FF2B5EF4-FFF2-40B4-BE49-F238E27FC236}">
                <a16:creationId xmlns:a16="http://schemas.microsoft.com/office/drawing/2014/main" id="{BC996751-B78E-BEA1-4466-CA2975E7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311" y="3054048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101388" name="文本框 12">
            <a:extLst>
              <a:ext uri="{FF2B5EF4-FFF2-40B4-BE49-F238E27FC236}">
                <a16:creationId xmlns:a16="http://schemas.microsoft.com/office/drawing/2014/main" id="{B4FF568A-EA49-5F97-C3E2-27595D7A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5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16</a:t>
            </a:r>
            <a:endParaRPr lang="zh-CN" altLang="en-US" sz="2000"/>
          </a:p>
        </p:txBody>
      </p:sp>
      <p:sp>
        <p:nvSpPr>
          <p:cNvPr id="101389" name="矩形 13">
            <a:extLst>
              <a:ext uri="{FF2B5EF4-FFF2-40B4-BE49-F238E27FC236}">
                <a16:creationId xmlns:a16="http://schemas.microsoft.com/office/drawing/2014/main" id="{9CA10320-124F-B09E-CBD6-0E3305CD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716" y="3054048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101390" name="文本框 14">
            <a:extLst>
              <a:ext uri="{FF2B5EF4-FFF2-40B4-BE49-F238E27FC236}">
                <a16:creationId xmlns:a16="http://schemas.microsoft.com/office/drawing/2014/main" id="{E6CCBD01-D345-9E8F-B7AC-2218FBA95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144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17</a:t>
            </a:r>
            <a:endParaRPr lang="zh-CN" altLang="en-US" sz="2000"/>
          </a:p>
        </p:txBody>
      </p:sp>
      <p:sp>
        <p:nvSpPr>
          <p:cNvPr id="101391" name="矩形 15">
            <a:extLst>
              <a:ext uri="{FF2B5EF4-FFF2-40B4-BE49-F238E27FC236}">
                <a16:creationId xmlns:a16="http://schemas.microsoft.com/office/drawing/2014/main" id="{7DA72451-1D9A-E56E-C319-6A0D4BEC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31" y="3054048"/>
            <a:ext cx="816429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101392" name="文本框 16">
            <a:extLst>
              <a:ext uri="{FF2B5EF4-FFF2-40B4-BE49-F238E27FC236}">
                <a16:creationId xmlns:a16="http://schemas.microsoft.com/office/drawing/2014/main" id="{B898E6FC-8EB6-6A44-6FF7-F84C710D0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536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01393" name="文本框 19">
            <a:extLst>
              <a:ext uri="{FF2B5EF4-FFF2-40B4-BE49-F238E27FC236}">
                <a16:creationId xmlns:a16="http://schemas.microsoft.com/office/drawing/2014/main" id="{A03363BB-5B2C-A4E9-5131-C199A87D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787" y="4324048"/>
            <a:ext cx="29754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P1:</a:t>
            </a:r>
            <a:r>
              <a:rPr lang="zh-CN" altLang="en-US" sz="2000"/>
              <a:t> </a:t>
            </a:r>
            <a:r>
              <a:rPr lang="en-US" altLang="zh-CN" sz="2000"/>
              <a:t>0</a:t>
            </a:r>
          </a:p>
          <a:p>
            <a:r>
              <a:rPr lang="en-US" altLang="zh-CN" sz="2000"/>
              <a:t>P2:</a:t>
            </a:r>
            <a:r>
              <a:rPr lang="zh-CN" altLang="en-US" sz="2000"/>
              <a:t> </a:t>
            </a:r>
            <a:r>
              <a:rPr lang="en-US" altLang="zh-CN" sz="2000"/>
              <a:t>(5-2)+(14-10)=7</a:t>
            </a:r>
          </a:p>
          <a:p>
            <a:r>
              <a:rPr lang="en-US" altLang="zh-CN" sz="2000"/>
              <a:t>P3: (10-7)=3</a:t>
            </a:r>
          </a:p>
          <a:p>
            <a:r>
              <a:rPr lang="en-US" altLang="zh-CN" sz="2000"/>
              <a:t>P4: (16-11)=5</a:t>
            </a:r>
          </a:p>
          <a:p>
            <a:r>
              <a:rPr lang="en-US" altLang="zh-CN" sz="2000"/>
              <a:t>P5: (17-12)=5</a:t>
            </a:r>
          </a:p>
          <a:p>
            <a:r>
              <a:rPr lang="en-US" altLang="zh-CN" sz="2000"/>
              <a:t>Average: 20/5=4</a:t>
            </a:r>
            <a:endParaRPr lang="zh-CN" altLang="en-US" sz="2000"/>
          </a:p>
        </p:txBody>
      </p:sp>
      <p:sp>
        <p:nvSpPr>
          <p:cNvPr id="101394" name="矩形 18">
            <a:extLst>
              <a:ext uri="{FF2B5EF4-FFF2-40B4-BE49-F238E27FC236}">
                <a16:creationId xmlns:a16="http://schemas.microsoft.com/office/drawing/2014/main" id="{119FA4E9-F035-6F43-22A0-34CA92B2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274" y="3055561"/>
            <a:ext cx="8179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101395" name="文本框 19">
            <a:extLst>
              <a:ext uri="{FF2B5EF4-FFF2-40B4-BE49-F238E27FC236}">
                <a16:creationId xmlns:a16="http://schemas.microsoft.com/office/drawing/2014/main" id="{E122F001-73AB-A224-8CE4-D1410CE1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941" y="369963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01396" name="文本框 20">
            <a:extLst>
              <a:ext uri="{FF2B5EF4-FFF2-40B4-BE49-F238E27FC236}">
                <a16:creationId xmlns:a16="http://schemas.microsoft.com/office/drawing/2014/main" id="{11F87BC8-A566-7AC9-B5FE-4763A0F95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882" y="3699632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01397" name="矩形 21">
            <a:extLst>
              <a:ext uri="{FF2B5EF4-FFF2-40B4-BE49-F238E27FC236}">
                <a16:creationId xmlns:a16="http://schemas.microsoft.com/office/drawing/2014/main" id="{3CE35AC7-D701-4838-B302-CAAC7FD0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216" y="3054048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101398" name="文本框 22">
            <a:extLst>
              <a:ext uri="{FF2B5EF4-FFF2-40B4-BE49-F238E27FC236}">
                <a16:creationId xmlns:a16="http://schemas.microsoft.com/office/drawing/2014/main" id="{6D21199A-66CF-C239-8450-A9989EBEA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298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10</a:t>
            </a:r>
            <a:endParaRPr lang="zh-CN" altLang="en-US" sz="2000"/>
          </a:p>
        </p:txBody>
      </p:sp>
      <p:sp>
        <p:nvSpPr>
          <p:cNvPr id="101399" name="矩形 23">
            <a:extLst>
              <a:ext uri="{FF2B5EF4-FFF2-40B4-BE49-F238E27FC236}">
                <a16:creationId xmlns:a16="http://schemas.microsoft.com/office/drawing/2014/main" id="{424E740A-89A4-0D7A-568A-46131029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156" y="3054048"/>
            <a:ext cx="5004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 dirty="0"/>
              <a:t>P3</a:t>
            </a:r>
            <a:endParaRPr lang="zh-CN" altLang="en-US" sz="1714" dirty="0"/>
          </a:p>
        </p:txBody>
      </p:sp>
      <p:sp>
        <p:nvSpPr>
          <p:cNvPr id="101400" name="文本框 24">
            <a:extLst>
              <a:ext uri="{FF2B5EF4-FFF2-40B4-BE49-F238E27FC236}">
                <a16:creationId xmlns:a16="http://schemas.microsoft.com/office/drawing/2014/main" id="{9084A133-98FD-42FE-B712-16F47DE1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263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14</a:t>
            </a:r>
            <a:endParaRPr lang="zh-CN" altLang="en-US" sz="2000"/>
          </a:p>
        </p:txBody>
      </p:sp>
      <p:sp>
        <p:nvSpPr>
          <p:cNvPr id="101401" name="矩形 25">
            <a:extLst>
              <a:ext uri="{FF2B5EF4-FFF2-40B4-BE49-F238E27FC236}">
                <a16:creationId xmlns:a16="http://schemas.microsoft.com/office/drawing/2014/main" id="{236140C1-0CEC-6B54-78A1-A2D4801A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131" y="3054048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101402" name="文本框 26">
            <a:extLst>
              <a:ext uri="{FF2B5EF4-FFF2-40B4-BE49-F238E27FC236}">
                <a16:creationId xmlns:a16="http://schemas.microsoft.com/office/drawing/2014/main" id="{0D1318EF-A4B9-978E-5167-425BC617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287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15</a:t>
            </a:r>
            <a:endParaRPr lang="zh-CN" altLang="en-US" sz="2000"/>
          </a:p>
        </p:txBody>
      </p:sp>
      <p:sp>
        <p:nvSpPr>
          <p:cNvPr id="101403" name="矩形 27">
            <a:extLst>
              <a:ext uri="{FF2B5EF4-FFF2-40B4-BE49-F238E27FC236}">
                <a16:creationId xmlns:a16="http://schemas.microsoft.com/office/drawing/2014/main" id="{A835380F-1DF2-9823-AB6A-CEFAE742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536" y="3054048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101404" name="文本框 28">
            <a:extLst>
              <a:ext uri="{FF2B5EF4-FFF2-40B4-BE49-F238E27FC236}">
                <a16:creationId xmlns:a16="http://schemas.microsoft.com/office/drawing/2014/main" id="{989FF0BA-5A68-9D9F-5D20-C381FD35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4965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18</a:t>
            </a:r>
            <a:endParaRPr lang="zh-CN" altLang="en-US" sz="2000"/>
          </a:p>
        </p:txBody>
      </p:sp>
      <p:sp>
        <p:nvSpPr>
          <p:cNvPr id="101405" name="矩形 29">
            <a:extLst>
              <a:ext uri="{FF2B5EF4-FFF2-40B4-BE49-F238E27FC236}">
                <a16:creationId xmlns:a16="http://schemas.microsoft.com/office/drawing/2014/main" id="{3423313F-AE87-1353-33DF-67F8EEA4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453" y="3054048"/>
            <a:ext cx="816429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101406" name="文本框 30">
            <a:extLst>
              <a:ext uri="{FF2B5EF4-FFF2-40B4-BE49-F238E27FC236}">
                <a16:creationId xmlns:a16="http://schemas.microsoft.com/office/drawing/2014/main" id="{88F4436E-DAD8-221F-2517-AF8BCEEB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358" y="3699632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01407" name="文本框 19">
            <a:extLst>
              <a:ext uri="{FF2B5EF4-FFF2-40B4-BE49-F238E27FC236}">
                <a16:creationId xmlns:a16="http://schemas.microsoft.com/office/drawing/2014/main" id="{507C2C7C-023E-667A-8B0E-B5B7B74A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227" y="4324048"/>
            <a:ext cx="31390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P1:</a:t>
            </a:r>
            <a:r>
              <a:rPr lang="zh-CN" altLang="en-US" sz="2000"/>
              <a:t> </a:t>
            </a:r>
            <a:r>
              <a:rPr lang="en-US" altLang="zh-CN" sz="2000"/>
              <a:t>0</a:t>
            </a:r>
          </a:p>
          <a:p>
            <a:r>
              <a:rPr lang="en-US" altLang="zh-CN" sz="2000"/>
              <a:t>P2:</a:t>
            </a:r>
            <a:r>
              <a:rPr lang="zh-CN" altLang="en-US" sz="2000"/>
              <a:t> </a:t>
            </a:r>
            <a:r>
              <a:rPr lang="en-US" altLang="zh-CN" sz="2000"/>
              <a:t>(5-2)+(18-10)=11</a:t>
            </a:r>
          </a:p>
          <a:p>
            <a:r>
              <a:rPr lang="en-US" altLang="zh-CN" sz="2000"/>
              <a:t>P3: (10-7)=3</a:t>
            </a:r>
          </a:p>
          <a:p>
            <a:r>
              <a:rPr lang="en-US" altLang="zh-CN" sz="2000"/>
              <a:t>P4: (14-11)=3</a:t>
            </a:r>
          </a:p>
          <a:p>
            <a:r>
              <a:rPr lang="en-US" altLang="zh-CN" sz="2000"/>
              <a:t>P5: (15-12)=3</a:t>
            </a:r>
          </a:p>
          <a:p>
            <a:r>
              <a:rPr lang="en-US" altLang="zh-CN" sz="2000"/>
              <a:t>Average: 20/5=4</a:t>
            </a:r>
            <a:endParaRPr lang="zh-CN" altLang="en-US" sz="200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6E4A3E3-C81C-2726-6C91-96BFD32B2D12}"/>
              </a:ext>
            </a:extLst>
          </p:cNvPr>
          <p:cNvCxnSpPr>
            <a:cxnSpLocks/>
          </p:cNvCxnSpPr>
          <p:nvPr/>
        </p:nvCxnSpPr>
        <p:spPr>
          <a:xfrm flipH="1">
            <a:off x="6783216" y="2924299"/>
            <a:ext cx="4011839" cy="27994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424238D-59D5-2237-2D48-9EFFA2104C9E}"/>
              </a:ext>
            </a:extLst>
          </p:cNvPr>
          <p:cNvCxnSpPr>
            <a:cxnSpLocks/>
            <a:stCxn id="101397" idx="0"/>
          </p:cNvCxnSpPr>
          <p:nvPr/>
        </p:nvCxnSpPr>
        <p:spPr>
          <a:xfrm>
            <a:off x="7675186" y="3054048"/>
            <a:ext cx="2395519" cy="28221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AD34D-A415-2B24-75F5-8985FD1F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423"/>
            <a:ext cx="9960096" cy="55815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b="1" kern="10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课堂测试</a:t>
            </a:r>
            <a:endParaRPr lang="en-US" altLang="zh-CN" sz="3200" b="1" kern="100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画出下列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调度算法对应的进程甘特图，分别计算各算法中进程的</a:t>
            </a:r>
            <a:r>
              <a:rPr lang="zh-CN" altLang="zh-CN" sz="2000" b="1" kern="10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平均等待时间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First Come First Served (FCFS)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调度算法；</a:t>
            </a:r>
          </a:p>
          <a:p>
            <a:pPr marL="533400" algn="just"/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Shortest Job First(SJF)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调度算法；</a:t>
            </a:r>
          </a:p>
          <a:p>
            <a:pPr marL="533400" algn="just"/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Shortest-Remaining-Time-First (SRTF)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调度算法；</a:t>
            </a:r>
          </a:p>
          <a:p>
            <a:pPr marL="533400" algn="just"/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Round Robin(RR)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调度算法，时间片为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4ms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08E564-31A4-DEDD-F5EF-77C6999BA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15430"/>
              </p:ext>
            </p:extLst>
          </p:nvPr>
        </p:nvGraphicFramePr>
        <p:xfrm>
          <a:off x="2078678" y="4035788"/>
          <a:ext cx="7293935" cy="2059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882">
                  <a:extLst>
                    <a:ext uri="{9D8B030D-6E8A-4147-A177-3AD203B41FA5}">
                      <a16:colId xmlns:a16="http://schemas.microsoft.com/office/drawing/2014/main" val="306130930"/>
                    </a:ext>
                  </a:extLst>
                </a:gridCol>
                <a:gridCol w="2638604">
                  <a:extLst>
                    <a:ext uri="{9D8B030D-6E8A-4147-A177-3AD203B41FA5}">
                      <a16:colId xmlns:a16="http://schemas.microsoft.com/office/drawing/2014/main" val="1136637180"/>
                    </a:ext>
                  </a:extLst>
                </a:gridCol>
                <a:gridCol w="2948449">
                  <a:extLst>
                    <a:ext uri="{9D8B030D-6E8A-4147-A177-3AD203B41FA5}">
                      <a16:colId xmlns:a16="http://schemas.microsoft.com/office/drawing/2014/main" val="2432338100"/>
                    </a:ext>
                  </a:extLst>
                </a:gridCol>
              </a:tblGrid>
              <a:tr h="34321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进程</a:t>
                      </a:r>
                      <a:r>
                        <a:rPr lang="en-US" sz="1800" kern="100">
                          <a:effectLst/>
                        </a:rPr>
                        <a:t>(Process)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到达时间</a:t>
                      </a:r>
                      <a:r>
                        <a:rPr lang="en-US" sz="1800" kern="100" dirty="0">
                          <a:effectLst/>
                        </a:rPr>
                        <a:t>(Arrive Time)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服务时间</a:t>
                      </a:r>
                      <a:r>
                        <a:rPr lang="en-US" sz="1800" kern="100">
                          <a:effectLst/>
                        </a:rPr>
                        <a:t>(Brust Time /ms)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8156562"/>
                  </a:ext>
                </a:extLst>
              </a:tr>
              <a:tr h="34321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P1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3876817"/>
                  </a:ext>
                </a:extLst>
              </a:tr>
              <a:tr h="34321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P2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521618"/>
                  </a:ext>
                </a:extLst>
              </a:tr>
              <a:tr h="34321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P3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105494"/>
                  </a:ext>
                </a:extLst>
              </a:tr>
              <a:tr h="34321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P4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9424731"/>
                  </a:ext>
                </a:extLst>
              </a:tr>
              <a:tr h="34321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496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21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A6B6-4BDB-481A-898A-40CBE1F5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332"/>
            <a:ext cx="10515600" cy="5812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根据下表中进程的信息，按照不同的</a:t>
            </a:r>
            <a:r>
              <a:rPr lang="en-US" altLang="zh-CN" sz="2400" kern="100" dirty="0">
                <a:effectLst/>
                <a:latin typeface="+mn-ea"/>
              </a:rPr>
              <a:t>CPU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调度</a:t>
            </a:r>
            <a:r>
              <a:rPr lang="en-US" altLang="zh-CN" sz="2400" kern="100" dirty="0">
                <a:effectLst/>
                <a:latin typeface="+mn-ea"/>
              </a:rPr>
              <a:t>(CPU scheduling)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算法，</a:t>
            </a:r>
            <a:r>
              <a:rPr lang="zh-CN" altLang="zh-CN" sz="2400" kern="100" dirty="0">
                <a:effectLst/>
                <a:latin typeface="+mn-ea"/>
              </a:rPr>
              <a:t> 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画出进程调度的甘特图</a:t>
            </a:r>
            <a:r>
              <a:rPr lang="en-US" altLang="zh-CN" sz="2400" kern="100" dirty="0">
                <a:effectLst/>
                <a:latin typeface="+mn-ea"/>
              </a:rPr>
              <a:t>(</a:t>
            </a:r>
            <a:r>
              <a:rPr lang="en-US" altLang="zh-CN" sz="2400" kern="100" dirty="0" err="1">
                <a:effectLst/>
                <a:latin typeface="+mn-ea"/>
              </a:rPr>
              <a:t>gantt</a:t>
            </a:r>
            <a:r>
              <a:rPr lang="en-US" altLang="zh-CN" sz="2400" kern="100" dirty="0">
                <a:effectLst/>
                <a:latin typeface="+mn-ea"/>
              </a:rPr>
              <a:t> chart)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，并计算平均等待时间</a:t>
            </a:r>
            <a:r>
              <a:rPr lang="en-US" altLang="zh-CN" sz="2400" kern="100" dirty="0">
                <a:effectLst/>
                <a:latin typeface="+mn-ea"/>
              </a:rPr>
              <a:t> (average waiting time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和平均周转时间。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n-ea"/>
              </a:rPr>
              <a:t>使用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n-ea"/>
              </a:rPr>
              <a:t>First Come First Served (FCFS)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n-ea"/>
              </a:rPr>
              <a:t>调度算法；</a:t>
            </a:r>
            <a:endParaRPr lang="en-US" altLang="zh-CN" sz="2400" kern="10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AutoNum type="arabicParenBoth"/>
            </a:pPr>
            <a:r>
              <a:rPr lang="zh-CN" altLang="en-US" sz="2400" kern="100" dirty="0">
                <a:latin typeface="+mn-ea"/>
              </a:rPr>
              <a:t> 使用</a:t>
            </a:r>
            <a:r>
              <a:rPr lang="en-US" altLang="zh-CN" sz="2400" kern="100" dirty="0">
                <a:latin typeface="+mn-ea"/>
              </a:rPr>
              <a:t>Shortest Job First (SJF)</a:t>
            </a:r>
            <a:r>
              <a:rPr lang="zh-CN" altLang="en-US" sz="2400" kern="100" dirty="0">
                <a:latin typeface="+mn-ea"/>
              </a:rPr>
              <a:t>算法</a:t>
            </a:r>
            <a:endParaRPr lang="en-US" altLang="zh-CN" sz="2400" kern="100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n-ea"/>
              </a:rPr>
              <a:t>使用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n-ea"/>
              </a:rPr>
              <a:t>Shortest-Remaining-Time-First (SRTF)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n-ea"/>
              </a:rPr>
              <a:t>调度算法；</a:t>
            </a:r>
            <a:endParaRPr lang="en-US" altLang="zh-CN" sz="2400" kern="100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n-ea"/>
              </a:rPr>
              <a:t>使用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n-ea"/>
              </a:rPr>
              <a:t>Round Robin (RR)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n-ea"/>
              </a:rPr>
              <a:t>调度算法， 时间片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+mn-ea"/>
              </a:rPr>
              <a:t>q=3ms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zh-CN" altLang="zh-CN" sz="2400" kern="100" dirty="0">
              <a:effectLst/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8BA5AB-3D67-4316-8A6B-AE3833CF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59" y="3364706"/>
            <a:ext cx="6197919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1A1A-43AE-489E-A70C-A844AAE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5E0C939-E6B9-4CCF-9F98-EA2521F8A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38"/>
          <a:stretch/>
        </p:blipFill>
        <p:spPr>
          <a:xfrm>
            <a:off x="624632" y="315903"/>
            <a:ext cx="6115385" cy="4136372"/>
          </a:xfr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393F2D6-5777-FBB9-6B4E-61EF7B760CE0}"/>
              </a:ext>
            </a:extLst>
          </p:cNvPr>
          <p:cNvSpPr txBox="1">
            <a:spLocks/>
          </p:cNvSpPr>
          <p:nvPr/>
        </p:nvSpPr>
        <p:spPr>
          <a:xfrm>
            <a:off x="2515763" y="4326327"/>
            <a:ext cx="7375113" cy="57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/>
              <a:t>RR</a:t>
            </a:r>
            <a:r>
              <a:rPr lang="zh-CN" altLang="en-US" sz="1600" b="1" dirty="0"/>
              <a:t>算法，时间片</a:t>
            </a:r>
            <a:r>
              <a:rPr lang="en-US" altLang="zh-CN" sz="1600" b="1" dirty="0"/>
              <a:t>3ms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P2=3ms, P1 = 3ms; P3 = 2ms; P4=1ms, P2=2ms; P5=2ms</a:t>
            </a:r>
            <a:endParaRPr lang="zh-CN" altLang="en-US" sz="1600" b="1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DAABF08D-6ABD-FE85-F712-F39C749D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442" y="4987704"/>
            <a:ext cx="817941" cy="57754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 dirty="0"/>
              <a:t>P2</a:t>
            </a:r>
            <a:endParaRPr lang="zh-CN" altLang="en-US" sz="1714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32AADB59-5B13-770E-DCEA-6EB104EBE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108" y="5633287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E09270FE-341F-C993-1EB7-77CE348E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049" y="5633287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4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642D49-3A9E-AE7A-7BFB-153C08F8F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383" y="4987703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 dirty="0"/>
              <a:t>P1</a:t>
            </a:r>
            <a:endParaRPr lang="zh-CN" altLang="en-US" sz="1714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A02E21-9803-79C0-5BA5-AE4C6841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955" y="5633287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7</a:t>
            </a:r>
            <a:endParaRPr lang="zh-CN" altLang="en-US" sz="2000" dirty="0"/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EC5B4C03-997D-8A49-9CF2-75D7B26A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511" y="4980563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 dirty="0"/>
              <a:t>P3</a:t>
            </a:r>
            <a:endParaRPr lang="zh-CN" altLang="en-US" sz="1714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80FCEB6F-DF2E-27A1-63B0-7F3BDB46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365" y="5598869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9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DFD5DB-EBD6-49E0-00C4-99EB8CB3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264" y="4975953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 dirty="0"/>
              <a:t>P4</a:t>
            </a:r>
            <a:endParaRPr lang="zh-CN" altLang="en-US" sz="1714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7D95C-6A38-CF36-54FA-96BD1F44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672" y="5551989"/>
            <a:ext cx="23326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10      12       14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A2ABD0-64FB-E23B-1C34-BE22C9A87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017" y="4975953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 dirty="0"/>
              <a:t>P2</a:t>
            </a:r>
            <a:endParaRPr lang="zh-CN" altLang="en-US" sz="1714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3B7994-72C8-E78D-2B01-E5468F28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647" y="4975953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 dirty="0"/>
              <a:t>P5</a:t>
            </a:r>
            <a:endParaRPr lang="zh-CN" altLang="en-US" sz="171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D16CC6-4719-817B-B25B-CDD338E85B26}"/>
              </a:ext>
            </a:extLst>
          </p:cNvPr>
          <p:cNvSpPr txBox="1"/>
          <p:nvPr/>
        </p:nvSpPr>
        <p:spPr>
          <a:xfrm>
            <a:off x="3108214" y="6075667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平均等待时间：</a:t>
            </a:r>
            <a:r>
              <a:rPr lang="en-US" altLang="zh-CN" dirty="0"/>
              <a:t>(6+2+4+5+7)/5 = 4.8ms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ACC89E5-B760-F6A8-A0F7-2151F907C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17" y="762159"/>
            <a:ext cx="4711078" cy="25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D74E02C9-1E60-C47F-BB76-DCDF61729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503C827-493F-B7A7-886D-91489A381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08670"/>
              </p:ext>
            </p:extLst>
          </p:nvPr>
        </p:nvGraphicFramePr>
        <p:xfrm>
          <a:off x="1397001" y="687539"/>
          <a:ext cx="7683391" cy="2877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085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Time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Brust Time/</a:t>
                      </a:r>
                      <a:r>
                        <a:rPr lang="en-US" sz="2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4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04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04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04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042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  <a:endParaRPr lang="zh-CN" sz="2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2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289" name="文本框 5">
            <a:extLst>
              <a:ext uri="{FF2B5EF4-FFF2-40B4-BE49-F238E27FC236}">
                <a16:creationId xmlns:a16="http://schemas.microsoft.com/office/drawing/2014/main" id="{474D8047-A25F-7387-46D4-F45107C6F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1" y="3944560"/>
            <a:ext cx="9245297" cy="186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905" dirty="0">
                <a:ea typeface="宋体" panose="02010600030101010101" pitchFamily="2" charset="-122"/>
              </a:rPr>
              <a:t>Please calculate the average waiting time and turn around time using the following CPU scheduling algorithms:</a:t>
            </a:r>
          </a:p>
          <a:p>
            <a:r>
              <a:rPr lang="en-US" altLang="zh-CN" sz="1905" dirty="0">
                <a:ea typeface="宋体" panose="02010600030101010101" pitchFamily="2" charset="-122"/>
              </a:rPr>
              <a:t>1) FCFS: first come first served</a:t>
            </a:r>
          </a:p>
          <a:p>
            <a:r>
              <a:rPr lang="en-US" altLang="zh-CN" sz="1905" dirty="0">
                <a:ea typeface="宋体" panose="02010600030101010101" pitchFamily="2" charset="-122"/>
              </a:rPr>
              <a:t>2) SJF: non-preemptive shortest job first</a:t>
            </a:r>
          </a:p>
          <a:p>
            <a:r>
              <a:rPr lang="en-US" altLang="zh-CN" sz="1905" dirty="0">
                <a:ea typeface="宋体" panose="02010600030101010101" pitchFamily="2" charset="-122"/>
              </a:rPr>
              <a:t>3) SRTF: preemptive shortest job first (shortest remaining time first)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） </a:t>
            </a:r>
            <a:r>
              <a:rPr lang="en-US" altLang="zh-CN" sz="2000" dirty="0"/>
              <a:t>RR:</a:t>
            </a:r>
            <a:r>
              <a:rPr lang="en-US" altLang="zh-CN" sz="1905">
                <a:ea typeface="宋体" panose="02010600030101010101" pitchFamily="2" charset="-122"/>
              </a:rPr>
              <a:t>T=</a:t>
            </a:r>
            <a:r>
              <a:rPr lang="en-US" altLang="zh-CN" sz="1905" dirty="0">
                <a:ea typeface="宋体" panose="02010600030101010101" pitchFamily="2" charset="-122"/>
              </a:rPr>
              <a:t>4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21C00302-0703-EA2C-FB58-F6592B431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FCFS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CC87D84E-D2B8-CC74-C548-1C6AE8F43E0D}"/>
              </a:ext>
            </a:extLst>
          </p:cNvPr>
          <p:cNvGraphicFramePr>
            <a:graphicFrameLocks/>
          </p:cNvGraphicFramePr>
          <p:nvPr/>
        </p:nvGraphicFramePr>
        <p:xfrm>
          <a:off x="3070680" y="872370"/>
          <a:ext cx="6473976" cy="200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227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Time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Brust Time/</a:t>
                      </a:r>
                      <a:r>
                        <a:rPr lang="en-US" sz="17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7313" name="矩形 4">
            <a:extLst>
              <a:ext uri="{FF2B5EF4-FFF2-40B4-BE49-F238E27FC236}">
                <a16:creationId xmlns:a16="http://schemas.microsoft.com/office/drawing/2014/main" id="{919A1FE8-F502-1D78-E129-5D2382C7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406" y="3468310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7314" name="文本框 5">
            <a:extLst>
              <a:ext uri="{FF2B5EF4-FFF2-40B4-BE49-F238E27FC236}">
                <a16:creationId xmlns:a16="http://schemas.microsoft.com/office/drawing/2014/main" id="{153436D8-5BBE-65C2-7908-7A5E98705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072" y="411238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97315" name="文本框 6">
            <a:extLst>
              <a:ext uri="{FF2B5EF4-FFF2-40B4-BE49-F238E27FC236}">
                <a16:creationId xmlns:a16="http://schemas.microsoft.com/office/drawing/2014/main" id="{E81AEDDA-C53B-EA02-850A-FA06B5C2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12" y="411238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97316" name="矩形 7">
            <a:extLst>
              <a:ext uri="{FF2B5EF4-FFF2-40B4-BE49-F238E27FC236}">
                <a16:creationId xmlns:a16="http://schemas.microsoft.com/office/drawing/2014/main" id="{850B7599-1155-FFBB-1463-78CEBA69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346" y="3466799"/>
            <a:ext cx="8179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7317" name="文本框 8">
            <a:extLst>
              <a:ext uri="{FF2B5EF4-FFF2-40B4-BE49-F238E27FC236}">
                <a16:creationId xmlns:a16="http://schemas.microsoft.com/office/drawing/2014/main" id="{9E05810B-E960-3FC3-9809-423224F0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917" y="41123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12</a:t>
            </a:r>
            <a:endParaRPr lang="zh-CN" altLang="en-US" sz="2000"/>
          </a:p>
        </p:txBody>
      </p:sp>
      <p:sp>
        <p:nvSpPr>
          <p:cNvPr id="97318" name="矩形 11">
            <a:extLst>
              <a:ext uri="{FF2B5EF4-FFF2-40B4-BE49-F238E27FC236}">
                <a16:creationId xmlns:a16="http://schemas.microsoft.com/office/drawing/2014/main" id="{CD637828-6728-235F-DE25-6B3E2F75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298" y="3466799"/>
            <a:ext cx="816429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P3</a:t>
            </a:r>
            <a:endParaRPr lang="zh-CN" altLang="en-US" sz="1714"/>
          </a:p>
        </p:txBody>
      </p:sp>
      <p:sp>
        <p:nvSpPr>
          <p:cNvPr id="97319" name="文本框 12">
            <a:extLst>
              <a:ext uri="{FF2B5EF4-FFF2-40B4-BE49-F238E27FC236}">
                <a16:creationId xmlns:a16="http://schemas.microsoft.com/office/drawing/2014/main" id="{4F3C6C62-BABA-D2FC-A527-6C1A95FF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454" y="41123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16</a:t>
            </a:r>
            <a:endParaRPr lang="zh-CN" altLang="en-US" sz="2000"/>
          </a:p>
        </p:txBody>
      </p:sp>
      <p:sp>
        <p:nvSpPr>
          <p:cNvPr id="97320" name="矩形 13">
            <a:extLst>
              <a:ext uri="{FF2B5EF4-FFF2-40B4-BE49-F238E27FC236}">
                <a16:creationId xmlns:a16="http://schemas.microsoft.com/office/drawing/2014/main" id="{04B40B13-32F8-6F18-377A-74171702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774" y="3466799"/>
            <a:ext cx="8179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97321" name="文本框 14">
            <a:extLst>
              <a:ext uri="{FF2B5EF4-FFF2-40B4-BE49-F238E27FC236}">
                <a16:creationId xmlns:a16="http://schemas.microsoft.com/office/drawing/2014/main" id="{659FB3AE-2E73-6FDB-3ED5-7C3A4B9C8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131" y="41123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17</a:t>
            </a:r>
            <a:endParaRPr lang="zh-CN" altLang="en-US" sz="2000"/>
          </a:p>
        </p:txBody>
      </p:sp>
      <p:sp>
        <p:nvSpPr>
          <p:cNvPr id="97322" name="矩形 15">
            <a:extLst>
              <a:ext uri="{FF2B5EF4-FFF2-40B4-BE49-F238E27FC236}">
                <a16:creationId xmlns:a16="http://schemas.microsoft.com/office/drawing/2014/main" id="{D03AAB9A-4F70-BC68-61AC-478A20E0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108" y="3466799"/>
            <a:ext cx="8179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97323" name="文本框 16">
            <a:extLst>
              <a:ext uri="{FF2B5EF4-FFF2-40B4-BE49-F238E27FC236}">
                <a16:creationId xmlns:a16="http://schemas.microsoft.com/office/drawing/2014/main" id="{22493EFA-ECD7-96BC-EF7D-6E55EC0CD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525" y="41123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97324" name="文本框 19">
            <a:extLst>
              <a:ext uri="{FF2B5EF4-FFF2-40B4-BE49-F238E27FC236}">
                <a16:creationId xmlns:a16="http://schemas.microsoft.com/office/drawing/2014/main" id="{87DF41EB-E934-A427-7C49-6024B68C6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132" y="4644571"/>
            <a:ext cx="267073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P1:</a:t>
            </a:r>
            <a:r>
              <a:rPr lang="zh-CN" altLang="en-US" sz="2000"/>
              <a:t> </a:t>
            </a:r>
            <a:r>
              <a:rPr lang="en-US" altLang="zh-CN" sz="2000"/>
              <a:t>0</a:t>
            </a:r>
          </a:p>
          <a:p>
            <a:r>
              <a:rPr lang="en-US" altLang="zh-CN" sz="2000"/>
              <a:t>P2:5-2=3</a:t>
            </a:r>
          </a:p>
          <a:p>
            <a:r>
              <a:rPr lang="en-US" altLang="zh-CN" sz="2000"/>
              <a:t>P3: 12-7=5</a:t>
            </a:r>
          </a:p>
          <a:p>
            <a:r>
              <a:rPr lang="en-US" altLang="zh-CN" sz="2000"/>
              <a:t>P4: 16-11=5</a:t>
            </a:r>
          </a:p>
          <a:p>
            <a:r>
              <a:rPr lang="en-US" altLang="zh-CN" sz="2000"/>
              <a:t>P5: (17-12)=5</a:t>
            </a:r>
          </a:p>
          <a:p>
            <a:r>
              <a:rPr lang="en-US" altLang="zh-CN" sz="2000"/>
              <a:t>Average: 18/5=3.6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BA8953A7-3F13-429A-A2B0-5C14CA44B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SJF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8709C1F-B75F-3FB0-3E28-91D3F778B73D}"/>
              </a:ext>
            </a:extLst>
          </p:cNvPr>
          <p:cNvGraphicFramePr>
            <a:graphicFrameLocks/>
          </p:cNvGraphicFramePr>
          <p:nvPr/>
        </p:nvGraphicFramePr>
        <p:xfrm>
          <a:off x="3070680" y="872370"/>
          <a:ext cx="6473976" cy="200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227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Time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Brust Time/</a:t>
                      </a:r>
                      <a:r>
                        <a:rPr lang="en-US" sz="17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337" name="矩形 5">
            <a:extLst>
              <a:ext uri="{FF2B5EF4-FFF2-40B4-BE49-F238E27FC236}">
                <a16:creationId xmlns:a16="http://schemas.microsoft.com/office/drawing/2014/main" id="{1DA87BDA-82AE-B453-A560-8CD37EAA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941" y="3404810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8338" name="文本框 6">
            <a:extLst>
              <a:ext uri="{FF2B5EF4-FFF2-40B4-BE49-F238E27FC236}">
                <a16:creationId xmlns:a16="http://schemas.microsoft.com/office/drawing/2014/main" id="{0506832C-2EEB-C8CE-2AA2-7FDFE67B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607" y="404888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98339" name="文本框 7">
            <a:extLst>
              <a:ext uri="{FF2B5EF4-FFF2-40B4-BE49-F238E27FC236}">
                <a16:creationId xmlns:a16="http://schemas.microsoft.com/office/drawing/2014/main" id="{E90710EC-A881-875E-B90D-2A14F316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548" y="404888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98340" name="矩形 8">
            <a:extLst>
              <a:ext uri="{FF2B5EF4-FFF2-40B4-BE49-F238E27FC236}">
                <a16:creationId xmlns:a16="http://schemas.microsoft.com/office/drawing/2014/main" id="{AEBB7D8E-C6E7-59AD-ABC2-4E42AFC1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882" y="3403299"/>
            <a:ext cx="817940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8341" name="文本框 9">
            <a:extLst>
              <a:ext uri="{FF2B5EF4-FFF2-40B4-BE49-F238E27FC236}">
                <a16:creationId xmlns:a16="http://schemas.microsoft.com/office/drawing/2014/main" id="{91D73E8A-941C-0A4A-97D9-9DB6F3EFC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454" y="40488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12</a:t>
            </a:r>
            <a:endParaRPr lang="zh-CN" altLang="en-US" sz="2000"/>
          </a:p>
        </p:txBody>
      </p:sp>
      <p:sp>
        <p:nvSpPr>
          <p:cNvPr id="98342" name="矩形 10">
            <a:extLst>
              <a:ext uri="{FF2B5EF4-FFF2-40B4-BE49-F238E27FC236}">
                <a16:creationId xmlns:a16="http://schemas.microsoft.com/office/drawing/2014/main" id="{D7684C6B-E321-EE49-C563-53E1CE96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834" y="3403299"/>
            <a:ext cx="816429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98343" name="文本框 11">
            <a:extLst>
              <a:ext uri="{FF2B5EF4-FFF2-40B4-BE49-F238E27FC236}">
                <a16:creationId xmlns:a16="http://schemas.microsoft.com/office/drawing/2014/main" id="{FB86DD28-E9FA-6F8B-4783-4C1C4F355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88" y="40488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13</a:t>
            </a:r>
            <a:endParaRPr lang="zh-CN" altLang="en-US" sz="2000"/>
          </a:p>
        </p:txBody>
      </p:sp>
      <p:sp>
        <p:nvSpPr>
          <p:cNvPr id="98344" name="矩形 12">
            <a:extLst>
              <a:ext uri="{FF2B5EF4-FFF2-40B4-BE49-F238E27FC236}">
                <a16:creationId xmlns:a16="http://schemas.microsoft.com/office/drawing/2014/main" id="{90A130D7-249B-B2A3-272D-6F9E092C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311" y="3403299"/>
            <a:ext cx="817940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98345" name="文本框 13">
            <a:extLst>
              <a:ext uri="{FF2B5EF4-FFF2-40B4-BE49-F238E27FC236}">
                <a16:creationId xmlns:a16="http://schemas.microsoft.com/office/drawing/2014/main" id="{E309206B-48AE-C7A8-243C-F17129AE4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68" y="40488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16</a:t>
            </a:r>
            <a:endParaRPr lang="zh-CN" altLang="en-US" sz="2000"/>
          </a:p>
        </p:txBody>
      </p:sp>
      <p:sp>
        <p:nvSpPr>
          <p:cNvPr id="98346" name="矩形 14">
            <a:extLst>
              <a:ext uri="{FF2B5EF4-FFF2-40B4-BE49-F238E27FC236}">
                <a16:creationId xmlns:a16="http://schemas.microsoft.com/office/drawing/2014/main" id="{4E42EFA8-48E0-B8BE-FB5C-DFAD148A8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644" y="3403299"/>
            <a:ext cx="817940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P3</a:t>
            </a:r>
            <a:endParaRPr lang="zh-CN" altLang="en-US" sz="1714"/>
          </a:p>
        </p:txBody>
      </p:sp>
      <p:sp>
        <p:nvSpPr>
          <p:cNvPr id="98347" name="文本框 15">
            <a:extLst>
              <a:ext uri="{FF2B5EF4-FFF2-40B4-BE49-F238E27FC236}">
                <a16:creationId xmlns:a16="http://schemas.microsoft.com/office/drawing/2014/main" id="{AFE22364-A9F6-B790-E426-04E9C53B3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060" y="404888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98348" name="文本框 19">
            <a:extLst>
              <a:ext uri="{FF2B5EF4-FFF2-40B4-BE49-F238E27FC236}">
                <a16:creationId xmlns:a16="http://schemas.microsoft.com/office/drawing/2014/main" id="{0E80416B-FD05-15CE-2608-A5E2408DC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668" y="4581071"/>
            <a:ext cx="267073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P1:</a:t>
            </a:r>
            <a:r>
              <a:rPr lang="zh-CN" altLang="en-US" sz="2000"/>
              <a:t> </a:t>
            </a:r>
            <a:r>
              <a:rPr lang="en-US" altLang="zh-CN" sz="2000"/>
              <a:t>0</a:t>
            </a:r>
          </a:p>
          <a:p>
            <a:r>
              <a:rPr lang="en-US" altLang="zh-CN" sz="2000"/>
              <a:t>P2:5-2=3</a:t>
            </a:r>
          </a:p>
          <a:p>
            <a:r>
              <a:rPr lang="en-US" altLang="zh-CN" sz="2000"/>
              <a:t>P3: 16-7=9</a:t>
            </a:r>
          </a:p>
          <a:p>
            <a:r>
              <a:rPr lang="en-US" altLang="zh-CN" sz="2000"/>
              <a:t>P4: 12-11=1</a:t>
            </a:r>
          </a:p>
          <a:p>
            <a:r>
              <a:rPr lang="en-US" altLang="zh-CN" sz="2000"/>
              <a:t>P5: 13-12=1</a:t>
            </a:r>
          </a:p>
          <a:p>
            <a:r>
              <a:rPr lang="en-US" altLang="zh-CN" sz="2000"/>
              <a:t>Average: 14/5=2.8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E412567C-44CC-2D1E-115F-5ED480C8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121" y="1005418"/>
            <a:ext cx="1756833" cy="57603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T=4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A10D565-FA69-9996-D22A-06DFDED6CEB4}"/>
              </a:ext>
            </a:extLst>
          </p:cNvPr>
          <p:cNvGraphicFramePr>
            <a:graphicFrameLocks/>
          </p:cNvGraphicFramePr>
          <p:nvPr/>
        </p:nvGraphicFramePr>
        <p:xfrm>
          <a:off x="2987525" y="173870"/>
          <a:ext cx="6473976" cy="200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227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Time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Brust Time/</a:t>
                      </a:r>
                      <a:r>
                        <a:rPr lang="en-US" sz="17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361" name="矩形 4">
            <a:extLst>
              <a:ext uri="{FF2B5EF4-FFF2-40B4-BE49-F238E27FC236}">
                <a16:creationId xmlns:a16="http://schemas.microsoft.com/office/drawing/2014/main" id="{091EC50F-55A6-F273-FF84-BB3F4C84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84" y="2499180"/>
            <a:ext cx="8179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9362" name="文本框 5">
            <a:extLst>
              <a:ext uri="{FF2B5EF4-FFF2-40B4-BE49-F238E27FC236}">
                <a16:creationId xmlns:a16="http://schemas.microsoft.com/office/drawing/2014/main" id="{F8A971DF-5D04-1C52-546F-80B63A50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99363" name="文本框 6">
            <a:extLst>
              <a:ext uri="{FF2B5EF4-FFF2-40B4-BE49-F238E27FC236}">
                <a16:creationId xmlns:a16="http://schemas.microsoft.com/office/drawing/2014/main" id="{5D4C6C07-CF44-1076-323C-A3383A85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91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99364" name="矩形 7">
            <a:extLst>
              <a:ext uri="{FF2B5EF4-FFF2-40B4-BE49-F238E27FC236}">
                <a16:creationId xmlns:a16="http://schemas.microsoft.com/office/drawing/2014/main" id="{79662E25-9511-0429-B619-6F163479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25" y="2497667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9365" name="文本框 8">
            <a:extLst>
              <a:ext uri="{FF2B5EF4-FFF2-40B4-BE49-F238E27FC236}">
                <a16:creationId xmlns:a16="http://schemas.microsoft.com/office/drawing/2014/main" id="{025397A3-6EE5-7118-D1EA-3B03F17B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097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8</a:t>
            </a:r>
            <a:endParaRPr lang="zh-CN" altLang="en-US" sz="2000"/>
          </a:p>
        </p:txBody>
      </p:sp>
      <p:sp>
        <p:nvSpPr>
          <p:cNvPr id="99366" name="矩形 9">
            <a:extLst>
              <a:ext uri="{FF2B5EF4-FFF2-40B4-BE49-F238E27FC236}">
                <a16:creationId xmlns:a16="http://schemas.microsoft.com/office/drawing/2014/main" id="{12D771CA-6D0E-9A3E-543D-ADD012AB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465" y="2497667"/>
            <a:ext cx="498929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9367" name="文本框 10">
            <a:extLst>
              <a:ext uri="{FF2B5EF4-FFF2-40B4-BE49-F238E27FC236}">
                <a16:creationId xmlns:a16="http://schemas.microsoft.com/office/drawing/2014/main" id="{14D66134-76A5-8142-E6AB-CAF5888D1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060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9</a:t>
            </a:r>
            <a:endParaRPr lang="zh-CN" altLang="en-US" sz="2000"/>
          </a:p>
        </p:txBody>
      </p:sp>
      <p:sp>
        <p:nvSpPr>
          <p:cNvPr id="99368" name="矩形 11">
            <a:extLst>
              <a:ext uri="{FF2B5EF4-FFF2-40B4-BE49-F238E27FC236}">
                <a16:creationId xmlns:a16="http://schemas.microsoft.com/office/drawing/2014/main" id="{99B0E0E6-F9C5-300B-4D32-4DB51097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441" y="2497667"/>
            <a:ext cx="816429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P3</a:t>
            </a:r>
            <a:endParaRPr lang="zh-CN" altLang="en-US" sz="1714"/>
          </a:p>
        </p:txBody>
      </p:sp>
      <p:sp>
        <p:nvSpPr>
          <p:cNvPr id="99369" name="文本框 12">
            <a:extLst>
              <a:ext uri="{FF2B5EF4-FFF2-40B4-BE49-F238E27FC236}">
                <a16:creationId xmlns:a16="http://schemas.microsoft.com/office/drawing/2014/main" id="{C998C008-9AE0-64AC-76AA-370B80BC1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96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13</a:t>
            </a:r>
            <a:endParaRPr lang="zh-CN" altLang="en-US" sz="2000"/>
          </a:p>
        </p:txBody>
      </p:sp>
      <p:sp>
        <p:nvSpPr>
          <p:cNvPr id="99370" name="矩形 13">
            <a:extLst>
              <a:ext uri="{FF2B5EF4-FFF2-40B4-BE49-F238E27FC236}">
                <a16:creationId xmlns:a16="http://schemas.microsoft.com/office/drawing/2014/main" id="{2C33A714-40C1-A89B-4B7D-80E933C8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917" y="2497667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9371" name="文本框 14">
            <a:extLst>
              <a:ext uri="{FF2B5EF4-FFF2-40B4-BE49-F238E27FC236}">
                <a16:creationId xmlns:a16="http://schemas.microsoft.com/office/drawing/2014/main" id="{7D65F8E7-2CB9-C211-B8A4-7DD9A84A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274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16</a:t>
            </a:r>
            <a:endParaRPr lang="zh-CN" altLang="en-US" sz="2000"/>
          </a:p>
        </p:txBody>
      </p:sp>
      <p:sp>
        <p:nvSpPr>
          <p:cNvPr id="99372" name="矩形 15">
            <a:extLst>
              <a:ext uri="{FF2B5EF4-FFF2-40B4-BE49-F238E27FC236}">
                <a16:creationId xmlns:a16="http://schemas.microsoft.com/office/drawing/2014/main" id="{6F0BD22B-20FA-0D36-4163-51D5F044D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497667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99373" name="文本框 16">
            <a:extLst>
              <a:ext uri="{FF2B5EF4-FFF2-40B4-BE49-F238E27FC236}">
                <a16:creationId xmlns:a16="http://schemas.microsoft.com/office/drawing/2014/main" id="{0FC5DBF6-838C-4492-1DF9-AE9A3CA2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668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17</a:t>
            </a:r>
            <a:endParaRPr lang="zh-CN" altLang="en-US" sz="2000"/>
          </a:p>
        </p:txBody>
      </p:sp>
      <p:sp>
        <p:nvSpPr>
          <p:cNvPr id="99374" name="矩形 17">
            <a:extLst>
              <a:ext uri="{FF2B5EF4-FFF2-40B4-BE49-F238E27FC236}">
                <a16:creationId xmlns:a16="http://schemas.microsoft.com/office/drawing/2014/main" id="{BB11A960-83BD-E2A7-EA1F-4ADD27A5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192" y="2497667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99375" name="文本框 18">
            <a:extLst>
              <a:ext uri="{FF2B5EF4-FFF2-40B4-BE49-F238E27FC236}">
                <a16:creationId xmlns:a16="http://schemas.microsoft.com/office/drawing/2014/main" id="{2C11E127-8231-BF9C-F328-159489C9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774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99376" name="文本框 19">
            <a:extLst>
              <a:ext uri="{FF2B5EF4-FFF2-40B4-BE49-F238E27FC236}">
                <a16:creationId xmlns:a16="http://schemas.microsoft.com/office/drawing/2014/main" id="{A8F2CAD3-567E-5DBE-40D5-216D5342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310" y="3675441"/>
            <a:ext cx="2811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P1:</a:t>
            </a:r>
            <a:r>
              <a:rPr lang="zh-CN" altLang="en-US" sz="2000" dirty="0"/>
              <a:t> </a:t>
            </a:r>
            <a:r>
              <a:rPr lang="en-US" altLang="zh-CN" sz="2000" dirty="0"/>
              <a:t>0+(8-4)=4</a:t>
            </a:r>
          </a:p>
          <a:p>
            <a:r>
              <a:rPr lang="en-US" altLang="zh-CN" sz="2000" dirty="0"/>
              <a:t>P2:</a:t>
            </a:r>
            <a:r>
              <a:rPr lang="zh-CN" altLang="en-US" sz="2000" dirty="0"/>
              <a:t> </a:t>
            </a:r>
            <a:r>
              <a:rPr lang="en-US" altLang="zh-CN" sz="2000" dirty="0"/>
              <a:t>(4-2)+(13-8)=7</a:t>
            </a:r>
          </a:p>
          <a:p>
            <a:r>
              <a:rPr lang="en-US" altLang="zh-CN" sz="2000" dirty="0"/>
              <a:t>P3: (9-7)=2</a:t>
            </a:r>
          </a:p>
          <a:p>
            <a:r>
              <a:rPr lang="en-US" altLang="zh-CN" sz="2000" dirty="0"/>
              <a:t>P4: (16-11)=5</a:t>
            </a:r>
          </a:p>
          <a:p>
            <a:r>
              <a:rPr lang="en-US" altLang="zh-CN" sz="2000" dirty="0"/>
              <a:t>P5: (17-12)=5</a:t>
            </a:r>
          </a:p>
          <a:p>
            <a:r>
              <a:rPr lang="en-US" altLang="zh-CN" sz="2000" dirty="0"/>
              <a:t>Average: 23/5=4.6</a:t>
            </a:r>
            <a:endParaRPr lang="zh-CN" altLang="en-US" sz="2000" dirty="0"/>
          </a:p>
        </p:txBody>
      </p:sp>
      <p:sp>
        <p:nvSpPr>
          <p:cNvPr id="99377" name="矩形 20">
            <a:extLst>
              <a:ext uri="{FF2B5EF4-FFF2-40B4-BE49-F238E27FC236}">
                <a16:creationId xmlns:a16="http://schemas.microsoft.com/office/drawing/2014/main" id="{B49E1536-D91B-F183-59AA-93B83247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786" y="3784299"/>
            <a:ext cx="816429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9378" name="文本框 21">
            <a:extLst>
              <a:ext uri="{FF2B5EF4-FFF2-40B4-BE49-F238E27FC236}">
                <a16:creationId xmlns:a16="http://schemas.microsoft.com/office/drawing/2014/main" id="{14496382-6533-A672-5D3B-E9DD198A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941" y="4426858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99379" name="文本框 22">
            <a:extLst>
              <a:ext uri="{FF2B5EF4-FFF2-40B4-BE49-F238E27FC236}">
                <a16:creationId xmlns:a16="http://schemas.microsoft.com/office/drawing/2014/main" id="{B315A0B0-40AF-8BF8-04D2-328FAED4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882" y="4426858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99380" name="矩形 23">
            <a:extLst>
              <a:ext uri="{FF2B5EF4-FFF2-40B4-BE49-F238E27FC236}">
                <a16:creationId xmlns:a16="http://schemas.microsoft.com/office/drawing/2014/main" id="{FC383FAB-C464-0F92-31E0-A460E564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216" y="3782786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9381" name="文本框 24">
            <a:extLst>
              <a:ext uri="{FF2B5EF4-FFF2-40B4-BE49-F238E27FC236}">
                <a16:creationId xmlns:a16="http://schemas.microsoft.com/office/drawing/2014/main" id="{CFF8F50B-112A-10DB-3466-1A0E11B1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298" y="4426858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8</a:t>
            </a:r>
            <a:endParaRPr lang="zh-CN" altLang="en-US" sz="2000"/>
          </a:p>
        </p:txBody>
      </p:sp>
      <p:sp>
        <p:nvSpPr>
          <p:cNvPr id="99382" name="矩形 27">
            <a:extLst>
              <a:ext uri="{FF2B5EF4-FFF2-40B4-BE49-F238E27FC236}">
                <a16:creationId xmlns:a16="http://schemas.microsoft.com/office/drawing/2014/main" id="{B057134B-1DD6-6EE5-8C5D-08D7B0F5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3782786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P3</a:t>
            </a:r>
            <a:endParaRPr lang="zh-CN" altLang="en-US" sz="1714"/>
          </a:p>
        </p:txBody>
      </p:sp>
      <p:sp>
        <p:nvSpPr>
          <p:cNvPr id="99383" name="文本框 28">
            <a:extLst>
              <a:ext uri="{FF2B5EF4-FFF2-40B4-BE49-F238E27FC236}">
                <a16:creationId xmlns:a16="http://schemas.microsoft.com/office/drawing/2014/main" id="{B23B7052-EFFF-1C97-6527-8983E43C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6" y="442685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12</a:t>
            </a:r>
            <a:endParaRPr lang="zh-CN" altLang="en-US" sz="2000"/>
          </a:p>
        </p:txBody>
      </p:sp>
      <p:sp>
        <p:nvSpPr>
          <p:cNvPr id="99384" name="矩形 29">
            <a:extLst>
              <a:ext uri="{FF2B5EF4-FFF2-40B4-BE49-F238E27FC236}">
                <a16:creationId xmlns:a16="http://schemas.microsoft.com/office/drawing/2014/main" id="{BAA76257-E461-D776-DB09-F977267D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608" y="3782786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99385" name="文本框 30">
            <a:extLst>
              <a:ext uri="{FF2B5EF4-FFF2-40B4-BE49-F238E27FC236}">
                <a16:creationId xmlns:a16="http://schemas.microsoft.com/office/drawing/2014/main" id="{516D9468-055C-DD31-C7D9-38C31AEB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084" y="442685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13</a:t>
            </a:r>
            <a:endParaRPr lang="zh-CN" altLang="en-US" sz="2000"/>
          </a:p>
        </p:txBody>
      </p:sp>
      <p:sp>
        <p:nvSpPr>
          <p:cNvPr id="99386" name="矩形 31">
            <a:extLst>
              <a:ext uri="{FF2B5EF4-FFF2-40B4-BE49-F238E27FC236}">
                <a16:creationId xmlns:a16="http://schemas.microsoft.com/office/drawing/2014/main" id="{5EA29BE1-1411-3D24-94E1-6E211776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060" y="3782786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99387" name="文本框 32">
            <a:extLst>
              <a:ext uri="{FF2B5EF4-FFF2-40B4-BE49-F238E27FC236}">
                <a16:creationId xmlns:a16="http://schemas.microsoft.com/office/drawing/2014/main" id="{F45EBA8C-0EDD-AB97-B592-C37649AD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8478" y="442685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16</a:t>
            </a:r>
            <a:endParaRPr lang="zh-CN" altLang="en-US" sz="2000"/>
          </a:p>
        </p:txBody>
      </p:sp>
      <p:sp>
        <p:nvSpPr>
          <p:cNvPr id="99388" name="矩形 33">
            <a:extLst>
              <a:ext uri="{FF2B5EF4-FFF2-40B4-BE49-F238E27FC236}">
                <a16:creationId xmlns:a16="http://schemas.microsoft.com/office/drawing/2014/main" id="{29725697-2151-0CA4-71B8-5214FD98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1" y="3782786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9389" name="文本框 34">
            <a:extLst>
              <a:ext uri="{FF2B5EF4-FFF2-40B4-BE49-F238E27FC236}">
                <a16:creationId xmlns:a16="http://schemas.microsoft.com/office/drawing/2014/main" id="{7FCD54C9-1CF5-133E-9B37-479859C7A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7584" y="4426858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17</a:t>
            </a:r>
            <a:endParaRPr lang="zh-CN" altLang="en-US" sz="2000"/>
          </a:p>
        </p:txBody>
      </p:sp>
      <p:sp>
        <p:nvSpPr>
          <p:cNvPr id="99390" name="矩形 35">
            <a:extLst>
              <a:ext uri="{FF2B5EF4-FFF2-40B4-BE49-F238E27FC236}">
                <a16:creationId xmlns:a16="http://schemas.microsoft.com/office/drawing/2014/main" id="{81903116-E642-F855-3AEB-70306D42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941" y="3782786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9391" name="文本框 36">
            <a:extLst>
              <a:ext uri="{FF2B5EF4-FFF2-40B4-BE49-F238E27FC236}">
                <a16:creationId xmlns:a16="http://schemas.microsoft.com/office/drawing/2014/main" id="{C8D5B6E4-1EEF-4493-2468-364452F9B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5525" y="4407203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99392" name="文本框 37">
            <a:extLst>
              <a:ext uri="{FF2B5EF4-FFF2-40B4-BE49-F238E27FC236}">
                <a16:creationId xmlns:a16="http://schemas.microsoft.com/office/drawing/2014/main" id="{9F448708-D6A2-9CB9-CD0C-83E9BAE8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608" y="4922762"/>
            <a:ext cx="29754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P1:</a:t>
            </a:r>
            <a:r>
              <a:rPr lang="zh-CN" altLang="en-US" sz="2000"/>
              <a:t> </a:t>
            </a:r>
            <a:r>
              <a:rPr lang="en-US" altLang="zh-CN" sz="2000"/>
              <a:t>0+(16-4)=12</a:t>
            </a:r>
          </a:p>
          <a:p>
            <a:r>
              <a:rPr lang="en-US" altLang="zh-CN" sz="2000"/>
              <a:t>P2:</a:t>
            </a:r>
            <a:r>
              <a:rPr lang="zh-CN" altLang="en-US" sz="2000"/>
              <a:t> </a:t>
            </a:r>
            <a:r>
              <a:rPr lang="en-US" altLang="zh-CN" sz="2000"/>
              <a:t>(4-2)+(17-8)=11</a:t>
            </a:r>
          </a:p>
          <a:p>
            <a:r>
              <a:rPr lang="en-US" altLang="zh-CN" sz="2000"/>
              <a:t>P3: (8-7)=1</a:t>
            </a:r>
          </a:p>
          <a:p>
            <a:r>
              <a:rPr lang="en-US" altLang="zh-CN" sz="2000"/>
              <a:t>P4: (12-11)=1</a:t>
            </a:r>
          </a:p>
          <a:p>
            <a:r>
              <a:rPr lang="en-US" altLang="zh-CN" sz="2000"/>
              <a:t>P5: (13-12)=1</a:t>
            </a:r>
          </a:p>
          <a:p>
            <a:r>
              <a:rPr lang="en-US" altLang="zh-CN" sz="2000"/>
              <a:t>Average: 26/5=5.2</a:t>
            </a:r>
            <a:endParaRPr lang="zh-CN" altLang="en-US" sz="2000"/>
          </a:p>
        </p:txBody>
      </p:sp>
      <p:sp>
        <p:nvSpPr>
          <p:cNvPr id="99393" name="文本框 38">
            <a:extLst>
              <a:ext uri="{FF2B5EF4-FFF2-40B4-BE49-F238E27FC236}">
                <a16:creationId xmlns:a16="http://schemas.microsoft.com/office/drawing/2014/main" id="{CF8074EA-7D6E-A8A1-2C9F-273FBE6F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298" y="2725965"/>
            <a:ext cx="34836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  P2  P1  P3  P2  P4  P5</a:t>
            </a:r>
            <a:endParaRPr lang="zh-CN" altLang="en-US" sz="20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4972348-E86E-7BFB-8A14-EA912DF79B27}"/>
              </a:ext>
            </a:extLst>
          </p:cNvPr>
          <p:cNvCxnSpPr>
            <a:cxnSpLocks/>
            <a:stCxn id="99388" idx="0"/>
          </p:cNvCxnSpPr>
          <p:nvPr/>
        </p:nvCxnSpPr>
        <p:spPr>
          <a:xfrm flipH="1">
            <a:off x="6176132" y="3782786"/>
            <a:ext cx="4011839" cy="27994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080731-A767-A1A3-170C-0414A4C81159}"/>
              </a:ext>
            </a:extLst>
          </p:cNvPr>
          <p:cNvCxnSpPr>
            <a:cxnSpLocks/>
          </p:cNvCxnSpPr>
          <p:nvPr/>
        </p:nvCxnSpPr>
        <p:spPr>
          <a:xfrm>
            <a:off x="7322156" y="3846064"/>
            <a:ext cx="2139345" cy="26035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E412567C-44CC-2D1E-115F-5ED480C8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121" y="1005418"/>
            <a:ext cx="1756833" cy="57603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T=4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AA10D565-FA69-9996-D22A-06DFDED6CEB4}"/>
              </a:ext>
            </a:extLst>
          </p:cNvPr>
          <p:cNvGraphicFramePr>
            <a:graphicFrameLocks/>
          </p:cNvGraphicFramePr>
          <p:nvPr/>
        </p:nvGraphicFramePr>
        <p:xfrm>
          <a:off x="2987525" y="173870"/>
          <a:ext cx="6473976" cy="200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227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Time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Brust Time/</a:t>
                      </a:r>
                      <a:r>
                        <a:rPr lang="en-US" sz="17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P3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P4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14"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sz="17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7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08" marR="6530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361" name="矩形 4">
            <a:extLst>
              <a:ext uri="{FF2B5EF4-FFF2-40B4-BE49-F238E27FC236}">
                <a16:creationId xmlns:a16="http://schemas.microsoft.com/office/drawing/2014/main" id="{091EC50F-55A6-F273-FF84-BB3F4C84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84" y="2499180"/>
            <a:ext cx="8179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9362" name="文本框 5">
            <a:extLst>
              <a:ext uri="{FF2B5EF4-FFF2-40B4-BE49-F238E27FC236}">
                <a16:creationId xmlns:a16="http://schemas.microsoft.com/office/drawing/2014/main" id="{F8A971DF-5D04-1C52-546F-80B63A50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99363" name="文本框 6">
            <a:extLst>
              <a:ext uri="{FF2B5EF4-FFF2-40B4-BE49-F238E27FC236}">
                <a16:creationId xmlns:a16="http://schemas.microsoft.com/office/drawing/2014/main" id="{5D4C6C07-CF44-1076-323C-A3383A85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191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99364" name="矩形 7">
            <a:extLst>
              <a:ext uri="{FF2B5EF4-FFF2-40B4-BE49-F238E27FC236}">
                <a16:creationId xmlns:a16="http://schemas.microsoft.com/office/drawing/2014/main" id="{79662E25-9511-0429-B619-6F163479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25" y="2497667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9365" name="文本框 8">
            <a:extLst>
              <a:ext uri="{FF2B5EF4-FFF2-40B4-BE49-F238E27FC236}">
                <a16:creationId xmlns:a16="http://schemas.microsoft.com/office/drawing/2014/main" id="{025397A3-6EE5-7118-D1EA-3B03F17B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097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8</a:t>
            </a:r>
            <a:endParaRPr lang="zh-CN" altLang="en-US" sz="2000"/>
          </a:p>
        </p:txBody>
      </p:sp>
      <p:sp>
        <p:nvSpPr>
          <p:cNvPr id="99366" name="矩形 9">
            <a:extLst>
              <a:ext uri="{FF2B5EF4-FFF2-40B4-BE49-F238E27FC236}">
                <a16:creationId xmlns:a16="http://schemas.microsoft.com/office/drawing/2014/main" id="{12D771CA-6D0E-9A3E-543D-ADD012AB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465" y="2497667"/>
            <a:ext cx="498929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99367" name="文本框 10">
            <a:extLst>
              <a:ext uri="{FF2B5EF4-FFF2-40B4-BE49-F238E27FC236}">
                <a16:creationId xmlns:a16="http://schemas.microsoft.com/office/drawing/2014/main" id="{14D66134-76A5-8142-E6AB-CAF5888D1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060" y="3143251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9</a:t>
            </a:r>
            <a:endParaRPr lang="zh-CN" altLang="en-US" sz="2000"/>
          </a:p>
        </p:txBody>
      </p:sp>
      <p:sp>
        <p:nvSpPr>
          <p:cNvPr id="99368" name="矩形 11">
            <a:extLst>
              <a:ext uri="{FF2B5EF4-FFF2-40B4-BE49-F238E27FC236}">
                <a16:creationId xmlns:a16="http://schemas.microsoft.com/office/drawing/2014/main" id="{99B0E0E6-F9C5-300B-4D32-4DB51097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441" y="2497667"/>
            <a:ext cx="816429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P3</a:t>
            </a:r>
            <a:endParaRPr lang="zh-CN" altLang="en-US" sz="1714"/>
          </a:p>
        </p:txBody>
      </p:sp>
      <p:sp>
        <p:nvSpPr>
          <p:cNvPr id="99369" name="文本框 12">
            <a:extLst>
              <a:ext uri="{FF2B5EF4-FFF2-40B4-BE49-F238E27FC236}">
                <a16:creationId xmlns:a16="http://schemas.microsoft.com/office/drawing/2014/main" id="{C998C008-9AE0-64AC-76AA-370B80BC1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96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13</a:t>
            </a:r>
            <a:endParaRPr lang="zh-CN" altLang="en-US" sz="2000"/>
          </a:p>
        </p:txBody>
      </p:sp>
      <p:sp>
        <p:nvSpPr>
          <p:cNvPr id="99370" name="矩形 13">
            <a:extLst>
              <a:ext uri="{FF2B5EF4-FFF2-40B4-BE49-F238E27FC236}">
                <a16:creationId xmlns:a16="http://schemas.microsoft.com/office/drawing/2014/main" id="{2C33A714-40C1-A89B-4B7D-80E933C8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917" y="2497667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99371" name="文本框 14">
            <a:extLst>
              <a:ext uri="{FF2B5EF4-FFF2-40B4-BE49-F238E27FC236}">
                <a16:creationId xmlns:a16="http://schemas.microsoft.com/office/drawing/2014/main" id="{7D65F8E7-2CB9-C211-B8A4-7DD9A84A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274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16</a:t>
            </a:r>
            <a:endParaRPr lang="zh-CN" altLang="en-US" sz="2000"/>
          </a:p>
        </p:txBody>
      </p:sp>
      <p:sp>
        <p:nvSpPr>
          <p:cNvPr id="99372" name="矩形 15">
            <a:extLst>
              <a:ext uri="{FF2B5EF4-FFF2-40B4-BE49-F238E27FC236}">
                <a16:creationId xmlns:a16="http://schemas.microsoft.com/office/drawing/2014/main" id="{6F0BD22B-20FA-0D36-4163-51D5F044D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497667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99373" name="文本框 16">
            <a:extLst>
              <a:ext uri="{FF2B5EF4-FFF2-40B4-BE49-F238E27FC236}">
                <a16:creationId xmlns:a16="http://schemas.microsoft.com/office/drawing/2014/main" id="{0FC5DBF6-838C-4492-1DF9-AE9A3CA2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668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17</a:t>
            </a:r>
            <a:endParaRPr lang="zh-CN" altLang="en-US" sz="2000"/>
          </a:p>
        </p:txBody>
      </p:sp>
      <p:sp>
        <p:nvSpPr>
          <p:cNvPr id="99374" name="矩形 17">
            <a:extLst>
              <a:ext uri="{FF2B5EF4-FFF2-40B4-BE49-F238E27FC236}">
                <a16:creationId xmlns:a16="http://schemas.microsoft.com/office/drawing/2014/main" id="{BB11A960-83BD-E2A7-EA1F-4ADD27A5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192" y="2497667"/>
            <a:ext cx="817940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99375" name="文本框 18">
            <a:extLst>
              <a:ext uri="{FF2B5EF4-FFF2-40B4-BE49-F238E27FC236}">
                <a16:creationId xmlns:a16="http://schemas.microsoft.com/office/drawing/2014/main" id="{2C11E127-8231-BF9C-F328-159489C9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774" y="3143251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99376" name="文本框 19">
            <a:extLst>
              <a:ext uri="{FF2B5EF4-FFF2-40B4-BE49-F238E27FC236}">
                <a16:creationId xmlns:a16="http://schemas.microsoft.com/office/drawing/2014/main" id="{A8F2CAD3-567E-5DBE-40D5-216D5342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310" y="3675441"/>
            <a:ext cx="2811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dirty="0"/>
              <a:t>P1:</a:t>
            </a:r>
            <a:r>
              <a:rPr lang="zh-CN" altLang="en-US" sz="2000" dirty="0"/>
              <a:t> </a:t>
            </a:r>
            <a:r>
              <a:rPr lang="en-US" altLang="zh-CN" sz="2000" dirty="0"/>
              <a:t>0+(8-4)=4</a:t>
            </a:r>
          </a:p>
          <a:p>
            <a:r>
              <a:rPr lang="en-US" altLang="zh-CN" sz="2000" dirty="0"/>
              <a:t>P2:</a:t>
            </a:r>
            <a:r>
              <a:rPr lang="zh-CN" altLang="en-US" sz="2000" dirty="0"/>
              <a:t> </a:t>
            </a:r>
            <a:r>
              <a:rPr lang="en-US" altLang="zh-CN" sz="2000" dirty="0"/>
              <a:t>(4-2)+(13-8)=7</a:t>
            </a:r>
          </a:p>
          <a:p>
            <a:r>
              <a:rPr lang="en-US" altLang="zh-CN" sz="2000" dirty="0"/>
              <a:t>P3: (9-7)=2</a:t>
            </a:r>
          </a:p>
          <a:p>
            <a:r>
              <a:rPr lang="en-US" altLang="zh-CN" sz="2000" dirty="0"/>
              <a:t>P4: (16-11)=5</a:t>
            </a:r>
          </a:p>
          <a:p>
            <a:r>
              <a:rPr lang="en-US" altLang="zh-CN" sz="2000" dirty="0"/>
              <a:t>P5: (17-12)=5</a:t>
            </a:r>
          </a:p>
          <a:p>
            <a:r>
              <a:rPr lang="en-US" altLang="zh-CN" sz="2000" dirty="0"/>
              <a:t>Average: 23/5=4.6</a:t>
            </a:r>
            <a:endParaRPr lang="zh-CN" altLang="en-US" sz="2000" dirty="0"/>
          </a:p>
        </p:txBody>
      </p:sp>
      <p:sp>
        <p:nvSpPr>
          <p:cNvPr id="99393" name="文本框 38">
            <a:extLst>
              <a:ext uri="{FF2B5EF4-FFF2-40B4-BE49-F238E27FC236}">
                <a16:creationId xmlns:a16="http://schemas.microsoft.com/office/drawing/2014/main" id="{CF8074EA-7D6E-A8A1-2C9F-273FBE6F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298" y="2725965"/>
            <a:ext cx="34836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  P2  P1  P3  P2  P4  P5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1188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E947B978-9D08-FAA1-CE1B-28BF75AE2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Shortest Remaining Job First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0355" name="图片 3">
            <a:extLst>
              <a:ext uri="{FF2B5EF4-FFF2-40B4-BE49-F238E27FC236}">
                <a16:creationId xmlns:a16="http://schemas.microsoft.com/office/drawing/2014/main" id="{AD65229E-AF9A-3655-F7A4-9361114E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41" y="1352400"/>
            <a:ext cx="5255381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矩形 4">
            <a:extLst>
              <a:ext uri="{FF2B5EF4-FFF2-40B4-BE49-F238E27FC236}">
                <a16:creationId xmlns:a16="http://schemas.microsoft.com/office/drawing/2014/main" id="{C9A669FF-81D1-E46A-ECD2-BA842A65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774" y="3383643"/>
            <a:ext cx="817941" cy="576036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P1</a:t>
            </a:r>
            <a:endParaRPr lang="zh-CN" altLang="en-US" sz="1714"/>
          </a:p>
        </p:txBody>
      </p:sp>
      <p:sp>
        <p:nvSpPr>
          <p:cNvPr id="100357" name="文本框 5">
            <a:extLst>
              <a:ext uri="{FF2B5EF4-FFF2-40B4-BE49-F238E27FC236}">
                <a16:creationId xmlns:a16="http://schemas.microsoft.com/office/drawing/2014/main" id="{2F181A59-0626-ECE8-4935-A5FE88ED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441" y="4027715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00358" name="文本框 6">
            <a:extLst>
              <a:ext uri="{FF2B5EF4-FFF2-40B4-BE49-F238E27FC236}">
                <a16:creationId xmlns:a16="http://schemas.microsoft.com/office/drawing/2014/main" id="{3BF3AFAF-F724-F4DC-C5D4-3D5F4B00A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382" y="4027715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00359" name="矩形 7">
            <a:extLst>
              <a:ext uri="{FF2B5EF4-FFF2-40B4-BE49-F238E27FC236}">
                <a16:creationId xmlns:a16="http://schemas.microsoft.com/office/drawing/2014/main" id="{E39E1A5F-A5C9-1EE5-5D4A-300430AB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716" y="3382132"/>
            <a:ext cx="817940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100360" name="文本框 8">
            <a:extLst>
              <a:ext uri="{FF2B5EF4-FFF2-40B4-BE49-F238E27FC236}">
                <a16:creationId xmlns:a16="http://schemas.microsoft.com/office/drawing/2014/main" id="{6B55CCC1-0664-69F4-A662-8799B531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798" y="4027715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00361" name="矩形 9">
            <a:extLst>
              <a:ext uri="{FF2B5EF4-FFF2-40B4-BE49-F238E27FC236}">
                <a16:creationId xmlns:a16="http://schemas.microsoft.com/office/drawing/2014/main" id="{3A82E7A3-3F6E-BBDA-89C8-84FF28E6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56" y="3382132"/>
            <a:ext cx="5004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P3</a:t>
            </a:r>
            <a:endParaRPr lang="zh-CN" altLang="en-US" sz="1714"/>
          </a:p>
        </p:txBody>
      </p:sp>
      <p:sp>
        <p:nvSpPr>
          <p:cNvPr id="100362" name="文本框 10">
            <a:extLst>
              <a:ext uri="{FF2B5EF4-FFF2-40B4-BE49-F238E27FC236}">
                <a16:creationId xmlns:a16="http://schemas.microsoft.com/office/drawing/2014/main" id="{1E914F59-9D97-85D2-0882-9510AD72F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763" y="4027715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11</a:t>
            </a:r>
            <a:endParaRPr lang="zh-CN" altLang="en-US" sz="2000"/>
          </a:p>
        </p:txBody>
      </p:sp>
      <p:sp>
        <p:nvSpPr>
          <p:cNvPr id="100363" name="矩形 11">
            <a:extLst>
              <a:ext uri="{FF2B5EF4-FFF2-40B4-BE49-F238E27FC236}">
                <a16:creationId xmlns:a16="http://schemas.microsoft.com/office/drawing/2014/main" id="{6A0BEB97-F368-C19B-5A98-CEECDBCA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631" y="3382132"/>
            <a:ext cx="817941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P4</a:t>
            </a:r>
            <a:endParaRPr lang="zh-CN" altLang="en-US" sz="1714"/>
          </a:p>
        </p:txBody>
      </p:sp>
      <p:sp>
        <p:nvSpPr>
          <p:cNvPr id="100364" name="文本框 12">
            <a:extLst>
              <a:ext uri="{FF2B5EF4-FFF2-40B4-BE49-F238E27FC236}">
                <a16:creationId xmlns:a16="http://schemas.microsoft.com/office/drawing/2014/main" id="{04EA33FD-0CBF-2EE7-77A0-7BB71C62C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787" y="4027715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12</a:t>
            </a:r>
            <a:endParaRPr lang="zh-CN" altLang="en-US" sz="2000"/>
          </a:p>
        </p:txBody>
      </p:sp>
      <p:sp>
        <p:nvSpPr>
          <p:cNvPr id="100365" name="矩形 13">
            <a:extLst>
              <a:ext uri="{FF2B5EF4-FFF2-40B4-BE49-F238E27FC236}">
                <a16:creationId xmlns:a16="http://schemas.microsoft.com/office/drawing/2014/main" id="{B939AE90-641B-EE82-B75A-CA9F61D1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620" y="3382132"/>
            <a:ext cx="817940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P5</a:t>
            </a:r>
            <a:endParaRPr lang="zh-CN" altLang="en-US" sz="1714"/>
          </a:p>
        </p:txBody>
      </p:sp>
      <p:sp>
        <p:nvSpPr>
          <p:cNvPr id="100366" name="文本框 14">
            <a:extLst>
              <a:ext uri="{FF2B5EF4-FFF2-40B4-BE49-F238E27FC236}">
                <a16:creationId xmlns:a16="http://schemas.microsoft.com/office/drawing/2014/main" id="{712DA238-FEB3-E7E9-9B82-DE0B6B07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465" y="4027715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15</a:t>
            </a:r>
            <a:endParaRPr lang="zh-CN" altLang="en-US" sz="2000"/>
          </a:p>
        </p:txBody>
      </p:sp>
      <p:sp>
        <p:nvSpPr>
          <p:cNvPr id="100367" name="矩形 15">
            <a:extLst>
              <a:ext uri="{FF2B5EF4-FFF2-40B4-BE49-F238E27FC236}">
                <a16:creationId xmlns:a16="http://schemas.microsoft.com/office/drawing/2014/main" id="{2700F4F6-6010-980A-3B74-5E23F7B5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953" y="3382132"/>
            <a:ext cx="816429" cy="57603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714"/>
              <a:t>P2</a:t>
            </a:r>
            <a:endParaRPr lang="zh-CN" altLang="en-US" sz="1714"/>
          </a:p>
        </p:txBody>
      </p:sp>
      <p:sp>
        <p:nvSpPr>
          <p:cNvPr id="100368" name="文本框 16">
            <a:extLst>
              <a:ext uri="{FF2B5EF4-FFF2-40B4-BE49-F238E27FC236}">
                <a16:creationId xmlns:a16="http://schemas.microsoft.com/office/drawing/2014/main" id="{89901E3B-FC39-54B8-9AA9-C471498C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858" y="4027715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00369" name="文本框 19">
            <a:extLst>
              <a:ext uri="{FF2B5EF4-FFF2-40B4-BE49-F238E27FC236}">
                <a16:creationId xmlns:a16="http://schemas.microsoft.com/office/drawing/2014/main" id="{953F5ED8-449D-47A6-EDA0-37BE6266D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097" y="4715631"/>
            <a:ext cx="29754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P1:</a:t>
            </a:r>
            <a:r>
              <a:rPr lang="zh-CN" altLang="en-US" sz="2000"/>
              <a:t> </a:t>
            </a:r>
            <a:r>
              <a:rPr lang="en-US" altLang="zh-CN" sz="2000"/>
              <a:t>0</a:t>
            </a:r>
          </a:p>
          <a:p>
            <a:r>
              <a:rPr lang="en-US" altLang="zh-CN" sz="2000"/>
              <a:t>P2:</a:t>
            </a:r>
            <a:r>
              <a:rPr lang="zh-CN" altLang="en-US" sz="2000"/>
              <a:t> </a:t>
            </a:r>
            <a:r>
              <a:rPr lang="en-US" altLang="zh-CN" sz="2000"/>
              <a:t>(5-2)+(15-7)=11</a:t>
            </a:r>
          </a:p>
          <a:p>
            <a:r>
              <a:rPr lang="en-US" altLang="zh-CN" sz="2000"/>
              <a:t>P3: (7-7)=0</a:t>
            </a:r>
          </a:p>
          <a:p>
            <a:r>
              <a:rPr lang="en-US" altLang="zh-CN" sz="2000"/>
              <a:t>P4: (11-11)=0</a:t>
            </a:r>
          </a:p>
          <a:p>
            <a:r>
              <a:rPr lang="en-US" altLang="zh-CN" sz="2000"/>
              <a:t>P5: (12-12)=0</a:t>
            </a:r>
          </a:p>
          <a:p>
            <a:r>
              <a:rPr lang="en-US" altLang="zh-CN" sz="2000"/>
              <a:t>Average: 11/5=2.2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785</Words>
  <Application>Microsoft Office PowerPoint</Application>
  <PresentationFormat>宽屏</PresentationFormat>
  <Paragraphs>301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CPU调度算法课堂练习</vt:lpstr>
      <vt:lpstr>PowerPoint 演示文稿</vt:lpstr>
      <vt:lpstr>PowerPoint 演示文稿</vt:lpstr>
      <vt:lpstr>PowerPoint 演示文稿</vt:lpstr>
      <vt:lpstr>FCFS</vt:lpstr>
      <vt:lpstr>SJF</vt:lpstr>
      <vt:lpstr>T=4</vt:lpstr>
      <vt:lpstr>T=4</vt:lpstr>
      <vt:lpstr>Shortest Remaining Job First</vt:lpstr>
      <vt:lpstr>RR (T=5)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Dandan</dc:creator>
  <cp:lastModifiedBy>Dandan Ding</cp:lastModifiedBy>
  <cp:revision>47</cp:revision>
  <dcterms:created xsi:type="dcterms:W3CDTF">2021-05-05T23:53:54Z</dcterms:created>
  <dcterms:modified xsi:type="dcterms:W3CDTF">2025-04-06T23:59:08Z</dcterms:modified>
</cp:coreProperties>
</file>