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336" r:id="rId2"/>
    <p:sldId id="331" r:id="rId3"/>
    <p:sldId id="346" r:id="rId4"/>
    <p:sldId id="337" r:id="rId5"/>
    <p:sldId id="339" r:id="rId6"/>
    <p:sldId id="347" r:id="rId7"/>
    <p:sldId id="340" r:id="rId8"/>
    <p:sldId id="341" r:id="rId9"/>
    <p:sldId id="342" r:id="rId10"/>
    <p:sldId id="343" r:id="rId11"/>
    <p:sldId id="344" r:id="rId1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Kai" initials="YK" lastIdx="1" clrIdx="0">
    <p:extLst>
      <p:ext uri="{19B8F6BF-5375-455C-9EA6-DF929625EA0E}">
        <p15:presenceInfo xmlns:p15="http://schemas.microsoft.com/office/powerpoint/2012/main" userId="29d868e5ccdb0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85" d="100"/>
          <a:sy n="85" d="100"/>
        </p:scale>
        <p:origin x="1002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317B42A0-F8B9-46E1-914A-EB5C3C5BA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B76476E3-1937-4A67-ABC3-306E878A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6BBA1945-D327-40FD-B9FF-CDE0B52F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E45293-9AB5-4063-BC28-9B98BE928386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317B42A0-F8B9-46E1-914A-EB5C3C5BA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B76476E3-1937-4A67-ABC3-306E878A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6BBA1945-D327-40FD-B9FF-CDE0B52F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0E45293-9AB5-4063-BC28-9B98BE928386}" type="slidenum">
              <a:rPr lang="en-US" altLang="zh-CN" sz="1200" smtClean="0"/>
              <a:pPr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1301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455" y="5726113"/>
            <a:ext cx="360707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</a:p>
          <a:p>
            <a:pPr algn="ctr">
              <a:spcBef>
                <a:spcPct val="50000"/>
              </a:spcBef>
              <a:defRPr/>
            </a:pPr>
            <a:r>
              <a:rPr lang="zh-CN" altLang="en-US" sz="1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杭州师范大学 信息科学与技术学院 俞凯</a:t>
            </a:r>
            <a:endParaRPr lang="en-US" altLang="en-US" sz="12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010" y="6380946"/>
            <a:ext cx="249299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1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杭州师范大学 信息科学与技术学院 俞凯</a:t>
            </a:r>
            <a:endParaRPr lang="en-US" altLang="zh-CN" sz="1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</a:t>
            </a:r>
            <a:r>
              <a:rPr lang="en-US" altLang="en-US" sz="1000" b="1" dirty="0" err="1">
                <a:solidFill>
                  <a:srgbClr val="002060"/>
                </a:solidFill>
              </a:rPr>
              <a:t>Silberschatz</a:t>
            </a:r>
            <a:r>
              <a:rPr lang="en-US" altLang="en-US" sz="1000" b="1" dirty="0">
                <a:solidFill>
                  <a:srgbClr val="002060"/>
                </a:solidFill>
              </a:rPr>
              <a:t>, </a:t>
            </a:r>
            <a:r>
              <a:rPr lang="en-US" altLang="en-US" sz="10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000" b="1" dirty="0">
                <a:solidFill>
                  <a:srgbClr val="002060"/>
                </a:solidFill>
              </a:rPr>
              <a:t> and Sudarshan</a:t>
            </a:r>
            <a:endParaRPr lang="en-US" altLang="en-US" sz="1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67" y="6391652"/>
            <a:ext cx="2595582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0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数据库原理</a:t>
            </a:r>
            <a:endParaRPr lang="en-US" sz="10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48F7D-7B90-475F-955D-0A7B8BECB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Principal of Database</a:t>
            </a:r>
            <a:endParaRPr lang="zh-CN" altLang="en-US" dirty="0"/>
          </a:p>
        </p:txBody>
      </p:sp>
      <p:sp>
        <p:nvSpPr>
          <p:cNvPr id="13315" name="副标题 2">
            <a:extLst>
              <a:ext uri="{FF2B5EF4-FFF2-40B4-BE49-F238E27FC236}">
                <a16:creationId xmlns:a16="http://schemas.microsoft.com/office/drawing/2014/main" id="{E13B08C1-590B-4036-A48C-B2B9FE68F6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Monotype Sorts"/>
              <a:buNone/>
            </a:pPr>
            <a:r>
              <a:rPr lang="zh-CN" altLang="en-US" sz="2800">
                <a:ea typeface="ＭＳ Ｐゴシック" panose="020B0600070205080204" pitchFamily="34" charset="-128"/>
              </a:rPr>
              <a:t>数据库原理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查询不及格人次数最多的系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count(student.ID) num from takes inner join student on takes.ID=student.ID where grade=‘F’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 num from v where num=(select max(num) from v)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 num from (select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count(student.ID) num from takes inner join student on takes.ID=student.ID where grade=‘F’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where num=(select max(num) from (select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count(student.ID) num from takes inner join student on takes.ID=student.ID where grade=‘F’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44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有些课程会被不同系的学生学习，查询上课学生所属的系个数最多的课程。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count(distinct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num from takes inner join student on takes.ID=student.ID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3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36209C2-7E0D-487C-8B95-8122F509A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711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规范化题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DA1C676-5AC3-42DE-A957-C0FC81075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928" y="828675"/>
            <a:ext cx="7159625" cy="5018087"/>
          </a:xfrm>
        </p:spPr>
        <p:txBody>
          <a:bodyPr/>
          <a:lstStyle/>
          <a:p>
            <a:pPr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设有关系模式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（学号，项目名，名次，学院名）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如果规定每个学生可参加多个运动会项目，各得一个名次；每个学生只属于一个学院。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）给出关系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的函数依赖集。（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）说明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BCNF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模式的理由。（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）把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分解成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BCNF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模式集，并判断该分解是否为无损连接及依赖保持，并说明理由。（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分）</a:t>
            </a: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解答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Font typeface="Monotype Sorts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8639F5-7DC2-46C7-B709-503B1EF4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45" y="3584935"/>
            <a:ext cx="6340910" cy="29730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36209C2-7E0D-487C-8B95-8122F509A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711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itchFamily="2" charset="-122"/>
              </a:rPr>
              <a:t>关系代数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DA1C676-5AC3-42DE-A957-C0FC81075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0928" y="828675"/>
            <a:ext cx="7159625" cy="5018087"/>
          </a:xfrm>
        </p:spPr>
        <p:txBody>
          <a:bodyPr/>
          <a:lstStyle/>
          <a:p>
            <a:pPr>
              <a:defRPr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题目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设有一个超市的关系数据库，有三个基本表，表结构如下：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商品表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商品编号，名称规格，生产厂家，定价，库存量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客户表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会员卡号，客户姓名，年龄，电话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交易记录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会员卡号，商品编号，数量，交易单价，日期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写出“查询购买了 交易单价 小于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商品的客户的姓名和年龄”的关系代数表达式。</a:t>
            </a:r>
          </a:p>
          <a:p>
            <a:pPr lvl="1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(2)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写出“查询购买了生产厂家为‘华为’的商品的客户姓名和商品名称规格”的关系代数表达式。</a:t>
            </a:r>
          </a:p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解答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Π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客户姓名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年龄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客户表⋈σ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交易单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价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&lt;100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lvl="1">
              <a:defRPr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Π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客户姓名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年龄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交易单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价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&lt;100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客户表⋈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记录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lvl="1">
              <a:defRPr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Π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客户姓名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名称规格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客户表⋈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记录⋈σ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生产厂家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华为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商品表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lvl="1">
              <a:defRPr/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Π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客户姓名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名称规格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σ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生产厂家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zh-CN" altLang="en-US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华为</a:t>
            </a:r>
            <a:r>
              <a:rPr lang="zh-CN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客户表⋈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交易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记录⋈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商品表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</a:p>
          <a:p>
            <a:pPr lvl="1">
              <a:defRPr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Font typeface="Monotype Sorts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65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列出所有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学分数在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以上的学生姓名和学分数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name,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tot_cred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from student where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tot_cred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&gt;50 and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=‘Comp. Sci.’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列出所有学了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CS-101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但没有学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CS-190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的学生学号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distinct ID from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takes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=‘CS-101’ and ID not in (select ID from takes where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=‘CS-190’)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distinct ID from takes where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=‘CS-101’ and not exists (select 1 from takes t where t.ID=takes.ID and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=‘CS-190’)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62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查询上了“计算机科学导论”（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Intro. to Computer Science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）但没上“图像处理”（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Image Processing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）的所有学生的姓名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name from student 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where ID in (select ID from takes inner join course on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takes.course_id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where title=‘Intro. to Computer Science’) 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 ID not in (select ID from takes inner join course on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takes.course_id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where title=‘Image Processing’) 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查询所有上了“计算机科学导论”（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Intro. to Computer Science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）课程的学生的平均学分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tot_cred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avg(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tot_cred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 from student where ID in (select ID from takes inner join course on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takes.course_id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where title=‘Intro. to Computer Science’) 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67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创建一个视图，内容包含所有课程成绩合格（成绩不为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或空）的学生姓名、课程名称、成绩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create view v as select name, title, grade from student inner join takes on student.ID=takes.ID inner join course on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takes.course_id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course.course_id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where grade&lt;&gt;’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</a:t>
            </a:r>
            <a:r>
              <a:rPr lang="en-US" altLang="zh-CN" strike="sngStrike" dirty="0" err="1">
                <a:latin typeface="宋体" panose="02010600030101010101" pitchFamily="2" charset="-122"/>
                <a:ea typeface="宋体" panose="02010600030101010101" pitchFamily="2" charset="-122"/>
              </a:rPr>
              <a:t>and</a:t>
            </a:r>
            <a:r>
              <a:rPr lang="en-US" altLang="zh-CN" strike="sngStrike" dirty="0">
                <a:latin typeface="宋体" panose="02010600030101010101" pitchFamily="2" charset="-122"/>
                <a:ea typeface="宋体" panose="02010600030101010101" pitchFamily="2" charset="-122"/>
              </a:rPr>
              <a:t> grade is not null</a:t>
            </a: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create view v as select name, title, grade from student natural join takes natural join course where grade&lt;&gt;’F’</a:t>
            </a:r>
            <a:endParaRPr lang="en-US" altLang="zh-CN" strike="sngStrike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9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B46BA7-C640-4E8B-BA3C-64E0765B92B0}"/>
              </a:ext>
            </a:extLst>
          </p:cNvPr>
          <p:cNvSpPr/>
          <p:nvPr/>
        </p:nvSpPr>
        <p:spPr>
          <a:xfrm>
            <a:off x="3484202" y="3259723"/>
            <a:ext cx="2175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Segoe UI" panose="020B0502040204020203" pitchFamily="34" charset="0"/>
              </a:rPr>
              <a:t>330112201911101848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9E9D42-00D7-4021-8CA0-DEA0808CC67C}"/>
              </a:ext>
            </a:extLst>
          </p:cNvPr>
          <p:cNvSpPr/>
          <p:nvPr/>
        </p:nvSpPr>
        <p:spPr bwMode="auto">
          <a:xfrm>
            <a:off x="1693334" y="1286933"/>
            <a:ext cx="1219200" cy="1817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医生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-----------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工作证号</a:t>
            </a:r>
            <a:endParaRPr kumimoji="0" lang="en-US" altLang="zh-CN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endParaRPr kumimoji="0" lang="en-US" altLang="zh-CN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出生日期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职称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年龄</a:t>
            </a:r>
            <a:r>
              <a:rPr kumimoji="0" lang="en-US" altLang="zh-CN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AE741E-CAFA-4D09-95AA-DF4E5E6AF99D}"/>
              </a:ext>
            </a:extLst>
          </p:cNvPr>
          <p:cNvSpPr/>
          <p:nvPr/>
        </p:nvSpPr>
        <p:spPr bwMode="auto">
          <a:xfrm>
            <a:off x="6123076" y="1269999"/>
            <a:ext cx="1219200" cy="13941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科室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-----------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名称</a:t>
            </a:r>
            <a:endParaRPr kumimoji="0" lang="en-US" altLang="zh-CN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kumimoji="0" lang="en-US" altLang="zh-CN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值班电话</a:t>
            </a:r>
            <a:endParaRPr kumimoji="0" lang="en-US" altLang="zh-CN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C0F56D-87B5-4816-97CF-1E17AC4F6DF4}"/>
              </a:ext>
            </a:extLst>
          </p:cNvPr>
          <p:cNvSpPr/>
          <p:nvPr/>
        </p:nvSpPr>
        <p:spPr bwMode="auto">
          <a:xfrm>
            <a:off x="4440598" y="4330932"/>
            <a:ext cx="1219200" cy="15505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病人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-----------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病历号</a:t>
            </a:r>
            <a:endParaRPr kumimoji="0" lang="en-US" altLang="zh-CN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姓名</a:t>
            </a:r>
            <a:endParaRPr kumimoji="0" lang="en-US" altLang="zh-CN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床位号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诊断</a:t>
            </a:r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A16080A3-1D6F-4D79-8F85-7124E8FC4442}"/>
              </a:ext>
            </a:extLst>
          </p:cNvPr>
          <p:cNvSpPr/>
          <p:nvPr/>
        </p:nvSpPr>
        <p:spPr bwMode="auto">
          <a:xfrm>
            <a:off x="4068499" y="1667950"/>
            <a:ext cx="1219200" cy="73181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归属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B22BD3-EC75-41F2-A314-04F7CD7B6A56}"/>
              </a:ext>
            </a:extLst>
          </p:cNvPr>
          <p:cNvSpPr/>
          <p:nvPr/>
        </p:nvSpPr>
        <p:spPr bwMode="auto">
          <a:xfrm>
            <a:off x="4070748" y="845962"/>
            <a:ext cx="1216951" cy="40957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入职时间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563D7A3-D6EA-452A-8C87-43B3EDE5DB46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flipH="1">
            <a:off x="4678099" y="1255536"/>
            <a:ext cx="1125" cy="4124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771A966-2FDC-4D1F-8C8F-4E82B7982036}"/>
              </a:ext>
            </a:extLst>
          </p:cNvPr>
          <p:cNvCxnSpPr>
            <a:stCxn id="10" idx="3"/>
          </p:cNvCxnSpPr>
          <p:nvPr/>
        </p:nvCxnSpPr>
        <p:spPr bwMode="auto">
          <a:xfrm>
            <a:off x="5287699" y="2033855"/>
            <a:ext cx="8353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08C25BA-20D7-4F6E-82A9-4EB4430A6285}"/>
              </a:ext>
            </a:extLst>
          </p:cNvPr>
          <p:cNvCxnSpPr>
            <a:stCxn id="5" idx="3"/>
            <a:endCxn id="10" idx="1"/>
          </p:cNvCxnSpPr>
          <p:nvPr/>
        </p:nvCxnSpPr>
        <p:spPr bwMode="auto">
          <a:xfrm flipV="1">
            <a:off x="2912534" y="2033855"/>
            <a:ext cx="1155965" cy="1618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85EC8088-292D-4BD2-B0FB-CFEB03D82A24}"/>
              </a:ext>
            </a:extLst>
          </p:cNvPr>
          <p:cNvSpPr/>
          <p:nvPr/>
        </p:nvSpPr>
        <p:spPr bwMode="auto">
          <a:xfrm>
            <a:off x="1984772" y="3965027"/>
            <a:ext cx="1219200" cy="73181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DF79416-2D5A-4626-AC62-E78798BEA6DC}"/>
              </a:ext>
            </a:extLst>
          </p:cNvPr>
          <p:cNvCxnSpPr>
            <a:stCxn id="18" idx="0"/>
          </p:cNvCxnSpPr>
          <p:nvPr/>
        </p:nvCxnSpPr>
        <p:spPr bwMode="auto">
          <a:xfrm flipH="1" flipV="1">
            <a:off x="2133600" y="3104444"/>
            <a:ext cx="460772" cy="860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7C87457-C81E-4648-B82C-9E14E6EC5EE1}"/>
              </a:ext>
            </a:extLst>
          </p:cNvPr>
          <p:cNvCxnSpPr>
            <a:cxnSpLocks/>
            <a:stCxn id="18" idx="3"/>
          </p:cNvCxnSpPr>
          <p:nvPr/>
        </p:nvCxnSpPr>
        <p:spPr bwMode="auto">
          <a:xfrm>
            <a:off x="3203972" y="4330932"/>
            <a:ext cx="1236626" cy="859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532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Intro. to Computer Science”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课程每个成绩的学生数。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grade, count(ID)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from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takes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where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in (select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from course where title=‘Intro. to Computer Science’) group by grade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查询每门课程的学生人数及不及格的人数，并计算及格率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count(ID) from takes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sum(case when grade=‘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F’then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 else 0 end) fail from takes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count(ID), sum(case when grade=‘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F’then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 else 0 end) fail, 1-sum(case when grade=‘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F’then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 else 0 end)/count(ID)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passrate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from takes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count(ID), sum(case when grade=‘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F’then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 else 0 end) fail, sum(case when grade&lt;&gt;‘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F’then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 else 0 end)/sum(case when grade is null then 0 else 1 end)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passrate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from takes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39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37A83-EBAF-4B61-9ADC-5FC45B8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A769-5B02-4B6C-A42B-66B0E3303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查询上课人数最多的教学班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year, count(ID) num from takes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year,  num from v where num=(select max(num) from v)</a:t>
            </a:r>
          </a:p>
          <a:p>
            <a:pPr lvl="1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year,  num from (select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year, count(ID) num from takes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year) where num=(select max(num) from (select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year, count(ID) num from takes group by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sec_id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semester, year))</a:t>
            </a:r>
          </a:p>
          <a:p>
            <a:pPr lvl="1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246078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97656</TotalTime>
  <Words>1290</Words>
  <Application>Microsoft Office PowerPoint</Application>
  <PresentationFormat>全屏显示(4:3)</PresentationFormat>
  <Paragraphs>97</Paragraphs>
  <Slides>11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  <vt:variant>
        <vt:lpstr>自定义放映</vt:lpstr>
      </vt:variant>
      <vt:variant>
        <vt:i4>1</vt:i4>
      </vt:variant>
    </vt:vector>
  </HeadingPairs>
  <TitlesOfParts>
    <vt:vector size="23" baseType="lpstr">
      <vt:lpstr>Monotype Sorts</vt:lpstr>
      <vt:lpstr>ＭＳ Ｐゴシック</vt:lpstr>
      <vt:lpstr>ＭＳ Ｐゴシック</vt:lpstr>
      <vt:lpstr>宋体</vt:lpstr>
      <vt:lpstr>Arial</vt:lpstr>
      <vt:lpstr>Helvetica</vt:lpstr>
      <vt:lpstr>Segoe UI</vt:lpstr>
      <vt:lpstr>Times New Roman</vt:lpstr>
      <vt:lpstr>Webdings</vt:lpstr>
      <vt:lpstr>Wingdings</vt:lpstr>
      <vt:lpstr>2_db-5-grey</vt:lpstr>
      <vt:lpstr>Principal of Database</vt:lpstr>
      <vt:lpstr>规范化题</vt:lpstr>
      <vt:lpstr>关系代数</vt:lpstr>
      <vt:lpstr>实验二</vt:lpstr>
      <vt:lpstr>实验三</vt:lpstr>
      <vt:lpstr>实验四</vt:lpstr>
      <vt:lpstr>实验六</vt:lpstr>
      <vt:lpstr>实验七</vt:lpstr>
      <vt:lpstr>实验七</vt:lpstr>
      <vt:lpstr>实验七</vt:lpstr>
      <vt:lpstr>实验七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Yu Kai</cp:lastModifiedBy>
  <cp:revision>495</cp:revision>
  <cp:lastPrinted>1999-06-28T19:27:31Z</cp:lastPrinted>
  <dcterms:created xsi:type="dcterms:W3CDTF">2009-12-21T15:40:22Z</dcterms:created>
  <dcterms:modified xsi:type="dcterms:W3CDTF">2024-06-14T05:49:31Z</dcterms:modified>
</cp:coreProperties>
</file>