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1" r:id="rId1"/>
  </p:sldMasterIdLst>
  <p:notesMasterIdLst>
    <p:notesMasterId r:id="rId25"/>
  </p:notesMasterIdLst>
  <p:handoutMasterIdLst>
    <p:handoutMasterId r:id="rId26"/>
  </p:handoutMasterIdLst>
  <p:sldIdLst>
    <p:sldId id="286" r:id="rId2"/>
    <p:sldId id="257" r:id="rId3"/>
    <p:sldId id="280" r:id="rId4"/>
    <p:sldId id="288" r:id="rId5"/>
    <p:sldId id="281" r:id="rId6"/>
    <p:sldId id="265" r:id="rId7"/>
    <p:sldId id="270" r:id="rId8"/>
    <p:sldId id="3573" r:id="rId9"/>
    <p:sldId id="3574" r:id="rId10"/>
    <p:sldId id="269" r:id="rId11"/>
    <p:sldId id="287" r:id="rId12"/>
    <p:sldId id="271" r:id="rId13"/>
    <p:sldId id="267" r:id="rId14"/>
    <p:sldId id="3568" r:id="rId15"/>
    <p:sldId id="285" r:id="rId16"/>
    <p:sldId id="3572" r:id="rId17"/>
    <p:sldId id="3571" r:id="rId18"/>
    <p:sldId id="282" r:id="rId19"/>
    <p:sldId id="273" r:id="rId20"/>
    <p:sldId id="283" r:id="rId21"/>
    <p:sldId id="272" r:id="rId22"/>
    <p:sldId id="3570"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3" autoAdjust="0"/>
    <p:restoredTop sz="94660"/>
  </p:normalViewPr>
  <p:slideViewPr>
    <p:cSldViewPr snapToGrid="0" showGuides="1">
      <p:cViewPr varScale="1">
        <p:scale>
          <a:sx n="74" d="100"/>
          <a:sy n="74" d="100"/>
        </p:scale>
        <p:origin x="744" y="-126"/>
      </p:cViewPr>
      <p:guideLst>
        <p:guide orient="horz" pos="2137"/>
        <p:guide pos="3885"/>
        <p:guide orient="horz" pos="1525"/>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1T16:38:55.128"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2019/3/8</a:t>
            </a:fld>
            <a:endParaRPr lang="zh-CN" altLang="en-US"/>
          </a:p>
        </p:txBody>
      </p:sp>
      <p:sp>
        <p:nvSpPr>
          <p:cNvPr id="4" name="页脚占位符 3">
            <a:extLst>
              <a:ext uri="{FF2B5EF4-FFF2-40B4-BE49-F238E27FC236}">
                <a16:creationId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2019/3/8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3</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5</a:t>
            </a:fld>
            <a:endParaRPr lang="zh-CN" altLang="en-US"/>
          </a:p>
        </p:txBody>
      </p:sp>
    </p:spTree>
    <p:extLst>
      <p:ext uri="{BB962C8B-B14F-4D97-AF65-F5344CB8AC3E}">
        <p14:creationId xmlns:p14="http://schemas.microsoft.com/office/powerpoint/2010/main" val="1572941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14</a:t>
            </a:fld>
            <a:endParaRPr lang="en-US" altLang="zh-CN"/>
          </a:p>
        </p:txBody>
      </p:sp>
    </p:spTree>
    <p:extLst>
      <p:ext uri="{BB962C8B-B14F-4D97-AF65-F5344CB8AC3E}">
        <p14:creationId xmlns:p14="http://schemas.microsoft.com/office/powerpoint/2010/main" val="203635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18</a:t>
            </a:fld>
            <a:endParaRPr lang="zh-CN" altLang="en-US"/>
          </a:p>
        </p:txBody>
      </p:sp>
    </p:spTree>
    <p:extLst>
      <p:ext uri="{BB962C8B-B14F-4D97-AF65-F5344CB8AC3E}">
        <p14:creationId xmlns:p14="http://schemas.microsoft.com/office/powerpoint/2010/main" val="834034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20</a:t>
            </a:fld>
            <a:endParaRPr lang="zh-CN" altLang="en-US"/>
          </a:p>
        </p:txBody>
      </p:sp>
    </p:spTree>
    <p:extLst>
      <p:ext uri="{BB962C8B-B14F-4D97-AF65-F5344CB8AC3E}">
        <p14:creationId xmlns:p14="http://schemas.microsoft.com/office/powerpoint/2010/main" val="10793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23</a:t>
            </a:fld>
            <a:endParaRPr lang="zh-CN" altLang="en-US"/>
          </a:p>
        </p:txBody>
      </p:sp>
    </p:spTree>
    <p:extLst>
      <p:ext uri="{BB962C8B-B14F-4D97-AF65-F5344CB8AC3E}">
        <p14:creationId xmlns:p14="http://schemas.microsoft.com/office/powerpoint/2010/main" val="150031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3/8/2019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239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BB9AA11-1125-413D-B3C3-EAF9A3A3778C}" type="datetimeFigureOut">
              <a:rPr lang="zh-CN" altLang="en-US" smtClean="0"/>
              <a:t>2019/3/8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F8D63B-6CC8-4463-A942-F5622E36F982}"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07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BB9AA11-1125-413D-B3C3-EAF9A3A3778C}" type="datetimeFigureOut">
              <a:rPr lang="zh-CN" altLang="en-US" smtClean="0"/>
              <a:t>2019/3/8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F8D63B-6CC8-4463-A942-F5622E36F982}"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2845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978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523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618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BB9AA11-1125-413D-B3C3-EAF9A3A3778C}" type="datetimeFigureOut">
              <a:rPr lang="zh-CN" altLang="en-US" smtClean="0"/>
              <a:t>2019/3/8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F8D63B-6CC8-4463-A942-F5622E36F982}"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900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BB9AA11-1125-413D-B3C3-EAF9A3A3778C}" type="datetimeFigureOut">
              <a:rPr lang="zh-CN" altLang="en-US" smtClean="0"/>
              <a:t>2019/3/8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F8D63B-6CC8-4463-A942-F5622E36F982}"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707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BB9AA11-1125-413D-B3C3-EAF9A3A3778C}" type="datetimeFigureOut">
              <a:rPr lang="zh-CN" altLang="en-US" smtClean="0"/>
              <a:t>2019/3/8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4F8D63B-6CC8-4463-A942-F5622E36F982}"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852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BB9AA11-1125-413D-B3C3-EAF9A3A3778C}" type="datetimeFigureOut">
              <a:rPr lang="zh-CN" altLang="en-US" smtClean="0"/>
              <a:t>2019/3/8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4F8D63B-6CC8-4463-A942-F5622E36F982}"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260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BB9AA11-1125-413D-B3C3-EAF9A3A3778C}" type="datetimeFigureOut">
              <a:rPr lang="zh-CN" altLang="en-US" smtClean="0"/>
              <a:t>2019/3/8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4F8D63B-6CC8-4463-A942-F5622E36F982}"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196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656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BB9AA11-1125-413D-B3C3-EAF9A3A3778C}" type="datetimeFigureOut">
              <a:rPr lang="zh-CN" altLang="en-US" smtClean="0"/>
              <a:t>2019/3/8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4F8D63B-6CC8-4463-A942-F5622E36F982}"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179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BB9AA11-1125-413D-B3C3-EAF9A3A3778C}" type="datetimeFigureOut">
              <a:rPr lang="zh-CN" altLang="en-US" smtClean="0"/>
              <a:t>2019/3/8</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E4F8D63B-6CC8-4463-A942-F5622E36F982}"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512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588ku.com/tuku/qianzisehaibao.html"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s://creativecommons.org/licenses/by-nc/3.0/" TargetMode="Externa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hyperlink" Target="http://www.vmovier.com/46613?from=channel_new" TargetMode="Externa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19">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B9AA11-1125-413D-B3C3-EAF9A3A3778C}" type="datetimeFigureOut">
              <a:rPr lang="zh-CN" altLang="en-US" smtClean="0"/>
              <a:t>2019/3/8</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4F8D63B-6CC8-4463-A942-F5622E36F982}"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8" descr="图片2副本1">
            <a:extLst>
              <a:ext uri="{FF2B5EF4-FFF2-40B4-BE49-F238E27FC236}">
                <a16:creationId xmlns:a16="http://schemas.microsoft.com/office/drawing/2014/main" id="{B9C20F91-CC4E-4A60-ABBD-61AB652AE186}"/>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0" y="923130"/>
            <a:ext cx="12192000" cy="38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
            <a:extLst>
              <a:ext uri="{FF2B5EF4-FFF2-40B4-BE49-F238E27FC236}">
                <a16:creationId xmlns:a16="http://schemas.microsoft.com/office/drawing/2014/main" id="{3FFD414A-7212-4981-A767-DF4E22366430}"/>
              </a:ext>
            </a:extLst>
          </p:cNvPr>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9664700" y="74292"/>
            <a:ext cx="2527300" cy="104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
            <a:extLst>
              <a:ext uri="{FF2B5EF4-FFF2-40B4-BE49-F238E27FC236}">
                <a16:creationId xmlns:a16="http://schemas.microsoft.com/office/drawing/2014/main" id="{8B33AA28-31F4-4358-8375-5BA2C31FB76E}"/>
              </a:ext>
            </a:extLst>
          </p:cNvPr>
          <p:cNvSpPr txBox="1">
            <a:spLocks noChangeArrowheads="1"/>
          </p:cNvSpPr>
          <p:nvPr userDrawn="1"/>
        </p:nvSpPr>
        <p:spPr bwMode="auto">
          <a:xfrm>
            <a:off x="458787" y="6356350"/>
            <a:ext cx="19161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0"/>
                <a:cs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algn="ctr" eaLnBrk="0" fontAlgn="base" hangingPunct="0">
              <a:spcBef>
                <a:spcPct val="0"/>
              </a:spcBef>
              <a:spcAft>
                <a:spcPct val="0"/>
              </a:spcAft>
              <a:defRPr>
                <a:solidFill>
                  <a:schemeClr val="tx1"/>
                </a:solidFill>
                <a:latin typeface="Arial" charset="0"/>
                <a:ea typeface="宋体" charset="0"/>
              </a:defRPr>
            </a:lvl6pPr>
            <a:lvl7pPr marL="2971800" indent="-228600" algn="ctr" eaLnBrk="0" fontAlgn="base" hangingPunct="0">
              <a:spcBef>
                <a:spcPct val="0"/>
              </a:spcBef>
              <a:spcAft>
                <a:spcPct val="0"/>
              </a:spcAft>
              <a:defRPr>
                <a:solidFill>
                  <a:schemeClr val="tx1"/>
                </a:solidFill>
                <a:latin typeface="Arial" charset="0"/>
                <a:ea typeface="宋体" charset="0"/>
              </a:defRPr>
            </a:lvl7pPr>
            <a:lvl8pPr marL="3429000" indent="-228600" algn="ctr" eaLnBrk="0" fontAlgn="base" hangingPunct="0">
              <a:spcBef>
                <a:spcPct val="0"/>
              </a:spcBef>
              <a:spcAft>
                <a:spcPct val="0"/>
              </a:spcAft>
              <a:defRPr>
                <a:solidFill>
                  <a:schemeClr val="tx1"/>
                </a:solidFill>
                <a:latin typeface="Arial" charset="0"/>
                <a:ea typeface="宋体" charset="0"/>
              </a:defRPr>
            </a:lvl8pPr>
            <a:lvl9pPr marL="3886200" indent="-228600" algn="ctr"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sz="2000" b="1" dirty="0">
                <a:solidFill>
                  <a:srgbClr val="0070C0"/>
                </a:solidFill>
                <a:latin typeface="Arial Narrow" charset="0"/>
              </a:rPr>
              <a:t>www.ysitroad.net</a:t>
            </a:r>
            <a:endParaRPr lang="zh-CN" altLang="en-US" sz="2000" b="1" dirty="0">
              <a:solidFill>
                <a:srgbClr val="0070C0"/>
              </a:solidFill>
              <a:latin typeface="Arial Narrow" charset="0"/>
            </a:endParaRPr>
          </a:p>
        </p:txBody>
      </p:sp>
      <p:sp>
        <p:nvSpPr>
          <p:cNvPr id="9" name="文本框 8">
            <a:extLst>
              <a:ext uri="{FF2B5EF4-FFF2-40B4-BE49-F238E27FC236}">
                <a16:creationId xmlns:a16="http://schemas.microsoft.com/office/drawing/2014/main" id="{89D7390C-0E2E-42C2-9220-F992EC1A98CE}"/>
              </a:ext>
            </a:extLst>
          </p:cNvPr>
          <p:cNvSpPr txBox="1"/>
          <p:nvPr userDrawn="1"/>
        </p:nvSpPr>
        <p:spPr>
          <a:xfrm>
            <a:off x="5217653" y="6869430"/>
            <a:ext cx="1756694" cy="369332"/>
          </a:xfrm>
          <a:prstGeom prst="rect">
            <a:avLst/>
          </a:prstGeom>
          <a:noFill/>
        </p:spPr>
        <p:txBody>
          <a:bodyPr wrap="square" rtlCol="0">
            <a:spAutoFit/>
          </a:bodyPr>
          <a:lstStyle/>
          <a:p>
            <a:r>
              <a:rPr lang="zh-CN" altLang="en-US" sz="900">
                <a:hlinkClick r:id="rId23" tooltip="http://www.vmovier.com/46613?from=channel_new"/>
              </a:rPr>
              <a:t>此照片</a:t>
            </a:r>
            <a:r>
              <a:rPr lang="zh-CN" altLang="en-US" sz="900"/>
              <a:t>，作者: 未知作者，许可证: </a:t>
            </a:r>
            <a:r>
              <a:rPr lang="zh-CN" altLang="en-US" sz="900">
                <a:hlinkClick r:id="rId24" tooltip="https://creativecommons.org/licenses/by-nc/3.0/"/>
              </a:rPr>
              <a:t>CC BY-NC</a:t>
            </a:r>
            <a:endParaRPr lang="zh-CN" altLang="en-US" sz="900"/>
          </a:p>
        </p:txBody>
      </p:sp>
    </p:spTree>
    <p:extLst>
      <p:ext uri="{BB962C8B-B14F-4D97-AF65-F5344CB8AC3E}">
        <p14:creationId xmlns:p14="http://schemas.microsoft.com/office/powerpoint/2010/main" val="1228305222"/>
      </p:ext>
    </p:extLst>
  </p:cSld>
  <p:clrMap bg1="lt1" tx1="dk1" bg2="lt2" tx2="dk2" accent1="accent1" accent2="accent2" accent3="accent3" accent4="accent4" accent5="accent5" accent6="accent6" hlink="hlink" folHlink="folHlink"/>
  <p:sldLayoutIdLst>
    <p:sldLayoutId id="2147484362" r:id="rId1"/>
    <p:sldLayoutId id="2147484363" r:id="rId2"/>
    <p:sldLayoutId id="2147484364" r:id="rId3"/>
    <p:sldLayoutId id="2147484365" r:id="rId4"/>
    <p:sldLayoutId id="2147484366" r:id="rId5"/>
    <p:sldLayoutId id="2147484367" r:id="rId6"/>
    <p:sldLayoutId id="2147484368" r:id="rId7"/>
    <p:sldLayoutId id="2147484369" r:id="rId8"/>
    <p:sldLayoutId id="2147484370" r:id="rId9"/>
    <p:sldLayoutId id="2147484371" r:id="rId10"/>
    <p:sldLayoutId id="2147484372" r:id="rId11"/>
    <p:sldLayoutId id="2147484373" r:id="rId12"/>
    <p:sldLayoutId id="2147484375" r:id="rId13"/>
    <p:sldLayoutId id="2147483649" r:id="rId14"/>
    <p:sldLayoutId id="2147483651" r:id="rId15"/>
    <p:sldLayoutId id="2147483653" r:id="rId16"/>
    <p:sldLayoutId id="2147483654" r:id="rId17"/>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hyperlink" Target="https://zh.wikipedia.org/zh-tw/%E8%85%BE%E8%AE%AFQQ"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 Target="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baike.baidu.com/item/%E9%98%B2%E7%81%AB%E5%A2%99" TargetMode="External"/><Relationship Id="rId2" Type="http://schemas.openxmlformats.org/officeDocument/2006/relationships/hyperlink" Target="https://baike.baidu.com/item/%E5%BF%83%E8%B7%B3%E5%8C%85/1219901" TargetMode="External"/><Relationship Id="rId1" Type="http://schemas.openxmlformats.org/officeDocument/2006/relationships/slideLayout" Target="../slideLayouts/slideLayout12.xml"/><Relationship Id="rId6" Type="http://schemas.openxmlformats.org/officeDocument/2006/relationships/image" Target="../media/image13.jpg"/><Relationship Id="rId5" Type="http://schemas.openxmlformats.org/officeDocument/2006/relationships/slide" Target="slide16.xml"/><Relationship Id="rId4" Type="http://schemas.openxmlformats.org/officeDocument/2006/relationships/hyperlink" Target="https://baike.baidu.com/item/%E5%BF%83%E8%B7%B3%E5%8C%85"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7.jp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7.jpg"/><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 Target="slide12.xml"/><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13.xml"/><Relationship Id="rId5" Type="http://schemas.openxmlformats.org/officeDocument/2006/relationships/slide" Target="slide12.xml"/><Relationship Id="rId4" Type="http://schemas.openxmlformats.org/officeDocument/2006/relationships/slide" Target="slide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81001" y="5530775"/>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汇报人：陈悦</a:t>
            </a:r>
          </a:p>
        </p:txBody>
      </p:sp>
      <p:sp>
        <p:nvSpPr>
          <p:cNvPr id="18" name="文本框 17"/>
          <p:cNvSpPr txBox="1"/>
          <p:nvPr/>
        </p:nvSpPr>
        <p:spPr>
          <a:xfrm>
            <a:off x="7230908" y="5530775"/>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部门：教学部</a:t>
            </a:r>
          </a:p>
        </p:txBody>
      </p:sp>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3" name="Freeform 6"/>
          <p:cNvSpPr>
            <a:spLocks noEditPoints="1"/>
          </p:cNvSpPr>
          <p:nvPr/>
        </p:nvSpPr>
        <p:spPr bwMode="auto">
          <a:xfrm>
            <a:off x="4233363" y="5610844"/>
            <a:ext cx="147638" cy="147638"/>
          </a:xfrm>
          <a:custGeom>
            <a:avLst/>
            <a:gdLst>
              <a:gd name="T0" fmla="*/ 2899 w 3290"/>
              <a:gd name="T1" fmla="*/ 2617 h 3421"/>
              <a:gd name="T2" fmla="*/ 2623 w 3290"/>
              <a:gd name="T3" fmla="*/ 2363 h 3421"/>
              <a:gd name="T4" fmla="*/ 2299 w 3290"/>
              <a:gd name="T5" fmla="*/ 2176 h 3421"/>
              <a:gd name="T6" fmla="*/ 2173 w 3290"/>
              <a:gd name="T7" fmla="*/ 2073 h 3421"/>
              <a:gd name="T8" fmla="*/ 2404 w 3290"/>
              <a:gd name="T9" fmla="*/ 1891 h 3421"/>
              <a:gd name="T10" fmla="*/ 2587 w 3290"/>
              <a:gd name="T11" fmla="*/ 1637 h 3421"/>
              <a:gd name="T12" fmla="*/ 2693 w 3290"/>
              <a:gd name="T13" fmla="*/ 1345 h 3421"/>
              <a:gd name="T14" fmla="*/ 2714 w 3290"/>
              <a:gd name="T15" fmla="*/ 1028 h 3421"/>
              <a:gd name="T16" fmla="*/ 2650 w 3290"/>
              <a:gd name="T17" fmla="*/ 720 h 3421"/>
              <a:gd name="T18" fmla="*/ 2505 w 3290"/>
              <a:gd name="T19" fmla="*/ 445 h 3421"/>
              <a:gd name="T20" fmla="*/ 2288 w 3290"/>
              <a:gd name="T21" fmla="*/ 220 h 3421"/>
              <a:gd name="T22" fmla="*/ 2023 w 3290"/>
              <a:gd name="T23" fmla="*/ 69 h 3421"/>
              <a:gd name="T24" fmla="*/ 1727 w 3290"/>
              <a:gd name="T25" fmla="*/ 2 h 3421"/>
              <a:gd name="T26" fmla="*/ 1422 w 3290"/>
              <a:gd name="T27" fmla="*/ 25 h 3421"/>
              <a:gd name="T28" fmla="*/ 1139 w 3290"/>
              <a:gd name="T29" fmla="*/ 134 h 3421"/>
              <a:gd name="T30" fmla="*/ 895 w 3290"/>
              <a:gd name="T31" fmla="*/ 325 h 3421"/>
              <a:gd name="T32" fmla="*/ 712 w 3290"/>
              <a:gd name="T33" fmla="*/ 577 h 3421"/>
              <a:gd name="T34" fmla="*/ 607 w 3290"/>
              <a:gd name="T35" fmla="*/ 871 h 3421"/>
              <a:gd name="T36" fmla="*/ 585 w 3290"/>
              <a:gd name="T37" fmla="*/ 1188 h 3421"/>
              <a:gd name="T38" fmla="*/ 649 w 3290"/>
              <a:gd name="T39" fmla="*/ 1495 h 3421"/>
              <a:gd name="T40" fmla="*/ 794 w 3290"/>
              <a:gd name="T41" fmla="*/ 1770 h 3421"/>
              <a:gd name="T42" fmla="*/ 1004 w 3290"/>
              <a:gd name="T43" fmla="*/ 1990 h 3421"/>
              <a:gd name="T44" fmla="*/ 1132 w 3290"/>
              <a:gd name="T45" fmla="*/ 2123 h 3421"/>
              <a:gd name="T46" fmla="*/ 825 w 3290"/>
              <a:gd name="T47" fmla="*/ 2261 h 3421"/>
              <a:gd name="T48" fmla="*/ 521 w 3290"/>
              <a:gd name="T49" fmla="*/ 2484 h 3421"/>
              <a:gd name="T50" fmla="*/ 275 w 3290"/>
              <a:gd name="T51" fmla="*/ 2767 h 3421"/>
              <a:gd name="T52" fmla="*/ 89 w 3290"/>
              <a:gd name="T53" fmla="*/ 3103 h 3421"/>
              <a:gd name="T54" fmla="*/ 165 w 3290"/>
              <a:gd name="T55" fmla="*/ 3421 h 3421"/>
              <a:gd name="T56" fmla="*/ 294 w 3290"/>
              <a:gd name="T57" fmla="*/ 3068 h 3421"/>
              <a:gd name="T58" fmla="*/ 500 w 3290"/>
              <a:gd name="T59" fmla="*/ 2756 h 3421"/>
              <a:gd name="T60" fmla="*/ 765 w 3290"/>
              <a:gd name="T61" fmla="*/ 2508 h 3421"/>
              <a:gd name="T62" fmla="*/ 1057 w 3290"/>
              <a:gd name="T63" fmla="*/ 2339 h 3421"/>
              <a:gd name="T64" fmla="*/ 1386 w 3290"/>
              <a:gd name="T65" fmla="*/ 2240 h 3421"/>
              <a:gd name="T66" fmla="*/ 1733 w 3290"/>
              <a:gd name="T67" fmla="*/ 2220 h 3421"/>
              <a:gd name="T68" fmla="*/ 2073 w 3290"/>
              <a:gd name="T69" fmla="*/ 2280 h 3421"/>
              <a:gd name="T70" fmla="*/ 2383 w 3290"/>
              <a:gd name="T71" fmla="*/ 2415 h 3421"/>
              <a:gd name="T72" fmla="*/ 2662 w 3290"/>
              <a:gd name="T73" fmla="*/ 2621 h 3421"/>
              <a:gd name="T74" fmla="*/ 2902 w 3290"/>
              <a:gd name="T75" fmla="*/ 2905 h 3421"/>
              <a:gd name="T76" fmla="*/ 3071 w 3290"/>
              <a:gd name="T77" fmla="*/ 3238 h 3421"/>
              <a:gd name="T78" fmla="*/ 3265 w 3290"/>
              <a:gd name="T79" fmla="*/ 3282 h 3421"/>
              <a:gd name="T80" fmla="*/ 3117 w 3290"/>
              <a:gd name="T81" fmla="*/ 2927 h 3421"/>
              <a:gd name="T82" fmla="*/ 764 w 3290"/>
              <a:gd name="T83" fmla="*/ 957 h 3421"/>
              <a:gd name="T84" fmla="*/ 853 w 3290"/>
              <a:gd name="T85" fmla="*/ 680 h 3421"/>
              <a:gd name="T86" fmla="*/ 1016 w 3290"/>
              <a:gd name="T87" fmla="*/ 449 h 3421"/>
              <a:gd name="T88" fmla="*/ 1237 w 3290"/>
              <a:gd name="T89" fmla="*/ 280 h 3421"/>
              <a:gd name="T90" fmla="*/ 1505 w 3290"/>
              <a:gd name="T91" fmla="*/ 188 h 3421"/>
              <a:gd name="T92" fmla="*/ 1795 w 3290"/>
              <a:gd name="T93" fmla="*/ 188 h 3421"/>
              <a:gd name="T94" fmla="*/ 2062 w 3290"/>
              <a:gd name="T95" fmla="*/ 280 h 3421"/>
              <a:gd name="T96" fmla="*/ 2284 w 3290"/>
              <a:gd name="T97" fmla="*/ 449 h 3421"/>
              <a:gd name="T98" fmla="*/ 2446 w 3290"/>
              <a:gd name="T99" fmla="*/ 680 h 3421"/>
              <a:gd name="T100" fmla="*/ 2535 w 3290"/>
              <a:gd name="T101" fmla="*/ 957 h 3421"/>
              <a:gd name="T102" fmla="*/ 2535 w 3290"/>
              <a:gd name="T103" fmla="*/ 1259 h 3421"/>
              <a:gd name="T104" fmla="*/ 2446 w 3290"/>
              <a:gd name="T105" fmla="*/ 1535 h 3421"/>
              <a:gd name="T106" fmla="*/ 2284 w 3290"/>
              <a:gd name="T107" fmla="*/ 1766 h 3421"/>
              <a:gd name="T108" fmla="*/ 2062 w 3290"/>
              <a:gd name="T109" fmla="*/ 1935 h 3421"/>
              <a:gd name="T110" fmla="*/ 1795 w 3290"/>
              <a:gd name="T111" fmla="*/ 2026 h 3421"/>
              <a:gd name="T112" fmla="*/ 1505 w 3290"/>
              <a:gd name="T113" fmla="*/ 2026 h 3421"/>
              <a:gd name="T114" fmla="*/ 1237 w 3290"/>
              <a:gd name="T115" fmla="*/ 1935 h 3421"/>
              <a:gd name="T116" fmla="*/ 1016 w 3290"/>
              <a:gd name="T117" fmla="*/ 1766 h 3421"/>
              <a:gd name="T118" fmla="*/ 853 w 3290"/>
              <a:gd name="T119" fmla="*/ 1535 h 3421"/>
              <a:gd name="T120" fmla="*/ 764 w 3290"/>
              <a:gd name="T121" fmla="*/ 1259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90" h="3421">
                <a:moveTo>
                  <a:pt x="3068" y="2844"/>
                </a:moveTo>
                <a:lnTo>
                  <a:pt x="3015" y="2765"/>
                </a:lnTo>
                <a:lnTo>
                  <a:pt x="2959" y="2690"/>
                </a:lnTo>
                <a:lnTo>
                  <a:pt x="2899" y="2617"/>
                </a:lnTo>
                <a:lnTo>
                  <a:pt x="2836" y="2548"/>
                </a:lnTo>
                <a:lnTo>
                  <a:pt x="2768" y="2483"/>
                </a:lnTo>
                <a:lnTo>
                  <a:pt x="2698" y="2421"/>
                </a:lnTo>
                <a:lnTo>
                  <a:pt x="2623" y="2363"/>
                </a:lnTo>
                <a:lnTo>
                  <a:pt x="2546" y="2309"/>
                </a:lnTo>
                <a:lnTo>
                  <a:pt x="2465" y="2260"/>
                </a:lnTo>
                <a:lnTo>
                  <a:pt x="2383" y="2216"/>
                </a:lnTo>
                <a:lnTo>
                  <a:pt x="2299" y="2176"/>
                </a:lnTo>
                <a:lnTo>
                  <a:pt x="2212" y="2142"/>
                </a:lnTo>
                <a:lnTo>
                  <a:pt x="2161" y="2124"/>
                </a:lnTo>
                <a:lnTo>
                  <a:pt x="2110" y="2107"/>
                </a:lnTo>
                <a:lnTo>
                  <a:pt x="2173" y="2073"/>
                </a:lnTo>
                <a:lnTo>
                  <a:pt x="2235" y="2034"/>
                </a:lnTo>
                <a:lnTo>
                  <a:pt x="2294" y="1991"/>
                </a:lnTo>
                <a:lnTo>
                  <a:pt x="2350" y="1943"/>
                </a:lnTo>
                <a:lnTo>
                  <a:pt x="2404" y="1891"/>
                </a:lnTo>
                <a:lnTo>
                  <a:pt x="2456" y="1832"/>
                </a:lnTo>
                <a:lnTo>
                  <a:pt x="2506" y="1770"/>
                </a:lnTo>
                <a:lnTo>
                  <a:pt x="2549" y="1705"/>
                </a:lnTo>
                <a:lnTo>
                  <a:pt x="2587" y="1637"/>
                </a:lnTo>
                <a:lnTo>
                  <a:pt x="2621" y="1567"/>
                </a:lnTo>
                <a:lnTo>
                  <a:pt x="2650" y="1495"/>
                </a:lnTo>
                <a:lnTo>
                  <a:pt x="2674" y="1421"/>
                </a:lnTo>
                <a:lnTo>
                  <a:pt x="2693" y="1345"/>
                </a:lnTo>
                <a:lnTo>
                  <a:pt x="2706" y="1267"/>
                </a:lnTo>
                <a:lnTo>
                  <a:pt x="2714" y="1188"/>
                </a:lnTo>
                <a:lnTo>
                  <a:pt x="2717" y="1108"/>
                </a:lnTo>
                <a:lnTo>
                  <a:pt x="2714" y="1028"/>
                </a:lnTo>
                <a:lnTo>
                  <a:pt x="2706" y="948"/>
                </a:lnTo>
                <a:lnTo>
                  <a:pt x="2693" y="871"/>
                </a:lnTo>
                <a:lnTo>
                  <a:pt x="2674" y="794"/>
                </a:lnTo>
                <a:lnTo>
                  <a:pt x="2650" y="720"/>
                </a:lnTo>
                <a:lnTo>
                  <a:pt x="2621" y="647"/>
                </a:lnTo>
                <a:lnTo>
                  <a:pt x="2587" y="577"/>
                </a:lnTo>
                <a:lnTo>
                  <a:pt x="2549" y="510"/>
                </a:lnTo>
                <a:lnTo>
                  <a:pt x="2505" y="445"/>
                </a:lnTo>
                <a:lnTo>
                  <a:pt x="2456" y="383"/>
                </a:lnTo>
                <a:lnTo>
                  <a:pt x="2404" y="325"/>
                </a:lnTo>
                <a:lnTo>
                  <a:pt x="2347" y="270"/>
                </a:lnTo>
                <a:lnTo>
                  <a:pt x="2288" y="220"/>
                </a:lnTo>
                <a:lnTo>
                  <a:pt x="2225" y="174"/>
                </a:lnTo>
                <a:lnTo>
                  <a:pt x="2160" y="134"/>
                </a:lnTo>
                <a:lnTo>
                  <a:pt x="2093" y="99"/>
                </a:lnTo>
                <a:lnTo>
                  <a:pt x="2023" y="69"/>
                </a:lnTo>
                <a:lnTo>
                  <a:pt x="1952" y="44"/>
                </a:lnTo>
                <a:lnTo>
                  <a:pt x="1878" y="25"/>
                </a:lnTo>
                <a:lnTo>
                  <a:pt x="1803" y="11"/>
                </a:lnTo>
                <a:lnTo>
                  <a:pt x="1727" y="2"/>
                </a:lnTo>
                <a:lnTo>
                  <a:pt x="1650" y="0"/>
                </a:lnTo>
                <a:lnTo>
                  <a:pt x="1572" y="2"/>
                </a:lnTo>
                <a:lnTo>
                  <a:pt x="1496" y="11"/>
                </a:lnTo>
                <a:lnTo>
                  <a:pt x="1422" y="25"/>
                </a:lnTo>
                <a:lnTo>
                  <a:pt x="1347" y="44"/>
                </a:lnTo>
                <a:lnTo>
                  <a:pt x="1276" y="69"/>
                </a:lnTo>
                <a:lnTo>
                  <a:pt x="1206" y="99"/>
                </a:lnTo>
                <a:lnTo>
                  <a:pt x="1139" y="134"/>
                </a:lnTo>
                <a:lnTo>
                  <a:pt x="1074" y="174"/>
                </a:lnTo>
                <a:lnTo>
                  <a:pt x="1011" y="220"/>
                </a:lnTo>
                <a:lnTo>
                  <a:pt x="952" y="270"/>
                </a:lnTo>
                <a:lnTo>
                  <a:pt x="895" y="325"/>
                </a:lnTo>
                <a:lnTo>
                  <a:pt x="843" y="383"/>
                </a:lnTo>
                <a:lnTo>
                  <a:pt x="794" y="445"/>
                </a:lnTo>
                <a:lnTo>
                  <a:pt x="750" y="510"/>
                </a:lnTo>
                <a:lnTo>
                  <a:pt x="712" y="577"/>
                </a:lnTo>
                <a:lnTo>
                  <a:pt x="678" y="647"/>
                </a:lnTo>
                <a:lnTo>
                  <a:pt x="649" y="720"/>
                </a:lnTo>
                <a:lnTo>
                  <a:pt x="625" y="794"/>
                </a:lnTo>
                <a:lnTo>
                  <a:pt x="607" y="871"/>
                </a:lnTo>
                <a:lnTo>
                  <a:pt x="593" y="948"/>
                </a:lnTo>
                <a:lnTo>
                  <a:pt x="585" y="1028"/>
                </a:lnTo>
                <a:lnTo>
                  <a:pt x="582" y="1108"/>
                </a:lnTo>
                <a:lnTo>
                  <a:pt x="585" y="1188"/>
                </a:lnTo>
                <a:lnTo>
                  <a:pt x="593" y="1267"/>
                </a:lnTo>
                <a:lnTo>
                  <a:pt x="607" y="1345"/>
                </a:lnTo>
                <a:lnTo>
                  <a:pt x="625" y="1421"/>
                </a:lnTo>
                <a:lnTo>
                  <a:pt x="649" y="1495"/>
                </a:lnTo>
                <a:lnTo>
                  <a:pt x="678" y="1567"/>
                </a:lnTo>
                <a:lnTo>
                  <a:pt x="712" y="1637"/>
                </a:lnTo>
                <a:lnTo>
                  <a:pt x="750" y="1705"/>
                </a:lnTo>
                <a:lnTo>
                  <a:pt x="794" y="1770"/>
                </a:lnTo>
                <a:lnTo>
                  <a:pt x="843" y="1832"/>
                </a:lnTo>
                <a:lnTo>
                  <a:pt x="895" y="1891"/>
                </a:lnTo>
                <a:lnTo>
                  <a:pt x="948" y="1943"/>
                </a:lnTo>
                <a:lnTo>
                  <a:pt x="1004" y="1990"/>
                </a:lnTo>
                <a:lnTo>
                  <a:pt x="1063" y="2033"/>
                </a:lnTo>
                <a:lnTo>
                  <a:pt x="1123" y="2072"/>
                </a:lnTo>
                <a:lnTo>
                  <a:pt x="1186" y="2106"/>
                </a:lnTo>
                <a:lnTo>
                  <a:pt x="1132" y="2123"/>
                </a:lnTo>
                <a:lnTo>
                  <a:pt x="1078" y="2142"/>
                </a:lnTo>
                <a:lnTo>
                  <a:pt x="991" y="2177"/>
                </a:lnTo>
                <a:lnTo>
                  <a:pt x="907" y="2216"/>
                </a:lnTo>
                <a:lnTo>
                  <a:pt x="825" y="2261"/>
                </a:lnTo>
                <a:lnTo>
                  <a:pt x="744" y="2310"/>
                </a:lnTo>
                <a:lnTo>
                  <a:pt x="667" y="2363"/>
                </a:lnTo>
                <a:lnTo>
                  <a:pt x="592" y="2421"/>
                </a:lnTo>
                <a:lnTo>
                  <a:pt x="521" y="2484"/>
                </a:lnTo>
                <a:lnTo>
                  <a:pt x="454" y="2549"/>
                </a:lnTo>
                <a:lnTo>
                  <a:pt x="391" y="2618"/>
                </a:lnTo>
                <a:lnTo>
                  <a:pt x="331" y="2691"/>
                </a:lnTo>
                <a:lnTo>
                  <a:pt x="275" y="2767"/>
                </a:lnTo>
                <a:lnTo>
                  <a:pt x="221" y="2846"/>
                </a:lnTo>
                <a:lnTo>
                  <a:pt x="173" y="2929"/>
                </a:lnTo>
                <a:lnTo>
                  <a:pt x="129" y="3015"/>
                </a:lnTo>
                <a:lnTo>
                  <a:pt x="89" y="3103"/>
                </a:lnTo>
                <a:lnTo>
                  <a:pt x="55" y="3193"/>
                </a:lnTo>
                <a:lnTo>
                  <a:pt x="25" y="3285"/>
                </a:lnTo>
                <a:lnTo>
                  <a:pt x="0" y="3379"/>
                </a:lnTo>
                <a:lnTo>
                  <a:pt x="165" y="3421"/>
                </a:lnTo>
                <a:lnTo>
                  <a:pt x="189" y="3329"/>
                </a:lnTo>
                <a:lnTo>
                  <a:pt x="219" y="3240"/>
                </a:lnTo>
                <a:lnTo>
                  <a:pt x="254" y="3152"/>
                </a:lnTo>
                <a:lnTo>
                  <a:pt x="294" y="3068"/>
                </a:lnTo>
                <a:lnTo>
                  <a:pt x="339" y="2985"/>
                </a:lnTo>
                <a:lnTo>
                  <a:pt x="388" y="2906"/>
                </a:lnTo>
                <a:lnTo>
                  <a:pt x="442" y="2830"/>
                </a:lnTo>
                <a:lnTo>
                  <a:pt x="500" y="2756"/>
                </a:lnTo>
                <a:lnTo>
                  <a:pt x="562" y="2687"/>
                </a:lnTo>
                <a:lnTo>
                  <a:pt x="628" y="2621"/>
                </a:lnTo>
                <a:lnTo>
                  <a:pt x="698" y="2560"/>
                </a:lnTo>
                <a:lnTo>
                  <a:pt x="765" y="2508"/>
                </a:lnTo>
                <a:lnTo>
                  <a:pt x="835" y="2460"/>
                </a:lnTo>
                <a:lnTo>
                  <a:pt x="907" y="2415"/>
                </a:lnTo>
                <a:lnTo>
                  <a:pt x="981" y="2376"/>
                </a:lnTo>
                <a:lnTo>
                  <a:pt x="1057" y="2339"/>
                </a:lnTo>
                <a:lnTo>
                  <a:pt x="1135" y="2308"/>
                </a:lnTo>
                <a:lnTo>
                  <a:pt x="1217" y="2281"/>
                </a:lnTo>
                <a:lnTo>
                  <a:pt x="1301" y="2258"/>
                </a:lnTo>
                <a:lnTo>
                  <a:pt x="1386" y="2240"/>
                </a:lnTo>
                <a:lnTo>
                  <a:pt x="1472" y="2228"/>
                </a:lnTo>
                <a:lnTo>
                  <a:pt x="1558" y="2220"/>
                </a:lnTo>
                <a:lnTo>
                  <a:pt x="1645" y="2217"/>
                </a:lnTo>
                <a:lnTo>
                  <a:pt x="1733" y="2220"/>
                </a:lnTo>
                <a:lnTo>
                  <a:pt x="1819" y="2228"/>
                </a:lnTo>
                <a:lnTo>
                  <a:pt x="1904" y="2240"/>
                </a:lnTo>
                <a:lnTo>
                  <a:pt x="1990" y="2258"/>
                </a:lnTo>
                <a:lnTo>
                  <a:pt x="2073" y="2280"/>
                </a:lnTo>
                <a:lnTo>
                  <a:pt x="2155" y="2308"/>
                </a:lnTo>
                <a:lnTo>
                  <a:pt x="2233" y="2339"/>
                </a:lnTo>
                <a:lnTo>
                  <a:pt x="2309" y="2375"/>
                </a:lnTo>
                <a:lnTo>
                  <a:pt x="2383" y="2415"/>
                </a:lnTo>
                <a:lnTo>
                  <a:pt x="2455" y="2459"/>
                </a:lnTo>
                <a:lnTo>
                  <a:pt x="2525" y="2507"/>
                </a:lnTo>
                <a:lnTo>
                  <a:pt x="2592" y="2560"/>
                </a:lnTo>
                <a:lnTo>
                  <a:pt x="2662" y="2621"/>
                </a:lnTo>
                <a:lnTo>
                  <a:pt x="2728" y="2687"/>
                </a:lnTo>
                <a:lnTo>
                  <a:pt x="2790" y="2755"/>
                </a:lnTo>
                <a:lnTo>
                  <a:pt x="2848" y="2828"/>
                </a:lnTo>
                <a:lnTo>
                  <a:pt x="2902" y="2905"/>
                </a:lnTo>
                <a:lnTo>
                  <a:pt x="2951" y="2984"/>
                </a:lnTo>
                <a:lnTo>
                  <a:pt x="2996" y="3066"/>
                </a:lnTo>
                <a:lnTo>
                  <a:pt x="3036" y="3151"/>
                </a:lnTo>
                <a:lnTo>
                  <a:pt x="3071" y="3238"/>
                </a:lnTo>
                <a:lnTo>
                  <a:pt x="3101" y="3327"/>
                </a:lnTo>
                <a:lnTo>
                  <a:pt x="3125" y="3419"/>
                </a:lnTo>
                <a:lnTo>
                  <a:pt x="3290" y="3376"/>
                </a:lnTo>
                <a:lnTo>
                  <a:pt x="3265" y="3282"/>
                </a:lnTo>
                <a:lnTo>
                  <a:pt x="3235" y="3191"/>
                </a:lnTo>
                <a:lnTo>
                  <a:pt x="3201" y="3100"/>
                </a:lnTo>
                <a:lnTo>
                  <a:pt x="3161" y="3013"/>
                </a:lnTo>
                <a:lnTo>
                  <a:pt x="3117" y="2927"/>
                </a:lnTo>
                <a:lnTo>
                  <a:pt x="3068" y="2844"/>
                </a:lnTo>
                <a:close/>
                <a:moveTo>
                  <a:pt x="752" y="1108"/>
                </a:moveTo>
                <a:lnTo>
                  <a:pt x="755" y="1031"/>
                </a:lnTo>
                <a:lnTo>
                  <a:pt x="764" y="957"/>
                </a:lnTo>
                <a:lnTo>
                  <a:pt x="778" y="884"/>
                </a:lnTo>
                <a:lnTo>
                  <a:pt x="798" y="813"/>
                </a:lnTo>
                <a:lnTo>
                  <a:pt x="824" y="745"/>
                </a:lnTo>
                <a:lnTo>
                  <a:pt x="853" y="680"/>
                </a:lnTo>
                <a:lnTo>
                  <a:pt x="888" y="617"/>
                </a:lnTo>
                <a:lnTo>
                  <a:pt x="926" y="558"/>
                </a:lnTo>
                <a:lnTo>
                  <a:pt x="969" y="501"/>
                </a:lnTo>
                <a:lnTo>
                  <a:pt x="1016" y="449"/>
                </a:lnTo>
                <a:lnTo>
                  <a:pt x="1066" y="401"/>
                </a:lnTo>
                <a:lnTo>
                  <a:pt x="1120" y="356"/>
                </a:lnTo>
                <a:lnTo>
                  <a:pt x="1177" y="316"/>
                </a:lnTo>
                <a:lnTo>
                  <a:pt x="1237" y="280"/>
                </a:lnTo>
                <a:lnTo>
                  <a:pt x="1300" y="250"/>
                </a:lnTo>
                <a:lnTo>
                  <a:pt x="1366" y="224"/>
                </a:lnTo>
                <a:lnTo>
                  <a:pt x="1435" y="203"/>
                </a:lnTo>
                <a:lnTo>
                  <a:pt x="1505" y="188"/>
                </a:lnTo>
                <a:lnTo>
                  <a:pt x="1576" y="179"/>
                </a:lnTo>
                <a:lnTo>
                  <a:pt x="1650" y="176"/>
                </a:lnTo>
                <a:lnTo>
                  <a:pt x="1723" y="179"/>
                </a:lnTo>
                <a:lnTo>
                  <a:pt x="1795" y="188"/>
                </a:lnTo>
                <a:lnTo>
                  <a:pt x="1865" y="203"/>
                </a:lnTo>
                <a:lnTo>
                  <a:pt x="1933" y="224"/>
                </a:lnTo>
                <a:lnTo>
                  <a:pt x="1999" y="250"/>
                </a:lnTo>
                <a:lnTo>
                  <a:pt x="2062" y="280"/>
                </a:lnTo>
                <a:lnTo>
                  <a:pt x="2122" y="316"/>
                </a:lnTo>
                <a:lnTo>
                  <a:pt x="2179" y="356"/>
                </a:lnTo>
                <a:lnTo>
                  <a:pt x="2233" y="401"/>
                </a:lnTo>
                <a:lnTo>
                  <a:pt x="2284" y="449"/>
                </a:lnTo>
                <a:lnTo>
                  <a:pt x="2330" y="501"/>
                </a:lnTo>
                <a:lnTo>
                  <a:pt x="2373" y="558"/>
                </a:lnTo>
                <a:lnTo>
                  <a:pt x="2412" y="617"/>
                </a:lnTo>
                <a:lnTo>
                  <a:pt x="2446" y="680"/>
                </a:lnTo>
                <a:lnTo>
                  <a:pt x="2477" y="745"/>
                </a:lnTo>
                <a:lnTo>
                  <a:pt x="2501" y="813"/>
                </a:lnTo>
                <a:lnTo>
                  <a:pt x="2521" y="884"/>
                </a:lnTo>
                <a:lnTo>
                  <a:pt x="2535" y="957"/>
                </a:lnTo>
                <a:lnTo>
                  <a:pt x="2544" y="1031"/>
                </a:lnTo>
                <a:lnTo>
                  <a:pt x="2547" y="1108"/>
                </a:lnTo>
                <a:lnTo>
                  <a:pt x="2544" y="1184"/>
                </a:lnTo>
                <a:lnTo>
                  <a:pt x="2535" y="1259"/>
                </a:lnTo>
                <a:lnTo>
                  <a:pt x="2521" y="1331"/>
                </a:lnTo>
                <a:lnTo>
                  <a:pt x="2501" y="1401"/>
                </a:lnTo>
                <a:lnTo>
                  <a:pt x="2477" y="1470"/>
                </a:lnTo>
                <a:lnTo>
                  <a:pt x="2446" y="1535"/>
                </a:lnTo>
                <a:lnTo>
                  <a:pt x="2412" y="1598"/>
                </a:lnTo>
                <a:lnTo>
                  <a:pt x="2373" y="1657"/>
                </a:lnTo>
                <a:lnTo>
                  <a:pt x="2330" y="1713"/>
                </a:lnTo>
                <a:lnTo>
                  <a:pt x="2284" y="1766"/>
                </a:lnTo>
                <a:lnTo>
                  <a:pt x="2233" y="1814"/>
                </a:lnTo>
                <a:lnTo>
                  <a:pt x="2179" y="1859"/>
                </a:lnTo>
                <a:lnTo>
                  <a:pt x="2122" y="1899"/>
                </a:lnTo>
                <a:lnTo>
                  <a:pt x="2062" y="1935"/>
                </a:lnTo>
                <a:lnTo>
                  <a:pt x="1999" y="1966"/>
                </a:lnTo>
                <a:lnTo>
                  <a:pt x="1933" y="1991"/>
                </a:lnTo>
                <a:lnTo>
                  <a:pt x="1865" y="2012"/>
                </a:lnTo>
                <a:lnTo>
                  <a:pt x="1795" y="2026"/>
                </a:lnTo>
                <a:lnTo>
                  <a:pt x="1723" y="2035"/>
                </a:lnTo>
                <a:lnTo>
                  <a:pt x="1650" y="2039"/>
                </a:lnTo>
                <a:lnTo>
                  <a:pt x="1576" y="2035"/>
                </a:lnTo>
                <a:lnTo>
                  <a:pt x="1505" y="2026"/>
                </a:lnTo>
                <a:lnTo>
                  <a:pt x="1435" y="2012"/>
                </a:lnTo>
                <a:lnTo>
                  <a:pt x="1366" y="1991"/>
                </a:lnTo>
                <a:lnTo>
                  <a:pt x="1300" y="1966"/>
                </a:lnTo>
                <a:lnTo>
                  <a:pt x="1237" y="1935"/>
                </a:lnTo>
                <a:lnTo>
                  <a:pt x="1177" y="1899"/>
                </a:lnTo>
                <a:lnTo>
                  <a:pt x="1120" y="1859"/>
                </a:lnTo>
                <a:lnTo>
                  <a:pt x="1066" y="1814"/>
                </a:lnTo>
                <a:lnTo>
                  <a:pt x="1016" y="1766"/>
                </a:lnTo>
                <a:lnTo>
                  <a:pt x="969" y="1713"/>
                </a:lnTo>
                <a:lnTo>
                  <a:pt x="926" y="1657"/>
                </a:lnTo>
                <a:lnTo>
                  <a:pt x="888" y="1598"/>
                </a:lnTo>
                <a:lnTo>
                  <a:pt x="853" y="1535"/>
                </a:lnTo>
                <a:lnTo>
                  <a:pt x="824" y="1470"/>
                </a:lnTo>
                <a:lnTo>
                  <a:pt x="798" y="1401"/>
                </a:lnTo>
                <a:lnTo>
                  <a:pt x="778" y="1331"/>
                </a:lnTo>
                <a:lnTo>
                  <a:pt x="764" y="1259"/>
                </a:lnTo>
                <a:lnTo>
                  <a:pt x="755" y="1184"/>
                </a:lnTo>
                <a:lnTo>
                  <a:pt x="752" y="110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nvGrpSpPr>
          <p:cNvPr id="30" name="组合 29"/>
          <p:cNvGrpSpPr/>
          <p:nvPr/>
        </p:nvGrpSpPr>
        <p:grpSpPr>
          <a:xfrm>
            <a:off x="7125940" y="5610844"/>
            <a:ext cx="104968" cy="149989"/>
            <a:chOff x="11101388" y="-2608263"/>
            <a:chExt cx="4789488" cy="6843714"/>
          </a:xfrm>
          <a:solidFill>
            <a:schemeClr val="tx1"/>
          </a:solidFill>
        </p:grpSpPr>
        <p:sp>
          <p:nvSpPr>
            <p:cNvPr id="28" name="Freeform 11"/>
            <p:cNvSpPr>
              <a:spLocks/>
            </p:cNvSpPr>
            <p:nvPr/>
          </p:nvSpPr>
          <p:spPr bwMode="auto">
            <a:xfrm>
              <a:off x="11101388" y="641350"/>
              <a:ext cx="4789488" cy="3594101"/>
            </a:xfrm>
            <a:custGeom>
              <a:avLst/>
              <a:gdLst>
                <a:gd name="T0" fmla="*/ 3013 w 3017"/>
                <a:gd name="T1" fmla="*/ 80 h 2264"/>
                <a:gd name="T2" fmla="*/ 2986 w 3017"/>
                <a:gd name="T3" fmla="*/ 32 h 2264"/>
                <a:gd name="T4" fmla="*/ 2937 w 3017"/>
                <a:gd name="T5" fmla="*/ 4 h 2264"/>
                <a:gd name="T6" fmla="*/ 2881 w 3017"/>
                <a:gd name="T7" fmla="*/ 4 h 2264"/>
                <a:gd name="T8" fmla="*/ 2833 w 3017"/>
                <a:gd name="T9" fmla="*/ 32 h 2264"/>
                <a:gd name="T10" fmla="*/ 2805 w 3017"/>
                <a:gd name="T11" fmla="*/ 80 h 2264"/>
                <a:gd name="T12" fmla="*/ 2797 w 3017"/>
                <a:gd name="T13" fmla="*/ 210 h 2264"/>
                <a:gd name="T14" fmla="*/ 2767 w 3017"/>
                <a:gd name="T15" fmla="*/ 405 h 2264"/>
                <a:gd name="T16" fmla="*/ 2708 w 3017"/>
                <a:gd name="T17" fmla="*/ 589 h 2264"/>
                <a:gd name="T18" fmla="*/ 2624 w 3017"/>
                <a:gd name="T19" fmla="*/ 761 h 2264"/>
                <a:gd name="T20" fmla="*/ 2517 w 3017"/>
                <a:gd name="T21" fmla="*/ 917 h 2264"/>
                <a:gd name="T22" fmla="*/ 2389 w 3017"/>
                <a:gd name="T23" fmla="*/ 1055 h 2264"/>
                <a:gd name="T24" fmla="*/ 2241 w 3017"/>
                <a:gd name="T25" fmla="*/ 1173 h 2264"/>
                <a:gd name="T26" fmla="*/ 2076 w 3017"/>
                <a:gd name="T27" fmla="*/ 1270 h 2264"/>
                <a:gd name="T28" fmla="*/ 1898 w 3017"/>
                <a:gd name="T29" fmla="*/ 1342 h 2264"/>
                <a:gd name="T30" fmla="*/ 1708 w 3017"/>
                <a:gd name="T31" fmla="*/ 1387 h 2264"/>
                <a:gd name="T32" fmla="*/ 1508 w 3017"/>
                <a:gd name="T33" fmla="*/ 1401 h 2264"/>
                <a:gd name="T34" fmla="*/ 1309 w 3017"/>
                <a:gd name="T35" fmla="*/ 1387 h 2264"/>
                <a:gd name="T36" fmla="*/ 1119 w 3017"/>
                <a:gd name="T37" fmla="*/ 1342 h 2264"/>
                <a:gd name="T38" fmla="*/ 940 w 3017"/>
                <a:gd name="T39" fmla="*/ 1270 h 2264"/>
                <a:gd name="T40" fmla="*/ 776 w 3017"/>
                <a:gd name="T41" fmla="*/ 1173 h 2264"/>
                <a:gd name="T42" fmla="*/ 628 w 3017"/>
                <a:gd name="T43" fmla="*/ 1055 h 2264"/>
                <a:gd name="T44" fmla="*/ 500 w 3017"/>
                <a:gd name="T45" fmla="*/ 917 h 2264"/>
                <a:gd name="T46" fmla="*/ 393 w 3017"/>
                <a:gd name="T47" fmla="*/ 761 h 2264"/>
                <a:gd name="T48" fmla="*/ 308 w 3017"/>
                <a:gd name="T49" fmla="*/ 589 h 2264"/>
                <a:gd name="T50" fmla="*/ 250 w 3017"/>
                <a:gd name="T51" fmla="*/ 405 h 2264"/>
                <a:gd name="T52" fmla="*/ 220 w 3017"/>
                <a:gd name="T53" fmla="*/ 210 h 2264"/>
                <a:gd name="T54" fmla="*/ 212 w 3017"/>
                <a:gd name="T55" fmla="*/ 80 h 2264"/>
                <a:gd name="T56" fmla="*/ 183 w 3017"/>
                <a:gd name="T57" fmla="*/ 32 h 2264"/>
                <a:gd name="T58" fmla="*/ 136 w 3017"/>
                <a:gd name="T59" fmla="*/ 4 h 2264"/>
                <a:gd name="T60" fmla="*/ 79 w 3017"/>
                <a:gd name="T61" fmla="*/ 4 h 2264"/>
                <a:gd name="T62" fmla="*/ 32 w 3017"/>
                <a:gd name="T63" fmla="*/ 32 h 2264"/>
                <a:gd name="T64" fmla="*/ 4 w 3017"/>
                <a:gd name="T65" fmla="*/ 80 h 2264"/>
                <a:gd name="T66" fmla="*/ 4 w 3017"/>
                <a:gd name="T67" fmla="*/ 222 h 2264"/>
                <a:gd name="T68" fmla="*/ 37 w 3017"/>
                <a:gd name="T69" fmla="*/ 439 h 2264"/>
                <a:gd name="T70" fmla="*/ 100 w 3017"/>
                <a:gd name="T71" fmla="*/ 647 h 2264"/>
                <a:gd name="T72" fmla="*/ 190 w 3017"/>
                <a:gd name="T73" fmla="*/ 839 h 2264"/>
                <a:gd name="T74" fmla="*/ 305 w 3017"/>
                <a:gd name="T75" fmla="*/ 1018 h 2264"/>
                <a:gd name="T76" fmla="*/ 444 w 3017"/>
                <a:gd name="T77" fmla="*/ 1176 h 2264"/>
                <a:gd name="T78" fmla="*/ 604 w 3017"/>
                <a:gd name="T79" fmla="*/ 1315 h 2264"/>
                <a:gd name="T80" fmla="*/ 782 w 3017"/>
                <a:gd name="T81" fmla="*/ 1430 h 2264"/>
                <a:gd name="T82" fmla="*/ 975 w 3017"/>
                <a:gd name="T83" fmla="*/ 1520 h 2264"/>
                <a:gd name="T84" fmla="*/ 1182 w 3017"/>
                <a:gd name="T85" fmla="*/ 1582 h 2264"/>
                <a:gd name="T86" fmla="*/ 1401 w 3017"/>
                <a:gd name="T87" fmla="*/ 1613 h 2264"/>
                <a:gd name="T88" fmla="*/ 1401 w 3017"/>
                <a:gd name="T89" fmla="*/ 2156 h 2264"/>
                <a:gd name="T90" fmla="*/ 1415 w 3017"/>
                <a:gd name="T91" fmla="*/ 2210 h 2264"/>
                <a:gd name="T92" fmla="*/ 1454 w 3017"/>
                <a:gd name="T93" fmla="*/ 2249 h 2264"/>
                <a:gd name="T94" fmla="*/ 1508 w 3017"/>
                <a:gd name="T95" fmla="*/ 2264 h 2264"/>
                <a:gd name="T96" fmla="*/ 1563 w 3017"/>
                <a:gd name="T97" fmla="*/ 2249 h 2264"/>
                <a:gd name="T98" fmla="*/ 1601 w 3017"/>
                <a:gd name="T99" fmla="*/ 2210 h 2264"/>
                <a:gd name="T100" fmla="*/ 1617 w 3017"/>
                <a:gd name="T101" fmla="*/ 2156 h 2264"/>
                <a:gd name="T102" fmla="*/ 1617 w 3017"/>
                <a:gd name="T103" fmla="*/ 1613 h 2264"/>
                <a:gd name="T104" fmla="*/ 1835 w 3017"/>
                <a:gd name="T105" fmla="*/ 1582 h 2264"/>
                <a:gd name="T106" fmla="*/ 2042 w 3017"/>
                <a:gd name="T107" fmla="*/ 1520 h 2264"/>
                <a:gd name="T108" fmla="*/ 2236 w 3017"/>
                <a:gd name="T109" fmla="*/ 1430 h 2264"/>
                <a:gd name="T110" fmla="*/ 2414 w 3017"/>
                <a:gd name="T111" fmla="*/ 1315 h 2264"/>
                <a:gd name="T112" fmla="*/ 2573 w 3017"/>
                <a:gd name="T113" fmla="*/ 1176 h 2264"/>
                <a:gd name="T114" fmla="*/ 2712 w 3017"/>
                <a:gd name="T115" fmla="*/ 1018 h 2264"/>
                <a:gd name="T116" fmla="*/ 2827 w 3017"/>
                <a:gd name="T117" fmla="*/ 839 h 2264"/>
                <a:gd name="T118" fmla="*/ 2918 w 3017"/>
                <a:gd name="T119" fmla="*/ 647 h 2264"/>
                <a:gd name="T120" fmla="*/ 2980 w 3017"/>
                <a:gd name="T121" fmla="*/ 439 h 2264"/>
                <a:gd name="T122" fmla="*/ 3013 w 3017"/>
                <a:gd name="T123" fmla="*/ 2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7" h="2264">
                  <a:moveTo>
                    <a:pt x="3017" y="108"/>
                  </a:moveTo>
                  <a:lnTo>
                    <a:pt x="3013" y="80"/>
                  </a:lnTo>
                  <a:lnTo>
                    <a:pt x="3003" y="54"/>
                  </a:lnTo>
                  <a:lnTo>
                    <a:pt x="2986" y="32"/>
                  </a:lnTo>
                  <a:lnTo>
                    <a:pt x="2963" y="16"/>
                  </a:lnTo>
                  <a:lnTo>
                    <a:pt x="2937" y="4"/>
                  </a:lnTo>
                  <a:lnTo>
                    <a:pt x="2910" y="0"/>
                  </a:lnTo>
                  <a:lnTo>
                    <a:pt x="2881" y="4"/>
                  </a:lnTo>
                  <a:lnTo>
                    <a:pt x="2855" y="16"/>
                  </a:lnTo>
                  <a:lnTo>
                    <a:pt x="2833" y="32"/>
                  </a:lnTo>
                  <a:lnTo>
                    <a:pt x="2816" y="54"/>
                  </a:lnTo>
                  <a:lnTo>
                    <a:pt x="2805" y="80"/>
                  </a:lnTo>
                  <a:lnTo>
                    <a:pt x="2801" y="108"/>
                  </a:lnTo>
                  <a:lnTo>
                    <a:pt x="2797" y="210"/>
                  </a:lnTo>
                  <a:lnTo>
                    <a:pt x="2785" y="308"/>
                  </a:lnTo>
                  <a:lnTo>
                    <a:pt x="2767" y="405"/>
                  </a:lnTo>
                  <a:lnTo>
                    <a:pt x="2741" y="498"/>
                  </a:lnTo>
                  <a:lnTo>
                    <a:pt x="2708" y="589"/>
                  </a:lnTo>
                  <a:lnTo>
                    <a:pt x="2670" y="677"/>
                  </a:lnTo>
                  <a:lnTo>
                    <a:pt x="2624" y="761"/>
                  </a:lnTo>
                  <a:lnTo>
                    <a:pt x="2573" y="841"/>
                  </a:lnTo>
                  <a:lnTo>
                    <a:pt x="2517" y="917"/>
                  </a:lnTo>
                  <a:lnTo>
                    <a:pt x="2456" y="989"/>
                  </a:lnTo>
                  <a:lnTo>
                    <a:pt x="2389" y="1055"/>
                  </a:lnTo>
                  <a:lnTo>
                    <a:pt x="2317" y="1117"/>
                  </a:lnTo>
                  <a:lnTo>
                    <a:pt x="2241" y="1173"/>
                  </a:lnTo>
                  <a:lnTo>
                    <a:pt x="2161" y="1224"/>
                  </a:lnTo>
                  <a:lnTo>
                    <a:pt x="2076" y="1270"/>
                  </a:lnTo>
                  <a:lnTo>
                    <a:pt x="1990" y="1309"/>
                  </a:lnTo>
                  <a:lnTo>
                    <a:pt x="1898" y="1342"/>
                  </a:lnTo>
                  <a:lnTo>
                    <a:pt x="1805" y="1367"/>
                  </a:lnTo>
                  <a:lnTo>
                    <a:pt x="1708" y="1387"/>
                  </a:lnTo>
                  <a:lnTo>
                    <a:pt x="1610" y="1397"/>
                  </a:lnTo>
                  <a:lnTo>
                    <a:pt x="1508" y="1401"/>
                  </a:lnTo>
                  <a:lnTo>
                    <a:pt x="1407" y="1397"/>
                  </a:lnTo>
                  <a:lnTo>
                    <a:pt x="1309" y="1387"/>
                  </a:lnTo>
                  <a:lnTo>
                    <a:pt x="1212" y="1367"/>
                  </a:lnTo>
                  <a:lnTo>
                    <a:pt x="1119" y="1342"/>
                  </a:lnTo>
                  <a:lnTo>
                    <a:pt x="1028" y="1309"/>
                  </a:lnTo>
                  <a:lnTo>
                    <a:pt x="940" y="1270"/>
                  </a:lnTo>
                  <a:lnTo>
                    <a:pt x="856" y="1224"/>
                  </a:lnTo>
                  <a:lnTo>
                    <a:pt x="776" y="1173"/>
                  </a:lnTo>
                  <a:lnTo>
                    <a:pt x="700" y="1117"/>
                  </a:lnTo>
                  <a:lnTo>
                    <a:pt x="628" y="1055"/>
                  </a:lnTo>
                  <a:lnTo>
                    <a:pt x="562" y="989"/>
                  </a:lnTo>
                  <a:lnTo>
                    <a:pt x="500" y="917"/>
                  </a:lnTo>
                  <a:lnTo>
                    <a:pt x="444" y="841"/>
                  </a:lnTo>
                  <a:lnTo>
                    <a:pt x="393" y="761"/>
                  </a:lnTo>
                  <a:lnTo>
                    <a:pt x="347" y="677"/>
                  </a:lnTo>
                  <a:lnTo>
                    <a:pt x="308" y="589"/>
                  </a:lnTo>
                  <a:lnTo>
                    <a:pt x="275" y="498"/>
                  </a:lnTo>
                  <a:lnTo>
                    <a:pt x="250" y="405"/>
                  </a:lnTo>
                  <a:lnTo>
                    <a:pt x="231" y="308"/>
                  </a:lnTo>
                  <a:lnTo>
                    <a:pt x="220" y="210"/>
                  </a:lnTo>
                  <a:lnTo>
                    <a:pt x="216" y="108"/>
                  </a:lnTo>
                  <a:lnTo>
                    <a:pt x="212" y="80"/>
                  </a:lnTo>
                  <a:lnTo>
                    <a:pt x="200" y="54"/>
                  </a:lnTo>
                  <a:lnTo>
                    <a:pt x="183" y="32"/>
                  </a:lnTo>
                  <a:lnTo>
                    <a:pt x="162" y="16"/>
                  </a:lnTo>
                  <a:lnTo>
                    <a:pt x="136" y="4"/>
                  </a:lnTo>
                  <a:lnTo>
                    <a:pt x="107" y="0"/>
                  </a:lnTo>
                  <a:lnTo>
                    <a:pt x="79" y="4"/>
                  </a:lnTo>
                  <a:lnTo>
                    <a:pt x="54" y="16"/>
                  </a:lnTo>
                  <a:lnTo>
                    <a:pt x="32" y="32"/>
                  </a:lnTo>
                  <a:lnTo>
                    <a:pt x="15" y="54"/>
                  </a:lnTo>
                  <a:lnTo>
                    <a:pt x="4" y="80"/>
                  </a:lnTo>
                  <a:lnTo>
                    <a:pt x="0" y="108"/>
                  </a:lnTo>
                  <a:lnTo>
                    <a:pt x="4" y="222"/>
                  </a:lnTo>
                  <a:lnTo>
                    <a:pt x="17" y="332"/>
                  </a:lnTo>
                  <a:lnTo>
                    <a:pt x="37" y="439"/>
                  </a:lnTo>
                  <a:lnTo>
                    <a:pt x="64" y="545"/>
                  </a:lnTo>
                  <a:lnTo>
                    <a:pt x="100" y="647"/>
                  </a:lnTo>
                  <a:lnTo>
                    <a:pt x="142" y="745"/>
                  </a:lnTo>
                  <a:lnTo>
                    <a:pt x="190" y="839"/>
                  </a:lnTo>
                  <a:lnTo>
                    <a:pt x="245" y="931"/>
                  </a:lnTo>
                  <a:lnTo>
                    <a:pt x="305" y="1018"/>
                  </a:lnTo>
                  <a:lnTo>
                    <a:pt x="372" y="1100"/>
                  </a:lnTo>
                  <a:lnTo>
                    <a:pt x="444" y="1176"/>
                  </a:lnTo>
                  <a:lnTo>
                    <a:pt x="521" y="1248"/>
                  </a:lnTo>
                  <a:lnTo>
                    <a:pt x="604" y="1315"/>
                  </a:lnTo>
                  <a:lnTo>
                    <a:pt x="690" y="1375"/>
                  </a:lnTo>
                  <a:lnTo>
                    <a:pt x="782" y="1430"/>
                  </a:lnTo>
                  <a:lnTo>
                    <a:pt x="876" y="1478"/>
                  </a:lnTo>
                  <a:lnTo>
                    <a:pt x="975" y="1520"/>
                  </a:lnTo>
                  <a:lnTo>
                    <a:pt x="1077" y="1554"/>
                  </a:lnTo>
                  <a:lnTo>
                    <a:pt x="1182" y="1582"/>
                  </a:lnTo>
                  <a:lnTo>
                    <a:pt x="1291" y="1601"/>
                  </a:lnTo>
                  <a:lnTo>
                    <a:pt x="1401" y="1613"/>
                  </a:lnTo>
                  <a:lnTo>
                    <a:pt x="1401" y="1617"/>
                  </a:lnTo>
                  <a:lnTo>
                    <a:pt x="1401" y="2156"/>
                  </a:lnTo>
                  <a:lnTo>
                    <a:pt x="1405" y="2185"/>
                  </a:lnTo>
                  <a:lnTo>
                    <a:pt x="1415" y="2210"/>
                  </a:lnTo>
                  <a:lnTo>
                    <a:pt x="1432" y="2232"/>
                  </a:lnTo>
                  <a:lnTo>
                    <a:pt x="1454" y="2249"/>
                  </a:lnTo>
                  <a:lnTo>
                    <a:pt x="1480" y="2260"/>
                  </a:lnTo>
                  <a:lnTo>
                    <a:pt x="1508" y="2264"/>
                  </a:lnTo>
                  <a:lnTo>
                    <a:pt x="1537" y="2260"/>
                  </a:lnTo>
                  <a:lnTo>
                    <a:pt x="1563" y="2249"/>
                  </a:lnTo>
                  <a:lnTo>
                    <a:pt x="1585" y="2232"/>
                  </a:lnTo>
                  <a:lnTo>
                    <a:pt x="1601" y="2210"/>
                  </a:lnTo>
                  <a:lnTo>
                    <a:pt x="1613" y="2185"/>
                  </a:lnTo>
                  <a:lnTo>
                    <a:pt x="1617" y="2156"/>
                  </a:lnTo>
                  <a:lnTo>
                    <a:pt x="1617" y="1617"/>
                  </a:lnTo>
                  <a:lnTo>
                    <a:pt x="1617" y="1613"/>
                  </a:lnTo>
                  <a:lnTo>
                    <a:pt x="1727" y="1601"/>
                  </a:lnTo>
                  <a:lnTo>
                    <a:pt x="1835" y="1582"/>
                  </a:lnTo>
                  <a:lnTo>
                    <a:pt x="1940" y="1554"/>
                  </a:lnTo>
                  <a:lnTo>
                    <a:pt x="2042" y="1520"/>
                  </a:lnTo>
                  <a:lnTo>
                    <a:pt x="2140" y="1478"/>
                  </a:lnTo>
                  <a:lnTo>
                    <a:pt x="2236" y="1430"/>
                  </a:lnTo>
                  <a:lnTo>
                    <a:pt x="2327" y="1375"/>
                  </a:lnTo>
                  <a:lnTo>
                    <a:pt x="2414" y="1315"/>
                  </a:lnTo>
                  <a:lnTo>
                    <a:pt x="2496" y="1248"/>
                  </a:lnTo>
                  <a:lnTo>
                    <a:pt x="2573" y="1176"/>
                  </a:lnTo>
                  <a:lnTo>
                    <a:pt x="2645" y="1100"/>
                  </a:lnTo>
                  <a:lnTo>
                    <a:pt x="2712" y="1018"/>
                  </a:lnTo>
                  <a:lnTo>
                    <a:pt x="2772" y="931"/>
                  </a:lnTo>
                  <a:lnTo>
                    <a:pt x="2827" y="839"/>
                  </a:lnTo>
                  <a:lnTo>
                    <a:pt x="2876" y="745"/>
                  </a:lnTo>
                  <a:lnTo>
                    <a:pt x="2918" y="647"/>
                  </a:lnTo>
                  <a:lnTo>
                    <a:pt x="2953" y="545"/>
                  </a:lnTo>
                  <a:lnTo>
                    <a:pt x="2980" y="439"/>
                  </a:lnTo>
                  <a:lnTo>
                    <a:pt x="3000" y="332"/>
                  </a:lnTo>
                  <a:lnTo>
                    <a:pt x="3013" y="222"/>
                  </a:lnTo>
                  <a:lnTo>
                    <a:pt x="3017"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9" name="Freeform 12"/>
            <p:cNvSpPr>
              <a:spLocks noEditPoints="1"/>
            </p:cNvSpPr>
            <p:nvPr/>
          </p:nvSpPr>
          <p:spPr bwMode="auto">
            <a:xfrm>
              <a:off x="11957050" y="-2608263"/>
              <a:ext cx="3078163" cy="4960938"/>
            </a:xfrm>
            <a:custGeom>
              <a:avLst/>
              <a:gdLst>
                <a:gd name="T0" fmla="*/ 1144 w 1939"/>
                <a:gd name="T1" fmla="*/ 3110 h 3125"/>
                <a:gd name="T2" fmla="*/ 1385 w 1939"/>
                <a:gd name="T3" fmla="*/ 3032 h 3125"/>
                <a:gd name="T4" fmla="*/ 1595 w 1939"/>
                <a:gd name="T5" fmla="*/ 2897 h 3125"/>
                <a:gd name="T6" fmla="*/ 1762 w 1939"/>
                <a:gd name="T7" fmla="*/ 2715 h 3125"/>
                <a:gd name="T8" fmla="*/ 1879 w 1939"/>
                <a:gd name="T9" fmla="*/ 2494 h 3125"/>
                <a:gd name="T10" fmla="*/ 1935 w 1939"/>
                <a:gd name="T11" fmla="*/ 2244 h 3125"/>
                <a:gd name="T12" fmla="*/ 1935 w 1939"/>
                <a:gd name="T13" fmla="*/ 882 h 3125"/>
                <a:gd name="T14" fmla="*/ 1879 w 1939"/>
                <a:gd name="T15" fmla="*/ 632 h 3125"/>
                <a:gd name="T16" fmla="*/ 1762 w 1939"/>
                <a:gd name="T17" fmla="*/ 411 h 3125"/>
                <a:gd name="T18" fmla="*/ 1595 w 1939"/>
                <a:gd name="T19" fmla="*/ 228 h 3125"/>
                <a:gd name="T20" fmla="*/ 1385 w 1939"/>
                <a:gd name="T21" fmla="*/ 94 h 3125"/>
                <a:gd name="T22" fmla="*/ 1144 w 1939"/>
                <a:gd name="T23" fmla="*/ 16 h 3125"/>
                <a:gd name="T24" fmla="*/ 881 w 1939"/>
                <a:gd name="T25" fmla="*/ 4 h 3125"/>
                <a:gd name="T26" fmla="*/ 631 w 1939"/>
                <a:gd name="T27" fmla="*/ 61 h 3125"/>
                <a:gd name="T28" fmla="*/ 410 w 1939"/>
                <a:gd name="T29" fmla="*/ 178 h 3125"/>
                <a:gd name="T30" fmla="*/ 228 w 1939"/>
                <a:gd name="T31" fmla="*/ 346 h 3125"/>
                <a:gd name="T32" fmla="*/ 93 w 1939"/>
                <a:gd name="T33" fmla="*/ 554 h 3125"/>
                <a:gd name="T34" fmla="*/ 15 w 1939"/>
                <a:gd name="T35" fmla="*/ 796 h 3125"/>
                <a:gd name="T36" fmla="*/ 0 w 1939"/>
                <a:gd name="T37" fmla="*/ 2155 h 3125"/>
                <a:gd name="T38" fmla="*/ 34 w 1939"/>
                <a:gd name="T39" fmla="*/ 2414 h 3125"/>
                <a:gd name="T40" fmla="*/ 133 w 1939"/>
                <a:gd name="T41" fmla="*/ 2646 h 3125"/>
                <a:gd name="T42" fmla="*/ 284 w 1939"/>
                <a:gd name="T43" fmla="*/ 2841 h 3125"/>
                <a:gd name="T44" fmla="*/ 479 w 1939"/>
                <a:gd name="T45" fmla="*/ 2993 h 3125"/>
                <a:gd name="T46" fmla="*/ 711 w 1939"/>
                <a:gd name="T47" fmla="*/ 3091 h 3125"/>
                <a:gd name="T48" fmla="*/ 969 w 1939"/>
                <a:gd name="T49" fmla="*/ 3125 h 3125"/>
                <a:gd name="T50" fmla="*/ 231 w 1939"/>
                <a:gd name="T51" fmla="*/ 818 h 3125"/>
                <a:gd name="T52" fmla="*/ 307 w 1939"/>
                <a:gd name="T53" fmla="*/ 611 h 3125"/>
                <a:gd name="T54" fmla="*/ 436 w 1939"/>
                <a:gd name="T55" fmla="*/ 437 h 3125"/>
                <a:gd name="T56" fmla="*/ 610 w 1939"/>
                <a:gd name="T57" fmla="*/ 308 h 3125"/>
                <a:gd name="T58" fmla="*/ 817 w 1939"/>
                <a:gd name="T59" fmla="*/ 232 h 3125"/>
                <a:gd name="T60" fmla="*/ 1046 w 1939"/>
                <a:gd name="T61" fmla="*/ 220 h 3125"/>
                <a:gd name="T62" fmla="*/ 1262 w 1939"/>
                <a:gd name="T63" fmla="*/ 275 h 3125"/>
                <a:gd name="T64" fmla="*/ 1449 w 1939"/>
                <a:gd name="T65" fmla="*/ 389 h 3125"/>
                <a:gd name="T66" fmla="*/ 1595 w 1939"/>
                <a:gd name="T67" fmla="*/ 548 h 3125"/>
                <a:gd name="T68" fmla="*/ 1690 w 1939"/>
                <a:gd name="T69" fmla="*/ 746 h 3125"/>
                <a:gd name="T70" fmla="*/ 1724 w 1939"/>
                <a:gd name="T71" fmla="*/ 970 h 3125"/>
                <a:gd name="T72" fmla="*/ 1708 w 1939"/>
                <a:gd name="T73" fmla="*/ 2308 h 3125"/>
                <a:gd name="T74" fmla="*/ 1633 w 1939"/>
                <a:gd name="T75" fmla="*/ 2515 h 3125"/>
                <a:gd name="T76" fmla="*/ 1503 w 1939"/>
                <a:gd name="T77" fmla="*/ 2689 h 3125"/>
                <a:gd name="T78" fmla="*/ 1329 w 1939"/>
                <a:gd name="T79" fmla="*/ 2818 h 3125"/>
                <a:gd name="T80" fmla="*/ 1121 w 1939"/>
                <a:gd name="T81" fmla="*/ 2894 h 3125"/>
                <a:gd name="T82" fmla="*/ 893 w 1939"/>
                <a:gd name="T83" fmla="*/ 2906 h 3125"/>
                <a:gd name="T84" fmla="*/ 676 w 1939"/>
                <a:gd name="T85" fmla="*/ 2850 h 3125"/>
                <a:gd name="T86" fmla="*/ 490 w 1939"/>
                <a:gd name="T87" fmla="*/ 2737 h 3125"/>
                <a:gd name="T88" fmla="*/ 345 w 1939"/>
                <a:gd name="T89" fmla="*/ 2578 h 3125"/>
                <a:gd name="T90" fmla="*/ 249 w 1939"/>
                <a:gd name="T91" fmla="*/ 2380 h 3125"/>
                <a:gd name="T92" fmla="*/ 215 w 1939"/>
                <a:gd name="T93" fmla="*/ 2155 h 3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3125">
                  <a:moveTo>
                    <a:pt x="969" y="3125"/>
                  </a:moveTo>
                  <a:lnTo>
                    <a:pt x="1058" y="3121"/>
                  </a:lnTo>
                  <a:lnTo>
                    <a:pt x="1144" y="3110"/>
                  </a:lnTo>
                  <a:lnTo>
                    <a:pt x="1227" y="3091"/>
                  </a:lnTo>
                  <a:lnTo>
                    <a:pt x="1308" y="3065"/>
                  </a:lnTo>
                  <a:lnTo>
                    <a:pt x="1385" y="3032"/>
                  </a:lnTo>
                  <a:lnTo>
                    <a:pt x="1458" y="2993"/>
                  </a:lnTo>
                  <a:lnTo>
                    <a:pt x="1529" y="2948"/>
                  </a:lnTo>
                  <a:lnTo>
                    <a:pt x="1595" y="2897"/>
                  </a:lnTo>
                  <a:lnTo>
                    <a:pt x="1655" y="2841"/>
                  </a:lnTo>
                  <a:lnTo>
                    <a:pt x="1711" y="2780"/>
                  </a:lnTo>
                  <a:lnTo>
                    <a:pt x="1762" y="2715"/>
                  </a:lnTo>
                  <a:lnTo>
                    <a:pt x="1807" y="2646"/>
                  </a:lnTo>
                  <a:lnTo>
                    <a:pt x="1846" y="2571"/>
                  </a:lnTo>
                  <a:lnTo>
                    <a:pt x="1879" y="2494"/>
                  </a:lnTo>
                  <a:lnTo>
                    <a:pt x="1905" y="2414"/>
                  </a:lnTo>
                  <a:lnTo>
                    <a:pt x="1923" y="2330"/>
                  </a:lnTo>
                  <a:lnTo>
                    <a:pt x="1935" y="2244"/>
                  </a:lnTo>
                  <a:lnTo>
                    <a:pt x="1939" y="2155"/>
                  </a:lnTo>
                  <a:lnTo>
                    <a:pt x="1939" y="970"/>
                  </a:lnTo>
                  <a:lnTo>
                    <a:pt x="1935" y="882"/>
                  </a:lnTo>
                  <a:lnTo>
                    <a:pt x="1923" y="796"/>
                  </a:lnTo>
                  <a:lnTo>
                    <a:pt x="1905" y="712"/>
                  </a:lnTo>
                  <a:lnTo>
                    <a:pt x="1879" y="632"/>
                  </a:lnTo>
                  <a:lnTo>
                    <a:pt x="1846" y="554"/>
                  </a:lnTo>
                  <a:lnTo>
                    <a:pt x="1807" y="480"/>
                  </a:lnTo>
                  <a:lnTo>
                    <a:pt x="1762" y="411"/>
                  </a:lnTo>
                  <a:lnTo>
                    <a:pt x="1711" y="346"/>
                  </a:lnTo>
                  <a:lnTo>
                    <a:pt x="1655" y="284"/>
                  </a:lnTo>
                  <a:lnTo>
                    <a:pt x="1595" y="228"/>
                  </a:lnTo>
                  <a:lnTo>
                    <a:pt x="1529" y="178"/>
                  </a:lnTo>
                  <a:lnTo>
                    <a:pt x="1458" y="132"/>
                  </a:lnTo>
                  <a:lnTo>
                    <a:pt x="1385" y="94"/>
                  </a:lnTo>
                  <a:lnTo>
                    <a:pt x="1308" y="61"/>
                  </a:lnTo>
                  <a:lnTo>
                    <a:pt x="1227" y="35"/>
                  </a:lnTo>
                  <a:lnTo>
                    <a:pt x="1144" y="16"/>
                  </a:lnTo>
                  <a:lnTo>
                    <a:pt x="1058" y="4"/>
                  </a:lnTo>
                  <a:lnTo>
                    <a:pt x="969" y="0"/>
                  </a:lnTo>
                  <a:lnTo>
                    <a:pt x="881" y="4"/>
                  </a:lnTo>
                  <a:lnTo>
                    <a:pt x="795" y="16"/>
                  </a:lnTo>
                  <a:lnTo>
                    <a:pt x="711" y="35"/>
                  </a:lnTo>
                  <a:lnTo>
                    <a:pt x="631" y="61"/>
                  </a:lnTo>
                  <a:lnTo>
                    <a:pt x="554" y="94"/>
                  </a:lnTo>
                  <a:lnTo>
                    <a:pt x="479" y="132"/>
                  </a:lnTo>
                  <a:lnTo>
                    <a:pt x="410" y="178"/>
                  </a:lnTo>
                  <a:lnTo>
                    <a:pt x="345" y="228"/>
                  </a:lnTo>
                  <a:lnTo>
                    <a:pt x="284" y="284"/>
                  </a:lnTo>
                  <a:lnTo>
                    <a:pt x="228" y="346"/>
                  </a:lnTo>
                  <a:lnTo>
                    <a:pt x="177" y="411"/>
                  </a:lnTo>
                  <a:lnTo>
                    <a:pt x="133" y="480"/>
                  </a:lnTo>
                  <a:lnTo>
                    <a:pt x="93" y="554"/>
                  </a:lnTo>
                  <a:lnTo>
                    <a:pt x="61" y="632"/>
                  </a:lnTo>
                  <a:lnTo>
                    <a:pt x="34" y="712"/>
                  </a:lnTo>
                  <a:lnTo>
                    <a:pt x="15" y="796"/>
                  </a:lnTo>
                  <a:lnTo>
                    <a:pt x="4" y="882"/>
                  </a:lnTo>
                  <a:lnTo>
                    <a:pt x="0" y="970"/>
                  </a:lnTo>
                  <a:lnTo>
                    <a:pt x="0" y="2155"/>
                  </a:lnTo>
                  <a:lnTo>
                    <a:pt x="4" y="2244"/>
                  </a:lnTo>
                  <a:lnTo>
                    <a:pt x="15" y="2330"/>
                  </a:lnTo>
                  <a:lnTo>
                    <a:pt x="34" y="2414"/>
                  </a:lnTo>
                  <a:lnTo>
                    <a:pt x="61" y="2494"/>
                  </a:lnTo>
                  <a:lnTo>
                    <a:pt x="93" y="2571"/>
                  </a:lnTo>
                  <a:lnTo>
                    <a:pt x="133" y="2646"/>
                  </a:lnTo>
                  <a:lnTo>
                    <a:pt x="177" y="2715"/>
                  </a:lnTo>
                  <a:lnTo>
                    <a:pt x="228" y="2780"/>
                  </a:lnTo>
                  <a:lnTo>
                    <a:pt x="284" y="2841"/>
                  </a:lnTo>
                  <a:lnTo>
                    <a:pt x="345" y="2897"/>
                  </a:lnTo>
                  <a:lnTo>
                    <a:pt x="410" y="2948"/>
                  </a:lnTo>
                  <a:lnTo>
                    <a:pt x="479" y="2993"/>
                  </a:lnTo>
                  <a:lnTo>
                    <a:pt x="554" y="3032"/>
                  </a:lnTo>
                  <a:lnTo>
                    <a:pt x="631" y="3065"/>
                  </a:lnTo>
                  <a:lnTo>
                    <a:pt x="711" y="3091"/>
                  </a:lnTo>
                  <a:lnTo>
                    <a:pt x="795" y="3110"/>
                  </a:lnTo>
                  <a:lnTo>
                    <a:pt x="881" y="3121"/>
                  </a:lnTo>
                  <a:lnTo>
                    <a:pt x="969" y="3125"/>
                  </a:lnTo>
                  <a:close/>
                  <a:moveTo>
                    <a:pt x="215" y="970"/>
                  </a:moveTo>
                  <a:lnTo>
                    <a:pt x="219" y="893"/>
                  </a:lnTo>
                  <a:lnTo>
                    <a:pt x="231" y="818"/>
                  </a:lnTo>
                  <a:lnTo>
                    <a:pt x="249" y="746"/>
                  </a:lnTo>
                  <a:lnTo>
                    <a:pt x="275" y="677"/>
                  </a:lnTo>
                  <a:lnTo>
                    <a:pt x="307" y="611"/>
                  </a:lnTo>
                  <a:lnTo>
                    <a:pt x="345" y="548"/>
                  </a:lnTo>
                  <a:lnTo>
                    <a:pt x="388" y="491"/>
                  </a:lnTo>
                  <a:lnTo>
                    <a:pt x="436" y="437"/>
                  </a:lnTo>
                  <a:lnTo>
                    <a:pt x="490" y="389"/>
                  </a:lnTo>
                  <a:lnTo>
                    <a:pt x="548" y="344"/>
                  </a:lnTo>
                  <a:lnTo>
                    <a:pt x="610" y="308"/>
                  </a:lnTo>
                  <a:lnTo>
                    <a:pt x="676" y="275"/>
                  </a:lnTo>
                  <a:lnTo>
                    <a:pt x="745" y="250"/>
                  </a:lnTo>
                  <a:lnTo>
                    <a:pt x="817" y="232"/>
                  </a:lnTo>
                  <a:lnTo>
                    <a:pt x="893" y="220"/>
                  </a:lnTo>
                  <a:lnTo>
                    <a:pt x="969" y="216"/>
                  </a:lnTo>
                  <a:lnTo>
                    <a:pt x="1046" y="220"/>
                  </a:lnTo>
                  <a:lnTo>
                    <a:pt x="1121" y="232"/>
                  </a:lnTo>
                  <a:lnTo>
                    <a:pt x="1194" y="250"/>
                  </a:lnTo>
                  <a:lnTo>
                    <a:pt x="1262" y="275"/>
                  </a:lnTo>
                  <a:lnTo>
                    <a:pt x="1329" y="308"/>
                  </a:lnTo>
                  <a:lnTo>
                    <a:pt x="1390" y="344"/>
                  </a:lnTo>
                  <a:lnTo>
                    <a:pt x="1449" y="389"/>
                  </a:lnTo>
                  <a:lnTo>
                    <a:pt x="1503" y="437"/>
                  </a:lnTo>
                  <a:lnTo>
                    <a:pt x="1551" y="491"/>
                  </a:lnTo>
                  <a:lnTo>
                    <a:pt x="1595" y="548"/>
                  </a:lnTo>
                  <a:lnTo>
                    <a:pt x="1633" y="611"/>
                  </a:lnTo>
                  <a:lnTo>
                    <a:pt x="1664" y="677"/>
                  </a:lnTo>
                  <a:lnTo>
                    <a:pt x="1690" y="746"/>
                  </a:lnTo>
                  <a:lnTo>
                    <a:pt x="1708" y="818"/>
                  </a:lnTo>
                  <a:lnTo>
                    <a:pt x="1720" y="893"/>
                  </a:lnTo>
                  <a:lnTo>
                    <a:pt x="1724" y="970"/>
                  </a:lnTo>
                  <a:lnTo>
                    <a:pt x="1724" y="2155"/>
                  </a:lnTo>
                  <a:lnTo>
                    <a:pt x="1720" y="2232"/>
                  </a:lnTo>
                  <a:lnTo>
                    <a:pt x="1708" y="2308"/>
                  </a:lnTo>
                  <a:lnTo>
                    <a:pt x="1690" y="2380"/>
                  </a:lnTo>
                  <a:lnTo>
                    <a:pt x="1664" y="2449"/>
                  </a:lnTo>
                  <a:lnTo>
                    <a:pt x="1633" y="2515"/>
                  </a:lnTo>
                  <a:lnTo>
                    <a:pt x="1595" y="2578"/>
                  </a:lnTo>
                  <a:lnTo>
                    <a:pt x="1551" y="2635"/>
                  </a:lnTo>
                  <a:lnTo>
                    <a:pt x="1503" y="2689"/>
                  </a:lnTo>
                  <a:lnTo>
                    <a:pt x="1449" y="2737"/>
                  </a:lnTo>
                  <a:lnTo>
                    <a:pt x="1390" y="2780"/>
                  </a:lnTo>
                  <a:lnTo>
                    <a:pt x="1329" y="2818"/>
                  </a:lnTo>
                  <a:lnTo>
                    <a:pt x="1262" y="2850"/>
                  </a:lnTo>
                  <a:lnTo>
                    <a:pt x="1194" y="2876"/>
                  </a:lnTo>
                  <a:lnTo>
                    <a:pt x="1121" y="2894"/>
                  </a:lnTo>
                  <a:lnTo>
                    <a:pt x="1046" y="2906"/>
                  </a:lnTo>
                  <a:lnTo>
                    <a:pt x="969" y="2910"/>
                  </a:lnTo>
                  <a:lnTo>
                    <a:pt x="893" y="2906"/>
                  </a:lnTo>
                  <a:lnTo>
                    <a:pt x="817" y="2894"/>
                  </a:lnTo>
                  <a:lnTo>
                    <a:pt x="745" y="2876"/>
                  </a:lnTo>
                  <a:lnTo>
                    <a:pt x="676" y="2850"/>
                  </a:lnTo>
                  <a:lnTo>
                    <a:pt x="610" y="2818"/>
                  </a:lnTo>
                  <a:lnTo>
                    <a:pt x="548" y="2780"/>
                  </a:lnTo>
                  <a:lnTo>
                    <a:pt x="490" y="2737"/>
                  </a:lnTo>
                  <a:lnTo>
                    <a:pt x="436" y="2689"/>
                  </a:lnTo>
                  <a:lnTo>
                    <a:pt x="388" y="2635"/>
                  </a:lnTo>
                  <a:lnTo>
                    <a:pt x="345" y="2578"/>
                  </a:lnTo>
                  <a:lnTo>
                    <a:pt x="307" y="2515"/>
                  </a:lnTo>
                  <a:lnTo>
                    <a:pt x="275" y="2449"/>
                  </a:lnTo>
                  <a:lnTo>
                    <a:pt x="249" y="2380"/>
                  </a:lnTo>
                  <a:lnTo>
                    <a:pt x="231" y="2308"/>
                  </a:lnTo>
                  <a:lnTo>
                    <a:pt x="219" y="2232"/>
                  </a:lnTo>
                  <a:lnTo>
                    <a:pt x="215" y="2155"/>
                  </a:lnTo>
                  <a:lnTo>
                    <a:pt x="215" y="9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sp>
        <p:nvSpPr>
          <p:cNvPr id="76" name="文本框 75"/>
          <p:cNvSpPr txBox="1"/>
          <p:nvPr/>
        </p:nvSpPr>
        <p:spPr>
          <a:xfrm>
            <a:off x="2145969" y="1403894"/>
            <a:ext cx="7817679" cy="1200329"/>
          </a:xfrm>
          <a:prstGeom prst="rect">
            <a:avLst/>
          </a:prstGeom>
          <a:noFill/>
        </p:spPr>
        <p:txBody>
          <a:bodyPr vert="horz" wrap="square" rtlCol="0">
            <a:spAutoFit/>
          </a:bodyPr>
          <a:lstStyle/>
          <a:p>
            <a:pPr algn="ctr"/>
            <a:r>
              <a:rPr lang="en-US" altLang="zh-CN" sz="72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OICQ</a:t>
            </a:r>
            <a:endParaRPr lang="zh-CN" altLang="en-US" sz="72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cxnSp>
        <p:nvCxnSpPr>
          <p:cNvPr id="77" name="直接连接符 76"/>
          <p:cNvCxnSpPr/>
          <p:nvPr/>
        </p:nvCxnSpPr>
        <p:spPr>
          <a:xfrm flipH="1">
            <a:off x="2568892" y="5342897"/>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pic>
        <p:nvPicPr>
          <p:cNvPr id="4" name="图片 3">
            <a:extLst>
              <a:ext uri="{FF2B5EF4-FFF2-40B4-BE49-F238E27FC236}">
                <a16:creationId xmlns:a16="http://schemas.microsoft.com/office/drawing/2014/main" id="{55499B33-F011-4BCA-BD91-C00434C8D31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64696" y="2973136"/>
            <a:ext cx="1380224" cy="1642467"/>
          </a:xfrm>
          <a:prstGeom prst="rect">
            <a:avLst/>
          </a:prstGeom>
        </p:spPr>
      </p:pic>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childTnLst>
                          </p:cTn>
                        </p:par>
                        <p:par>
                          <p:cTn id="14" fill="hold">
                            <p:stCondLst>
                              <p:cond delay="25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nodePh="1">
                                  <p:stCondLst>
                                    <p:cond delay="0"/>
                                  </p:stCondLst>
                                  <p:endCondLst>
                                    <p:cond evt="begin" delay="0">
                                      <p:tn val="21"/>
                                    </p:cond>
                                  </p:end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2" grpId="0"/>
      <p:bldP spid="23" grpId="0" animBg="1"/>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PA_文本框 14"/>
          <p:cNvSpPr txBox="1"/>
          <p:nvPr>
            <p:custDataLst>
              <p:tags r:id="rId1"/>
            </p:custDataLst>
          </p:nvPr>
        </p:nvSpPr>
        <p:spPr>
          <a:xfrm>
            <a:off x="2149651" y="1772531"/>
            <a:ext cx="3106321" cy="523220"/>
          </a:xfrm>
          <a:prstGeom prst="rect">
            <a:avLst/>
          </a:prstGeom>
          <a:noFill/>
        </p:spPr>
        <p:txBody>
          <a:bodyPr wrap="square" rtlCol="0">
            <a:spAutoFit/>
          </a:bodyPr>
          <a:lstStyle>
            <a:defPPr>
              <a:defRPr lang="zh-CN"/>
            </a:defPPr>
            <a:lvl1pPr algn="ctr">
              <a:defRPr sz="5400" spc="200">
                <a:solidFill>
                  <a:schemeClr val="bg1"/>
                </a:solidFill>
                <a:latin typeface="华文细黑" panose="02010600040101010101" pitchFamily="2" charset="-122"/>
                <a:ea typeface="华文细黑" panose="02010600040101010101" pitchFamily="2" charset="-122"/>
              </a:defRPr>
            </a:lvl1pPr>
          </a:lstStyle>
          <a:p>
            <a:pPr algn="l"/>
            <a:r>
              <a:rPr lang="zh-CN" altLang="zh-CN" sz="2800" spc="100" dirty="0">
                <a:solidFill>
                  <a:schemeClr val="tx1"/>
                </a:solidFill>
                <a:latin typeface="+mn-lt"/>
                <a:ea typeface="明兰" panose="02010600030101010101" pitchFamily="2" charset="-122"/>
              </a:rPr>
              <a:t>客户端</a:t>
            </a:r>
            <a:endParaRPr lang="zh-CN" altLang="en-US" sz="2800" spc="100" dirty="0">
              <a:solidFill>
                <a:schemeClr val="tx1"/>
              </a:solidFill>
              <a:latin typeface="+mn-lt"/>
              <a:ea typeface="明兰" panose="02010600030101010101" pitchFamily="2" charset="-122"/>
            </a:endParaRPr>
          </a:p>
        </p:txBody>
      </p:sp>
      <p:sp>
        <p:nvSpPr>
          <p:cNvPr id="25" name="矩形 24">
            <a:extLst>
              <a:ext uri="{FF2B5EF4-FFF2-40B4-BE49-F238E27FC236}">
                <a16:creationId xmlns:a16="http://schemas.microsoft.com/office/drawing/2014/main" id="{27C2B1A4-2BE8-4BE1-B69D-8D2E77377814}"/>
              </a:ext>
            </a:extLst>
          </p:cNvPr>
          <p:cNvSpPr/>
          <p:nvPr/>
        </p:nvSpPr>
        <p:spPr>
          <a:xfrm>
            <a:off x="1004715" y="487478"/>
            <a:ext cx="1826141" cy="584775"/>
          </a:xfrm>
          <a:prstGeom prst="rect">
            <a:avLst/>
          </a:prstGeom>
        </p:spPr>
        <p:txBody>
          <a:bodyPr wrap="none">
            <a:spAutoFit/>
          </a:bodyPr>
          <a:lstStyle/>
          <a:p>
            <a:r>
              <a:rPr lang="zh-CN" altLang="en-US" sz="3200" b="1" dirty="0">
                <a:latin typeface="Calibri" panose="020F0502020204030204" pitchFamily="34" charset="0"/>
                <a:ea typeface="宋体" panose="02010600030101010101" pitchFamily="2" charset="-122"/>
                <a:cs typeface="Times New Roman" panose="02020603050405020304" pitchFamily="18" charset="0"/>
              </a:rPr>
              <a:t>功能描述</a:t>
            </a:r>
          </a:p>
        </p:txBody>
      </p:sp>
      <p:sp>
        <p:nvSpPr>
          <p:cNvPr id="2" name="矩形 1">
            <a:extLst>
              <a:ext uri="{FF2B5EF4-FFF2-40B4-BE49-F238E27FC236}">
                <a16:creationId xmlns:a16="http://schemas.microsoft.com/office/drawing/2014/main" id="{CDEA21CB-D57A-4BC7-9743-21DE7E5028DF}"/>
              </a:ext>
            </a:extLst>
          </p:cNvPr>
          <p:cNvSpPr/>
          <p:nvPr/>
        </p:nvSpPr>
        <p:spPr>
          <a:xfrm>
            <a:off x="3382312" y="2245370"/>
            <a:ext cx="7925339" cy="2308324"/>
          </a:xfrm>
          <a:prstGeom prst="rect">
            <a:avLst/>
          </a:prstGeom>
        </p:spPr>
        <p:txBody>
          <a:bodyPr wrap="square">
            <a:spAutoFit/>
          </a:bodyPr>
          <a:lstStyle/>
          <a:p>
            <a:r>
              <a:rPr lang="zh-CN" altLang="zh-CN" sz="2400" kern="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客户端运行开始出现登陆界面。与服务端进行连接，连接后把账号信息发送给服务端，服务端验证后，把确认结果通知客户端。如果通过验证，客户端从服务端接收其他在线客户端信息并把这些客户信息显示给用户。用户可以选择客户并与之进行信息交流。即发送消息和接受消息。并把结果显示给用户。</a:t>
            </a:r>
            <a:endParaRPr lang="zh-CN" altLang="en-US" sz="2400" dirty="0"/>
          </a:p>
        </p:txBody>
      </p:sp>
      <p:sp>
        <p:nvSpPr>
          <p:cNvPr id="24" name="椭圆 23">
            <a:extLst>
              <a:ext uri="{FF2B5EF4-FFF2-40B4-BE49-F238E27FC236}">
                <a16:creationId xmlns:a16="http://schemas.microsoft.com/office/drawing/2014/main" id="{D331135C-04E1-4492-8A5F-ABA86876367D}"/>
              </a:ext>
            </a:extLst>
          </p:cNvPr>
          <p:cNvSpPr/>
          <p:nvPr/>
        </p:nvSpPr>
        <p:spPr>
          <a:xfrm>
            <a:off x="3174379" y="2396820"/>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27543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ppt_w+.15"/>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animEffect transition="in" filter="fade">
                                      <p:cBhvr>
                                        <p:cTn id="9" dur="500"/>
                                        <p:tgtEl>
                                          <p:spTgt spid="23"/>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18"/>
          <p:cNvSpPr/>
          <p:nvPr/>
        </p:nvSpPr>
        <p:spPr>
          <a:xfrm>
            <a:off x="1917785" y="1653627"/>
            <a:ext cx="1300356" cy="523220"/>
          </a:xfrm>
          <a:prstGeom prst="rect">
            <a:avLst/>
          </a:prstGeom>
        </p:spPr>
        <p:txBody>
          <a:bodyPr wrap="none">
            <a:spAutoFit/>
          </a:bodyPr>
          <a:lstStyle/>
          <a:p>
            <a:r>
              <a:rPr lang="zh-CN" altLang="en-US" sz="2800" spc="100" dirty="0">
                <a:ea typeface="明兰" panose="02010600030101010101" pitchFamily="2" charset="-122"/>
              </a:rPr>
              <a:t>服务端</a:t>
            </a:r>
            <a:endParaRPr lang="zh-CN" altLang="en-US" sz="2800" dirty="0"/>
          </a:p>
        </p:txBody>
      </p:sp>
      <p:sp>
        <p:nvSpPr>
          <p:cNvPr id="20" name="椭圆 19"/>
          <p:cNvSpPr/>
          <p:nvPr/>
        </p:nvSpPr>
        <p:spPr>
          <a:xfrm>
            <a:off x="3005624" y="217684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213557" y="1979949"/>
            <a:ext cx="8135444" cy="3415420"/>
          </a:xfrm>
          <a:prstGeom prst="rect">
            <a:avLst/>
          </a:prstGeom>
        </p:spPr>
        <p:txBody>
          <a:bodyPr wrap="square" lIns="91438" tIns="45719" rIns="91438" bIns="45719">
            <a:spAutoFit/>
          </a:bodyPr>
          <a:lstStyle/>
          <a:p>
            <a:pPr>
              <a:lnSpc>
                <a:spcPct val="130000"/>
              </a:lnSpc>
            </a:pPr>
            <a:r>
              <a:rPr lang="zh-CN" altLang="zh-CN" sz="2400" dirty="0"/>
              <a:t>服务端启动后，等待客户端连接。接受客户端发送过来的账号信息。进行验证。并把验证的结果返回给客户端。如果验证通过，记录客户端的信息。并把该客户端的记录的信息发送给其他的客户端，也把其他的在线用户发送给该用户，实现整个网络内的在线客户信息的同步。接受客户端的断开连接的请求。服务端断开连接，删除记录并把结果发送给其他的客户端</a:t>
            </a:r>
            <a:r>
              <a:rPr lang="zh-CN" altLang="zh-CN" sz="2000" dirty="0"/>
              <a:t>。</a:t>
            </a:r>
            <a:endParaRPr lang="zh-CN" altLang="en-US" sz="1600" dirty="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a16="http://schemas.microsoft.com/office/drawing/2014/main" id="{BDEED6B3-A2A4-4CE6-9768-632AC7947D82}"/>
              </a:ext>
            </a:extLst>
          </p:cNvPr>
          <p:cNvSpPr/>
          <p:nvPr/>
        </p:nvSpPr>
        <p:spPr>
          <a:xfrm>
            <a:off x="1004715" y="487478"/>
            <a:ext cx="1826141" cy="584775"/>
          </a:xfrm>
          <a:prstGeom prst="rect">
            <a:avLst/>
          </a:prstGeom>
        </p:spPr>
        <p:txBody>
          <a:bodyPr wrap="none">
            <a:spAutoFit/>
          </a:bodyPr>
          <a:lstStyle/>
          <a:p>
            <a:r>
              <a:rPr lang="zh-CN" altLang="en-US" sz="3200" b="1" dirty="0">
                <a:latin typeface="Calibri" panose="020F0502020204030204" pitchFamily="34" charset="0"/>
                <a:ea typeface="宋体" panose="02010600030101010101" pitchFamily="2" charset="-122"/>
                <a:cs typeface="Times New Roman" panose="02020603050405020304" pitchFamily="18" charset="0"/>
              </a:rPr>
              <a:t>功能描述</a:t>
            </a:r>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400" fill="hold"/>
                                        <p:tgtEl>
                                          <p:spTgt spid="19"/>
                                        </p:tgtEl>
                                        <p:attrNameLst>
                                          <p:attrName>ppt_x</p:attrName>
                                        </p:attrNameLst>
                                      </p:cBhvr>
                                      <p:tavLst>
                                        <p:tav tm="0">
                                          <p:val>
                                            <p:strVal val="0-#ppt_w/2"/>
                                          </p:val>
                                        </p:tav>
                                        <p:tav tm="100000">
                                          <p:val>
                                            <p:strVal val="#ppt_x"/>
                                          </p:val>
                                        </p:tav>
                                      </p:tavLst>
                                    </p:anim>
                                    <p:anim calcmode="lin" valueType="num">
                                      <p:cBhvr additive="base">
                                        <p:cTn id="8" dur="40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矩形 26"/>
          <p:cNvSpPr/>
          <p:nvPr/>
        </p:nvSpPr>
        <p:spPr>
          <a:xfrm>
            <a:off x="7297620" y="1791245"/>
            <a:ext cx="4113998" cy="625167"/>
          </a:xfrm>
          <a:prstGeom prst="rect">
            <a:avLst/>
          </a:prstGeom>
        </p:spPr>
        <p:txBody>
          <a:bodyPr wrap="square" lIns="91436" tIns="45718" rIns="91436" bIns="45718">
            <a:spAutoFit/>
          </a:bodyPr>
          <a:lstStyle/>
          <a:p>
            <a:pPr>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根据配置文件的</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ip</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和端口启动客户端和服务端，监听端口，采用</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tcp</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完成服务端与客户端之间的连接。</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297619" y="1386907"/>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第一阶段</a:t>
            </a:r>
            <a:r>
              <a:rPr lang="en-US" altLang="zh-CN" sz="2000" spc="200" dirty="0"/>
              <a:t> </a:t>
            </a:r>
            <a:endParaRPr lang="zh-CN" altLang="en-US" sz="2000" spc="200" dirty="0"/>
          </a:p>
        </p:txBody>
      </p:sp>
      <p:grpSp>
        <p:nvGrpSpPr>
          <p:cNvPr id="55" name="组合 54"/>
          <p:cNvGrpSpPr/>
          <p:nvPr/>
        </p:nvGrpSpPr>
        <p:grpSpPr>
          <a:xfrm>
            <a:off x="1507416" y="2416412"/>
            <a:ext cx="1755699" cy="1738364"/>
            <a:chOff x="1379242" y="2957198"/>
            <a:chExt cx="1755699" cy="1738364"/>
          </a:xfrm>
        </p:grpSpPr>
        <p:sp>
          <p:nvSpPr>
            <p:cNvPr id="2" name="椭圆 1"/>
            <p:cNvSpPr/>
            <p:nvPr/>
          </p:nvSpPr>
          <p:spPr>
            <a:xfrm>
              <a:off x="1379242" y="3034349"/>
              <a:ext cx="1584063" cy="1584063"/>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379242" y="2957198"/>
              <a:ext cx="1755699" cy="17383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800" spc="300" dirty="0">
                  <a:solidFill>
                    <a:schemeClr val="bg1"/>
                  </a:solidFill>
                  <a:latin typeface="微软雅黑" panose="020B0503020204020204" pitchFamily="34" charset="-122"/>
                  <a:ea typeface="微软雅黑" panose="020B0503020204020204" pitchFamily="34" charset="-122"/>
                </a:rPr>
                <a:t>socket</a:t>
              </a:r>
            </a:p>
          </p:txBody>
        </p:sp>
      </p:grpSp>
      <p:sp>
        <p:nvSpPr>
          <p:cNvPr id="4" name="椭圆 3"/>
          <p:cNvSpPr/>
          <p:nvPr/>
        </p:nvSpPr>
        <p:spPr>
          <a:xfrm>
            <a:off x="6642101" y="1442379"/>
            <a:ext cx="301171" cy="30117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773636" y="1888265"/>
            <a:ext cx="0" cy="969235"/>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721024" y="3258555"/>
            <a:ext cx="143326" cy="14332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57403" y="4923780"/>
            <a:ext cx="184868" cy="184868"/>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792686" y="3605083"/>
            <a:ext cx="0" cy="921524"/>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297620" y="3508632"/>
            <a:ext cx="4113998" cy="625167"/>
          </a:xfrm>
          <a:prstGeom prst="rect">
            <a:avLst/>
          </a:prstGeom>
        </p:spPr>
        <p:txBody>
          <a:bodyPr wrap="square" lIns="91436" tIns="45718" rIns="91436" bIns="45718">
            <a:spAutoFit/>
          </a:bodyPr>
          <a:lstStyle/>
          <a:p>
            <a:pPr>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使用</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I/O</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复用（</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select/</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epoll</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opll</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pselect</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）完成一对多的连接。</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297619" y="3104294"/>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第二阶段</a:t>
            </a:r>
            <a:r>
              <a:rPr lang="en-US" altLang="zh-CN" sz="2000" spc="200" dirty="0"/>
              <a:t> </a:t>
            </a:r>
            <a:endParaRPr lang="zh-CN" altLang="en-US" sz="2000" spc="200" dirty="0"/>
          </a:p>
        </p:txBody>
      </p:sp>
      <p:sp>
        <p:nvSpPr>
          <p:cNvPr id="44" name="矩形 43"/>
          <p:cNvSpPr/>
          <p:nvPr/>
        </p:nvSpPr>
        <p:spPr>
          <a:xfrm>
            <a:off x="7297620" y="5215283"/>
            <a:ext cx="4113998" cy="625167"/>
          </a:xfrm>
          <a:prstGeom prst="rect">
            <a:avLst/>
          </a:prstGeom>
        </p:spPr>
        <p:txBody>
          <a:bodyPr wrap="square" lIns="91436" tIns="45718" rIns="91436" bIns="45718">
            <a:spAutoFit/>
          </a:bodyPr>
          <a:lstStyle/>
          <a:p>
            <a:pPr>
              <a:lnSpc>
                <a:spcPct val="130000"/>
              </a:lnSpc>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保存所有已连接的客户端的信息，</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ip</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port</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等基本信息，使用链表保存。</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297619" y="4810945"/>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最后阶段</a:t>
            </a:r>
            <a:r>
              <a:rPr lang="en-US" altLang="zh-CN" sz="2000" spc="200" dirty="0"/>
              <a:t> </a:t>
            </a:r>
            <a:endParaRPr lang="zh-CN" altLang="en-US" sz="2000" spc="200" dirty="0"/>
          </a:p>
        </p:txBody>
      </p:sp>
      <p:sp>
        <p:nvSpPr>
          <p:cNvPr id="21" name="矩形 20">
            <a:extLst>
              <a:ext uri="{FF2B5EF4-FFF2-40B4-BE49-F238E27FC236}">
                <a16:creationId xmlns:a16="http://schemas.microsoft.com/office/drawing/2014/main" id="{E4027D19-2BE7-48D6-8207-E6D54FE9F7BE}"/>
              </a:ext>
            </a:extLst>
          </p:cNvPr>
          <p:cNvSpPr/>
          <p:nvPr/>
        </p:nvSpPr>
        <p:spPr>
          <a:xfrm>
            <a:off x="1004715" y="487478"/>
            <a:ext cx="1005403" cy="584775"/>
          </a:xfrm>
          <a:prstGeom prst="rect">
            <a:avLst/>
          </a:prstGeom>
        </p:spPr>
        <p:txBody>
          <a:bodyPr wrap="none">
            <a:spAutoFit/>
          </a:bodyPr>
          <a:lstStyle/>
          <a:p>
            <a:r>
              <a:rPr lang="zh-CN" altLang="en-US" sz="3200" b="1" dirty="0">
                <a:latin typeface="Calibri" panose="020F0502020204030204" pitchFamily="34" charset="0"/>
                <a:ea typeface="宋体" panose="02010600030101010101" pitchFamily="2" charset="-122"/>
                <a:cs typeface="Times New Roman" panose="02020603050405020304" pitchFamily="18" charset="0"/>
              </a:rPr>
              <a:t>连接</a:t>
            </a:r>
          </a:p>
        </p:txBody>
      </p:sp>
      <p:sp>
        <p:nvSpPr>
          <p:cNvPr id="3" name="箭头: 右 2">
            <a:hlinkClick r:id="rId2" action="ppaction://hlinksldjump"/>
            <a:extLst>
              <a:ext uri="{FF2B5EF4-FFF2-40B4-BE49-F238E27FC236}">
                <a16:creationId xmlns:a16="http://schemas.microsoft.com/office/drawing/2014/main" id="{92EC1CB9-BF96-43A2-9499-063D26798F87}"/>
              </a:ext>
            </a:extLst>
          </p:cNvPr>
          <p:cNvSpPr/>
          <p:nvPr/>
        </p:nvSpPr>
        <p:spPr>
          <a:xfrm>
            <a:off x="11224591" y="5639788"/>
            <a:ext cx="808383" cy="401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返回</a:t>
            </a:r>
          </a:p>
        </p:txBody>
      </p:sp>
    </p:spTree>
    <p:extLst>
      <p:ext uri="{BB962C8B-B14F-4D97-AF65-F5344CB8AC3E}">
        <p14:creationId xmlns:p14="http://schemas.microsoft.com/office/powerpoint/2010/main" val="1316400949"/>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300" fill="hold"/>
                                        <p:tgtEl>
                                          <p:spTgt spid="55"/>
                                        </p:tgtEl>
                                        <p:attrNameLst>
                                          <p:attrName>ppt_w</p:attrName>
                                        </p:attrNameLst>
                                      </p:cBhvr>
                                      <p:tavLst>
                                        <p:tav tm="0">
                                          <p:val>
                                            <p:fltVal val="0"/>
                                          </p:val>
                                        </p:tav>
                                        <p:tav tm="100000">
                                          <p:val>
                                            <p:strVal val="#ppt_w"/>
                                          </p:val>
                                        </p:tav>
                                      </p:tavLst>
                                    </p:anim>
                                    <p:anim calcmode="lin" valueType="num">
                                      <p:cBhvr>
                                        <p:cTn id="8" dur="300" fill="hold"/>
                                        <p:tgtEl>
                                          <p:spTgt spid="55"/>
                                        </p:tgtEl>
                                        <p:attrNameLst>
                                          <p:attrName>ppt_h</p:attrName>
                                        </p:attrNameLst>
                                      </p:cBhvr>
                                      <p:tavLst>
                                        <p:tav tm="0">
                                          <p:val>
                                            <p:fltVal val="0"/>
                                          </p:val>
                                        </p:tav>
                                        <p:tav tm="100000">
                                          <p:val>
                                            <p:strVal val="#ppt_h"/>
                                          </p:val>
                                        </p:tav>
                                      </p:tavLst>
                                    </p:anim>
                                    <p:animEffect transition="in" filter="fade">
                                      <p:cBhvr>
                                        <p:cTn id="9" dur="300"/>
                                        <p:tgtEl>
                                          <p:spTgt spid="5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iterate type="wd">
                                    <p:tmPct val="4000"/>
                                  </p:iterate>
                                  <p:childTnLst>
                                    <p:set>
                                      <p:cBhvr>
                                        <p:cTn id="17" dur="1" fill="hold">
                                          <p:stCondLst>
                                            <p:cond delay="0"/>
                                          </p:stCondLst>
                                        </p:cTn>
                                        <p:tgtEl>
                                          <p:spTgt spid="27"/>
                                        </p:tgtEl>
                                        <p:attrNameLst>
                                          <p:attrName>style.visibility</p:attrName>
                                        </p:attrNameLst>
                                      </p:cBhvr>
                                      <p:to>
                                        <p:strVal val="visible"/>
                                      </p:to>
                                    </p:set>
                                    <p:animEffect transition="in" filter="fade">
                                      <p:cBhvr>
                                        <p:cTn id="18" dur="400"/>
                                        <p:tgtEl>
                                          <p:spTgt spid="27"/>
                                        </p:tgtEl>
                                      </p:cBhvr>
                                    </p:animEffect>
                                  </p:childTnLst>
                                </p:cTn>
                              </p:par>
                              <p:par>
                                <p:cTn id="19" presetID="22" presetClass="entr" presetSubtype="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3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4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400"/>
                                        <p:tgtEl>
                                          <p:spTgt spid="43"/>
                                        </p:tgtEl>
                                      </p:cBhvr>
                                    </p:animEffect>
                                  </p:childTnLst>
                                </p:cTn>
                              </p:par>
                              <p:par>
                                <p:cTn id="28" presetID="10" presetClass="entr" presetSubtype="0" fill="hold" grpId="0" nodeType="withEffect">
                                  <p:stCondLst>
                                    <p:cond delay="0"/>
                                  </p:stCondLst>
                                  <p:iterate type="wd">
                                    <p:tmPct val="4000"/>
                                  </p:iterate>
                                  <p:childTnLst>
                                    <p:set>
                                      <p:cBhvr>
                                        <p:cTn id="29" dur="1" fill="hold">
                                          <p:stCondLst>
                                            <p:cond delay="0"/>
                                          </p:stCondLst>
                                        </p:cTn>
                                        <p:tgtEl>
                                          <p:spTgt spid="42"/>
                                        </p:tgtEl>
                                        <p:attrNameLst>
                                          <p:attrName>style.visibility</p:attrName>
                                        </p:attrNameLst>
                                      </p:cBhvr>
                                      <p:to>
                                        <p:strVal val="visible"/>
                                      </p:to>
                                    </p:set>
                                    <p:animEffect transition="in" filter="fade">
                                      <p:cBhvr>
                                        <p:cTn id="30" dur="400"/>
                                        <p:tgtEl>
                                          <p:spTgt spid="42"/>
                                        </p:tgtEl>
                                      </p:cBhvr>
                                    </p:animEffect>
                                  </p:childTnLst>
                                </p:cTn>
                              </p:par>
                              <p:par>
                                <p:cTn id="31" presetID="22" presetClass="entr" presetSubtype="1"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3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4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400"/>
                                        <p:tgtEl>
                                          <p:spTgt spid="45"/>
                                        </p:tgtEl>
                                      </p:cBhvr>
                                    </p:animEffect>
                                  </p:childTnLst>
                                </p:cTn>
                              </p:par>
                              <p:par>
                                <p:cTn id="40" presetID="10" presetClass="entr" presetSubtype="0" fill="hold" grpId="0" nodeType="withEffect">
                                  <p:stCondLst>
                                    <p:cond delay="0"/>
                                  </p:stCondLst>
                                  <p:iterate type="wd">
                                    <p:tmPct val="4000"/>
                                  </p:iterate>
                                  <p:childTnLst>
                                    <p:set>
                                      <p:cBhvr>
                                        <p:cTn id="41" dur="1" fill="hold">
                                          <p:stCondLst>
                                            <p:cond delay="0"/>
                                          </p:stCondLst>
                                        </p:cTn>
                                        <p:tgtEl>
                                          <p:spTgt spid="44"/>
                                        </p:tgtEl>
                                        <p:attrNameLst>
                                          <p:attrName>style.visibility</p:attrName>
                                        </p:attrNameLst>
                                      </p:cBhvr>
                                      <p:to>
                                        <p:strVal val="visible"/>
                                      </p:to>
                                    </p:set>
                                    <p:animEffect transition="in" filter="fade">
                                      <p:cBhvr>
                                        <p:cTn id="42" dur="4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4" grpId="0" animBg="1"/>
      <p:bldP spid="38" grpId="0" animBg="1"/>
      <p:bldP spid="39" grpId="0" animBg="1"/>
      <p:bldP spid="42" grpId="0"/>
      <p:bldP spid="43" grpId="0"/>
      <p:bldP spid="44"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组合 27"/>
          <p:cNvGrpSpPr>
            <a:grpSpLocks noChangeAspect="1"/>
          </p:cNvGrpSpPr>
          <p:nvPr/>
        </p:nvGrpSpPr>
        <p:grpSpPr>
          <a:xfrm>
            <a:off x="2869598" y="2669102"/>
            <a:ext cx="144000" cy="168786"/>
            <a:chOff x="758562" y="2561597"/>
            <a:chExt cx="423517" cy="496415"/>
          </a:xfrm>
        </p:grpSpPr>
        <p:sp>
          <p:nvSpPr>
            <p:cNvPr id="32" name="任意多边形 31"/>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37"/>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219719" y="2543971"/>
            <a:ext cx="7850326" cy="1846016"/>
          </a:xfrm>
          <a:prstGeom prst="rect">
            <a:avLst/>
          </a:prstGeom>
        </p:spPr>
        <p:txBody>
          <a:bodyPr wrap="square" lIns="91438" tIns="45719" rIns="91438" bIns="45719">
            <a:spAutoFit/>
          </a:bodyPr>
          <a:lstStyle/>
          <a:p>
            <a:pPr>
              <a:lnSpc>
                <a:spcPct val="130000"/>
              </a:lnSpc>
            </a:pPr>
            <a:r>
              <a:rPr lang="zh-CN" altLang="en-US" dirty="0">
                <a:latin typeface="微软雅黑 Light" panose="020B0502040204020203" pitchFamily="34" charset="-122"/>
                <a:ea typeface="微软雅黑 Light" panose="020B0502040204020203" pitchFamily="34" charset="-122"/>
              </a:rPr>
              <a:t>采用</a:t>
            </a:r>
            <a:r>
              <a:rPr lang="en-US" altLang="zh-CN" dirty="0" err="1">
                <a:latin typeface="微软雅黑 Light" panose="020B0502040204020203" pitchFamily="34" charset="-122"/>
                <a:ea typeface="微软雅黑 Light" panose="020B0502040204020203" pitchFamily="34" charset="-122"/>
              </a:rPr>
              <a:t>Mysql</a:t>
            </a:r>
            <a:r>
              <a:rPr lang="zh-CN" altLang="en-US" dirty="0">
                <a:latin typeface="微软雅黑 Light" panose="020B0502040204020203" pitchFamily="34" charset="-122"/>
                <a:ea typeface="微软雅黑 Light" panose="020B0502040204020203" pitchFamily="34" charset="-122"/>
              </a:rPr>
              <a:t>数据库对数据进行读取。</a:t>
            </a:r>
            <a:endParaRPr lang="en-US" altLang="zh-CN" dirty="0">
              <a:latin typeface="微软雅黑 Light" panose="020B0502040204020203" pitchFamily="34" charset="-122"/>
              <a:ea typeface="微软雅黑 Light" panose="020B0502040204020203" pitchFamily="34" charset="-122"/>
            </a:endParaRPr>
          </a:p>
          <a:p>
            <a:pPr>
              <a:lnSpc>
                <a:spcPct val="130000"/>
              </a:lnSpc>
            </a:pPr>
            <a:r>
              <a:rPr lang="en-US" altLang="zh-CN" sz="2400" dirty="0">
                <a:latin typeface="微软雅黑 Light" panose="020B0502040204020203" pitchFamily="34" charset="-122"/>
                <a:ea typeface="微软雅黑 Light" panose="020B0502040204020203" pitchFamily="34" charset="-122"/>
              </a:rPr>
              <a:t>Create  table message(	name   char(32)  unique,</a:t>
            </a:r>
          </a:p>
          <a:p>
            <a:pPr>
              <a:lnSpc>
                <a:spcPct val="130000"/>
              </a:lnSpc>
            </a:pPr>
            <a:r>
              <a:rPr lang="en-US" altLang="zh-CN" sz="2400" dirty="0">
                <a:latin typeface="微软雅黑 Light" panose="020B0502040204020203" pitchFamily="34" charset="-122"/>
                <a:ea typeface="微软雅黑 Light" panose="020B0502040204020203" pitchFamily="34" charset="-122"/>
              </a:rPr>
              <a:t>						          passwd   char(32),</a:t>
            </a:r>
          </a:p>
          <a:p>
            <a:pPr>
              <a:lnSpc>
                <a:spcPct val="130000"/>
              </a:lnSpc>
            </a:pPr>
            <a:r>
              <a:rPr lang="en-US" altLang="zh-CN" sz="2400" dirty="0">
                <a:latin typeface="微软雅黑 Light" panose="020B0502040204020203" pitchFamily="34" charset="-122"/>
                <a:ea typeface="微软雅黑 Light" panose="020B0502040204020203" pitchFamily="34" charset="-122"/>
              </a:rPr>
              <a:t>) charset  utf8;</a:t>
            </a:r>
          </a:p>
        </p:txBody>
      </p:sp>
      <p:sp>
        <p:nvSpPr>
          <p:cNvPr id="63" name="矩形 62">
            <a:extLst>
              <a:ext uri="{FF2B5EF4-FFF2-40B4-BE49-F238E27FC236}">
                <a16:creationId xmlns:a16="http://schemas.microsoft.com/office/drawing/2014/main" id="{EF54027C-C1F3-486B-919D-4B2FC12C9B68}"/>
              </a:ext>
            </a:extLst>
          </p:cNvPr>
          <p:cNvSpPr/>
          <p:nvPr/>
        </p:nvSpPr>
        <p:spPr>
          <a:xfrm>
            <a:off x="1004715" y="487478"/>
            <a:ext cx="2008883" cy="584775"/>
          </a:xfrm>
          <a:prstGeom prst="rect">
            <a:avLst/>
          </a:prstGeom>
        </p:spPr>
        <p:txBody>
          <a:bodyPr wrap="none">
            <a:spAutoFit/>
          </a:bodyPr>
          <a:lstStyle/>
          <a:p>
            <a:r>
              <a:rPr lang="zh-CN" altLang="en-US" sz="3200" b="1" dirty="0">
                <a:latin typeface="Calibri" panose="020F0502020204030204" pitchFamily="34" charset="0"/>
                <a:ea typeface="宋体" panose="02010600030101010101" pitchFamily="2" charset="-122"/>
                <a:cs typeface="Times New Roman" panose="02020603050405020304" pitchFamily="18" charset="0"/>
              </a:rPr>
              <a:t>注册</a:t>
            </a:r>
            <a:r>
              <a:rPr lang="en-US" altLang="zh-CN" sz="3200" b="1" dirty="0">
                <a:latin typeface="Calibri" panose="020F0502020204030204" pitchFamily="34" charset="0"/>
                <a:ea typeface="宋体" panose="02010600030101010101" pitchFamily="2" charset="-122"/>
                <a:cs typeface="Times New Roman" panose="02020603050405020304" pitchFamily="18" charset="0"/>
              </a:rPr>
              <a:t>/</a:t>
            </a:r>
            <a:r>
              <a:rPr lang="zh-CN" altLang="en-US" sz="3200" b="1" dirty="0">
                <a:latin typeface="Calibri" panose="020F0502020204030204" pitchFamily="34" charset="0"/>
                <a:ea typeface="宋体" panose="02010600030101010101" pitchFamily="2" charset="-122"/>
                <a:cs typeface="Times New Roman" panose="02020603050405020304" pitchFamily="18" charset="0"/>
              </a:rPr>
              <a:t>登录</a:t>
            </a:r>
          </a:p>
        </p:txBody>
      </p:sp>
      <p:sp>
        <p:nvSpPr>
          <p:cNvPr id="29" name="箭头: 右 28">
            <a:hlinkClick r:id="rId2" action="ppaction://hlinksldjump"/>
            <a:extLst>
              <a:ext uri="{FF2B5EF4-FFF2-40B4-BE49-F238E27FC236}">
                <a16:creationId xmlns:a16="http://schemas.microsoft.com/office/drawing/2014/main" id="{8C92D76C-825E-404C-804E-941EB6CDF2D5}"/>
              </a:ext>
            </a:extLst>
          </p:cNvPr>
          <p:cNvSpPr/>
          <p:nvPr/>
        </p:nvSpPr>
        <p:spPr>
          <a:xfrm>
            <a:off x="11224591" y="5639788"/>
            <a:ext cx="808383" cy="401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返回</a:t>
            </a:r>
          </a:p>
        </p:txBody>
      </p:sp>
    </p:spTree>
    <p:extLst>
      <p:ext uri="{BB962C8B-B14F-4D97-AF65-F5344CB8AC3E}">
        <p14:creationId xmlns:p14="http://schemas.microsoft.com/office/powerpoint/2010/main" val="41402313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椭圆 13"/>
          <p:cNvSpPr/>
          <p:nvPr/>
        </p:nvSpPr>
        <p:spPr>
          <a:xfrm>
            <a:off x="3325626" y="4570089"/>
            <a:ext cx="1633070" cy="1565717"/>
          </a:xfrm>
          <a:prstGeom prst="ellipse">
            <a:avLst/>
          </a:prstGeom>
          <a:noFill/>
          <a:ln w="127000" cap="flat" cmpd="thinThick" algn="ctr">
            <a:solidFill>
              <a:schemeClr val="accent3"/>
            </a:solidFill>
            <a:prstDash val="solid"/>
            <a:miter lim="800000"/>
          </a:ln>
          <a:effectLst/>
        </p:spPr>
        <p:txBody>
          <a:bodyPr lIns="0" tIns="0" rIns="0" bIns="0" anchor="ctr"/>
          <a:lstStyle/>
          <a:p>
            <a:pPr algn="ctr">
              <a:defRPr/>
            </a:pPr>
            <a:endPar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KSO_GT2.1.1"/>
          <p:cNvSpPr txBox="1"/>
          <p:nvPr/>
        </p:nvSpPr>
        <p:spPr>
          <a:xfrm>
            <a:off x="7701270" y="4149449"/>
            <a:ext cx="3801855" cy="1565717"/>
          </a:xfrm>
          <a:prstGeom prst="rect">
            <a:avLst/>
          </a:prstGeom>
          <a:noFill/>
        </p:spPr>
        <p:txBody>
          <a:bodyPr lIns="134345" tIns="67174" rIns="134345" bIns="67174" anchor="ctr"/>
          <a:lstStyle/>
          <a:p>
            <a:pPr algn="just">
              <a:lnSpc>
                <a:spcPct val="130000"/>
              </a:lnSpc>
              <a:defRPr/>
            </a:pPr>
            <a:r>
              <a:rPr lang="zh-CN" altLang="en-US" sz="1600" kern="0" dirty="0">
                <a:solidFill>
                  <a:schemeClr val="tx1">
                    <a:lumMod val="50000"/>
                    <a:lumOff val="50000"/>
                  </a:schemeClr>
                </a:solidFill>
                <a:latin typeface="微软雅黑" pitchFamily="34" charset="-122"/>
                <a:ea typeface="微软雅黑" pitchFamily="34" charset="-122"/>
              </a:rPr>
              <a:t>实现所有在线用户信息可以接收到信息。</a:t>
            </a:r>
          </a:p>
        </p:txBody>
      </p:sp>
      <p:sp>
        <p:nvSpPr>
          <p:cNvPr id="16" name="椭圆 15"/>
          <p:cNvSpPr/>
          <p:nvPr/>
        </p:nvSpPr>
        <p:spPr>
          <a:xfrm>
            <a:off x="1438758" y="3003621"/>
            <a:ext cx="2513947" cy="2452482"/>
          </a:xfrm>
          <a:prstGeom prst="ellipse">
            <a:avLst/>
          </a:prstGeom>
          <a:noFill/>
          <a:ln w="127000" cap="flat" cmpd="thinThick" algn="ctr">
            <a:solidFill>
              <a:schemeClr val="accent2"/>
            </a:solidFill>
            <a:prstDash val="solid"/>
            <a:miter lim="800000"/>
          </a:ln>
          <a:effectLst/>
        </p:spPr>
        <p:txBody>
          <a:bodyPr lIns="0" tIns="0" rIns="0" bIns="0" anchor="ctr"/>
          <a:lstStyle/>
          <a:p>
            <a:pPr algn="ctr">
              <a:defRPr/>
            </a:pPr>
            <a:endPar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7" name="肘形连接符 27"/>
          <p:cNvCxnSpPr>
            <a:cxnSpLocks noChangeShapeType="1"/>
          </p:cNvCxnSpPr>
          <p:nvPr/>
        </p:nvCxnSpPr>
        <p:spPr bwMode="auto">
          <a:xfrm flipV="1">
            <a:off x="4447520" y="3557597"/>
            <a:ext cx="2300579" cy="732023"/>
          </a:xfrm>
          <a:prstGeom prst="bentConnector3">
            <a:avLst>
              <a:gd name="adj1" fmla="val 29667"/>
            </a:avLst>
          </a:prstGeom>
          <a:noFill/>
          <a:ln w="38100" algn="ctr">
            <a:solidFill>
              <a:schemeClr val="accent2"/>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8" name="KSO_GT1.1.1"/>
          <p:cNvSpPr txBox="1"/>
          <p:nvPr/>
        </p:nvSpPr>
        <p:spPr>
          <a:xfrm>
            <a:off x="6695279" y="2616003"/>
            <a:ext cx="3736160" cy="1779996"/>
          </a:xfrm>
          <a:prstGeom prst="rect">
            <a:avLst/>
          </a:prstGeom>
          <a:noFill/>
        </p:spPr>
        <p:txBody>
          <a:bodyPr lIns="134345" tIns="67174" rIns="134345" bIns="67174" anchor="ctr"/>
          <a:lstStyle/>
          <a:p>
            <a:pPr algn="just">
              <a:lnSpc>
                <a:spcPct val="130000"/>
              </a:lnSpc>
              <a:defRPr/>
            </a:pPr>
            <a:r>
              <a:rPr lang="zh-CN" altLang="en-US" kern="0" dirty="0">
                <a:solidFill>
                  <a:schemeClr val="tx1">
                    <a:lumMod val="50000"/>
                    <a:lumOff val="50000"/>
                  </a:schemeClr>
                </a:solidFill>
                <a:latin typeface="微软雅黑" pitchFamily="34" charset="-122"/>
                <a:ea typeface="微软雅黑" pitchFamily="34" charset="-122"/>
              </a:rPr>
              <a:t>实现一对一用户之间信息的发送与接收</a:t>
            </a:r>
          </a:p>
        </p:txBody>
      </p:sp>
      <p:cxnSp>
        <p:nvCxnSpPr>
          <p:cNvPr id="19" name="肘形连接符 8"/>
          <p:cNvCxnSpPr>
            <a:cxnSpLocks noChangeShapeType="1"/>
          </p:cNvCxnSpPr>
          <p:nvPr/>
        </p:nvCxnSpPr>
        <p:spPr bwMode="auto">
          <a:xfrm flipV="1">
            <a:off x="5194313" y="4932308"/>
            <a:ext cx="2300578" cy="732023"/>
          </a:xfrm>
          <a:prstGeom prst="bentConnector3">
            <a:avLst>
              <a:gd name="adj1" fmla="val 29667"/>
            </a:avLst>
          </a:prstGeom>
          <a:noFill/>
          <a:ln w="38100" algn="ctr">
            <a:solidFill>
              <a:schemeClr val="accent3"/>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0" name="椭圆 19"/>
          <p:cNvSpPr/>
          <p:nvPr/>
        </p:nvSpPr>
        <p:spPr>
          <a:xfrm>
            <a:off x="1404884" y="1469487"/>
            <a:ext cx="1737561" cy="1779997"/>
          </a:xfrm>
          <a:prstGeom prst="ellipse">
            <a:avLst/>
          </a:prstGeom>
          <a:noFill/>
          <a:ln w="127000" cap="flat" cmpd="thinThick" algn="ctr">
            <a:solidFill>
              <a:schemeClr val="accent1"/>
            </a:solidFill>
            <a:prstDash val="solid"/>
            <a:miter lim="800000"/>
          </a:ln>
          <a:effectLst/>
        </p:spPr>
        <p:txBody>
          <a:bodyPr lIns="0" tIns="0" rIns="0" bIns="0" anchor="ctr"/>
          <a:lstStyle/>
          <a:p>
            <a:pPr algn="ctr">
              <a:defRPr/>
            </a:pPr>
            <a:endPar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KSO_GT2.1.1"/>
          <p:cNvSpPr txBox="1"/>
          <p:nvPr/>
        </p:nvSpPr>
        <p:spPr>
          <a:xfrm>
            <a:off x="5596773" y="1283475"/>
            <a:ext cx="4119635" cy="1273514"/>
          </a:xfrm>
          <a:prstGeom prst="rect">
            <a:avLst/>
          </a:prstGeom>
          <a:noFill/>
        </p:spPr>
        <p:txBody>
          <a:bodyPr lIns="134345" tIns="67174" rIns="134345" bIns="67174" anchor="ctr"/>
          <a:lstStyle/>
          <a:p>
            <a:pPr algn="just">
              <a:lnSpc>
                <a:spcPct val="130000"/>
              </a:lnSpc>
              <a:defRPr/>
            </a:pPr>
            <a:r>
              <a:rPr lang="zh-CN" altLang="en-US" sz="1600" kern="0" dirty="0">
                <a:solidFill>
                  <a:schemeClr val="tx1">
                    <a:lumMod val="50000"/>
                    <a:lumOff val="50000"/>
                  </a:schemeClr>
                </a:solidFill>
                <a:latin typeface="微软雅黑" pitchFamily="34" charset="-122"/>
                <a:ea typeface="微软雅黑" pitchFamily="34" charset="-122"/>
              </a:rPr>
              <a:t>客户端之间采用</a:t>
            </a:r>
            <a:r>
              <a:rPr lang="en-US" altLang="zh-CN" sz="1600" kern="0" dirty="0" err="1">
                <a:solidFill>
                  <a:schemeClr val="tx1">
                    <a:lumMod val="50000"/>
                    <a:lumOff val="50000"/>
                  </a:schemeClr>
                </a:solidFill>
                <a:latin typeface="微软雅黑" pitchFamily="34" charset="-122"/>
                <a:ea typeface="微软雅黑" pitchFamily="34" charset="-122"/>
              </a:rPr>
              <a:t>tcp</a:t>
            </a:r>
            <a:r>
              <a:rPr lang="en-US" altLang="zh-CN" sz="1600" kern="0" dirty="0">
                <a:solidFill>
                  <a:schemeClr val="tx1">
                    <a:lumMod val="50000"/>
                    <a:lumOff val="50000"/>
                  </a:schemeClr>
                </a:solidFill>
                <a:latin typeface="微软雅黑" pitchFamily="34" charset="-122"/>
                <a:ea typeface="微软雅黑" pitchFamily="34" charset="-122"/>
              </a:rPr>
              <a:t>/</a:t>
            </a:r>
            <a:r>
              <a:rPr lang="en-US" altLang="zh-CN" sz="1600" kern="0" dirty="0" err="1">
                <a:solidFill>
                  <a:schemeClr val="tx1">
                    <a:lumMod val="50000"/>
                    <a:lumOff val="50000"/>
                  </a:schemeClr>
                </a:solidFill>
                <a:latin typeface="微软雅黑" pitchFamily="34" charset="-122"/>
                <a:ea typeface="微软雅黑" pitchFamily="34" charset="-122"/>
              </a:rPr>
              <a:t>udp</a:t>
            </a:r>
            <a:r>
              <a:rPr lang="zh-CN" altLang="en-US" sz="1600" kern="0" dirty="0">
                <a:solidFill>
                  <a:schemeClr val="tx1">
                    <a:lumMod val="50000"/>
                    <a:lumOff val="50000"/>
                  </a:schemeClr>
                </a:solidFill>
                <a:latin typeface="微软雅黑" pitchFamily="34" charset="-122"/>
                <a:ea typeface="微软雅黑" pitchFamily="34" charset="-122"/>
              </a:rPr>
              <a:t>协议连接。</a:t>
            </a:r>
          </a:p>
        </p:txBody>
      </p:sp>
      <p:cxnSp>
        <p:nvCxnSpPr>
          <p:cNvPr id="22" name="肘形连接符 11"/>
          <p:cNvCxnSpPr>
            <a:cxnSpLocks noChangeShapeType="1"/>
          </p:cNvCxnSpPr>
          <p:nvPr/>
        </p:nvCxnSpPr>
        <p:spPr bwMode="auto">
          <a:xfrm flipV="1">
            <a:off x="3298261" y="1909511"/>
            <a:ext cx="2298512" cy="732023"/>
          </a:xfrm>
          <a:prstGeom prst="bentConnector3">
            <a:avLst>
              <a:gd name="adj1" fmla="val 29667"/>
            </a:avLst>
          </a:prstGeom>
          <a:noFill/>
          <a:ln w="38100" algn="ctr">
            <a:solidFill>
              <a:schemeClr val="accent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1" name="矩形 10">
            <a:extLst>
              <a:ext uri="{FF2B5EF4-FFF2-40B4-BE49-F238E27FC236}">
                <a16:creationId xmlns:a16="http://schemas.microsoft.com/office/drawing/2014/main" id="{7040EDCF-BBBE-4657-95F9-0A106778FD4C}"/>
              </a:ext>
            </a:extLst>
          </p:cNvPr>
          <p:cNvSpPr/>
          <p:nvPr/>
        </p:nvSpPr>
        <p:spPr>
          <a:xfrm>
            <a:off x="1004715" y="487478"/>
            <a:ext cx="1005403" cy="584775"/>
          </a:xfrm>
          <a:prstGeom prst="rect">
            <a:avLst/>
          </a:prstGeom>
        </p:spPr>
        <p:txBody>
          <a:bodyPr wrap="none">
            <a:spAutoFit/>
          </a:bodyPr>
          <a:lstStyle/>
          <a:p>
            <a:r>
              <a:rPr lang="zh-CN" altLang="en-US" sz="3200" b="1" dirty="0">
                <a:latin typeface="Calibri" panose="020F0502020204030204" pitchFamily="34" charset="0"/>
                <a:ea typeface="宋体" panose="02010600030101010101" pitchFamily="2" charset="-122"/>
                <a:cs typeface="Times New Roman" panose="02020603050405020304" pitchFamily="18" charset="0"/>
              </a:rPr>
              <a:t>聊天</a:t>
            </a:r>
          </a:p>
        </p:txBody>
      </p:sp>
      <p:sp>
        <p:nvSpPr>
          <p:cNvPr id="2" name="文本框 1">
            <a:extLst>
              <a:ext uri="{FF2B5EF4-FFF2-40B4-BE49-F238E27FC236}">
                <a16:creationId xmlns:a16="http://schemas.microsoft.com/office/drawing/2014/main" id="{E911753B-4175-4F65-BCF1-3FEA4640884C}"/>
              </a:ext>
            </a:extLst>
          </p:cNvPr>
          <p:cNvSpPr txBox="1"/>
          <p:nvPr/>
        </p:nvSpPr>
        <p:spPr>
          <a:xfrm>
            <a:off x="1760561" y="1909511"/>
            <a:ext cx="1078173" cy="1015663"/>
          </a:xfrm>
          <a:prstGeom prst="rect">
            <a:avLst/>
          </a:prstGeom>
          <a:noFill/>
        </p:spPr>
        <p:txBody>
          <a:bodyPr wrap="square" rtlCol="0">
            <a:spAutoFit/>
          </a:bodyPr>
          <a:lstStyle/>
          <a:p>
            <a:r>
              <a:rPr lang="zh-CN" altLang="en-US" sz="2000" dirty="0"/>
              <a:t>客户端之间通信</a:t>
            </a:r>
          </a:p>
        </p:txBody>
      </p:sp>
      <p:sp>
        <p:nvSpPr>
          <p:cNvPr id="3" name="文本框 2">
            <a:extLst>
              <a:ext uri="{FF2B5EF4-FFF2-40B4-BE49-F238E27FC236}">
                <a16:creationId xmlns:a16="http://schemas.microsoft.com/office/drawing/2014/main" id="{5B405978-70F2-462E-BA6E-D790F9926F85}"/>
              </a:ext>
            </a:extLst>
          </p:cNvPr>
          <p:cNvSpPr txBox="1"/>
          <p:nvPr/>
        </p:nvSpPr>
        <p:spPr>
          <a:xfrm>
            <a:off x="2010118" y="3736108"/>
            <a:ext cx="1315508" cy="707886"/>
          </a:xfrm>
          <a:prstGeom prst="rect">
            <a:avLst/>
          </a:prstGeom>
          <a:noFill/>
        </p:spPr>
        <p:txBody>
          <a:bodyPr wrap="square" rtlCol="0">
            <a:spAutoFit/>
          </a:bodyPr>
          <a:lstStyle/>
          <a:p>
            <a:r>
              <a:rPr lang="zh-CN" altLang="en-US" sz="4000" dirty="0"/>
              <a:t>单聊</a:t>
            </a:r>
          </a:p>
        </p:txBody>
      </p:sp>
      <p:sp>
        <p:nvSpPr>
          <p:cNvPr id="4" name="文本框 3">
            <a:extLst>
              <a:ext uri="{FF2B5EF4-FFF2-40B4-BE49-F238E27FC236}">
                <a16:creationId xmlns:a16="http://schemas.microsoft.com/office/drawing/2014/main" id="{EF055100-808B-4348-B2C0-9B4C8EF7E2A4}"/>
              </a:ext>
            </a:extLst>
          </p:cNvPr>
          <p:cNvSpPr txBox="1"/>
          <p:nvPr/>
        </p:nvSpPr>
        <p:spPr>
          <a:xfrm>
            <a:off x="3823573" y="5182088"/>
            <a:ext cx="778855" cy="400110"/>
          </a:xfrm>
          <a:prstGeom prst="rect">
            <a:avLst/>
          </a:prstGeom>
          <a:noFill/>
        </p:spPr>
        <p:txBody>
          <a:bodyPr wrap="square" rtlCol="0">
            <a:spAutoFit/>
          </a:bodyPr>
          <a:lstStyle/>
          <a:p>
            <a:r>
              <a:rPr lang="zh-CN" altLang="en-US" sz="2000" dirty="0"/>
              <a:t>群聊</a:t>
            </a:r>
          </a:p>
        </p:txBody>
      </p:sp>
      <p:sp>
        <p:nvSpPr>
          <p:cNvPr id="23" name="箭头: 右 22">
            <a:hlinkClick r:id="rId3" action="ppaction://hlinksldjump"/>
            <a:extLst>
              <a:ext uri="{FF2B5EF4-FFF2-40B4-BE49-F238E27FC236}">
                <a16:creationId xmlns:a16="http://schemas.microsoft.com/office/drawing/2014/main" id="{866438EB-250F-4AE9-BCAC-30104F5E1A1E}"/>
              </a:ext>
            </a:extLst>
          </p:cNvPr>
          <p:cNvSpPr/>
          <p:nvPr/>
        </p:nvSpPr>
        <p:spPr>
          <a:xfrm>
            <a:off x="11224591" y="5639788"/>
            <a:ext cx="808383" cy="401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返回</a:t>
            </a:r>
          </a:p>
        </p:txBody>
      </p:sp>
    </p:spTree>
    <p:extLst>
      <p:ext uri="{BB962C8B-B14F-4D97-AF65-F5344CB8AC3E}">
        <p14:creationId xmlns:p14="http://schemas.microsoft.com/office/powerpoint/2010/main" val="4254808551"/>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75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75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750"/>
                                        <p:tgtEl>
                                          <p:spTgt spid="14"/>
                                        </p:tgtEl>
                                      </p:cBhvr>
                                    </p:animEffect>
                                  </p:childTnLst>
                                </p:cTn>
                              </p:par>
                            </p:childTnLst>
                          </p:cTn>
                        </p:par>
                        <p:par>
                          <p:cTn id="14" fill="hold">
                            <p:stCondLst>
                              <p:cond delay="750"/>
                            </p:stCondLst>
                            <p:childTnLst>
                              <p:par>
                                <p:cTn id="15" presetID="2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75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750"/>
                                        <p:tgtEl>
                                          <p:spTgt spid="21"/>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750"/>
                                        <p:tgtEl>
                                          <p:spTgt spid="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750"/>
                                        <p:tgtEl>
                                          <p:spTgt spid="18"/>
                                        </p:tgtEl>
                                      </p:cBhvr>
                                    </p:animEffect>
                                  </p:childTnLst>
                                </p:cTn>
                              </p:par>
                            </p:childTnLst>
                          </p:cTn>
                        </p:par>
                        <p:par>
                          <p:cTn id="30" fill="hold">
                            <p:stCondLst>
                              <p:cond delay="375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750"/>
                                        <p:tgtEl>
                                          <p:spTgt spid="19"/>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8" grpId="0"/>
      <p:bldP spid="20"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18180" y="1794689"/>
            <a:ext cx="3471287" cy="400110"/>
            <a:chOff x="2754020" y="1756981"/>
            <a:chExt cx="3471287" cy="400110"/>
          </a:xfrm>
        </p:grpSpPr>
        <p:grpSp>
          <p:nvGrpSpPr>
            <p:cNvPr id="236" name="组合 235"/>
            <p:cNvGrpSpPr>
              <a:grpSpLocks noChangeAspect="1"/>
            </p:cNvGrpSpPr>
            <p:nvPr/>
          </p:nvGrpSpPr>
          <p:grpSpPr>
            <a:xfrm>
              <a:off x="2754020" y="1862533"/>
              <a:ext cx="144000" cy="168786"/>
              <a:chOff x="758562" y="2561597"/>
              <a:chExt cx="423517" cy="496415"/>
            </a:xfrm>
          </p:grpSpPr>
          <p:sp>
            <p:nvSpPr>
              <p:cNvPr id="237" name="任意多边形 23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任意多边形 23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任意多边形 23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任意多边形 23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任意多边形 24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任意多边形 24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7" name="文本框 256"/>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a:t>
              </a:r>
              <a:r>
                <a:rPr lang="zh-CN" altLang="en-US" sz="2000" spc="300" dirty="0">
                  <a:latin typeface="明兰" panose="02010600030101010101" pitchFamily="2" charset="-122"/>
                  <a:ea typeface="明兰" panose="02010600030101010101" pitchFamily="2" charset="-122"/>
                </a:rPr>
                <a:t>心跳机制</a:t>
              </a:r>
            </a:p>
          </p:txBody>
        </p:sp>
      </p:grpSp>
      <p:grpSp>
        <p:nvGrpSpPr>
          <p:cNvPr id="12" name="组合 11"/>
          <p:cNvGrpSpPr/>
          <p:nvPr/>
        </p:nvGrpSpPr>
        <p:grpSpPr>
          <a:xfrm>
            <a:off x="3018180" y="4183821"/>
            <a:ext cx="3471287" cy="400110"/>
            <a:chOff x="2795798" y="4834971"/>
            <a:chExt cx="3471287" cy="400110"/>
          </a:xfrm>
        </p:grpSpPr>
        <p:grpSp>
          <p:nvGrpSpPr>
            <p:cNvPr id="266" name="组合 265"/>
            <p:cNvGrpSpPr>
              <a:grpSpLocks noChangeAspect="1"/>
            </p:cNvGrpSpPr>
            <p:nvPr/>
          </p:nvGrpSpPr>
          <p:grpSpPr>
            <a:xfrm>
              <a:off x="2795798" y="4940523"/>
              <a:ext cx="144000" cy="168786"/>
              <a:chOff x="758562" y="2561597"/>
              <a:chExt cx="423517" cy="496415"/>
            </a:xfrm>
          </p:grpSpPr>
          <p:sp>
            <p:nvSpPr>
              <p:cNvPr id="267" name="任意多边形 26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任意多边形 26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9" name="任意多边形 26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任意多边形 26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任意多边形 27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任意多边形 27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3" name="文本框 27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守护进程</a:t>
              </a:r>
            </a:p>
          </p:txBody>
        </p:sp>
      </p:grpSp>
      <p:sp>
        <p:nvSpPr>
          <p:cNvPr id="276" name="矩形 275"/>
          <p:cNvSpPr/>
          <p:nvPr/>
        </p:nvSpPr>
        <p:spPr>
          <a:xfrm>
            <a:off x="3244181" y="4593594"/>
            <a:ext cx="7748045" cy="1142811"/>
          </a:xfrm>
          <a:prstGeom prst="rect">
            <a:avLst/>
          </a:prstGeom>
        </p:spPr>
        <p:txBody>
          <a:bodyPr wrap="square" lIns="91438" tIns="45719" rIns="91438" bIns="45719">
            <a:spAutoFit/>
          </a:bodyPr>
          <a:lstStyle/>
          <a:p>
            <a:pPr>
              <a:lnSpc>
                <a:spcPct val="130000"/>
              </a:lnSpc>
            </a:pPr>
            <a:r>
              <a:rPr lang="zh-CN" altLang="en-US" dirty="0"/>
              <a:t>     守护进程</a:t>
            </a:r>
            <a:r>
              <a:rPr lang="en-US" altLang="zh-CN" dirty="0"/>
              <a:t>(daemon)</a:t>
            </a:r>
            <a:r>
              <a:rPr lang="zh-CN" altLang="en-US" dirty="0"/>
              <a:t>是一类在后台运行的特殊进程，用于执行特定的系统任务。很多守护进程在系统引导的时候启动，并且一直运行直到系统关闭。另一些只在需要的时候才启动，完成任务后就自动结束。</a:t>
            </a:r>
            <a:endParaRPr lang="zh-CN" altLang="en-US" sz="1400" dirty="0">
              <a:latin typeface="微软雅黑 Light" panose="020B0502040204020203" pitchFamily="34" charset="-122"/>
              <a:ea typeface="微软雅黑 Light" panose="020B0502040204020203" pitchFamily="34" charset="-122"/>
            </a:endParaRPr>
          </a:p>
        </p:txBody>
      </p:sp>
      <p:sp>
        <p:nvSpPr>
          <p:cNvPr id="54" name="矩形 53">
            <a:extLst>
              <a:ext uri="{FF2B5EF4-FFF2-40B4-BE49-F238E27FC236}">
                <a16:creationId xmlns:a16="http://schemas.microsoft.com/office/drawing/2014/main" id="{EF78636F-64B4-423E-BF62-1500D2AD6FA2}"/>
              </a:ext>
            </a:extLst>
          </p:cNvPr>
          <p:cNvSpPr/>
          <p:nvPr/>
        </p:nvSpPr>
        <p:spPr>
          <a:xfrm>
            <a:off x="1004715" y="487478"/>
            <a:ext cx="1005403" cy="584775"/>
          </a:xfrm>
          <a:prstGeom prst="rect">
            <a:avLst/>
          </a:prstGeom>
        </p:spPr>
        <p:txBody>
          <a:bodyPr wrap="none">
            <a:spAutoFit/>
          </a:bodyPr>
          <a:lstStyle/>
          <a:p>
            <a:r>
              <a:rPr lang="zh-CN" altLang="en-US" sz="3200" b="1" dirty="0">
                <a:latin typeface="Calibri" panose="020F0502020204030204" pitchFamily="34" charset="0"/>
                <a:ea typeface="宋体" panose="02010600030101010101" pitchFamily="2" charset="-122"/>
                <a:cs typeface="Times New Roman" panose="02020603050405020304" pitchFamily="18" charset="0"/>
              </a:rPr>
              <a:t>退出</a:t>
            </a:r>
          </a:p>
        </p:txBody>
      </p:sp>
      <p:sp>
        <p:nvSpPr>
          <p:cNvPr id="2" name="矩形 1">
            <a:extLst>
              <a:ext uri="{FF2B5EF4-FFF2-40B4-BE49-F238E27FC236}">
                <a16:creationId xmlns:a16="http://schemas.microsoft.com/office/drawing/2014/main" id="{81776963-BADB-4879-A738-337460962BE1}"/>
              </a:ext>
            </a:extLst>
          </p:cNvPr>
          <p:cNvSpPr/>
          <p:nvPr/>
        </p:nvSpPr>
        <p:spPr>
          <a:xfrm>
            <a:off x="3099617" y="2194799"/>
            <a:ext cx="8222164" cy="1987532"/>
          </a:xfrm>
          <a:prstGeom prst="rect">
            <a:avLst/>
          </a:prstGeom>
        </p:spPr>
        <p:txBody>
          <a:bodyPr wrap="square">
            <a:spAutoFit/>
          </a:bodyPr>
          <a:lstStyle/>
          <a:p>
            <a:pPr indent="279400"/>
            <a:r>
              <a:rPr lang="zh-CN" altLang="en-US" dirty="0"/>
              <a:t>心跳机制是定时发送一个自定义的结构体</a:t>
            </a:r>
            <a:r>
              <a:rPr lang="en-US" altLang="zh-CN" dirty="0"/>
              <a:t>(</a:t>
            </a:r>
            <a:r>
              <a:rPr lang="zh-CN" altLang="en-US" dirty="0">
                <a:hlinkClick r:id="rId2"/>
              </a:rPr>
              <a:t>心跳包</a:t>
            </a:r>
            <a:r>
              <a:rPr lang="en-US" altLang="zh-CN" dirty="0"/>
              <a:t>)</a:t>
            </a:r>
            <a:r>
              <a:rPr lang="zh-CN" altLang="en-US" dirty="0"/>
              <a:t>，让对方知道自己还活着，以确保连接的有效性的机制。</a:t>
            </a:r>
            <a:endParaRPr lang="en-US" altLang="zh-CN" dirty="0"/>
          </a:p>
          <a:p>
            <a:pPr indent="279400"/>
            <a:r>
              <a:rPr lang="zh-CN" altLang="en-US" dirty="0"/>
              <a:t>在连接中，可能很长一段时间都没有数据往来。理论上说，这个连接是一直保持连接的，但是实际情况中，如果中间节点出现什么故障是难以知道的。更要命的是，有的节点（</a:t>
            </a:r>
            <a:r>
              <a:rPr lang="zh-CN" altLang="en-US" dirty="0">
                <a:hlinkClick r:id="rId3"/>
              </a:rPr>
              <a:t>防火墙</a:t>
            </a:r>
            <a:r>
              <a:rPr lang="zh-CN" altLang="en-US" dirty="0"/>
              <a:t>）会自动把一定时间之内没有数据交互的连接给断掉。在这个时候，就需要我们的</a:t>
            </a:r>
            <a:r>
              <a:rPr lang="zh-CN" altLang="en-US" dirty="0">
                <a:hlinkClick r:id="rId4"/>
              </a:rPr>
              <a:t>心跳包</a:t>
            </a:r>
            <a:r>
              <a:rPr lang="zh-CN" altLang="en-US" dirty="0"/>
              <a:t>了，用于维持长连接，保活。</a:t>
            </a:r>
            <a:endParaRPr lang="en-US" altLang="zh-CN" sz="1400" dirty="0">
              <a:latin typeface="Calibri" panose="020F0502020204030204" pitchFamily="34" charset="0"/>
              <a:ea typeface="宋体" panose="02010600030101010101" pitchFamily="2" charset="-122"/>
              <a:cs typeface="Times New Roman" panose="02020603050405020304" pitchFamily="18" charset="0"/>
            </a:endParaRPr>
          </a:p>
          <a:p>
            <a:pPr indent="279400">
              <a:lnSpc>
                <a:spcPct val="115000"/>
              </a:lnSpc>
              <a:spcAft>
                <a:spcPts val="1000"/>
              </a:spcAft>
            </a:pPr>
            <a:endParaRPr lang="zh-CN" altLang="zh-CN" sz="14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3" name="箭头: 右 32">
            <a:hlinkClick r:id="rId5" action="ppaction://hlinksldjump"/>
            <a:extLst>
              <a:ext uri="{FF2B5EF4-FFF2-40B4-BE49-F238E27FC236}">
                <a16:creationId xmlns:a16="http://schemas.microsoft.com/office/drawing/2014/main" id="{E0C44AEC-BD42-46BA-91B2-7F5DA85D1E38}"/>
              </a:ext>
            </a:extLst>
          </p:cNvPr>
          <p:cNvSpPr/>
          <p:nvPr/>
        </p:nvSpPr>
        <p:spPr>
          <a:xfrm>
            <a:off x="11224591" y="5639788"/>
            <a:ext cx="808383" cy="401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返回</a:t>
            </a:r>
            <a:endParaRPr lang="zh-CN" altLang="en-US" dirty="0"/>
          </a:p>
        </p:txBody>
      </p:sp>
      <p:pic>
        <p:nvPicPr>
          <p:cNvPr id="4" name="图片 3">
            <a:extLst>
              <a:ext uri="{FF2B5EF4-FFF2-40B4-BE49-F238E27FC236}">
                <a16:creationId xmlns:a16="http://schemas.microsoft.com/office/drawing/2014/main" id="{625CB607-1012-40AB-B469-477293EBD3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599" y="1899032"/>
            <a:ext cx="2725063" cy="2043797"/>
          </a:xfrm>
          <a:prstGeom prst="rect">
            <a:avLst/>
          </a:prstGeom>
        </p:spPr>
      </p:pic>
    </p:spTree>
    <p:extLst>
      <p:ext uri="{BB962C8B-B14F-4D97-AF65-F5344CB8AC3E}">
        <p14:creationId xmlns:p14="http://schemas.microsoft.com/office/powerpoint/2010/main" val="25859345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900" decel="100000" fill="hold"/>
                                        <p:tgtEl>
                                          <p:spTgt spid="12"/>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12" presetClass="entr" presetSubtype="1" fill="hold" grpId="0" nodeType="afterEffect">
                                  <p:stCondLst>
                                    <p:cond delay="0"/>
                                  </p:stCondLst>
                                  <p:childTnLst>
                                    <p:set>
                                      <p:cBhvr>
                                        <p:cTn id="20" dur="1" fill="hold">
                                          <p:stCondLst>
                                            <p:cond delay="0"/>
                                          </p:stCondLst>
                                        </p:cTn>
                                        <p:tgtEl>
                                          <p:spTgt spid="276"/>
                                        </p:tgtEl>
                                        <p:attrNameLst>
                                          <p:attrName>style.visibility</p:attrName>
                                        </p:attrNameLst>
                                      </p:cBhvr>
                                      <p:to>
                                        <p:strVal val="visible"/>
                                      </p:to>
                                    </p:set>
                                    <p:anim calcmode="lin" valueType="num">
                                      <p:cBhvr additive="base">
                                        <p:cTn id="21" dur="250"/>
                                        <p:tgtEl>
                                          <p:spTgt spid="276"/>
                                        </p:tgtEl>
                                        <p:attrNameLst>
                                          <p:attrName>ppt_y</p:attrName>
                                        </p:attrNameLst>
                                      </p:cBhvr>
                                      <p:tavLst>
                                        <p:tav tm="0">
                                          <p:val>
                                            <p:strVal val="#ppt_y-#ppt_h*1.125000"/>
                                          </p:val>
                                        </p:tav>
                                        <p:tav tm="100000">
                                          <p:val>
                                            <p:strVal val="#ppt_y"/>
                                          </p:val>
                                        </p:tav>
                                      </p:tavLst>
                                    </p:anim>
                                    <p:animEffect transition="in" filter="wipe(down)">
                                      <p:cBhvr>
                                        <p:cTn id="22" dur="25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073E774-95A7-4FEA-A21E-8A2C575B6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73895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D68BC80-4606-4E53-BA7A-037C97CB5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626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zh-CN" altLang="en-US"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77"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实施步骤</a:t>
            </a:r>
          </a:p>
        </p:txBody>
      </p:sp>
      <p:sp>
        <p:nvSpPr>
          <p:cNvPr id="81" name="文本框 80"/>
          <p:cNvSpPr txBox="1"/>
          <p:nvPr/>
        </p:nvSpPr>
        <p:spPr>
          <a:xfrm>
            <a:off x="6440117"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479297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507041" y="1564667"/>
            <a:ext cx="10955156" cy="4175951"/>
          </a:xfrm>
          <a:prstGeom prst="rect">
            <a:avLst/>
          </a:prstGeom>
        </p:spPr>
        <p:txBody>
          <a:bodyPr wrap="square">
            <a:spAutoFit/>
          </a:bodyPr>
          <a:lstStyle/>
          <a:p>
            <a:pPr>
              <a:lnSpc>
                <a:spcPct val="120000"/>
              </a:lnSpc>
            </a:pPr>
            <a:r>
              <a:rPr lang="zh-CN" altLang="en-US" sz="2200" spc="200" dirty="0">
                <a:latin typeface="明兰" panose="02010600030101010101" pitchFamily="2" charset="-122"/>
                <a:ea typeface="明兰" panose="02010600030101010101" pitchFamily="2" charset="-122"/>
                <a:sym typeface="+mn-ea"/>
              </a:rPr>
              <a:t>可以参照：</a:t>
            </a:r>
          </a:p>
          <a:p>
            <a:r>
              <a:rPr lang="en-US" altLang="zh-CN" dirty="0"/>
              <a:t>1</a:t>
            </a:r>
            <a:r>
              <a:rPr lang="zh-CN" altLang="zh-CN" dirty="0"/>
              <a:t>、完成服务端与客户端</a:t>
            </a:r>
            <a:r>
              <a:rPr lang="en-US" altLang="zh-CN" dirty="0"/>
              <a:t>1</a:t>
            </a:r>
            <a:r>
              <a:rPr lang="zh-CN" altLang="zh-CN" dirty="0"/>
              <a:t>对</a:t>
            </a:r>
            <a:r>
              <a:rPr lang="en-US" altLang="zh-CN" dirty="0"/>
              <a:t>1</a:t>
            </a:r>
            <a:r>
              <a:rPr lang="zh-CN" altLang="zh-CN" dirty="0"/>
              <a:t>的</a:t>
            </a:r>
            <a:r>
              <a:rPr lang="en-US" altLang="zh-CN" dirty="0" err="1"/>
              <a:t>tcp</a:t>
            </a:r>
            <a:r>
              <a:rPr lang="zh-CN" altLang="zh-CN" dirty="0"/>
              <a:t>连接</a:t>
            </a:r>
          </a:p>
          <a:p>
            <a:r>
              <a:rPr lang="en-US" altLang="zh-CN" dirty="0"/>
              <a:t>2</a:t>
            </a:r>
            <a:r>
              <a:rPr lang="zh-CN" altLang="zh-CN" dirty="0"/>
              <a:t>、实现服务端与客户端</a:t>
            </a:r>
            <a:r>
              <a:rPr lang="en-US" altLang="zh-CN" dirty="0"/>
              <a:t>1</a:t>
            </a:r>
            <a:r>
              <a:rPr lang="zh-CN" altLang="zh-CN" dirty="0"/>
              <a:t>对多的</a:t>
            </a:r>
            <a:r>
              <a:rPr lang="en-US" altLang="zh-CN" dirty="0" err="1"/>
              <a:t>tcp</a:t>
            </a:r>
            <a:r>
              <a:rPr lang="zh-CN" altLang="zh-CN" dirty="0"/>
              <a:t>连接，并且服务端建立在线用户列表。可以使用数组或者链表保存。服务端每当接受客户端连接时保存客户端的相关信息至在线用户列表。当连接断开后把该客户端从列表中删除。</a:t>
            </a:r>
          </a:p>
          <a:p>
            <a:r>
              <a:rPr lang="en-US" altLang="zh-CN" dirty="0"/>
              <a:t>3</a:t>
            </a:r>
            <a:r>
              <a:rPr lang="zh-CN" altLang="zh-CN" dirty="0"/>
              <a:t>、实现用户注册、登陆。</a:t>
            </a:r>
          </a:p>
          <a:p>
            <a:r>
              <a:rPr lang="en-US" altLang="zh-CN" dirty="0"/>
              <a:t>4</a:t>
            </a:r>
            <a:r>
              <a:rPr lang="zh-CN" altLang="zh-CN" dirty="0"/>
              <a:t>、实现在线用户表的同步：让每个客户端可以得到服务端维护的在线用户表。</a:t>
            </a:r>
          </a:p>
          <a:p>
            <a:r>
              <a:rPr lang="en-US" altLang="zh-CN" dirty="0"/>
              <a:t>5</a:t>
            </a:r>
            <a:r>
              <a:rPr lang="zh-CN" altLang="zh-CN" dirty="0"/>
              <a:t>、客户端与客户端使用</a:t>
            </a:r>
            <a:r>
              <a:rPr lang="en-US" altLang="zh-CN" dirty="0" err="1"/>
              <a:t>tcp</a:t>
            </a:r>
            <a:r>
              <a:rPr lang="en-US" altLang="zh-CN" dirty="0"/>
              <a:t>/</a:t>
            </a:r>
            <a:r>
              <a:rPr lang="en-US" altLang="zh-CN" dirty="0" err="1"/>
              <a:t>udp</a:t>
            </a:r>
            <a:r>
              <a:rPr lang="zh-CN" altLang="zh-CN" dirty="0"/>
              <a:t>协议完成消息收发操作。</a:t>
            </a:r>
          </a:p>
          <a:p>
            <a:r>
              <a:rPr lang="en-US" altLang="zh-CN" dirty="0"/>
              <a:t>6</a:t>
            </a:r>
            <a:r>
              <a:rPr lang="zh-CN" altLang="zh-CN" dirty="0"/>
              <a:t>、实现日志、配置文件、心跳、守护进程等功能。</a:t>
            </a:r>
          </a:p>
          <a:p>
            <a:br>
              <a:rPr lang="en-US" altLang="zh-CN" dirty="0"/>
            </a:br>
            <a:r>
              <a:rPr lang="en-US" altLang="zh-CN" dirty="0"/>
              <a:t> </a:t>
            </a:r>
            <a:endParaRPr lang="zh-CN" altLang="zh-CN" dirty="0"/>
          </a:p>
          <a:p>
            <a:pPr>
              <a:lnSpc>
                <a:spcPct val="120000"/>
              </a:lnSpc>
            </a:pPr>
            <a:endParaRPr lang="en-US" altLang="zh-CN" sz="2200" spc="200" dirty="0">
              <a:latin typeface="明兰" panose="02010600030101010101" pitchFamily="2" charset="-122"/>
              <a:ea typeface="明兰" panose="02010600030101010101" pitchFamily="2" charset="-122"/>
            </a:endParaRPr>
          </a:p>
          <a:p>
            <a:pPr>
              <a:lnSpc>
                <a:spcPct val="120000"/>
              </a:lnSpc>
            </a:pPr>
            <a:endParaRPr lang="en-US" altLang="zh-CN" sz="2200" spc="200" dirty="0">
              <a:latin typeface="明兰" panose="02010600030101010101" pitchFamily="2" charset="-122"/>
              <a:ea typeface="明兰" panose="02010600030101010101" pitchFamily="2" charset="-122"/>
            </a:endParaRPr>
          </a:p>
          <a:p>
            <a:pPr>
              <a:lnSpc>
                <a:spcPct val="120000"/>
              </a:lnSpc>
            </a:pPr>
            <a:endParaRPr lang="zh-CN" altLang="en-US" sz="2200" spc="200" dirty="0">
              <a:latin typeface="明兰" panose="02010600030101010101" pitchFamily="2" charset="-122"/>
              <a:ea typeface="明兰" panose="02010600030101010101" pitchFamily="2" charset="-122"/>
            </a:endParaRPr>
          </a:p>
        </p:txBody>
      </p:sp>
      <p:sp>
        <p:nvSpPr>
          <p:cNvPr id="6" name="矩形 5">
            <a:extLst>
              <a:ext uri="{FF2B5EF4-FFF2-40B4-BE49-F238E27FC236}">
                <a16:creationId xmlns:a16="http://schemas.microsoft.com/office/drawing/2014/main" id="{89C50E44-B664-4DD4-893D-D328C3B0070C}"/>
              </a:ext>
            </a:extLst>
          </p:cNvPr>
          <p:cNvSpPr/>
          <p:nvPr/>
        </p:nvSpPr>
        <p:spPr>
          <a:xfrm>
            <a:off x="1004715" y="487478"/>
            <a:ext cx="1832553" cy="584775"/>
          </a:xfrm>
          <a:prstGeom prst="rect">
            <a:avLst/>
          </a:prstGeom>
        </p:spPr>
        <p:txBody>
          <a:bodyPr wrap="none">
            <a:spAutoFit/>
          </a:bodyPr>
          <a:lstStyle/>
          <a:p>
            <a:r>
              <a:rPr lang="zh-CN" altLang="zh-CN" sz="3200" b="1" dirty="0">
                <a:latin typeface="Calibri" panose="020F0502020204030204" pitchFamily="34" charset="0"/>
                <a:ea typeface="宋体" panose="02010600030101010101" pitchFamily="2" charset="-122"/>
                <a:cs typeface="Times New Roman" panose="02020603050405020304" pitchFamily="18" charset="0"/>
              </a:rPr>
              <a:t>实施</a:t>
            </a:r>
            <a:r>
              <a:rPr lang="zh-CN" altLang="en-US" sz="3200" b="1" dirty="0">
                <a:latin typeface="Calibri" panose="020F0502020204030204" pitchFamily="34" charset="0"/>
                <a:ea typeface="宋体" panose="02010600030101010101" pitchFamily="2" charset="-122"/>
                <a:cs typeface="Times New Roman" panose="02020603050405020304" pitchFamily="18" charset="0"/>
              </a:rPr>
              <a:t>步骤</a:t>
            </a:r>
          </a:p>
        </p:txBody>
      </p:sp>
    </p:spTree>
    <p:extLst>
      <p:ext uri="{BB962C8B-B14F-4D97-AF65-F5344CB8AC3E}">
        <p14:creationId xmlns:p14="http://schemas.microsoft.com/office/powerpoint/2010/main" val="3338324897"/>
      </p:ext>
    </p:extLst>
  </p:cSld>
  <p:clrMapOvr>
    <a:masterClrMapping/>
  </p:clrMapOvr>
  <mc:AlternateContent xmlns:mc="http://schemas.openxmlformats.org/markup-compatibility/2006">
    <mc:Choice xmlns:p14="http://schemas.microsoft.com/office/powerpoint/2010/main" Requires="p14">
      <p:transition spd="slow" p14:dur="1250">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9" name="文本框 38"/>
          <p:cNvSpPr txBox="1"/>
          <p:nvPr/>
        </p:nvSpPr>
        <p:spPr>
          <a:xfrm>
            <a:off x="1807584" y="1154531"/>
            <a:ext cx="1375813" cy="707886"/>
          </a:xfrm>
          <a:prstGeom prst="rect">
            <a:avLst/>
          </a:prstGeom>
          <a:noFill/>
        </p:spPr>
        <p:txBody>
          <a:bodyPr wrap="square" rtlCol="0">
            <a:spAutoFit/>
          </a:bodyPr>
          <a:lstStyle/>
          <a:p>
            <a:r>
              <a:rPr lang="zh-CN" altLang="en-US" sz="4000" b="1" spc="100" dirty="0">
                <a:latin typeface="明兰" panose="02010600030101010101" pitchFamily="2" charset="-122"/>
                <a:ea typeface="明兰" panose="02010600030101010101" pitchFamily="2" charset="-122"/>
              </a:rPr>
              <a:t>目录</a:t>
            </a:r>
          </a:p>
        </p:txBody>
      </p:sp>
      <p:sp>
        <p:nvSpPr>
          <p:cNvPr id="40" name="文本框 39"/>
          <p:cNvSpPr txBox="1"/>
          <p:nvPr/>
        </p:nvSpPr>
        <p:spPr>
          <a:xfrm>
            <a:off x="1877371" y="1908055"/>
            <a:ext cx="2863847" cy="400110"/>
          </a:xfrm>
          <a:prstGeom prst="rect">
            <a:avLst/>
          </a:prstGeom>
          <a:noFill/>
        </p:spPr>
        <p:txBody>
          <a:bodyPr wrap="square" rtlCol="0">
            <a:spAutoFit/>
          </a:bodyPr>
          <a:lstStyle/>
          <a:p>
            <a:r>
              <a:rPr lang="en-US" altLang="zh-CN" sz="2000" b="1" spc="100" dirty="0">
                <a:latin typeface="明兰" panose="02010600030101010101" pitchFamily="2" charset="-122"/>
                <a:ea typeface="明兰" panose="02010600030101010101" pitchFamily="2" charset="-122"/>
              </a:rPr>
              <a:t>Content</a:t>
            </a:r>
            <a:endParaRPr lang="zh-CN" altLang="en-US" sz="2000" b="1" spc="100" dirty="0">
              <a:latin typeface="明兰" panose="02010600030101010101" pitchFamily="2" charset="-122"/>
              <a:ea typeface="明兰" panose="02010600030101010101" pitchFamily="2" charset="-122"/>
            </a:endParaRPr>
          </a:p>
        </p:txBody>
      </p:sp>
      <p:grpSp>
        <p:nvGrpSpPr>
          <p:cNvPr id="2" name="组合 1"/>
          <p:cNvGrpSpPr/>
          <p:nvPr/>
        </p:nvGrpSpPr>
        <p:grpSpPr>
          <a:xfrm>
            <a:off x="4741218" y="1640746"/>
            <a:ext cx="3377168" cy="811736"/>
            <a:chOff x="6554232" y="1886931"/>
            <a:chExt cx="3377168" cy="811736"/>
          </a:xfrm>
        </p:grpSpPr>
        <p:sp>
          <p:nvSpPr>
            <p:cNvPr id="46" name="文本框 45"/>
            <p:cNvSpPr txBox="1"/>
            <p:nvPr/>
          </p:nvSpPr>
          <p:spPr>
            <a:xfrm>
              <a:off x="6587565" y="1931248"/>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1</a:t>
              </a:r>
              <a:endParaRPr lang="zh-CN" altLang="en-US" sz="4000" dirty="0">
                <a:latin typeface="Impact" panose="020B0806030902050204" pitchFamily="34" charset="0"/>
                <a:ea typeface="明兰" panose="02010600030101010101" pitchFamily="2" charset="-122"/>
              </a:endParaRPr>
            </a:p>
          </p:txBody>
        </p:sp>
        <p:cxnSp>
          <p:nvCxnSpPr>
            <p:cNvPr id="48" name="直接连接符 47"/>
            <p:cNvCxnSpPr/>
            <p:nvPr/>
          </p:nvCxnSpPr>
          <p:spPr>
            <a:xfrm flipH="1">
              <a:off x="6554699" y="2099356"/>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7029707" y="1886931"/>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692102" y="2630246"/>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554232" y="2332087"/>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418898" y="2165533"/>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开发环境</a:t>
              </a:r>
            </a:p>
          </p:txBody>
        </p:sp>
      </p:grpSp>
      <p:grpSp>
        <p:nvGrpSpPr>
          <p:cNvPr id="3" name="组合 2"/>
          <p:cNvGrpSpPr/>
          <p:nvPr/>
        </p:nvGrpSpPr>
        <p:grpSpPr>
          <a:xfrm>
            <a:off x="4741218" y="2702032"/>
            <a:ext cx="3992354" cy="829980"/>
            <a:chOff x="6554232" y="2948217"/>
            <a:chExt cx="3992354" cy="829980"/>
          </a:xfrm>
        </p:grpSpPr>
        <p:grpSp>
          <p:nvGrpSpPr>
            <p:cNvPr id="59" name="组合 58"/>
            <p:cNvGrpSpPr/>
            <p:nvPr/>
          </p:nvGrpSpPr>
          <p:grpSpPr>
            <a:xfrm>
              <a:off x="6554232" y="2948217"/>
              <a:ext cx="602020" cy="811736"/>
              <a:chOff x="6381459" y="1890219"/>
              <a:chExt cx="602020" cy="811736"/>
            </a:xfrm>
          </p:grpSpPr>
          <p:sp>
            <p:nvSpPr>
              <p:cNvPr id="60" name="文本框 59"/>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2</a:t>
                </a:r>
                <a:endParaRPr lang="zh-CN" altLang="en-US" sz="4000" dirty="0">
                  <a:latin typeface="Impact" panose="020B0806030902050204" pitchFamily="34" charset="0"/>
                  <a:ea typeface="明兰" panose="02010600030101010101" pitchFamily="2" charset="-122"/>
                </a:endParaRPr>
              </a:p>
            </p:txBody>
          </p:sp>
          <p:cxnSp>
            <p:nvCxnSpPr>
              <p:cNvPr id="65" name="直接连接符 64"/>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418898" y="3254977"/>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功能描述</a:t>
              </a:r>
            </a:p>
          </p:txBody>
        </p:sp>
      </p:grpSp>
      <p:grpSp>
        <p:nvGrpSpPr>
          <p:cNvPr id="67" name="组合 66"/>
          <p:cNvGrpSpPr/>
          <p:nvPr/>
        </p:nvGrpSpPr>
        <p:grpSpPr>
          <a:xfrm>
            <a:off x="4741218" y="3818117"/>
            <a:ext cx="602020" cy="811736"/>
            <a:chOff x="6381459" y="1890219"/>
            <a:chExt cx="602020" cy="811736"/>
          </a:xfrm>
        </p:grpSpPr>
        <p:sp>
          <p:nvSpPr>
            <p:cNvPr id="68" name="文本框 67"/>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3</a:t>
              </a:r>
              <a:endParaRPr lang="zh-CN" altLang="en-US" sz="4000" dirty="0">
                <a:latin typeface="Impact" panose="020B0806030902050204" pitchFamily="34" charset="0"/>
                <a:ea typeface="明兰" panose="02010600030101010101" pitchFamily="2" charset="-122"/>
              </a:endParaRPr>
            </a:p>
          </p:txBody>
        </p:sp>
        <p:cxnSp>
          <p:nvCxnSpPr>
            <p:cNvPr id="73" name="直接连接符 72"/>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a:extLst>
              <a:ext uri="{FF2B5EF4-FFF2-40B4-BE49-F238E27FC236}">
                <a16:creationId xmlns:a16="http://schemas.microsoft.com/office/drawing/2014/main" id="{31628ACF-3794-44A0-98FF-1EB13E93E97B}"/>
              </a:ext>
            </a:extLst>
          </p:cNvPr>
          <p:cNvSpPr txBox="1"/>
          <p:nvPr/>
        </p:nvSpPr>
        <p:spPr>
          <a:xfrm>
            <a:off x="5605884" y="4030542"/>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项目要求</a:t>
            </a:r>
          </a:p>
        </p:txBody>
      </p:sp>
    </p:spTree>
    <p:extLst>
      <p:ext uri="{BB962C8B-B14F-4D97-AF65-F5344CB8AC3E}">
        <p14:creationId xmlns:p14="http://schemas.microsoft.com/office/powerpoint/2010/main" val="310493939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94073"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4651695"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zh-CN" altLang="en-US" sz="6600" spc="100" dirty="0">
              <a:latin typeface="明兰" panose="02010600030101010101" pitchFamily="2" charset="-122"/>
              <a:ea typeface="明兰" panose="02010600030101010101" pitchFamily="2" charset="-122"/>
            </a:endParaRPr>
          </a:p>
        </p:txBody>
      </p:sp>
      <p:sp>
        <p:nvSpPr>
          <p:cNvPr id="44" name="文本框 43"/>
          <p:cNvSpPr txBox="1"/>
          <p:nvPr/>
        </p:nvSpPr>
        <p:spPr>
          <a:xfrm>
            <a:off x="5040625" y="3980306"/>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项目要求</a:t>
            </a:r>
          </a:p>
        </p:txBody>
      </p:sp>
      <p:sp>
        <p:nvSpPr>
          <p:cNvPr id="45" name="文本框 44"/>
          <p:cNvSpPr txBox="1"/>
          <p:nvPr/>
        </p:nvSpPr>
        <p:spPr>
          <a:xfrm>
            <a:off x="5184941"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7686129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44"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629785" y="1507517"/>
            <a:ext cx="7405277" cy="497957"/>
          </a:xfrm>
          <a:prstGeom prst="rect">
            <a:avLst/>
          </a:prstGeom>
        </p:spPr>
        <p:txBody>
          <a:bodyPr wrap="square">
            <a:spAutoFit/>
          </a:bodyPr>
          <a:lstStyle/>
          <a:p>
            <a:pPr>
              <a:lnSpc>
                <a:spcPct val="120000"/>
              </a:lnSpc>
            </a:pPr>
            <a:r>
              <a:rPr lang="zh-CN" altLang="en-US" sz="2400" spc="200" dirty="0">
                <a:latin typeface="明兰" panose="02010600030101010101" pitchFamily="2" charset="-122"/>
                <a:ea typeface="明兰" panose="02010600030101010101" pitchFamily="2" charset="-122"/>
                <a:sym typeface="+mn-ea"/>
              </a:rPr>
              <a:t>数据格式：</a:t>
            </a:r>
          </a:p>
        </p:txBody>
      </p:sp>
      <p:sp>
        <p:nvSpPr>
          <p:cNvPr id="93" name="矩形 92">
            <a:extLst>
              <a:ext uri="{FF2B5EF4-FFF2-40B4-BE49-F238E27FC236}">
                <a16:creationId xmlns:a16="http://schemas.microsoft.com/office/drawing/2014/main" id="{9EB4C7B8-5F17-4CB4-9FB2-8854EFDC1961}"/>
              </a:ext>
            </a:extLst>
          </p:cNvPr>
          <p:cNvSpPr/>
          <p:nvPr/>
        </p:nvSpPr>
        <p:spPr>
          <a:xfrm>
            <a:off x="1004715" y="487478"/>
            <a:ext cx="1826141" cy="584775"/>
          </a:xfrm>
          <a:prstGeom prst="rect">
            <a:avLst/>
          </a:prstGeom>
        </p:spPr>
        <p:txBody>
          <a:bodyPr wrap="none">
            <a:spAutoFit/>
          </a:bodyPr>
          <a:lstStyle/>
          <a:p>
            <a:r>
              <a:rPr lang="zh-CN" altLang="en-US" sz="3200" b="1" dirty="0">
                <a:latin typeface="Calibri" panose="020F0502020204030204" pitchFamily="34" charset="0"/>
                <a:ea typeface="宋体" panose="02010600030101010101" pitchFamily="2" charset="-122"/>
                <a:cs typeface="Times New Roman" panose="02020603050405020304" pitchFamily="18" charset="0"/>
              </a:rPr>
              <a:t>项目要求</a:t>
            </a:r>
          </a:p>
        </p:txBody>
      </p:sp>
      <p:sp>
        <p:nvSpPr>
          <p:cNvPr id="3" name="文本框 2">
            <a:extLst>
              <a:ext uri="{FF2B5EF4-FFF2-40B4-BE49-F238E27FC236}">
                <a16:creationId xmlns:a16="http://schemas.microsoft.com/office/drawing/2014/main" id="{66BF40E0-00AA-4C83-8FA0-F646D2635AF0}"/>
              </a:ext>
            </a:extLst>
          </p:cNvPr>
          <p:cNvSpPr txBox="1"/>
          <p:nvPr/>
        </p:nvSpPr>
        <p:spPr>
          <a:xfrm>
            <a:off x="629785" y="2115403"/>
            <a:ext cx="11298358" cy="3785652"/>
          </a:xfrm>
          <a:prstGeom prst="rect">
            <a:avLst/>
          </a:prstGeom>
          <a:noFill/>
        </p:spPr>
        <p:txBody>
          <a:bodyPr wrap="square" rtlCol="0">
            <a:spAutoFit/>
          </a:bodyPr>
          <a:lstStyle/>
          <a:p>
            <a:r>
              <a:rPr lang="zh-CN" altLang="zh-CN" sz="2400" dirty="0"/>
              <a:t>客户端使用</a:t>
            </a:r>
            <a:r>
              <a:rPr lang="en-US" altLang="zh-CN" sz="2400" dirty="0"/>
              <a:t>TCP</a:t>
            </a:r>
            <a:r>
              <a:rPr lang="zh-CN" altLang="zh-CN" sz="2400" dirty="0"/>
              <a:t>连接服务端后，使用</a:t>
            </a:r>
            <a:r>
              <a:rPr lang="en-US" altLang="zh-CN" sz="2400" dirty="0"/>
              <a:t>UDP/TCP</a:t>
            </a:r>
            <a:r>
              <a:rPr lang="zh-CN" altLang="zh-CN" sz="2400" dirty="0"/>
              <a:t>协议监听一个端口。并把用户名称信息和监听端口的信息发送给服务端。发送接受数据使用数据封包。封包格式如下：</a:t>
            </a:r>
          </a:p>
          <a:p>
            <a:r>
              <a:rPr lang="en-US" altLang="zh-CN" sz="2400" dirty="0"/>
              <a:t>|  </a:t>
            </a:r>
            <a:r>
              <a:rPr lang="zh-CN" altLang="zh-CN" sz="2400" dirty="0"/>
              <a:t>数据包类型（</a:t>
            </a:r>
            <a:r>
              <a:rPr lang="en-US" altLang="zh-CN" sz="2400" dirty="0"/>
              <a:t>1</a:t>
            </a:r>
            <a:r>
              <a:rPr lang="zh-CN" altLang="zh-CN" sz="2400" dirty="0"/>
              <a:t>）</a:t>
            </a:r>
            <a:r>
              <a:rPr lang="en-US" altLang="zh-CN" sz="2400" dirty="0"/>
              <a:t>| </a:t>
            </a:r>
            <a:r>
              <a:rPr lang="zh-CN" altLang="zh-CN" sz="2400" dirty="0"/>
              <a:t>数据包的长度（</a:t>
            </a:r>
            <a:r>
              <a:rPr lang="en-US" altLang="zh-CN" sz="2400" dirty="0"/>
              <a:t>2</a:t>
            </a:r>
            <a:r>
              <a:rPr lang="zh-CN" altLang="zh-CN" sz="2400" dirty="0"/>
              <a:t>）</a:t>
            </a:r>
            <a:r>
              <a:rPr lang="en-US" altLang="zh-CN" sz="2400" dirty="0"/>
              <a:t>| </a:t>
            </a:r>
            <a:r>
              <a:rPr lang="zh-CN" altLang="zh-CN" sz="2400" dirty="0"/>
              <a:t>数据包的内容（变长）</a:t>
            </a:r>
            <a:endParaRPr lang="en-US" altLang="zh-CN" sz="2400" dirty="0"/>
          </a:p>
          <a:p>
            <a:r>
              <a:rPr lang="en-US" altLang="zh-CN" sz="2400" dirty="0"/>
              <a:t>struct </a:t>
            </a:r>
            <a:r>
              <a:rPr lang="en-US" altLang="zh-CN" sz="2400" dirty="0" err="1"/>
              <a:t>pack_head</a:t>
            </a:r>
            <a:endParaRPr lang="zh-CN" altLang="zh-CN" sz="2400" dirty="0"/>
          </a:p>
          <a:p>
            <a:r>
              <a:rPr lang="en-US" altLang="zh-CN" sz="2400" dirty="0"/>
              <a:t>{</a:t>
            </a:r>
            <a:endParaRPr lang="zh-CN" altLang="zh-CN" sz="2400" dirty="0"/>
          </a:p>
          <a:p>
            <a:r>
              <a:rPr lang="en-US" altLang="zh-CN" sz="2400" dirty="0"/>
              <a:t>	unsigned char </a:t>
            </a:r>
            <a:r>
              <a:rPr lang="en-US" altLang="zh-CN" sz="2400" dirty="0" err="1"/>
              <a:t>ver</a:t>
            </a:r>
            <a:r>
              <a:rPr lang="en-US" altLang="zh-CN" sz="2400" dirty="0"/>
              <a:t>;</a:t>
            </a:r>
            <a:endParaRPr lang="zh-CN" altLang="zh-CN" sz="2400" dirty="0"/>
          </a:p>
          <a:p>
            <a:r>
              <a:rPr lang="en-US" altLang="zh-CN" sz="2400" dirty="0"/>
              <a:t>	unsigned char type;</a:t>
            </a:r>
            <a:endParaRPr lang="zh-CN" altLang="zh-CN" sz="2400" dirty="0"/>
          </a:p>
          <a:p>
            <a:r>
              <a:rPr lang="en-US" altLang="zh-CN" sz="2400" dirty="0"/>
              <a:t>	unsigned short </a:t>
            </a:r>
            <a:r>
              <a:rPr lang="en-US" altLang="zh-CN" sz="2400" dirty="0" err="1"/>
              <a:t>len</a:t>
            </a:r>
            <a:r>
              <a:rPr lang="en-US" altLang="zh-CN" sz="2400" dirty="0"/>
              <a:t>;</a:t>
            </a:r>
            <a:endParaRPr lang="zh-CN" altLang="zh-CN" sz="2400" dirty="0"/>
          </a:p>
          <a:p>
            <a:r>
              <a:rPr lang="en-US" altLang="zh-CN" sz="2400" dirty="0"/>
              <a:t>	char  </a:t>
            </a:r>
            <a:r>
              <a:rPr lang="en-US" altLang="zh-CN" sz="2400" dirty="0" err="1"/>
              <a:t>buf</a:t>
            </a:r>
            <a:r>
              <a:rPr lang="en-US" altLang="zh-CN" sz="2400" dirty="0"/>
              <a:t>[0];//</a:t>
            </a:r>
            <a:r>
              <a:rPr lang="en-US" altLang="zh-CN" sz="2400" dirty="0" err="1"/>
              <a:t>buf</a:t>
            </a:r>
            <a:r>
              <a:rPr lang="zh-CN" altLang="zh-CN" sz="2400" dirty="0"/>
              <a:t>指针作为数据包的缓冲的包头。</a:t>
            </a:r>
          </a:p>
          <a:p>
            <a:r>
              <a:rPr lang="en-US" altLang="zh-CN" sz="2400" dirty="0"/>
              <a:t>};</a:t>
            </a:r>
            <a:endParaRPr lang="zh-CN" altLang="zh-CN" dirty="0"/>
          </a:p>
        </p:txBody>
      </p:sp>
    </p:spTree>
    <p:extLst>
      <p:ext uri="{BB962C8B-B14F-4D97-AF65-F5344CB8AC3E}">
        <p14:creationId xmlns:p14="http://schemas.microsoft.com/office/powerpoint/2010/main" val="167411040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507041" y="1564667"/>
            <a:ext cx="10955156" cy="1276696"/>
          </a:xfrm>
          <a:prstGeom prst="rect">
            <a:avLst/>
          </a:prstGeom>
        </p:spPr>
        <p:txBody>
          <a:bodyPr wrap="square">
            <a:spAutoFit/>
          </a:bodyPr>
          <a:lstStyle/>
          <a:p>
            <a:pPr>
              <a:lnSpc>
                <a:spcPct val="120000"/>
              </a:lnSpc>
            </a:pPr>
            <a:endParaRPr lang="en-US" altLang="zh-CN" sz="2200" spc="200" dirty="0">
              <a:latin typeface="明兰" panose="02010600030101010101" pitchFamily="2" charset="-122"/>
              <a:ea typeface="明兰" panose="02010600030101010101" pitchFamily="2" charset="-122"/>
            </a:endParaRPr>
          </a:p>
          <a:p>
            <a:pPr>
              <a:lnSpc>
                <a:spcPct val="120000"/>
              </a:lnSpc>
            </a:pPr>
            <a:endParaRPr lang="en-US" altLang="zh-CN" sz="2200" spc="200" dirty="0">
              <a:latin typeface="明兰" panose="02010600030101010101" pitchFamily="2" charset="-122"/>
              <a:ea typeface="明兰" panose="02010600030101010101" pitchFamily="2" charset="-122"/>
            </a:endParaRPr>
          </a:p>
          <a:p>
            <a:pPr>
              <a:lnSpc>
                <a:spcPct val="120000"/>
              </a:lnSpc>
            </a:pPr>
            <a:endParaRPr lang="zh-CN" altLang="en-US" sz="2200" spc="200" dirty="0">
              <a:latin typeface="明兰" panose="02010600030101010101" pitchFamily="2" charset="-122"/>
              <a:ea typeface="明兰" panose="02010600030101010101" pitchFamily="2" charset="-122"/>
            </a:endParaRPr>
          </a:p>
        </p:txBody>
      </p:sp>
      <p:sp>
        <p:nvSpPr>
          <p:cNvPr id="6" name="矩形 5">
            <a:extLst>
              <a:ext uri="{FF2B5EF4-FFF2-40B4-BE49-F238E27FC236}">
                <a16:creationId xmlns:a16="http://schemas.microsoft.com/office/drawing/2014/main" id="{89C50E44-B664-4DD4-893D-D328C3B0070C}"/>
              </a:ext>
            </a:extLst>
          </p:cNvPr>
          <p:cNvSpPr/>
          <p:nvPr/>
        </p:nvSpPr>
        <p:spPr>
          <a:xfrm>
            <a:off x="1004715" y="487478"/>
            <a:ext cx="1826141" cy="584775"/>
          </a:xfrm>
          <a:prstGeom prst="rect">
            <a:avLst/>
          </a:prstGeom>
        </p:spPr>
        <p:txBody>
          <a:bodyPr wrap="none">
            <a:spAutoFit/>
          </a:bodyPr>
          <a:lstStyle/>
          <a:p>
            <a:r>
              <a:rPr lang="zh-CN" altLang="en-US" sz="3200" b="1" dirty="0">
                <a:latin typeface="Calibri" panose="020F0502020204030204" pitchFamily="34" charset="0"/>
                <a:ea typeface="宋体" panose="02010600030101010101" pitchFamily="2" charset="-122"/>
                <a:cs typeface="Times New Roman" panose="02020603050405020304" pitchFamily="18" charset="0"/>
              </a:rPr>
              <a:t>项目要求</a:t>
            </a:r>
          </a:p>
        </p:txBody>
      </p:sp>
      <p:sp>
        <p:nvSpPr>
          <p:cNvPr id="2" name="矩形 1">
            <a:extLst>
              <a:ext uri="{FF2B5EF4-FFF2-40B4-BE49-F238E27FC236}">
                <a16:creationId xmlns:a16="http://schemas.microsoft.com/office/drawing/2014/main" id="{EB9175BF-2735-4F0C-84E8-07550D1D1FB3}"/>
              </a:ext>
            </a:extLst>
          </p:cNvPr>
          <p:cNvSpPr/>
          <p:nvPr/>
        </p:nvSpPr>
        <p:spPr>
          <a:xfrm>
            <a:off x="1004715" y="1669870"/>
            <a:ext cx="10350222" cy="3524876"/>
          </a:xfrm>
          <a:prstGeom prst="rect">
            <a:avLst/>
          </a:prstGeom>
        </p:spPr>
        <p:txBody>
          <a:bodyPr wrap="square">
            <a:spAutoFit/>
          </a:bodyPr>
          <a:lstStyle/>
          <a:p>
            <a:pPr marL="228600" algn="just">
              <a:lnSpc>
                <a:spcPct val="115000"/>
              </a:lnSpc>
              <a:spcAft>
                <a:spcPts val="0"/>
              </a:spcAft>
            </a:pPr>
            <a:r>
              <a:rPr lang="zh-CN" altLang="zh-CN" sz="2800" dirty="0">
                <a:latin typeface="Calibri" panose="020F0502020204030204" pitchFamily="34" charset="0"/>
                <a:ea typeface="宋体" panose="02010600030101010101" pitchFamily="2" charset="-122"/>
                <a:cs typeface="Times New Roman" panose="02020603050405020304" pitchFamily="18" charset="0"/>
              </a:rPr>
              <a:t>1、C语言。</a:t>
            </a:r>
            <a:endParaRPr lang="zh-CN" altLang="zh-CN" sz="3200" dirty="0">
              <a:latin typeface="Calibri" panose="020F0502020204030204" pitchFamily="34" charset="0"/>
              <a:ea typeface="宋体" panose="02010600030101010101" pitchFamily="2" charset="-122"/>
              <a:cs typeface="Times New Roman" panose="02020603050405020304" pitchFamily="18" charset="0"/>
            </a:endParaRPr>
          </a:p>
          <a:p>
            <a:pPr marL="228600" algn="just">
              <a:lnSpc>
                <a:spcPct val="115000"/>
              </a:lnSpc>
              <a:spcAft>
                <a:spcPts val="0"/>
              </a:spcAft>
            </a:pPr>
            <a:r>
              <a:rPr lang="zh-CN" altLang="zh-CN" sz="2800" dirty="0">
                <a:latin typeface="Calibri" panose="020F0502020204030204" pitchFamily="34" charset="0"/>
                <a:ea typeface="宋体" panose="02010600030101010101" pitchFamily="2" charset="-122"/>
                <a:cs typeface="Times New Roman" panose="02020603050405020304" pitchFamily="18" charset="0"/>
              </a:rPr>
              <a:t>2、makefil</a:t>
            </a:r>
            <a:r>
              <a:rPr lang="en-US" altLang="zh-CN" sz="2800" dirty="0">
                <a:latin typeface="Calibri" panose="020F0502020204030204" pitchFamily="34" charset="0"/>
                <a:ea typeface="宋体" panose="02010600030101010101" pitchFamily="2" charset="-122"/>
                <a:cs typeface="Times New Roman" panose="02020603050405020304" pitchFamily="18" charset="0"/>
              </a:rPr>
              <a:t>e</a:t>
            </a:r>
            <a:r>
              <a:rPr lang="zh-CN" altLang="zh-CN" sz="2800" dirty="0">
                <a:latin typeface="Calibri" panose="020F0502020204030204" pitchFamily="34" charset="0"/>
                <a:ea typeface="宋体" panose="02010600030101010101" pitchFamily="2" charset="-122"/>
                <a:cs typeface="Times New Roman" panose="02020603050405020304" pitchFamily="18" charset="0"/>
              </a:rPr>
              <a:t>。</a:t>
            </a:r>
            <a:endParaRPr lang="zh-CN" altLang="zh-CN" sz="3200" dirty="0">
              <a:latin typeface="Calibri" panose="020F0502020204030204" pitchFamily="34" charset="0"/>
              <a:ea typeface="宋体" panose="02010600030101010101" pitchFamily="2" charset="-122"/>
              <a:cs typeface="Times New Roman" panose="02020603050405020304" pitchFamily="18" charset="0"/>
            </a:endParaRPr>
          </a:p>
          <a:p>
            <a:pPr marL="228600" algn="just">
              <a:lnSpc>
                <a:spcPct val="115000"/>
              </a:lnSpc>
              <a:spcAft>
                <a:spcPts val="0"/>
              </a:spcAft>
            </a:pPr>
            <a:r>
              <a:rPr lang="zh-CN" altLang="zh-CN" sz="2800" dirty="0">
                <a:latin typeface="Calibri" panose="020F0502020204030204" pitchFamily="34" charset="0"/>
                <a:ea typeface="宋体" panose="02010600030101010101" pitchFamily="2" charset="-122"/>
                <a:cs typeface="Times New Roman" panose="02020603050405020304" pitchFamily="18" charset="0"/>
              </a:rPr>
              <a:t>3、编写项目总结</a:t>
            </a:r>
            <a:r>
              <a:rPr lang="zh-CN" altLang="en-US" sz="2800" dirty="0">
                <a:latin typeface="Calibri" panose="020F0502020204030204" pitchFamily="34" charset="0"/>
                <a:ea typeface="宋体" panose="02010600030101010101" pitchFamily="2" charset="-122"/>
                <a:cs typeface="Times New Roman" panose="02020603050405020304" pitchFamily="18" charset="0"/>
              </a:rPr>
              <a:t>。</a:t>
            </a:r>
            <a:endParaRPr lang="en-US" altLang="zh-CN" sz="2800" dirty="0">
              <a:latin typeface="Calibri" panose="020F0502020204030204" pitchFamily="34" charset="0"/>
              <a:ea typeface="宋体" panose="02010600030101010101" pitchFamily="2" charset="-122"/>
              <a:cs typeface="Times New Roman" panose="02020603050405020304" pitchFamily="18" charset="0"/>
            </a:endParaRPr>
          </a:p>
          <a:p>
            <a:pPr marL="228600" algn="just">
              <a:lnSpc>
                <a:spcPct val="115000"/>
              </a:lnSpc>
              <a:spcAft>
                <a:spcPts val="0"/>
              </a:spcAft>
            </a:pPr>
            <a:r>
              <a:rPr lang="zh-CN" altLang="zh-CN" sz="2800" dirty="0">
                <a:latin typeface="Calibri" panose="020F0502020204030204" pitchFamily="34" charset="0"/>
                <a:ea typeface="宋体" panose="02010600030101010101" pitchFamily="2" charset="-122"/>
                <a:cs typeface="Times New Roman" panose="02020603050405020304" pitchFamily="18" charset="0"/>
              </a:rPr>
              <a:t>4、以模块化编写项目代码，按照不同模块组织 .h/.c 文件。</a:t>
            </a:r>
            <a:endParaRPr lang="zh-CN" altLang="zh-CN" sz="3200" dirty="0">
              <a:latin typeface="Calibri" panose="020F0502020204030204" pitchFamily="34" charset="0"/>
              <a:ea typeface="宋体" panose="02010600030101010101" pitchFamily="2" charset="-122"/>
              <a:cs typeface="Times New Roman" panose="02020603050405020304" pitchFamily="18" charset="0"/>
            </a:endParaRPr>
          </a:p>
          <a:p>
            <a:pPr marL="228600" algn="just">
              <a:lnSpc>
                <a:spcPct val="115000"/>
              </a:lnSpc>
              <a:spcAft>
                <a:spcPts val="0"/>
              </a:spcAft>
            </a:pPr>
            <a:r>
              <a:rPr lang="zh-CN" altLang="zh-CN" sz="2800" dirty="0">
                <a:latin typeface="Calibri" panose="020F0502020204030204" pitchFamily="34" charset="0"/>
                <a:ea typeface="宋体" panose="02010600030101010101" pitchFamily="2" charset="-122"/>
                <a:cs typeface="Times New Roman" panose="02020603050405020304" pitchFamily="18" charset="0"/>
              </a:rPr>
              <a:t>5、规范代码格式并添加注释。</a:t>
            </a:r>
            <a:endParaRPr lang="zh-CN" altLang="zh-CN" sz="3200" dirty="0">
              <a:latin typeface="Calibri" panose="020F0502020204030204" pitchFamily="34" charset="0"/>
              <a:ea typeface="宋体" panose="02010600030101010101" pitchFamily="2" charset="-122"/>
              <a:cs typeface="Times New Roman" panose="02020603050405020304" pitchFamily="18" charset="0"/>
            </a:endParaRPr>
          </a:p>
          <a:p>
            <a:pPr marL="228600" algn="just">
              <a:lnSpc>
                <a:spcPct val="115000"/>
              </a:lnSpc>
              <a:spcAft>
                <a:spcPts val="0"/>
              </a:spcAft>
            </a:pPr>
            <a:r>
              <a:rPr lang="zh-CN" altLang="zh-CN" sz="2800" dirty="0">
                <a:latin typeface="Calibri" panose="020F0502020204030204" pitchFamily="34" charset="0"/>
                <a:ea typeface="宋体" panose="02010600030101010101" pitchFamily="2" charset="-122"/>
                <a:cs typeface="Times New Roman" panose="02020603050405020304" pitchFamily="18" charset="0"/>
              </a:rPr>
              <a:t>6、编写测试报告，包括单模块测试，模块间测试。</a:t>
            </a:r>
            <a:endParaRPr lang="zh-CN" altLang="zh-CN" sz="3200" dirty="0">
              <a:latin typeface="Calibri" panose="020F0502020204030204" pitchFamily="34" charset="0"/>
              <a:ea typeface="宋体" panose="02010600030101010101" pitchFamily="2" charset="-122"/>
              <a:cs typeface="Times New Roman" panose="02020603050405020304" pitchFamily="18" charset="0"/>
            </a:endParaRPr>
          </a:p>
          <a:p>
            <a:pPr marL="228600" algn="just">
              <a:lnSpc>
                <a:spcPct val="115000"/>
              </a:lnSpc>
              <a:spcAft>
                <a:spcPts val="0"/>
              </a:spcAft>
            </a:pPr>
            <a:r>
              <a:rPr lang="zh-CN" altLang="zh-CN" sz="2800" dirty="0">
                <a:latin typeface="Calibri" panose="020F0502020204030204" pitchFamily="34" charset="0"/>
                <a:ea typeface="宋体" panose="02010600030101010101" pitchFamily="2" charset="-122"/>
                <a:cs typeface="Times New Roman" panose="02020603050405020304" pitchFamily="18" charset="0"/>
              </a:rPr>
              <a:t>7、编写项目设计书。</a:t>
            </a:r>
          </a:p>
        </p:txBody>
      </p:sp>
    </p:spTree>
    <p:extLst>
      <p:ext uri="{BB962C8B-B14F-4D97-AF65-F5344CB8AC3E}">
        <p14:creationId xmlns:p14="http://schemas.microsoft.com/office/powerpoint/2010/main" val="3417700254"/>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PA_椭圆 4"/>
          <p:cNvSpPr/>
          <p:nvPr>
            <p:custDataLst>
              <p:tags r:id="rId1"/>
            </p:custDataLst>
          </p:nvPr>
        </p:nvSpPr>
        <p:spPr>
          <a:xfrm>
            <a:off x="466725" y="341850"/>
            <a:ext cx="36000" cy="3600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PA_椭圆 61"/>
          <p:cNvSpPr/>
          <p:nvPr>
            <p:custDataLst>
              <p:tags r:id="rId2"/>
            </p:custDataLst>
          </p:nvPr>
        </p:nvSpPr>
        <p:spPr>
          <a:xfrm>
            <a:off x="2831870" y="3174770"/>
            <a:ext cx="63730" cy="6373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PA_椭圆 87"/>
          <p:cNvSpPr/>
          <p:nvPr>
            <p:custDataLst>
              <p:tags r:id="rId3"/>
            </p:custDataLst>
          </p:nvPr>
        </p:nvSpPr>
        <p:spPr>
          <a:xfrm>
            <a:off x="466725" y="1166659"/>
            <a:ext cx="133758" cy="133758"/>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1781232" y="875779"/>
            <a:ext cx="8629536" cy="1558568"/>
          </a:xfrm>
          <a:prstGeom prst="rect">
            <a:avLst/>
          </a:prstGeom>
          <a:noFill/>
        </p:spPr>
        <p:txBody>
          <a:bodyPr vert="horz" wrap="square" rtlCol="0">
            <a:spAutoFit/>
          </a:bodyPr>
          <a:lstStyle/>
          <a:p>
            <a:pPr algn="ctr">
              <a:lnSpc>
                <a:spcPct val="150000"/>
              </a:lnSpc>
            </a:pPr>
            <a:r>
              <a:rPr lang="en-US" altLang="zh-CN"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Thanks </a:t>
            </a:r>
          </a:p>
        </p:txBody>
      </p:sp>
      <p:pic>
        <p:nvPicPr>
          <p:cNvPr id="3" name="图片 2">
            <a:extLst>
              <a:ext uri="{FF2B5EF4-FFF2-40B4-BE49-F238E27FC236}">
                <a16:creationId xmlns:a16="http://schemas.microsoft.com/office/drawing/2014/main" id="{6235B4A3-07D8-4519-BF35-D10EA04549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7792" y="2534274"/>
            <a:ext cx="3611228" cy="3598453"/>
          </a:xfrm>
          <a:prstGeom prst="rect">
            <a:avLst/>
          </a:prstGeom>
        </p:spPr>
      </p:pic>
    </p:spTree>
    <p:extLst>
      <p:ext uri="{BB962C8B-B14F-4D97-AF65-F5344CB8AC3E}">
        <p14:creationId xmlns:p14="http://schemas.microsoft.com/office/powerpoint/2010/main" val="262844977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44"/>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334"/>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par>
                          <p:cTn id="14" fill="hold">
                            <p:stCondLst>
                              <p:cond delay="844"/>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94"/>
                                        </p:tgtEl>
                                        <p:attrNameLst>
                                          <p:attrName>style.visibility</p:attrName>
                                        </p:attrNameLst>
                                      </p:cBhvr>
                                      <p:to>
                                        <p:strVal val="visible"/>
                                      </p:to>
                                    </p:set>
                                    <p:anim calcmode="lin" valueType="num">
                                      <p:cBhvr>
                                        <p:cTn id="17" dur="1000" fill="hold"/>
                                        <p:tgtEl>
                                          <p:spTgt spid="94"/>
                                        </p:tgtEl>
                                        <p:attrNameLst>
                                          <p:attrName>ppt_w</p:attrName>
                                        </p:attrNameLst>
                                      </p:cBhvr>
                                      <p:tavLst>
                                        <p:tav tm="0">
                                          <p:val>
                                            <p:fltVal val="0"/>
                                          </p:val>
                                        </p:tav>
                                        <p:tav tm="100000">
                                          <p:val>
                                            <p:strVal val="#ppt_w"/>
                                          </p:val>
                                        </p:tav>
                                      </p:tavLst>
                                    </p:anim>
                                    <p:anim calcmode="lin" valueType="num">
                                      <p:cBhvr>
                                        <p:cTn id="18" dur="1000" fill="hold"/>
                                        <p:tgtEl>
                                          <p:spTgt spid="94"/>
                                        </p:tgtEl>
                                        <p:attrNameLst>
                                          <p:attrName>ppt_h</p:attrName>
                                        </p:attrNameLst>
                                      </p:cBhvr>
                                      <p:tavLst>
                                        <p:tav tm="0">
                                          <p:val>
                                            <p:fltVal val="0"/>
                                          </p:val>
                                        </p:tav>
                                        <p:tav tm="100000">
                                          <p:val>
                                            <p:strVal val="#ppt_h"/>
                                          </p:val>
                                        </p:tav>
                                      </p:tavLst>
                                    </p:anim>
                                    <p:animEffect transition="in" filter="fade">
                                      <p:cBhvr>
                                        <p:cTn id="19"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P spid="88" grpId="0" animBg="1"/>
      <p:bldP spid="94"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923330"/>
          </a:xfrm>
          <a:prstGeom prst="rect">
            <a:avLst/>
          </a:prstGeom>
          <a:noFill/>
        </p:spPr>
        <p:txBody>
          <a:bodyPr wrap="square" rtlCol="0">
            <a:spAutoFit/>
          </a:bodyPr>
          <a:lstStyle/>
          <a:p>
            <a:r>
              <a:rPr lang="zh-CN" altLang="en-US" sz="5400" spc="100" dirty="0">
                <a:latin typeface="明兰" panose="02010600030101010101" pitchFamily="2" charset="-122"/>
                <a:ea typeface="明兰" panose="02010600030101010101" pitchFamily="2" charset="-122"/>
              </a:rPr>
              <a:t>开发环境</a:t>
            </a: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6796585" y="3874989"/>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 name="PA_图片 16"/>
          <p:cNvSpPr/>
          <p:nvPr>
            <p:custDataLst>
              <p:tags r:id="rId1"/>
            </p:custDataLst>
          </p:nvPr>
        </p:nvSpPr>
        <p:spPr>
          <a:xfrm>
            <a:off x="2878500" y="1365008"/>
            <a:ext cx="5560251" cy="4238436"/>
          </a:xfrm>
          <a:custGeom>
            <a:avLst/>
            <a:gdLst/>
            <a:ahLst/>
            <a:cxnLst/>
            <a:rect l="0" t="0" r="0" b="0"/>
            <a:pathLst>
              <a:path w="8019913" h="6113371">
                <a:moveTo>
                  <a:pt x="0" y="0"/>
                </a:moveTo>
                <a:lnTo>
                  <a:pt x="8019912" y="0"/>
                </a:lnTo>
                <a:lnTo>
                  <a:pt x="8019912" y="6113370"/>
                </a:lnTo>
                <a:lnTo>
                  <a:pt x="0" y="6113370"/>
                </a:lnTo>
                <a:close/>
              </a:path>
            </a:pathLst>
          </a:custGeom>
          <a:blipFill dpi="0" rotWithShape="1">
            <a:blip r:embed="rId3" cstate="email">
              <a:alphaModFix amt="15000"/>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 name="组合 1"/>
          <p:cNvGrpSpPr/>
          <p:nvPr/>
        </p:nvGrpSpPr>
        <p:grpSpPr>
          <a:xfrm>
            <a:off x="8009220" y="1746430"/>
            <a:ext cx="2005126" cy="2005126"/>
            <a:chOff x="4879269" y="2160187"/>
            <a:chExt cx="2005126" cy="2005126"/>
          </a:xfrm>
        </p:grpSpPr>
        <p:sp>
          <p:nvSpPr>
            <p:cNvPr id="3" name="矩形 2"/>
            <p:cNvSpPr/>
            <p:nvPr/>
          </p:nvSpPr>
          <p:spPr>
            <a:xfrm rot="162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4" name="矩形 3"/>
            <p:cNvSpPr/>
            <p:nvPr/>
          </p:nvSpPr>
          <p:spPr>
            <a:xfrm rot="18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 name="矩形 4"/>
            <p:cNvSpPr/>
            <p:nvPr/>
          </p:nvSpPr>
          <p:spPr>
            <a:xfrm rot="90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nvGrpSpPr>
            <p:cNvPr id="8" name="组合 7"/>
            <p:cNvGrpSpPr/>
            <p:nvPr/>
          </p:nvGrpSpPr>
          <p:grpSpPr>
            <a:xfrm>
              <a:off x="4879269" y="2160187"/>
              <a:ext cx="2005126" cy="2005126"/>
              <a:chOff x="5700612" y="0"/>
              <a:chExt cx="1537554" cy="1537554"/>
            </a:xfrm>
          </p:grpSpPr>
          <p:sp>
            <p:nvSpPr>
              <p:cNvPr id="9" name="椭圆 8"/>
              <p:cNvSpPr/>
              <p:nvPr/>
            </p:nvSpPr>
            <p:spPr>
              <a:xfrm>
                <a:off x="5700612"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0" name="椭圆 9"/>
              <p:cNvSpPr/>
              <p:nvPr/>
            </p:nvSpPr>
            <p:spPr>
              <a:xfrm>
                <a:off x="5801197"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1" name="椭圆 10"/>
              <p:cNvSpPr/>
              <p:nvPr/>
            </p:nvSpPr>
            <p:spPr>
              <a:xfrm>
                <a:off x="6076000"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2" name="椭圆 11"/>
              <p:cNvSpPr/>
              <p:nvPr/>
            </p:nvSpPr>
            <p:spPr>
              <a:xfrm>
                <a:off x="6451389" y="0"/>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3" name="椭圆 12"/>
              <p:cNvSpPr/>
              <p:nvPr/>
            </p:nvSpPr>
            <p:spPr>
              <a:xfrm>
                <a:off x="6826777"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4" name="椭圆 13"/>
              <p:cNvSpPr/>
              <p:nvPr/>
            </p:nvSpPr>
            <p:spPr>
              <a:xfrm>
                <a:off x="7101581"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5" name="椭圆 14"/>
              <p:cNvSpPr/>
              <p:nvPr/>
            </p:nvSpPr>
            <p:spPr>
              <a:xfrm>
                <a:off x="7202166"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6" name="椭圆 15"/>
              <p:cNvSpPr/>
              <p:nvPr/>
            </p:nvSpPr>
            <p:spPr>
              <a:xfrm>
                <a:off x="7101581"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7" name="椭圆 16"/>
              <p:cNvSpPr/>
              <p:nvPr/>
            </p:nvSpPr>
            <p:spPr>
              <a:xfrm>
                <a:off x="6826777"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8" name="椭圆 17"/>
              <p:cNvSpPr/>
              <p:nvPr/>
            </p:nvSpPr>
            <p:spPr>
              <a:xfrm>
                <a:off x="6451389" y="1501554"/>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9" name="椭圆 18"/>
              <p:cNvSpPr/>
              <p:nvPr/>
            </p:nvSpPr>
            <p:spPr>
              <a:xfrm>
                <a:off x="6076000"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0" name="椭圆 19"/>
              <p:cNvSpPr/>
              <p:nvPr/>
            </p:nvSpPr>
            <p:spPr>
              <a:xfrm>
                <a:off x="5801197"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grpSp>
        <p:nvGrpSpPr>
          <p:cNvPr id="21" name="组合 20"/>
          <p:cNvGrpSpPr/>
          <p:nvPr/>
        </p:nvGrpSpPr>
        <p:grpSpPr>
          <a:xfrm>
            <a:off x="8244011" y="1981221"/>
            <a:ext cx="1535544" cy="1535544"/>
            <a:chOff x="2412445" y="1981221"/>
            <a:chExt cx="1535544" cy="1535544"/>
          </a:xfrm>
        </p:grpSpPr>
        <p:sp>
          <p:nvSpPr>
            <p:cNvPr id="22" name="椭圆 21"/>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3" name="等腰三角形 22"/>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4" name="等腰三角形 23"/>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5" name="等腰三角形 24"/>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6" name="等腰三角形 25"/>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48" name="组合 47"/>
          <p:cNvGrpSpPr/>
          <p:nvPr/>
        </p:nvGrpSpPr>
        <p:grpSpPr>
          <a:xfrm>
            <a:off x="2412445" y="1981221"/>
            <a:ext cx="1535544" cy="1535544"/>
            <a:chOff x="2412445" y="1981221"/>
            <a:chExt cx="1535544" cy="1535544"/>
          </a:xfrm>
        </p:grpSpPr>
        <p:sp>
          <p:nvSpPr>
            <p:cNvPr id="49" name="椭圆 48"/>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0" name="等腰三角形 49"/>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1" name="等腰三角形 50"/>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2" name="等腰三角形 51"/>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3" name="等腰三角形 52"/>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54" name="组合 53"/>
          <p:cNvGrpSpPr/>
          <p:nvPr/>
        </p:nvGrpSpPr>
        <p:grpSpPr>
          <a:xfrm>
            <a:off x="6060000" y="1842175"/>
            <a:ext cx="72000" cy="3973555"/>
            <a:chOff x="6060000" y="1941011"/>
            <a:chExt cx="72000" cy="3973555"/>
          </a:xfrm>
        </p:grpSpPr>
        <p:cxnSp>
          <p:nvCxnSpPr>
            <p:cNvPr id="55" name="直接连接符 54"/>
            <p:cNvCxnSpPr>
              <a:cxnSpLocks/>
              <a:stCxn id="56" idx="4"/>
              <a:endCxn id="57" idx="0"/>
            </p:cNvCxnSpPr>
            <p:nvPr/>
          </p:nvCxnSpPr>
          <p:spPr>
            <a:xfrm flipV="1">
              <a:off x="6096000" y="2013011"/>
              <a:ext cx="0" cy="3829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rot="10800000" flipH="1">
              <a:off x="6060000" y="5842566"/>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7" name="椭圆 56"/>
            <p:cNvSpPr/>
            <p:nvPr/>
          </p:nvSpPr>
          <p:spPr>
            <a:xfrm rot="10800000" flipH="1">
              <a:off x="6060000" y="1941011"/>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sp>
        <p:nvSpPr>
          <p:cNvPr id="67" name="文本框 66"/>
          <p:cNvSpPr txBox="1"/>
          <p:nvPr/>
        </p:nvSpPr>
        <p:spPr>
          <a:xfrm>
            <a:off x="8379432" y="3924527"/>
            <a:ext cx="2452715" cy="1485916"/>
          </a:xfrm>
          <a:prstGeom prst="rect">
            <a:avLst/>
          </a:prstGeom>
          <a:noFill/>
        </p:spPr>
        <p:txBody>
          <a:bodyPr wrap="none" lIns="91436" tIns="45718" rIns="91436" bIns="45718" rtlCol="0">
            <a:spAutoFit/>
          </a:bodyPr>
          <a:lstStyle/>
          <a:p>
            <a:pPr>
              <a:lnSpc>
                <a:spcPct val="130000"/>
              </a:lnSpc>
            </a:pPr>
            <a:r>
              <a:rPr lang="zh-CN" altLang="en-US" sz="2400" dirty="0">
                <a:solidFill>
                  <a:srgbClr val="000000"/>
                </a:solidFill>
                <a:latin typeface="明兰" panose="02010600030101010101" pitchFamily="2" charset="-122"/>
                <a:ea typeface="明兰" panose="02010600030101010101" pitchFamily="2" charset="-122"/>
              </a:rPr>
              <a:t>编译：</a:t>
            </a:r>
            <a:r>
              <a:rPr lang="en-US" altLang="zh-CN" sz="2400" dirty="0" err="1">
                <a:solidFill>
                  <a:srgbClr val="000000"/>
                </a:solidFill>
                <a:latin typeface="明兰" panose="02010600030101010101" pitchFamily="2" charset="-122"/>
                <a:ea typeface="明兰" panose="02010600030101010101" pitchFamily="2" charset="-122"/>
              </a:rPr>
              <a:t>Gcc</a:t>
            </a:r>
            <a:r>
              <a:rPr lang="en-US" altLang="zh-CN" sz="2400" dirty="0">
                <a:solidFill>
                  <a:srgbClr val="000000"/>
                </a:solidFill>
                <a:latin typeface="明兰" panose="02010600030101010101" pitchFamily="2" charset="-122"/>
                <a:ea typeface="明兰" panose="02010600030101010101" pitchFamily="2" charset="-122"/>
              </a:rPr>
              <a:t>/G++</a:t>
            </a:r>
          </a:p>
          <a:p>
            <a:pPr>
              <a:lnSpc>
                <a:spcPct val="130000"/>
              </a:lnSpc>
            </a:pPr>
            <a:r>
              <a:rPr lang="zh-CN" altLang="en-US" sz="2400" dirty="0">
                <a:solidFill>
                  <a:srgbClr val="000000"/>
                </a:solidFill>
                <a:latin typeface="明兰" panose="02010600030101010101" pitchFamily="2" charset="-122"/>
                <a:ea typeface="明兰" panose="02010600030101010101" pitchFamily="2" charset="-122"/>
              </a:rPr>
              <a:t>调试：</a:t>
            </a:r>
            <a:r>
              <a:rPr lang="en-US" altLang="zh-CN" sz="2400" dirty="0" err="1">
                <a:solidFill>
                  <a:srgbClr val="000000"/>
                </a:solidFill>
                <a:latin typeface="明兰" panose="02010600030101010101" pitchFamily="2" charset="-122"/>
                <a:ea typeface="明兰" panose="02010600030101010101" pitchFamily="2" charset="-122"/>
              </a:rPr>
              <a:t>Gdb</a:t>
            </a:r>
            <a:endParaRPr lang="en-US" altLang="zh-CN" sz="2400" dirty="0">
              <a:solidFill>
                <a:srgbClr val="000000"/>
              </a:solidFill>
              <a:latin typeface="明兰" panose="02010600030101010101" pitchFamily="2" charset="-122"/>
              <a:ea typeface="明兰" panose="02010600030101010101" pitchFamily="2" charset="-122"/>
            </a:endParaRPr>
          </a:p>
          <a:p>
            <a:pPr>
              <a:lnSpc>
                <a:spcPct val="130000"/>
              </a:lnSpc>
            </a:pPr>
            <a:r>
              <a:rPr lang="zh-CN" altLang="en-US" sz="2400" dirty="0">
                <a:solidFill>
                  <a:srgbClr val="000000"/>
                </a:solidFill>
                <a:latin typeface="明兰" panose="02010600030101010101" pitchFamily="2" charset="-122"/>
                <a:ea typeface="明兰" panose="02010600030101010101" pitchFamily="2" charset="-122"/>
              </a:rPr>
              <a:t>管理：</a:t>
            </a:r>
            <a:r>
              <a:rPr lang="en-US" altLang="zh-CN" sz="2400" dirty="0" err="1">
                <a:solidFill>
                  <a:srgbClr val="000000"/>
                </a:solidFill>
                <a:latin typeface="明兰" panose="02010600030101010101" pitchFamily="2" charset="-122"/>
                <a:ea typeface="明兰" panose="02010600030101010101" pitchFamily="2" charset="-122"/>
              </a:rPr>
              <a:t>Makefile</a:t>
            </a:r>
            <a:endParaRPr lang="en-US" altLang="zh-CN" sz="2400" dirty="0">
              <a:solidFill>
                <a:srgbClr val="000000"/>
              </a:solidFill>
              <a:latin typeface="明兰" panose="02010600030101010101" pitchFamily="2" charset="-122"/>
              <a:ea typeface="明兰" panose="02010600030101010101" pitchFamily="2" charset="-122"/>
            </a:endParaRPr>
          </a:p>
        </p:txBody>
      </p:sp>
      <p:sp>
        <p:nvSpPr>
          <p:cNvPr id="71" name="文本框 70"/>
          <p:cNvSpPr txBox="1"/>
          <p:nvPr/>
        </p:nvSpPr>
        <p:spPr>
          <a:xfrm>
            <a:off x="2748931" y="3982028"/>
            <a:ext cx="881965" cy="525653"/>
          </a:xfrm>
          <a:prstGeom prst="rect">
            <a:avLst/>
          </a:prstGeom>
          <a:noFill/>
        </p:spPr>
        <p:txBody>
          <a:bodyPr wrap="none" lIns="91436" tIns="45718" rIns="91436" bIns="45718" rtlCol="0">
            <a:spAutoFit/>
          </a:bodyPr>
          <a:lstStyle/>
          <a:p>
            <a:pPr>
              <a:lnSpc>
                <a:spcPct val="130000"/>
              </a:lnSpc>
            </a:pPr>
            <a:r>
              <a:rPr lang="en-US" altLang="zh-CN" sz="2400" dirty="0">
                <a:solidFill>
                  <a:srgbClr val="000000"/>
                </a:solidFill>
                <a:latin typeface="明兰" panose="02010600030101010101" pitchFamily="2" charset="-122"/>
                <a:ea typeface="明兰" panose="02010600030101010101" pitchFamily="2" charset="-122"/>
              </a:rPr>
              <a:t>linux</a:t>
            </a:r>
            <a:endParaRPr lang="zh-CN" altLang="en-US" sz="2400" dirty="0">
              <a:solidFill>
                <a:srgbClr val="000000"/>
              </a:solidFill>
              <a:latin typeface="明兰" panose="02010600030101010101" pitchFamily="2" charset="-122"/>
              <a:ea typeface="明兰" panose="02010600030101010101" pitchFamily="2" charset="-122"/>
            </a:endParaRPr>
          </a:p>
        </p:txBody>
      </p:sp>
      <p:sp>
        <p:nvSpPr>
          <p:cNvPr id="83" name="文本框 82"/>
          <p:cNvSpPr txBox="1"/>
          <p:nvPr/>
        </p:nvSpPr>
        <p:spPr>
          <a:xfrm>
            <a:off x="2657822" y="2390028"/>
            <a:ext cx="1114400" cy="597917"/>
          </a:xfrm>
          <a:prstGeom prst="rect">
            <a:avLst/>
          </a:prstGeom>
          <a:noFill/>
        </p:spPr>
        <p:txBody>
          <a:bodyPr wrap="none" lIns="91436" tIns="45718" rIns="91436" bIns="45718" rtlCol="0">
            <a:spAutoFit/>
          </a:bodyPr>
          <a:lstStyle/>
          <a:p>
            <a:pPr>
              <a:lnSpc>
                <a:spcPct val="130000"/>
              </a:lnSpc>
            </a:pPr>
            <a:r>
              <a:rPr lang="zh-CN" altLang="en-US" sz="2800" dirty="0">
                <a:solidFill>
                  <a:schemeClr val="bg1"/>
                </a:solidFill>
                <a:latin typeface="明兰" panose="02010600030101010101" pitchFamily="2" charset="-122"/>
                <a:ea typeface="明兰" panose="02010600030101010101" pitchFamily="2" charset="-122"/>
              </a:rPr>
              <a:t> 环 境</a:t>
            </a:r>
          </a:p>
        </p:txBody>
      </p:sp>
      <p:sp>
        <p:nvSpPr>
          <p:cNvPr id="84" name="文本框 83"/>
          <p:cNvSpPr txBox="1"/>
          <p:nvPr/>
        </p:nvSpPr>
        <p:spPr>
          <a:xfrm>
            <a:off x="8552889" y="2366406"/>
            <a:ext cx="1008601" cy="597917"/>
          </a:xfrm>
          <a:prstGeom prst="rect">
            <a:avLst/>
          </a:prstGeom>
          <a:noFill/>
        </p:spPr>
        <p:txBody>
          <a:bodyPr wrap="none" lIns="91436" tIns="45718" rIns="91436" bIns="45718" rtlCol="0">
            <a:spAutoFit/>
          </a:bodyPr>
          <a:lstStyle/>
          <a:p>
            <a:pPr>
              <a:lnSpc>
                <a:spcPct val="130000"/>
              </a:lnSpc>
            </a:pPr>
            <a:r>
              <a:rPr lang="zh-CN" altLang="en-US" sz="2800" dirty="0">
                <a:solidFill>
                  <a:schemeClr val="bg1"/>
                </a:solidFill>
                <a:latin typeface="明兰" panose="02010600030101010101" pitchFamily="2" charset="-122"/>
                <a:ea typeface="明兰" panose="02010600030101010101" pitchFamily="2" charset="-122"/>
              </a:rPr>
              <a:t>工 具</a:t>
            </a:r>
          </a:p>
        </p:txBody>
      </p:sp>
      <p:sp>
        <p:nvSpPr>
          <p:cNvPr id="27" name="矩形 26">
            <a:extLst>
              <a:ext uri="{FF2B5EF4-FFF2-40B4-BE49-F238E27FC236}">
                <a16:creationId xmlns:a16="http://schemas.microsoft.com/office/drawing/2014/main" id="{7A300C78-2589-4F09-B093-850A10B5F87D}"/>
              </a:ext>
            </a:extLst>
          </p:cNvPr>
          <p:cNvSpPr/>
          <p:nvPr/>
        </p:nvSpPr>
        <p:spPr>
          <a:xfrm>
            <a:off x="1004715" y="487478"/>
            <a:ext cx="3068469" cy="584775"/>
          </a:xfrm>
          <a:prstGeom prst="rect">
            <a:avLst/>
          </a:prstGeom>
        </p:spPr>
        <p:txBody>
          <a:bodyPr wrap="none">
            <a:spAutoFit/>
          </a:bodyPr>
          <a:lstStyle/>
          <a:p>
            <a:r>
              <a:rPr lang="zh-CN" altLang="en-US" sz="3200" b="1" dirty="0">
                <a:latin typeface="Calibri" panose="020F0502020204030204" pitchFamily="34" charset="0"/>
                <a:ea typeface="宋体" panose="02010600030101010101" pitchFamily="2" charset="-122"/>
                <a:cs typeface="Times New Roman" panose="02020603050405020304" pitchFamily="18" charset="0"/>
              </a:rPr>
              <a:t>开发环境和工具</a:t>
            </a:r>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animEffect transition="in" filter="fade">
                                      <p:cBhvr>
                                        <p:cTn id="13" dur="500"/>
                                        <p:tgtEl>
                                          <p:spTgt spid="54"/>
                                        </p:tgtEl>
                                      </p:cBhvr>
                                    </p:animEffect>
                                  </p:childTnLst>
                                </p:cTn>
                              </p:par>
                              <p:par>
                                <p:cTn id="14" presetID="49" presetClass="entr" presetSubtype="0" decel="100000" fill="hold" nodeType="withEffect">
                                  <p:stCondLst>
                                    <p:cond delay="200"/>
                                  </p:stCondLst>
                                  <p:childTnLst>
                                    <p:set>
                                      <p:cBhvr>
                                        <p:cTn id="15" dur="1" fill="hold">
                                          <p:stCondLst>
                                            <p:cond delay="0"/>
                                          </p:stCondLst>
                                        </p:cTn>
                                        <p:tgtEl>
                                          <p:spTgt spid="48"/>
                                        </p:tgtEl>
                                        <p:attrNameLst>
                                          <p:attrName>style.visibility</p:attrName>
                                        </p:attrNameLst>
                                      </p:cBhvr>
                                      <p:to>
                                        <p:strVal val="visible"/>
                                      </p:to>
                                    </p:set>
                                    <p:anim calcmode="lin" valueType="num">
                                      <p:cBhvr>
                                        <p:cTn id="16" dur="500" fill="hold"/>
                                        <p:tgtEl>
                                          <p:spTgt spid="48"/>
                                        </p:tgtEl>
                                        <p:attrNameLst>
                                          <p:attrName>ppt_w</p:attrName>
                                        </p:attrNameLst>
                                      </p:cBhvr>
                                      <p:tavLst>
                                        <p:tav tm="0">
                                          <p:val>
                                            <p:fltVal val="0"/>
                                          </p:val>
                                        </p:tav>
                                        <p:tav tm="100000">
                                          <p:val>
                                            <p:strVal val="#ppt_w"/>
                                          </p:val>
                                        </p:tav>
                                      </p:tavLst>
                                    </p:anim>
                                    <p:anim calcmode="lin" valueType="num">
                                      <p:cBhvr>
                                        <p:cTn id="17" dur="500" fill="hold"/>
                                        <p:tgtEl>
                                          <p:spTgt spid="48"/>
                                        </p:tgtEl>
                                        <p:attrNameLst>
                                          <p:attrName>ppt_h</p:attrName>
                                        </p:attrNameLst>
                                      </p:cBhvr>
                                      <p:tavLst>
                                        <p:tav tm="0">
                                          <p:val>
                                            <p:fltVal val="0"/>
                                          </p:val>
                                        </p:tav>
                                        <p:tav tm="100000">
                                          <p:val>
                                            <p:strVal val="#ppt_h"/>
                                          </p:val>
                                        </p:tav>
                                      </p:tavLst>
                                    </p:anim>
                                    <p:anim calcmode="lin" valueType="num">
                                      <p:cBhvr>
                                        <p:cTn id="18" dur="500" fill="hold"/>
                                        <p:tgtEl>
                                          <p:spTgt spid="48"/>
                                        </p:tgtEl>
                                        <p:attrNameLst>
                                          <p:attrName>style.rotation</p:attrName>
                                        </p:attrNameLst>
                                      </p:cBhvr>
                                      <p:tavLst>
                                        <p:tav tm="0">
                                          <p:val>
                                            <p:fltVal val="360"/>
                                          </p:val>
                                        </p:tav>
                                        <p:tav tm="100000">
                                          <p:val>
                                            <p:fltVal val="0"/>
                                          </p:val>
                                        </p:tav>
                                      </p:tavLst>
                                    </p:anim>
                                    <p:animEffect transition="in" filter="fade">
                                      <p:cBhvr>
                                        <p:cTn id="19" dur="500"/>
                                        <p:tgtEl>
                                          <p:spTgt spid="48"/>
                                        </p:tgtEl>
                                      </p:cBhvr>
                                    </p:animEffect>
                                  </p:childTnLst>
                                </p:cTn>
                              </p:par>
                              <p:par>
                                <p:cTn id="20" presetID="6" presetClass="emph" presetSubtype="0" autoRev="1" fill="hold" nodeType="withEffect">
                                  <p:stCondLst>
                                    <p:cond delay="600"/>
                                  </p:stCondLst>
                                  <p:childTnLst>
                                    <p:animScale>
                                      <p:cBhvr>
                                        <p:cTn id="21" dur="200" fill="hold"/>
                                        <p:tgtEl>
                                          <p:spTgt spid="48"/>
                                        </p:tgtEl>
                                      </p:cBhvr>
                                      <p:by x="105000" y="105000"/>
                                    </p:animScale>
                                  </p:childTnLst>
                                </p:cTn>
                              </p:par>
                              <p:par>
                                <p:cTn id="22" presetID="49" presetClass="entr" presetSubtype="0" decel="100000" fill="hold" grpId="0" nodeType="withEffect">
                                  <p:stCondLst>
                                    <p:cond delay="1000"/>
                                  </p:stCondLst>
                                  <p:childTnLst>
                                    <p:set>
                                      <p:cBhvr>
                                        <p:cTn id="23" dur="1" fill="hold">
                                          <p:stCondLst>
                                            <p:cond delay="0"/>
                                          </p:stCondLst>
                                        </p:cTn>
                                        <p:tgtEl>
                                          <p:spTgt spid="83"/>
                                        </p:tgtEl>
                                        <p:attrNameLst>
                                          <p:attrName>style.visibility</p:attrName>
                                        </p:attrNameLst>
                                      </p:cBhvr>
                                      <p:to>
                                        <p:strVal val="visible"/>
                                      </p:to>
                                    </p:set>
                                    <p:anim calcmode="lin" valueType="num">
                                      <p:cBhvr>
                                        <p:cTn id="24" dur="500" fill="hold"/>
                                        <p:tgtEl>
                                          <p:spTgt spid="83"/>
                                        </p:tgtEl>
                                        <p:attrNameLst>
                                          <p:attrName>ppt_w</p:attrName>
                                        </p:attrNameLst>
                                      </p:cBhvr>
                                      <p:tavLst>
                                        <p:tav tm="0">
                                          <p:val>
                                            <p:fltVal val="0"/>
                                          </p:val>
                                        </p:tav>
                                        <p:tav tm="100000">
                                          <p:val>
                                            <p:strVal val="#ppt_w"/>
                                          </p:val>
                                        </p:tav>
                                      </p:tavLst>
                                    </p:anim>
                                    <p:anim calcmode="lin" valueType="num">
                                      <p:cBhvr>
                                        <p:cTn id="25" dur="500" fill="hold"/>
                                        <p:tgtEl>
                                          <p:spTgt spid="83"/>
                                        </p:tgtEl>
                                        <p:attrNameLst>
                                          <p:attrName>ppt_h</p:attrName>
                                        </p:attrNameLst>
                                      </p:cBhvr>
                                      <p:tavLst>
                                        <p:tav tm="0">
                                          <p:val>
                                            <p:fltVal val="0"/>
                                          </p:val>
                                        </p:tav>
                                        <p:tav tm="100000">
                                          <p:val>
                                            <p:strVal val="#ppt_h"/>
                                          </p:val>
                                        </p:tav>
                                      </p:tavLst>
                                    </p:anim>
                                    <p:anim calcmode="lin" valueType="num">
                                      <p:cBhvr>
                                        <p:cTn id="26" dur="500" fill="hold"/>
                                        <p:tgtEl>
                                          <p:spTgt spid="83"/>
                                        </p:tgtEl>
                                        <p:attrNameLst>
                                          <p:attrName>style.rotation</p:attrName>
                                        </p:attrNameLst>
                                      </p:cBhvr>
                                      <p:tavLst>
                                        <p:tav tm="0">
                                          <p:val>
                                            <p:fltVal val="360"/>
                                          </p:val>
                                        </p:tav>
                                        <p:tav tm="100000">
                                          <p:val>
                                            <p:fltVal val="0"/>
                                          </p:val>
                                        </p:tav>
                                      </p:tavLst>
                                    </p:anim>
                                    <p:animEffect transition="in" filter="fade">
                                      <p:cBhvr>
                                        <p:cTn id="27" dur="500"/>
                                        <p:tgtEl>
                                          <p:spTgt spid="83"/>
                                        </p:tgtEl>
                                      </p:cBhvr>
                                    </p:animEffect>
                                  </p:childTnLst>
                                </p:cTn>
                              </p:par>
                              <p:par>
                                <p:cTn id="28" presetID="6" presetClass="emph" presetSubtype="0" autoRev="1" fill="hold" grpId="1" nodeType="withEffect">
                                  <p:stCondLst>
                                    <p:cond delay="1300"/>
                                  </p:stCondLst>
                                  <p:childTnLst>
                                    <p:animScale>
                                      <p:cBhvr>
                                        <p:cTn id="29" dur="200" fill="hold"/>
                                        <p:tgtEl>
                                          <p:spTgt spid="83"/>
                                        </p:tgtEl>
                                      </p:cBhvr>
                                      <p:by x="105000" y="105000"/>
                                    </p:animScale>
                                  </p:childTnLst>
                                </p:cTn>
                              </p:par>
                            </p:childTnLst>
                          </p:cTn>
                        </p:par>
                        <p:par>
                          <p:cTn id="30" fill="hold">
                            <p:stCondLst>
                              <p:cond delay="2200"/>
                            </p:stCondLst>
                            <p:childTnLst>
                              <p:par>
                                <p:cTn id="31" presetID="49" presetClass="entr" presetSubtype="0" decel="10000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 calcmode="lin" valueType="num">
                                      <p:cBhvr>
                                        <p:cTn id="35" dur="500" fill="hold"/>
                                        <p:tgtEl>
                                          <p:spTgt spid="2"/>
                                        </p:tgtEl>
                                        <p:attrNameLst>
                                          <p:attrName>style.rotation</p:attrName>
                                        </p:attrNameLst>
                                      </p:cBhvr>
                                      <p:tavLst>
                                        <p:tav tm="0">
                                          <p:val>
                                            <p:fltVal val="360"/>
                                          </p:val>
                                        </p:tav>
                                        <p:tav tm="100000">
                                          <p:val>
                                            <p:fltVal val="0"/>
                                          </p:val>
                                        </p:tav>
                                      </p:tavLst>
                                    </p:anim>
                                    <p:animEffect transition="in" filter="fade">
                                      <p:cBhvr>
                                        <p:cTn id="36" dur="500"/>
                                        <p:tgtEl>
                                          <p:spTgt spid="2"/>
                                        </p:tgtEl>
                                      </p:cBhvr>
                                    </p:animEffect>
                                  </p:childTnLst>
                                </p:cTn>
                              </p:par>
                              <p:par>
                                <p:cTn id="37" presetID="49" presetClass="entr" presetSubtype="0" decel="100000" fill="hold" nodeType="withEffect">
                                  <p:stCondLst>
                                    <p:cond delay="20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 calcmode="lin" valueType="num">
                                      <p:cBhvr>
                                        <p:cTn id="41" dur="500" fill="hold"/>
                                        <p:tgtEl>
                                          <p:spTgt spid="21"/>
                                        </p:tgtEl>
                                        <p:attrNameLst>
                                          <p:attrName>style.rotation</p:attrName>
                                        </p:attrNameLst>
                                      </p:cBhvr>
                                      <p:tavLst>
                                        <p:tav tm="0">
                                          <p:val>
                                            <p:fltVal val="360"/>
                                          </p:val>
                                        </p:tav>
                                        <p:tav tm="100000">
                                          <p:val>
                                            <p:fltVal val="0"/>
                                          </p:val>
                                        </p:tav>
                                      </p:tavLst>
                                    </p:anim>
                                    <p:animEffect transition="in" filter="fade">
                                      <p:cBhvr>
                                        <p:cTn id="42" dur="500"/>
                                        <p:tgtEl>
                                          <p:spTgt spid="21"/>
                                        </p:tgtEl>
                                      </p:cBhvr>
                                    </p:animEffect>
                                  </p:childTnLst>
                                </p:cTn>
                              </p:par>
                              <p:par>
                                <p:cTn id="43" presetID="6" presetClass="emph" presetSubtype="0" autoRev="1" fill="hold" nodeType="withEffect">
                                  <p:stCondLst>
                                    <p:cond delay="600"/>
                                  </p:stCondLst>
                                  <p:childTnLst>
                                    <p:animScale>
                                      <p:cBhvr>
                                        <p:cTn id="44" dur="200" fill="hold"/>
                                        <p:tgtEl>
                                          <p:spTgt spid="21"/>
                                        </p:tgtEl>
                                      </p:cBhvr>
                                      <p:by x="105000" y="105000"/>
                                    </p:animScale>
                                  </p:childTnLst>
                                </p:cTn>
                              </p:par>
                              <p:par>
                                <p:cTn id="45" presetID="49" presetClass="entr" presetSubtype="0" decel="100000" fill="hold" grpId="0" nodeType="withEffect">
                                  <p:stCondLst>
                                    <p:cond delay="600"/>
                                  </p:stCondLst>
                                  <p:childTnLst>
                                    <p:set>
                                      <p:cBhvr>
                                        <p:cTn id="46" dur="1" fill="hold">
                                          <p:stCondLst>
                                            <p:cond delay="0"/>
                                          </p:stCondLst>
                                        </p:cTn>
                                        <p:tgtEl>
                                          <p:spTgt spid="84"/>
                                        </p:tgtEl>
                                        <p:attrNameLst>
                                          <p:attrName>style.visibility</p:attrName>
                                        </p:attrNameLst>
                                      </p:cBhvr>
                                      <p:to>
                                        <p:strVal val="visible"/>
                                      </p:to>
                                    </p:set>
                                    <p:anim calcmode="lin" valueType="num">
                                      <p:cBhvr>
                                        <p:cTn id="47" dur="500" fill="hold"/>
                                        <p:tgtEl>
                                          <p:spTgt spid="84"/>
                                        </p:tgtEl>
                                        <p:attrNameLst>
                                          <p:attrName>ppt_w</p:attrName>
                                        </p:attrNameLst>
                                      </p:cBhvr>
                                      <p:tavLst>
                                        <p:tav tm="0">
                                          <p:val>
                                            <p:fltVal val="0"/>
                                          </p:val>
                                        </p:tav>
                                        <p:tav tm="100000">
                                          <p:val>
                                            <p:strVal val="#ppt_w"/>
                                          </p:val>
                                        </p:tav>
                                      </p:tavLst>
                                    </p:anim>
                                    <p:anim calcmode="lin" valueType="num">
                                      <p:cBhvr>
                                        <p:cTn id="48" dur="500" fill="hold"/>
                                        <p:tgtEl>
                                          <p:spTgt spid="84"/>
                                        </p:tgtEl>
                                        <p:attrNameLst>
                                          <p:attrName>ppt_h</p:attrName>
                                        </p:attrNameLst>
                                      </p:cBhvr>
                                      <p:tavLst>
                                        <p:tav tm="0">
                                          <p:val>
                                            <p:fltVal val="0"/>
                                          </p:val>
                                        </p:tav>
                                        <p:tav tm="100000">
                                          <p:val>
                                            <p:strVal val="#ppt_h"/>
                                          </p:val>
                                        </p:tav>
                                      </p:tavLst>
                                    </p:anim>
                                    <p:anim calcmode="lin" valueType="num">
                                      <p:cBhvr>
                                        <p:cTn id="49" dur="500" fill="hold"/>
                                        <p:tgtEl>
                                          <p:spTgt spid="84"/>
                                        </p:tgtEl>
                                        <p:attrNameLst>
                                          <p:attrName>style.rotation</p:attrName>
                                        </p:attrNameLst>
                                      </p:cBhvr>
                                      <p:tavLst>
                                        <p:tav tm="0">
                                          <p:val>
                                            <p:fltVal val="360"/>
                                          </p:val>
                                        </p:tav>
                                        <p:tav tm="100000">
                                          <p:val>
                                            <p:fltVal val="0"/>
                                          </p:val>
                                        </p:tav>
                                      </p:tavLst>
                                    </p:anim>
                                    <p:animEffect transition="in" filter="fade">
                                      <p:cBhvr>
                                        <p:cTn id="50" dur="500"/>
                                        <p:tgtEl>
                                          <p:spTgt spid="84"/>
                                        </p:tgtEl>
                                      </p:cBhvr>
                                    </p:animEffect>
                                  </p:childTnLst>
                                </p:cTn>
                              </p:par>
                              <p:par>
                                <p:cTn id="51" presetID="6" presetClass="emph" presetSubtype="0" autoRev="1" fill="hold" grpId="1" nodeType="withEffect">
                                  <p:stCondLst>
                                    <p:cond delay="900"/>
                                  </p:stCondLst>
                                  <p:childTnLst>
                                    <p:animScale>
                                      <p:cBhvr>
                                        <p:cTn id="52" dur="200" fill="hold"/>
                                        <p:tgtEl>
                                          <p:spTgt spid="8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3" grpId="0"/>
      <p:bldP spid="83" grpId="1"/>
      <p:bldP spid="84" grpId="0"/>
      <p:bldP spid="84" grpId="1"/>
    </p:bldLst>
  </p:timing>
</p:sld>
</file>

<file path=ppt/slides/slide5.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92357" y="2918364"/>
            <a:ext cx="4428656" cy="923330"/>
          </a:xfrm>
          <a:prstGeom prst="rect">
            <a:avLst/>
          </a:prstGeom>
          <a:solidFill>
            <a:schemeClr val="bg1">
              <a:alpha val="80000"/>
            </a:schemeClr>
          </a:solidFill>
        </p:spPr>
        <p:txBody>
          <a:bodyPr wrap="square" rtlCol="0">
            <a:spAutoFit/>
          </a:bodyPr>
          <a:lstStyle/>
          <a:p>
            <a:pPr algn="ctr"/>
            <a:r>
              <a:rPr lang="zh-CN" altLang="en-US" sz="5400" spc="100" dirty="0">
                <a:latin typeface="明兰" panose="02010600030101010101" pitchFamily="2" charset="-122"/>
                <a:ea typeface="明兰" panose="02010600030101010101" pitchFamily="2" charset="-122"/>
              </a:rPr>
              <a:t>功能描述</a:t>
            </a: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7996"/>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2</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3198796" y="3805400"/>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525635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5106898" y="2887280"/>
            <a:ext cx="53870" cy="5387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870073" y="3264543"/>
            <a:ext cx="56693" cy="56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778032" y="5078528"/>
            <a:ext cx="62340" cy="6234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72536" y="2627581"/>
            <a:ext cx="65163" cy="6516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122873" y="5334519"/>
            <a:ext cx="70811" cy="7081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1734" y="3373215"/>
            <a:ext cx="73634" cy="7363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760524" y="2466646"/>
            <a:ext cx="76457" cy="7645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812138" y="2715388"/>
            <a:ext cx="82105" cy="82105"/>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597224" y="4328686"/>
            <a:ext cx="84928" cy="8492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85591" y="3217844"/>
            <a:ext cx="93398" cy="9339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797390" y="4798912"/>
            <a:ext cx="96223" cy="9622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67863" y="5227378"/>
            <a:ext cx="99046" cy="9904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35112" y="2710588"/>
            <a:ext cx="101869" cy="10186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426643" y="3565096"/>
            <a:ext cx="104693" cy="104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774357" y="2076449"/>
            <a:ext cx="107516" cy="10751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035699" y="3333998"/>
            <a:ext cx="71200" cy="7120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28844" y="4991791"/>
            <a:ext cx="113164" cy="11316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552249" y="3821769"/>
            <a:ext cx="115987" cy="115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70086" y="5559844"/>
            <a:ext cx="94909" cy="9490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50012" y="3884486"/>
            <a:ext cx="71987" cy="71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79536" y="2430287"/>
            <a:ext cx="114148" cy="11414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852608" y="2924721"/>
            <a:ext cx="110341" cy="11034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20977" y="4834405"/>
            <a:ext cx="2932370" cy="308993"/>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 </a:t>
            </a:r>
            <a:endParaRPr lang="zh-CN" altLang="en-US" sz="1200" dirty="0">
              <a:latin typeface="微软雅黑 Light" panose="020B0502040204020203" pitchFamily="34" charset="-122"/>
              <a:ea typeface="微软雅黑 Light" panose="020B0502040204020203" pitchFamily="34" charset="-122"/>
            </a:endParaRPr>
          </a:p>
        </p:txBody>
      </p:sp>
      <p:sp>
        <p:nvSpPr>
          <p:cNvPr id="20" name="椭圆 19"/>
          <p:cNvSpPr/>
          <p:nvPr/>
        </p:nvSpPr>
        <p:spPr>
          <a:xfrm>
            <a:off x="5283533" y="2233789"/>
            <a:ext cx="1515930" cy="1515930"/>
          </a:xfrm>
          <a:prstGeom prst="ellipse">
            <a:avLst/>
          </a:pr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63567" y="2466646"/>
            <a:ext cx="1235185" cy="1077218"/>
          </a:xfrm>
          <a:prstGeom prst="rect">
            <a:avLst/>
          </a:prstGeom>
          <a:noFill/>
        </p:spPr>
        <p:txBody>
          <a:bodyPr wrap="square" rtlCol="0">
            <a:spAutoFit/>
          </a:bodyPr>
          <a:lstStyle/>
          <a:p>
            <a:r>
              <a:rPr lang="zh-CN" altLang="en-US" sz="3200" spc="100" dirty="0">
                <a:latin typeface="明兰" panose="02010600030101010101" pitchFamily="2" charset="-122"/>
                <a:ea typeface="明兰" panose="02010600030101010101" pitchFamily="2" charset="-122"/>
              </a:rPr>
              <a:t>服务端</a:t>
            </a:r>
            <a:endParaRPr lang="en-US" altLang="zh-CN" sz="3200" spc="100" dirty="0">
              <a:latin typeface="明兰" panose="02010600030101010101" pitchFamily="2" charset="-122"/>
              <a:ea typeface="明兰" panose="02010600030101010101" pitchFamily="2" charset="-122"/>
            </a:endParaRPr>
          </a:p>
        </p:txBody>
      </p:sp>
      <p:sp>
        <p:nvSpPr>
          <p:cNvPr id="87" name="矩形 86">
            <a:extLst>
              <a:ext uri="{FF2B5EF4-FFF2-40B4-BE49-F238E27FC236}">
                <a16:creationId xmlns:a16="http://schemas.microsoft.com/office/drawing/2014/main" id="{C633DC23-23E8-422E-ACBB-473DC5D758E3}"/>
              </a:ext>
            </a:extLst>
          </p:cNvPr>
          <p:cNvSpPr/>
          <p:nvPr/>
        </p:nvSpPr>
        <p:spPr>
          <a:xfrm>
            <a:off x="1004715" y="487478"/>
            <a:ext cx="2236510" cy="584775"/>
          </a:xfrm>
          <a:prstGeom prst="rect">
            <a:avLst/>
          </a:prstGeom>
        </p:spPr>
        <p:txBody>
          <a:bodyPr wrap="none">
            <a:spAutoFit/>
          </a:bodyPr>
          <a:lstStyle/>
          <a:p>
            <a:r>
              <a:rPr lang="zh-CN" altLang="en-US" sz="3200" dirty="0"/>
              <a:t>服务端描述</a:t>
            </a:r>
          </a:p>
        </p:txBody>
      </p:sp>
      <p:sp>
        <p:nvSpPr>
          <p:cNvPr id="37" name="文本框 36">
            <a:hlinkClick r:id="rId2" action="ppaction://hlinksldjump"/>
            <a:extLst>
              <a:ext uri="{FF2B5EF4-FFF2-40B4-BE49-F238E27FC236}">
                <a16:creationId xmlns:a16="http://schemas.microsoft.com/office/drawing/2014/main" id="{BA8A4880-8673-41FE-9395-C247C3FA8EDE}"/>
              </a:ext>
            </a:extLst>
          </p:cNvPr>
          <p:cNvSpPr txBox="1"/>
          <p:nvPr/>
        </p:nvSpPr>
        <p:spPr>
          <a:xfrm>
            <a:off x="2224189" y="2394703"/>
            <a:ext cx="2182001" cy="45345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2000" spc="300" dirty="0">
                <a:latin typeface="明兰" panose="02010600030101010101" pitchFamily="2" charset="-122"/>
                <a:ea typeface="明兰" panose="02010600030101010101" pitchFamily="2" charset="-122"/>
              </a:rPr>
              <a:t>多客户端连接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50" name="文本框 49">
            <a:extLst>
              <a:ext uri="{FF2B5EF4-FFF2-40B4-BE49-F238E27FC236}">
                <a16:creationId xmlns:a16="http://schemas.microsoft.com/office/drawing/2014/main" id="{F7DBF6B3-B125-4A1C-8DA7-11FD4D63765B}"/>
              </a:ext>
            </a:extLst>
          </p:cNvPr>
          <p:cNvSpPr txBox="1"/>
          <p:nvPr/>
        </p:nvSpPr>
        <p:spPr>
          <a:xfrm>
            <a:off x="7407613" y="2400854"/>
            <a:ext cx="2068187"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在线用户信息</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15" name="椭圆 14">
            <a:extLst>
              <a:ext uri="{FF2B5EF4-FFF2-40B4-BE49-F238E27FC236}">
                <a16:creationId xmlns:a16="http://schemas.microsoft.com/office/drawing/2014/main" id="{F14A4A98-498A-47D5-A3FA-8E637AA0C1E9}"/>
              </a:ext>
            </a:extLst>
          </p:cNvPr>
          <p:cNvSpPr/>
          <p:nvPr/>
        </p:nvSpPr>
        <p:spPr>
          <a:xfrm rot="328065">
            <a:off x="7551660" y="2812456"/>
            <a:ext cx="4540243" cy="3225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8" name="泪滴形 17">
            <a:extLst>
              <a:ext uri="{FF2B5EF4-FFF2-40B4-BE49-F238E27FC236}">
                <a16:creationId xmlns:a16="http://schemas.microsoft.com/office/drawing/2014/main" id="{75C6068C-E580-428A-8746-AA000403022D}"/>
              </a:ext>
            </a:extLst>
          </p:cNvPr>
          <p:cNvSpPr/>
          <p:nvPr/>
        </p:nvSpPr>
        <p:spPr>
          <a:xfrm>
            <a:off x="1120977" y="2931921"/>
            <a:ext cx="4073435" cy="3111160"/>
          </a:xfrm>
          <a:prstGeom prst="teardrop">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C5F5EB29-225F-4DD9-BF8B-5F8F9CFFDFCB}"/>
              </a:ext>
            </a:extLst>
          </p:cNvPr>
          <p:cNvSpPr txBox="1"/>
          <p:nvPr/>
        </p:nvSpPr>
        <p:spPr>
          <a:xfrm>
            <a:off x="5563567" y="4032400"/>
            <a:ext cx="1543975" cy="1384995"/>
          </a:xfrm>
          <a:prstGeom prst="rect">
            <a:avLst/>
          </a:prstGeom>
          <a:noFill/>
        </p:spPr>
        <p:txBody>
          <a:bodyPr wrap="square" rtlCol="0">
            <a:spAutoFit/>
          </a:bodyPr>
          <a:lstStyle/>
          <a:p>
            <a:r>
              <a:rPr lang="zh-CN" altLang="en-US" sz="2800" dirty="0"/>
              <a:t>注册</a:t>
            </a:r>
            <a:endParaRPr lang="en-US" altLang="zh-CN" sz="2800" dirty="0"/>
          </a:p>
          <a:p>
            <a:endParaRPr lang="en-US" altLang="zh-CN" sz="2800" dirty="0">
              <a:solidFill>
                <a:srgbClr val="FF0000"/>
              </a:solidFill>
            </a:endParaRPr>
          </a:p>
          <a:p>
            <a:r>
              <a:rPr lang="zh-CN" altLang="en-US" sz="2800" dirty="0"/>
              <a:t>登录</a:t>
            </a:r>
          </a:p>
        </p:txBody>
      </p:sp>
    </p:spTree>
    <p:extLst>
      <p:ext uri="{BB962C8B-B14F-4D97-AF65-F5344CB8AC3E}">
        <p14:creationId xmlns:p14="http://schemas.microsoft.com/office/powerpoint/2010/main" val="7828519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anim calcmode="lin" valueType="num">
                                      <p:cBhvr>
                                        <p:cTn id="24" dur="500" fill="hold"/>
                                        <p:tgtEl>
                                          <p:spTgt spid="28"/>
                                        </p:tgtEl>
                                        <p:attrNameLst>
                                          <p:attrName>ppt_x</p:attrName>
                                        </p:attrNameLst>
                                      </p:cBhvr>
                                      <p:tavLst>
                                        <p:tav tm="0">
                                          <p:val>
                                            <p:fltVal val="0.5"/>
                                          </p:val>
                                        </p:tav>
                                        <p:tav tm="100000">
                                          <p:val>
                                            <p:strVal val="#ppt_x"/>
                                          </p:val>
                                        </p:tav>
                                      </p:tavLst>
                                    </p:anim>
                                    <p:anim calcmode="lin" valueType="num">
                                      <p:cBhvr>
                                        <p:cTn id="25" dur="500" fill="hold"/>
                                        <p:tgtEl>
                                          <p:spTgt spid="2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fltVal val="0.5"/>
                                          </p:val>
                                        </p:tav>
                                        <p:tav tm="100000">
                                          <p:val>
                                            <p:strVal val="#ppt_x"/>
                                          </p:val>
                                        </p:tav>
                                      </p:tavLst>
                                    </p:anim>
                                    <p:anim calcmode="lin" valueType="num">
                                      <p:cBhvr>
                                        <p:cTn id="32" dur="500" fill="hold"/>
                                        <p:tgtEl>
                                          <p:spTgt spid="2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anim calcmode="lin" valueType="num">
                                      <p:cBhvr>
                                        <p:cTn id="38" dur="500" fill="hold"/>
                                        <p:tgtEl>
                                          <p:spTgt spid="31"/>
                                        </p:tgtEl>
                                        <p:attrNameLst>
                                          <p:attrName>ppt_x</p:attrName>
                                        </p:attrNameLst>
                                      </p:cBhvr>
                                      <p:tavLst>
                                        <p:tav tm="0">
                                          <p:val>
                                            <p:fltVal val="0.5"/>
                                          </p:val>
                                        </p:tav>
                                        <p:tav tm="100000">
                                          <p:val>
                                            <p:strVal val="#ppt_x"/>
                                          </p:val>
                                        </p:tav>
                                      </p:tavLst>
                                    </p:anim>
                                    <p:anim calcmode="lin" valueType="num">
                                      <p:cBhvr>
                                        <p:cTn id="39" dur="500" fill="hold"/>
                                        <p:tgtEl>
                                          <p:spTgt spid="31"/>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fltVal val="0.5"/>
                                          </p:val>
                                        </p:tav>
                                        <p:tav tm="100000">
                                          <p:val>
                                            <p:strVal val="#ppt_x"/>
                                          </p:val>
                                        </p:tav>
                                      </p:tavLst>
                                    </p:anim>
                                    <p:anim calcmode="lin" valueType="num">
                                      <p:cBhvr>
                                        <p:cTn id="46" dur="500" fill="hold"/>
                                        <p:tgtEl>
                                          <p:spTgt spid="3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anim calcmode="lin" valueType="num">
                                      <p:cBhvr>
                                        <p:cTn id="59" dur="500" fill="hold"/>
                                        <p:tgtEl>
                                          <p:spTgt spid="35"/>
                                        </p:tgtEl>
                                        <p:attrNameLst>
                                          <p:attrName>ppt_x</p:attrName>
                                        </p:attrNameLst>
                                      </p:cBhvr>
                                      <p:tavLst>
                                        <p:tav tm="0">
                                          <p:val>
                                            <p:fltVal val="0.5"/>
                                          </p:val>
                                        </p:tav>
                                        <p:tav tm="100000">
                                          <p:val>
                                            <p:strVal val="#ppt_x"/>
                                          </p:val>
                                        </p:tav>
                                      </p:tavLst>
                                    </p:anim>
                                    <p:anim calcmode="lin" valueType="num">
                                      <p:cBhvr>
                                        <p:cTn id="60" dur="500" fill="hold"/>
                                        <p:tgtEl>
                                          <p:spTgt spid="35"/>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fltVal val="0.5"/>
                                          </p:val>
                                        </p:tav>
                                        <p:tav tm="100000">
                                          <p:val>
                                            <p:strVal val="#ppt_x"/>
                                          </p:val>
                                        </p:tav>
                                      </p:tavLst>
                                    </p:anim>
                                    <p:anim calcmode="lin" valueType="num">
                                      <p:cBhvr>
                                        <p:cTn id="67" dur="500" fill="hold"/>
                                        <p:tgtEl>
                                          <p:spTgt spid="36"/>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p:cTn id="70" dur="500" fill="hold"/>
                                        <p:tgtEl>
                                          <p:spTgt spid="39"/>
                                        </p:tgtEl>
                                        <p:attrNameLst>
                                          <p:attrName>ppt_w</p:attrName>
                                        </p:attrNameLst>
                                      </p:cBhvr>
                                      <p:tavLst>
                                        <p:tav tm="0">
                                          <p:val>
                                            <p:fltVal val="0"/>
                                          </p:val>
                                        </p:tav>
                                        <p:tav tm="100000">
                                          <p:val>
                                            <p:strVal val="#ppt_w"/>
                                          </p:val>
                                        </p:tav>
                                      </p:tavLst>
                                    </p:anim>
                                    <p:anim calcmode="lin" valueType="num">
                                      <p:cBhvr>
                                        <p:cTn id="71" dur="500" fill="hold"/>
                                        <p:tgtEl>
                                          <p:spTgt spid="39"/>
                                        </p:tgtEl>
                                        <p:attrNameLst>
                                          <p:attrName>ppt_h</p:attrName>
                                        </p:attrNameLst>
                                      </p:cBhvr>
                                      <p:tavLst>
                                        <p:tav tm="0">
                                          <p:val>
                                            <p:fltVal val="0"/>
                                          </p:val>
                                        </p:tav>
                                        <p:tav tm="100000">
                                          <p:val>
                                            <p:strVal val="#ppt_h"/>
                                          </p:val>
                                        </p:tav>
                                      </p:tavLst>
                                    </p:anim>
                                    <p:animEffect transition="in" filter="fade">
                                      <p:cBhvr>
                                        <p:cTn id="72" dur="500"/>
                                        <p:tgtEl>
                                          <p:spTgt spid="39"/>
                                        </p:tgtEl>
                                      </p:cBhvr>
                                    </p:animEffect>
                                    <p:anim calcmode="lin" valueType="num">
                                      <p:cBhvr>
                                        <p:cTn id="73" dur="500" fill="hold"/>
                                        <p:tgtEl>
                                          <p:spTgt spid="39"/>
                                        </p:tgtEl>
                                        <p:attrNameLst>
                                          <p:attrName>ppt_x</p:attrName>
                                        </p:attrNameLst>
                                      </p:cBhvr>
                                      <p:tavLst>
                                        <p:tav tm="0">
                                          <p:val>
                                            <p:fltVal val="0.5"/>
                                          </p:val>
                                        </p:tav>
                                        <p:tav tm="100000">
                                          <p:val>
                                            <p:strVal val="#ppt_x"/>
                                          </p:val>
                                        </p:tav>
                                      </p:tavLst>
                                    </p:anim>
                                    <p:anim calcmode="lin" valueType="num">
                                      <p:cBhvr>
                                        <p:cTn id="74" dur="500" fill="hold"/>
                                        <p:tgtEl>
                                          <p:spTgt spid="39"/>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anim calcmode="lin" valueType="num">
                                      <p:cBhvr>
                                        <p:cTn id="80" dur="500" fill="hold"/>
                                        <p:tgtEl>
                                          <p:spTgt spid="40"/>
                                        </p:tgtEl>
                                        <p:attrNameLst>
                                          <p:attrName>ppt_x</p:attrName>
                                        </p:attrNameLst>
                                      </p:cBhvr>
                                      <p:tavLst>
                                        <p:tav tm="0">
                                          <p:val>
                                            <p:fltVal val="0.5"/>
                                          </p:val>
                                        </p:tav>
                                        <p:tav tm="100000">
                                          <p:val>
                                            <p:strVal val="#ppt_x"/>
                                          </p:val>
                                        </p:tav>
                                      </p:tavLst>
                                    </p:anim>
                                    <p:anim calcmode="lin" valueType="num">
                                      <p:cBhvr>
                                        <p:cTn id="81" dur="500" fill="hold"/>
                                        <p:tgtEl>
                                          <p:spTgt spid="40"/>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animEffect transition="in" filter="fade">
                                      <p:cBhvr>
                                        <p:cTn id="86" dur="500"/>
                                        <p:tgtEl>
                                          <p:spTgt spid="41"/>
                                        </p:tgtEl>
                                      </p:cBhvr>
                                    </p:animEffect>
                                    <p:anim calcmode="lin" valueType="num">
                                      <p:cBhvr>
                                        <p:cTn id="87" dur="500" fill="hold"/>
                                        <p:tgtEl>
                                          <p:spTgt spid="41"/>
                                        </p:tgtEl>
                                        <p:attrNameLst>
                                          <p:attrName>ppt_x</p:attrName>
                                        </p:attrNameLst>
                                      </p:cBhvr>
                                      <p:tavLst>
                                        <p:tav tm="0">
                                          <p:val>
                                            <p:fltVal val="0.5"/>
                                          </p:val>
                                        </p:tav>
                                        <p:tav tm="100000">
                                          <p:val>
                                            <p:strVal val="#ppt_x"/>
                                          </p:val>
                                        </p:tav>
                                      </p:tavLst>
                                    </p:anim>
                                    <p:anim calcmode="lin" valueType="num">
                                      <p:cBhvr>
                                        <p:cTn id="88" dur="500" fill="hold"/>
                                        <p:tgtEl>
                                          <p:spTgt spid="41"/>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anim calcmode="lin" valueType="num">
                                      <p:cBhvr>
                                        <p:cTn id="94" dur="500" fill="hold"/>
                                        <p:tgtEl>
                                          <p:spTgt spid="42"/>
                                        </p:tgtEl>
                                        <p:attrNameLst>
                                          <p:attrName>ppt_x</p:attrName>
                                        </p:attrNameLst>
                                      </p:cBhvr>
                                      <p:tavLst>
                                        <p:tav tm="0">
                                          <p:val>
                                            <p:fltVal val="0.5"/>
                                          </p:val>
                                        </p:tav>
                                        <p:tav tm="100000">
                                          <p:val>
                                            <p:strVal val="#ppt_x"/>
                                          </p:val>
                                        </p:tav>
                                      </p:tavLst>
                                    </p:anim>
                                    <p:anim calcmode="lin" valueType="num">
                                      <p:cBhvr>
                                        <p:cTn id="95" dur="500" fill="hold"/>
                                        <p:tgtEl>
                                          <p:spTgt spid="42"/>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Effect transition="in" filter="fade">
                                      <p:cBhvr>
                                        <p:cTn id="100" dur="500"/>
                                        <p:tgtEl>
                                          <p:spTgt spid="43"/>
                                        </p:tgtEl>
                                      </p:cBhvr>
                                    </p:animEffect>
                                    <p:anim calcmode="lin" valueType="num">
                                      <p:cBhvr>
                                        <p:cTn id="101" dur="500" fill="hold"/>
                                        <p:tgtEl>
                                          <p:spTgt spid="43"/>
                                        </p:tgtEl>
                                        <p:attrNameLst>
                                          <p:attrName>ppt_x</p:attrName>
                                        </p:attrNameLst>
                                      </p:cBhvr>
                                      <p:tavLst>
                                        <p:tav tm="0">
                                          <p:val>
                                            <p:fltVal val="0.5"/>
                                          </p:val>
                                        </p:tav>
                                        <p:tav tm="100000">
                                          <p:val>
                                            <p:strVal val="#ppt_x"/>
                                          </p:val>
                                        </p:tav>
                                      </p:tavLst>
                                    </p:anim>
                                    <p:anim calcmode="lin" valueType="num">
                                      <p:cBhvr>
                                        <p:cTn id="102" dur="500" fill="hold"/>
                                        <p:tgtEl>
                                          <p:spTgt spid="43"/>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fltVal val="0"/>
                                          </p:val>
                                        </p:tav>
                                        <p:tav tm="100000">
                                          <p:val>
                                            <p:strVal val="#ppt_h"/>
                                          </p:val>
                                        </p:tav>
                                      </p:tavLst>
                                    </p:anim>
                                    <p:animEffect transition="in" filter="fade">
                                      <p:cBhvr>
                                        <p:cTn id="107" dur="500"/>
                                        <p:tgtEl>
                                          <p:spTgt spid="44"/>
                                        </p:tgtEl>
                                      </p:cBhvr>
                                    </p:animEffect>
                                    <p:anim calcmode="lin" valueType="num">
                                      <p:cBhvr>
                                        <p:cTn id="108" dur="500" fill="hold"/>
                                        <p:tgtEl>
                                          <p:spTgt spid="44"/>
                                        </p:tgtEl>
                                        <p:attrNameLst>
                                          <p:attrName>ppt_x</p:attrName>
                                        </p:attrNameLst>
                                      </p:cBhvr>
                                      <p:tavLst>
                                        <p:tav tm="0">
                                          <p:val>
                                            <p:fltVal val="0.5"/>
                                          </p:val>
                                        </p:tav>
                                        <p:tav tm="100000">
                                          <p:val>
                                            <p:strVal val="#ppt_x"/>
                                          </p:val>
                                        </p:tav>
                                      </p:tavLst>
                                    </p:anim>
                                    <p:anim calcmode="lin" valueType="num">
                                      <p:cBhvr>
                                        <p:cTn id="109" dur="500" fill="hold"/>
                                        <p:tgtEl>
                                          <p:spTgt spid="44"/>
                                        </p:tgtEl>
                                        <p:attrNameLst>
                                          <p:attrName>ppt_y</p:attrName>
                                        </p:attrNameLst>
                                      </p:cBhvr>
                                      <p:tavLst>
                                        <p:tav tm="0">
                                          <p:val>
                                            <p:fltVal val="0.5"/>
                                          </p:val>
                                        </p:tav>
                                        <p:tav tm="100000">
                                          <p:val>
                                            <p:strVal val="#ppt_y"/>
                                          </p:val>
                                        </p:tav>
                                      </p:tavLst>
                                    </p:anim>
                                  </p:childTnLst>
                                </p:cTn>
                              </p:par>
                              <p:par>
                                <p:cTn id="110" presetID="53" presetClass="entr" presetSubtype="528"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p:cTn id="112" dur="500" fill="hold"/>
                                        <p:tgtEl>
                                          <p:spTgt spid="45"/>
                                        </p:tgtEl>
                                        <p:attrNameLst>
                                          <p:attrName>ppt_w</p:attrName>
                                        </p:attrNameLst>
                                      </p:cBhvr>
                                      <p:tavLst>
                                        <p:tav tm="0">
                                          <p:val>
                                            <p:fltVal val="0"/>
                                          </p:val>
                                        </p:tav>
                                        <p:tav tm="100000">
                                          <p:val>
                                            <p:strVal val="#ppt_w"/>
                                          </p:val>
                                        </p:tav>
                                      </p:tavLst>
                                    </p:anim>
                                    <p:anim calcmode="lin" valueType="num">
                                      <p:cBhvr>
                                        <p:cTn id="113" dur="500" fill="hold"/>
                                        <p:tgtEl>
                                          <p:spTgt spid="45"/>
                                        </p:tgtEl>
                                        <p:attrNameLst>
                                          <p:attrName>ppt_h</p:attrName>
                                        </p:attrNameLst>
                                      </p:cBhvr>
                                      <p:tavLst>
                                        <p:tav tm="0">
                                          <p:val>
                                            <p:fltVal val="0"/>
                                          </p:val>
                                        </p:tav>
                                        <p:tav tm="100000">
                                          <p:val>
                                            <p:strVal val="#ppt_h"/>
                                          </p:val>
                                        </p:tav>
                                      </p:tavLst>
                                    </p:anim>
                                    <p:animEffect transition="in" filter="fade">
                                      <p:cBhvr>
                                        <p:cTn id="114" dur="500"/>
                                        <p:tgtEl>
                                          <p:spTgt spid="45"/>
                                        </p:tgtEl>
                                      </p:cBhvr>
                                    </p:animEffect>
                                    <p:anim calcmode="lin" valueType="num">
                                      <p:cBhvr>
                                        <p:cTn id="115" dur="500" fill="hold"/>
                                        <p:tgtEl>
                                          <p:spTgt spid="45"/>
                                        </p:tgtEl>
                                        <p:attrNameLst>
                                          <p:attrName>ppt_x</p:attrName>
                                        </p:attrNameLst>
                                      </p:cBhvr>
                                      <p:tavLst>
                                        <p:tav tm="0">
                                          <p:val>
                                            <p:fltVal val="0.5"/>
                                          </p:val>
                                        </p:tav>
                                        <p:tav tm="100000">
                                          <p:val>
                                            <p:strVal val="#ppt_x"/>
                                          </p:val>
                                        </p:tav>
                                      </p:tavLst>
                                    </p:anim>
                                    <p:anim calcmode="lin" valueType="num">
                                      <p:cBhvr>
                                        <p:cTn id="116" dur="500" fill="hold"/>
                                        <p:tgtEl>
                                          <p:spTgt spid="45"/>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p:cTn id="119" dur="500" fill="hold"/>
                                        <p:tgtEl>
                                          <p:spTgt spid="46"/>
                                        </p:tgtEl>
                                        <p:attrNameLst>
                                          <p:attrName>ppt_w</p:attrName>
                                        </p:attrNameLst>
                                      </p:cBhvr>
                                      <p:tavLst>
                                        <p:tav tm="0">
                                          <p:val>
                                            <p:fltVal val="0"/>
                                          </p:val>
                                        </p:tav>
                                        <p:tav tm="100000">
                                          <p:val>
                                            <p:strVal val="#ppt_w"/>
                                          </p:val>
                                        </p:tav>
                                      </p:tavLst>
                                    </p:anim>
                                    <p:anim calcmode="lin" valueType="num">
                                      <p:cBhvr>
                                        <p:cTn id="120" dur="500" fill="hold"/>
                                        <p:tgtEl>
                                          <p:spTgt spid="46"/>
                                        </p:tgtEl>
                                        <p:attrNameLst>
                                          <p:attrName>ppt_h</p:attrName>
                                        </p:attrNameLst>
                                      </p:cBhvr>
                                      <p:tavLst>
                                        <p:tav tm="0">
                                          <p:val>
                                            <p:fltVal val="0"/>
                                          </p:val>
                                        </p:tav>
                                        <p:tav tm="100000">
                                          <p:val>
                                            <p:strVal val="#ppt_h"/>
                                          </p:val>
                                        </p:tav>
                                      </p:tavLst>
                                    </p:anim>
                                    <p:animEffect transition="in" filter="fade">
                                      <p:cBhvr>
                                        <p:cTn id="121" dur="500"/>
                                        <p:tgtEl>
                                          <p:spTgt spid="46"/>
                                        </p:tgtEl>
                                      </p:cBhvr>
                                    </p:animEffect>
                                    <p:anim calcmode="lin" valueType="num">
                                      <p:cBhvr>
                                        <p:cTn id="122" dur="500" fill="hold"/>
                                        <p:tgtEl>
                                          <p:spTgt spid="46"/>
                                        </p:tgtEl>
                                        <p:attrNameLst>
                                          <p:attrName>ppt_x</p:attrName>
                                        </p:attrNameLst>
                                      </p:cBhvr>
                                      <p:tavLst>
                                        <p:tav tm="0">
                                          <p:val>
                                            <p:fltVal val="0.5"/>
                                          </p:val>
                                        </p:tav>
                                        <p:tav tm="100000">
                                          <p:val>
                                            <p:strVal val="#ppt_x"/>
                                          </p:val>
                                        </p:tav>
                                      </p:tavLst>
                                    </p:anim>
                                    <p:anim calcmode="lin" valueType="num">
                                      <p:cBhvr>
                                        <p:cTn id="123" dur="500" fill="hold"/>
                                        <p:tgtEl>
                                          <p:spTgt spid="46"/>
                                        </p:tgtEl>
                                        <p:attrNameLst>
                                          <p:attrName>ppt_y</p:attrName>
                                        </p:attrNameLst>
                                      </p:cBhvr>
                                      <p:tavLst>
                                        <p:tav tm="0">
                                          <p:val>
                                            <p:fltVal val="0.5"/>
                                          </p:val>
                                        </p:tav>
                                        <p:tav tm="100000">
                                          <p:val>
                                            <p:strVal val="#ppt_y"/>
                                          </p:val>
                                        </p:tav>
                                      </p:tavLst>
                                    </p:anim>
                                  </p:childTnLst>
                                </p:cTn>
                              </p:par>
                              <p:par>
                                <p:cTn id="124" presetID="53" presetClass="entr" presetSubtype="528"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p:cTn id="126" dur="500" fill="hold"/>
                                        <p:tgtEl>
                                          <p:spTgt spid="47"/>
                                        </p:tgtEl>
                                        <p:attrNameLst>
                                          <p:attrName>ppt_w</p:attrName>
                                        </p:attrNameLst>
                                      </p:cBhvr>
                                      <p:tavLst>
                                        <p:tav tm="0">
                                          <p:val>
                                            <p:fltVal val="0"/>
                                          </p:val>
                                        </p:tav>
                                        <p:tav tm="100000">
                                          <p:val>
                                            <p:strVal val="#ppt_w"/>
                                          </p:val>
                                        </p:tav>
                                      </p:tavLst>
                                    </p:anim>
                                    <p:anim calcmode="lin" valueType="num">
                                      <p:cBhvr>
                                        <p:cTn id="127" dur="500" fill="hold"/>
                                        <p:tgtEl>
                                          <p:spTgt spid="47"/>
                                        </p:tgtEl>
                                        <p:attrNameLst>
                                          <p:attrName>ppt_h</p:attrName>
                                        </p:attrNameLst>
                                      </p:cBhvr>
                                      <p:tavLst>
                                        <p:tav tm="0">
                                          <p:val>
                                            <p:fltVal val="0"/>
                                          </p:val>
                                        </p:tav>
                                        <p:tav tm="100000">
                                          <p:val>
                                            <p:strVal val="#ppt_h"/>
                                          </p:val>
                                        </p:tav>
                                      </p:tavLst>
                                    </p:anim>
                                    <p:animEffect transition="in" filter="fade">
                                      <p:cBhvr>
                                        <p:cTn id="128" dur="500"/>
                                        <p:tgtEl>
                                          <p:spTgt spid="47"/>
                                        </p:tgtEl>
                                      </p:cBhvr>
                                    </p:animEffect>
                                    <p:anim calcmode="lin" valueType="num">
                                      <p:cBhvr>
                                        <p:cTn id="129" dur="500" fill="hold"/>
                                        <p:tgtEl>
                                          <p:spTgt spid="47"/>
                                        </p:tgtEl>
                                        <p:attrNameLst>
                                          <p:attrName>ppt_x</p:attrName>
                                        </p:attrNameLst>
                                      </p:cBhvr>
                                      <p:tavLst>
                                        <p:tav tm="0">
                                          <p:val>
                                            <p:fltVal val="0.5"/>
                                          </p:val>
                                        </p:tav>
                                        <p:tav tm="100000">
                                          <p:val>
                                            <p:strVal val="#ppt_x"/>
                                          </p:val>
                                        </p:tav>
                                      </p:tavLst>
                                    </p:anim>
                                    <p:anim calcmode="lin" valueType="num">
                                      <p:cBhvr>
                                        <p:cTn id="130" dur="500" fill="hold"/>
                                        <p:tgtEl>
                                          <p:spTgt spid="47"/>
                                        </p:tgtEl>
                                        <p:attrNameLst>
                                          <p:attrName>ppt_y</p:attrName>
                                        </p:attrNameLst>
                                      </p:cBhvr>
                                      <p:tavLst>
                                        <p:tav tm="0">
                                          <p:val>
                                            <p:fltVal val="0.5"/>
                                          </p:val>
                                        </p:tav>
                                        <p:tav tm="100000">
                                          <p:val>
                                            <p:strVal val="#ppt_y"/>
                                          </p:val>
                                        </p:tav>
                                      </p:tavLst>
                                    </p:anim>
                                  </p:childTnLst>
                                </p:cTn>
                              </p:par>
                              <p:par>
                                <p:cTn id="131" presetID="53" presetClass="entr" presetSubtype="528"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p:cTn id="133" dur="500" fill="hold"/>
                                        <p:tgtEl>
                                          <p:spTgt spid="48"/>
                                        </p:tgtEl>
                                        <p:attrNameLst>
                                          <p:attrName>ppt_w</p:attrName>
                                        </p:attrNameLst>
                                      </p:cBhvr>
                                      <p:tavLst>
                                        <p:tav tm="0">
                                          <p:val>
                                            <p:fltVal val="0"/>
                                          </p:val>
                                        </p:tav>
                                        <p:tav tm="100000">
                                          <p:val>
                                            <p:strVal val="#ppt_w"/>
                                          </p:val>
                                        </p:tav>
                                      </p:tavLst>
                                    </p:anim>
                                    <p:anim calcmode="lin" valueType="num">
                                      <p:cBhvr>
                                        <p:cTn id="134" dur="500" fill="hold"/>
                                        <p:tgtEl>
                                          <p:spTgt spid="48"/>
                                        </p:tgtEl>
                                        <p:attrNameLst>
                                          <p:attrName>ppt_h</p:attrName>
                                        </p:attrNameLst>
                                      </p:cBhvr>
                                      <p:tavLst>
                                        <p:tav tm="0">
                                          <p:val>
                                            <p:fltVal val="0"/>
                                          </p:val>
                                        </p:tav>
                                        <p:tav tm="100000">
                                          <p:val>
                                            <p:strVal val="#ppt_h"/>
                                          </p:val>
                                        </p:tav>
                                      </p:tavLst>
                                    </p:anim>
                                    <p:animEffect transition="in" filter="fade">
                                      <p:cBhvr>
                                        <p:cTn id="135" dur="500"/>
                                        <p:tgtEl>
                                          <p:spTgt spid="48"/>
                                        </p:tgtEl>
                                      </p:cBhvr>
                                    </p:animEffect>
                                    <p:anim calcmode="lin" valueType="num">
                                      <p:cBhvr>
                                        <p:cTn id="136" dur="500" fill="hold"/>
                                        <p:tgtEl>
                                          <p:spTgt spid="48"/>
                                        </p:tgtEl>
                                        <p:attrNameLst>
                                          <p:attrName>ppt_x</p:attrName>
                                        </p:attrNameLst>
                                      </p:cBhvr>
                                      <p:tavLst>
                                        <p:tav tm="0">
                                          <p:val>
                                            <p:fltVal val="0.5"/>
                                          </p:val>
                                        </p:tav>
                                        <p:tav tm="100000">
                                          <p:val>
                                            <p:strVal val="#ppt_x"/>
                                          </p:val>
                                        </p:tav>
                                      </p:tavLst>
                                    </p:anim>
                                    <p:anim calcmode="lin" valueType="num">
                                      <p:cBhvr>
                                        <p:cTn id="137" dur="500" fill="hold"/>
                                        <p:tgtEl>
                                          <p:spTgt spid="48"/>
                                        </p:tgtEl>
                                        <p:attrNameLst>
                                          <p:attrName>ppt_y</p:attrName>
                                        </p:attrNameLst>
                                      </p:cBhvr>
                                      <p:tavLst>
                                        <p:tav tm="0">
                                          <p:val>
                                            <p:fltVal val="0.5"/>
                                          </p:val>
                                        </p:tav>
                                        <p:tav tm="100000">
                                          <p:val>
                                            <p:strVal val="#ppt_y"/>
                                          </p:val>
                                        </p:tav>
                                      </p:tavLst>
                                    </p:anim>
                                  </p:childTnLst>
                                </p:cTn>
                              </p:par>
                              <p:par>
                                <p:cTn id="138" presetID="53" presetClass="entr" presetSubtype="528"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 calcmode="lin" valueType="num">
                                      <p:cBhvr>
                                        <p:cTn id="140" dur="500" fill="hold"/>
                                        <p:tgtEl>
                                          <p:spTgt spid="49"/>
                                        </p:tgtEl>
                                        <p:attrNameLst>
                                          <p:attrName>ppt_w</p:attrName>
                                        </p:attrNameLst>
                                      </p:cBhvr>
                                      <p:tavLst>
                                        <p:tav tm="0">
                                          <p:val>
                                            <p:fltVal val="0"/>
                                          </p:val>
                                        </p:tav>
                                        <p:tav tm="100000">
                                          <p:val>
                                            <p:strVal val="#ppt_w"/>
                                          </p:val>
                                        </p:tav>
                                      </p:tavLst>
                                    </p:anim>
                                    <p:anim calcmode="lin" valueType="num">
                                      <p:cBhvr>
                                        <p:cTn id="141" dur="500" fill="hold"/>
                                        <p:tgtEl>
                                          <p:spTgt spid="49"/>
                                        </p:tgtEl>
                                        <p:attrNameLst>
                                          <p:attrName>ppt_h</p:attrName>
                                        </p:attrNameLst>
                                      </p:cBhvr>
                                      <p:tavLst>
                                        <p:tav tm="0">
                                          <p:val>
                                            <p:fltVal val="0"/>
                                          </p:val>
                                        </p:tav>
                                        <p:tav tm="100000">
                                          <p:val>
                                            <p:strVal val="#ppt_h"/>
                                          </p:val>
                                        </p:tav>
                                      </p:tavLst>
                                    </p:anim>
                                    <p:animEffect transition="in" filter="fade">
                                      <p:cBhvr>
                                        <p:cTn id="142" dur="500"/>
                                        <p:tgtEl>
                                          <p:spTgt spid="49"/>
                                        </p:tgtEl>
                                      </p:cBhvr>
                                    </p:animEffect>
                                    <p:anim calcmode="lin" valueType="num">
                                      <p:cBhvr>
                                        <p:cTn id="143" dur="500" fill="hold"/>
                                        <p:tgtEl>
                                          <p:spTgt spid="49"/>
                                        </p:tgtEl>
                                        <p:attrNameLst>
                                          <p:attrName>ppt_x</p:attrName>
                                        </p:attrNameLst>
                                      </p:cBhvr>
                                      <p:tavLst>
                                        <p:tav tm="0">
                                          <p:val>
                                            <p:fltVal val="0.5"/>
                                          </p:val>
                                        </p:tav>
                                        <p:tav tm="100000">
                                          <p:val>
                                            <p:strVal val="#ppt_x"/>
                                          </p:val>
                                        </p:tav>
                                      </p:tavLst>
                                    </p:anim>
                                    <p:anim calcmode="lin" valueType="num">
                                      <p:cBhvr>
                                        <p:cTn id="144" dur="500" fill="hold"/>
                                        <p:tgtEl>
                                          <p:spTgt spid="49"/>
                                        </p:tgtEl>
                                        <p:attrNameLst>
                                          <p:attrName>ppt_y</p:attrName>
                                        </p:attrNameLst>
                                      </p:cBhvr>
                                      <p:tavLst>
                                        <p:tav tm="0">
                                          <p:val>
                                            <p:fltVal val="0.5"/>
                                          </p:val>
                                        </p:tav>
                                        <p:tav tm="100000">
                                          <p:val>
                                            <p:strVal val="#ppt_y"/>
                                          </p:val>
                                        </p:tav>
                                      </p:tavLst>
                                    </p:anim>
                                  </p:childTnLst>
                                </p:cTn>
                              </p:par>
                              <p:par>
                                <p:cTn id="145" presetID="53" presetClass="entr" presetSubtype="528" fill="hold" grpId="0" nodeType="withEffect">
                                  <p:stCondLst>
                                    <p:cond delay="0"/>
                                  </p:stCondLst>
                                  <p:childTnLst>
                                    <p:set>
                                      <p:cBhvr>
                                        <p:cTn id="146" dur="1" fill="hold">
                                          <p:stCondLst>
                                            <p:cond delay="0"/>
                                          </p:stCondLst>
                                        </p:cTn>
                                        <p:tgtEl>
                                          <p:spTgt spid="52"/>
                                        </p:tgtEl>
                                        <p:attrNameLst>
                                          <p:attrName>style.visibility</p:attrName>
                                        </p:attrNameLst>
                                      </p:cBhvr>
                                      <p:to>
                                        <p:strVal val="visible"/>
                                      </p:to>
                                    </p:set>
                                    <p:anim calcmode="lin" valueType="num">
                                      <p:cBhvr>
                                        <p:cTn id="147" dur="500" fill="hold"/>
                                        <p:tgtEl>
                                          <p:spTgt spid="52"/>
                                        </p:tgtEl>
                                        <p:attrNameLst>
                                          <p:attrName>ppt_w</p:attrName>
                                        </p:attrNameLst>
                                      </p:cBhvr>
                                      <p:tavLst>
                                        <p:tav tm="0">
                                          <p:val>
                                            <p:fltVal val="0"/>
                                          </p:val>
                                        </p:tav>
                                        <p:tav tm="100000">
                                          <p:val>
                                            <p:strVal val="#ppt_w"/>
                                          </p:val>
                                        </p:tav>
                                      </p:tavLst>
                                    </p:anim>
                                    <p:anim calcmode="lin" valueType="num">
                                      <p:cBhvr>
                                        <p:cTn id="148" dur="500" fill="hold"/>
                                        <p:tgtEl>
                                          <p:spTgt spid="52"/>
                                        </p:tgtEl>
                                        <p:attrNameLst>
                                          <p:attrName>ppt_h</p:attrName>
                                        </p:attrNameLst>
                                      </p:cBhvr>
                                      <p:tavLst>
                                        <p:tav tm="0">
                                          <p:val>
                                            <p:fltVal val="0"/>
                                          </p:val>
                                        </p:tav>
                                        <p:tav tm="100000">
                                          <p:val>
                                            <p:strVal val="#ppt_h"/>
                                          </p:val>
                                        </p:tav>
                                      </p:tavLst>
                                    </p:anim>
                                    <p:animEffect transition="in" filter="fade">
                                      <p:cBhvr>
                                        <p:cTn id="149" dur="500"/>
                                        <p:tgtEl>
                                          <p:spTgt spid="52"/>
                                        </p:tgtEl>
                                      </p:cBhvr>
                                    </p:animEffect>
                                    <p:anim calcmode="lin" valueType="num">
                                      <p:cBhvr>
                                        <p:cTn id="150" dur="500" fill="hold"/>
                                        <p:tgtEl>
                                          <p:spTgt spid="52"/>
                                        </p:tgtEl>
                                        <p:attrNameLst>
                                          <p:attrName>ppt_x</p:attrName>
                                        </p:attrNameLst>
                                      </p:cBhvr>
                                      <p:tavLst>
                                        <p:tav tm="0">
                                          <p:val>
                                            <p:fltVal val="0.5"/>
                                          </p:val>
                                        </p:tav>
                                        <p:tav tm="100000">
                                          <p:val>
                                            <p:strVal val="#ppt_x"/>
                                          </p:val>
                                        </p:tav>
                                      </p:tavLst>
                                    </p:anim>
                                    <p:anim calcmode="lin" valueType="num">
                                      <p:cBhvr>
                                        <p:cTn id="151" dur="500" fill="hold"/>
                                        <p:tgtEl>
                                          <p:spTgt spid="52"/>
                                        </p:tgtEl>
                                        <p:attrNameLst>
                                          <p:attrName>ppt_y</p:attrName>
                                        </p:attrNameLst>
                                      </p:cBhvr>
                                      <p:tavLst>
                                        <p:tav tm="0">
                                          <p:val>
                                            <p:fltVal val="0.5"/>
                                          </p:val>
                                        </p:tav>
                                        <p:tav tm="100000">
                                          <p:val>
                                            <p:strVal val="#ppt_y"/>
                                          </p:val>
                                        </p:tav>
                                      </p:tavLst>
                                    </p:anim>
                                  </p:childTnLst>
                                </p:cTn>
                              </p:par>
                              <p:par>
                                <p:cTn id="152" presetID="53" presetClass="entr" presetSubtype="528"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 calcmode="lin" valueType="num">
                                      <p:cBhvr>
                                        <p:cTn id="154" dur="500" fill="hold"/>
                                        <p:tgtEl>
                                          <p:spTgt spid="53"/>
                                        </p:tgtEl>
                                        <p:attrNameLst>
                                          <p:attrName>ppt_w</p:attrName>
                                        </p:attrNameLst>
                                      </p:cBhvr>
                                      <p:tavLst>
                                        <p:tav tm="0">
                                          <p:val>
                                            <p:fltVal val="0"/>
                                          </p:val>
                                        </p:tav>
                                        <p:tav tm="100000">
                                          <p:val>
                                            <p:strVal val="#ppt_w"/>
                                          </p:val>
                                        </p:tav>
                                      </p:tavLst>
                                    </p:anim>
                                    <p:anim calcmode="lin" valueType="num">
                                      <p:cBhvr>
                                        <p:cTn id="155" dur="500" fill="hold"/>
                                        <p:tgtEl>
                                          <p:spTgt spid="53"/>
                                        </p:tgtEl>
                                        <p:attrNameLst>
                                          <p:attrName>ppt_h</p:attrName>
                                        </p:attrNameLst>
                                      </p:cBhvr>
                                      <p:tavLst>
                                        <p:tav tm="0">
                                          <p:val>
                                            <p:fltVal val="0"/>
                                          </p:val>
                                        </p:tav>
                                        <p:tav tm="100000">
                                          <p:val>
                                            <p:strVal val="#ppt_h"/>
                                          </p:val>
                                        </p:tav>
                                      </p:tavLst>
                                    </p:anim>
                                    <p:animEffect transition="in" filter="fade">
                                      <p:cBhvr>
                                        <p:cTn id="156" dur="500"/>
                                        <p:tgtEl>
                                          <p:spTgt spid="53"/>
                                        </p:tgtEl>
                                      </p:cBhvr>
                                    </p:animEffect>
                                    <p:anim calcmode="lin" valueType="num">
                                      <p:cBhvr>
                                        <p:cTn id="157" dur="500" fill="hold"/>
                                        <p:tgtEl>
                                          <p:spTgt spid="53"/>
                                        </p:tgtEl>
                                        <p:attrNameLst>
                                          <p:attrName>ppt_x</p:attrName>
                                        </p:attrNameLst>
                                      </p:cBhvr>
                                      <p:tavLst>
                                        <p:tav tm="0">
                                          <p:val>
                                            <p:fltVal val="0.5"/>
                                          </p:val>
                                        </p:tav>
                                        <p:tav tm="100000">
                                          <p:val>
                                            <p:strVal val="#ppt_x"/>
                                          </p:val>
                                        </p:tav>
                                      </p:tavLst>
                                    </p:anim>
                                    <p:anim calcmode="lin" valueType="num">
                                      <p:cBhvr>
                                        <p:cTn id="158" dur="500" fill="hold"/>
                                        <p:tgtEl>
                                          <p:spTgt spid="53"/>
                                        </p:tgtEl>
                                        <p:attrNameLst>
                                          <p:attrName>ppt_y</p:attrName>
                                        </p:attrNameLst>
                                      </p:cBhvr>
                                      <p:tavLst>
                                        <p:tav tm="0">
                                          <p:val>
                                            <p:fltVal val="0.5"/>
                                          </p:val>
                                        </p:tav>
                                        <p:tav tm="100000">
                                          <p:val>
                                            <p:strVal val="#ppt_y"/>
                                          </p:val>
                                        </p:tav>
                                      </p:tavLst>
                                    </p:anim>
                                  </p:childTnLst>
                                </p:cTn>
                              </p:par>
                              <p:par>
                                <p:cTn id="159" presetID="10" presetClass="entr" presetSubtype="0" fill="hold" grpId="0" nodeType="withEffect">
                                  <p:stCondLst>
                                    <p:cond delay="0"/>
                                  </p:stCondLst>
                                  <p:childTnLst>
                                    <p:set>
                                      <p:cBhvr>
                                        <p:cTn id="160" dur="1" fill="hold">
                                          <p:stCondLst>
                                            <p:cond delay="0"/>
                                          </p:stCondLst>
                                        </p:cTn>
                                        <p:tgtEl>
                                          <p:spTgt spid="19"/>
                                        </p:tgtEl>
                                        <p:attrNameLst>
                                          <p:attrName>style.visibility</p:attrName>
                                        </p:attrNameLst>
                                      </p:cBhvr>
                                      <p:to>
                                        <p:strVal val="visible"/>
                                      </p:to>
                                    </p:set>
                                    <p:animEffect transition="in" filter="fade">
                                      <p:cBhvr>
                                        <p:cTn id="161" dur="500"/>
                                        <p:tgtEl>
                                          <p:spTgt spid="19"/>
                                        </p:tgtEl>
                                      </p:cBhvr>
                                    </p:animEffect>
                                  </p:childTnLst>
                                </p:cTn>
                              </p:par>
                              <p:par>
                                <p:cTn id="162" presetID="10" presetClass="entr" presetSubtype="0" fill="hold" grpId="0" nodeType="withEffect">
                                  <p:stCondLst>
                                    <p:cond delay="0"/>
                                  </p:stCondLst>
                                  <p:iterate type="wd">
                                    <p:tmPct val="5000"/>
                                  </p:iterate>
                                  <p:childTnLst>
                                    <p:set>
                                      <p:cBhvr>
                                        <p:cTn id="163" dur="1" fill="hold">
                                          <p:stCondLst>
                                            <p:cond delay="0"/>
                                          </p:stCondLst>
                                        </p:cTn>
                                        <p:tgtEl>
                                          <p:spTgt spid="7"/>
                                        </p:tgtEl>
                                        <p:attrNameLst>
                                          <p:attrName>style.visibility</p:attrName>
                                        </p:attrNameLst>
                                      </p:cBhvr>
                                      <p:to>
                                        <p:strVal val="visible"/>
                                      </p:to>
                                    </p:set>
                                    <p:animEffect transition="in" filter="fade">
                                      <p:cBhvr>
                                        <p:cTn id="164" dur="500"/>
                                        <p:tgtEl>
                                          <p:spTgt spid="7"/>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37"/>
                                        </p:tgtEl>
                                        <p:attrNameLst>
                                          <p:attrName>style.visibility</p:attrName>
                                        </p:attrNameLst>
                                      </p:cBhvr>
                                      <p:to>
                                        <p:strVal val="visible"/>
                                      </p:to>
                                    </p:set>
                                    <p:animEffect transition="in" filter="fade">
                                      <p:cBhvr>
                                        <p:cTn id="167" dur="500"/>
                                        <p:tgtEl>
                                          <p:spTgt spid="3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50"/>
                                        </p:tgtEl>
                                        <p:attrNameLst>
                                          <p:attrName>style.visibility</p:attrName>
                                        </p:attrNameLst>
                                      </p:cBhvr>
                                      <p:to>
                                        <p:strVal val="visible"/>
                                      </p:to>
                                    </p:set>
                                    <p:animEffect transition="in" filter="fade">
                                      <p:cBhvr>
                                        <p:cTn id="17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2" grpId="0" animBg="1"/>
      <p:bldP spid="53" grpId="0" animBg="1"/>
      <p:bldP spid="7" grpId="0"/>
      <p:bldP spid="19" grpId="0"/>
      <p:bldP spid="37"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6995275" y="2958141"/>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192117" y="2657585"/>
            <a:ext cx="903883" cy="9038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300995" y="2871479"/>
            <a:ext cx="3220733" cy="381256"/>
          </a:xfrm>
          <a:prstGeom prst="rect">
            <a:avLst/>
          </a:prstGeom>
        </p:spPr>
        <p:txBody>
          <a:bodyPr wrap="square" lIns="91438" tIns="45719" rIns="91438" bIns="45719">
            <a:spAutoFit/>
          </a:bodyPr>
          <a:lstStyle/>
          <a:p>
            <a:pPr>
              <a:lnSpc>
                <a:spcPct val="130000"/>
              </a:lnSpc>
            </a:pPr>
            <a:r>
              <a:rPr lang="zh-CN" altLang="en-US" sz="1600" dirty="0">
                <a:solidFill>
                  <a:srgbClr val="FF0000"/>
                </a:solidFill>
                <a:latin typeface="微软雅黑 Light" panose="020B0502040204020203" pitchFamily="34" charset="-122"/>
                <a:ea typeface="微软雅黑 Light" panose="020B0502040204020203" pitchFamily="34" charset="-122"/>
              </a:rPr>
              <a:t>聊天</a:t>
            </a:r>
            <a:r>
              <a:rPr lang="zh-CN" altLang="en-US" sz="1400" dirty="0">
                <a:latin typeface="微软雅黑 Light" panose="020B0502040204020203" pitchFamily="34" charset="-122"/>
                <a:ea typeface="微软雅黑 Light" panose="020B0502040204020203" pitchFamily="34" charset="-122"/>
              </a:rPr>
              <a:t> </a:t>
            </a:r>
            <a:endParaRPr lang="en-US" altLang="zh-CN" sz="1400" dirty="0">
              <a:latin typeface="微软雅黑 Light" panose="020B0502040204020203" pitchFamily="34" charset="-122"/>
              <a:ea typeface="微软雅黑 Light" panose="020B0502040204020203" pitchFamily="34" charset="-122"/>
            </a:endParaRPr>
          </a:p>
        </p:txBody>
      </p:sp>
      <p:sp>
        <p:nvSpPr>
          <p:cNvPr id="34" name="文本框 33"/>
          <p:cNvSpPr txBox="1"/>
          <p:nvPr/>
        </p:nvSpPr>
        <p:spPr>
          <a:xfrm>
            <a:off x="5304332" y="2833562"/>
            <a:ext cx="943610" cy="707886"/>
          </a:xfrm>
          <a:prstGeom prst="rect">
            <a:avLst/>
          </a:prstGeom>
          <a:noFill/>
        </p:spPr>
        <p:txBody>
          <a:bodyPr wrap="square" rtlCol="0">
            <a:spAutoFit/>
          </a:bodyPr>
          <a:lstStyle/>
          <a:p>
            <a:r>
              <a:rPr lang="zh-CN" altLang="en-US" sz="2000" spc="100" dirty="0">
                <a:solidFill>
                  <a:schemeClr val="bg1"/>
                </a:solidFill>
                <a:latin typeface="明兰" panose="02010600030101010101" pitchFamily="2" charset="-122"/>
                <a:ea typeface="明兰" panose="02010600030101010101" pitchFamily="2" charset="-122"/>
              </a:rPr>
              <a:t>客户    端</a:t>
            </a:r>
          </a:p>
        </p:txBody>
      </p:sp>
      <p:sp>
        <p:nvSpPr>
          <p:cNvPr id="14" name="矩形 13">
            <a:extLst>
              <a:ext uri="{FF2B5EF4-FFF2-40B4-BE49-F238E27FC236}">
                <a16:creationId xmlns:a16="http://schemas.microsoft.com/office/drawing/2014/main" id="{FE7FC3FB-3D18-4A82-BB5B-374623628F49}"/>
              </a:ext>
            </a:extLst>
          </p:cNvPr>
          <p:cNvSpPr/>
          <p:nvPr/>
        </p:nvSpPr>
        <p:spPr>
          <a:xfrm>
            <a:off x="1004715" y="487478"/>
            <a:ext cx="2236510" cy="584775"/>
          </a:xfrm>
          <a:prstGeom prst="rect">
            <a:avLst/>
          </a:prstGeom>
        </p:spPr>
        <p:txBody>
          <a:bodyPr wrap="none">
            <a:spAutoFit/>
          </a:bodyPr>
          <a:lstStyle/>
          <a:p>
            <a:r>
              <a:rPr lang="zh-CN" altLang="en-US" sz="3200" dirty="0"/>
              <a:t>客户端描述</a:t>
            </a:r>
          </a:p>
        </p:txBody>
      </p:sp>
      <p:sp>
        <p:nvSpPr>
          <p:cNvPr id="23" name="椭圆 22">
            <a:extLst>
              <a:ext uri="{FF2B5EF4-FFF2-40B4-BE49-F238E27FC236}">
                <a16:creationId xmlns:a16="http://schemas.microsoft.com/office/drawing/2014/main" id="{28C56008-54FD-4152-AFE2-8C91168DE1A1}"/>
              </a:ext>
            </a:extLst>
          </p:cNvPr>
          <p:cNvSpPr/>
          <p:nvPr/>
        </p:nvSpPr>
        <p:spPr>
          <a:xfrm>
            <a:off x="4081342" y="2992383"/>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CCC4F10-CE1B-44C3-B914-A33490048C12}"/>
              </a:ext>
            </a:extLst>
          </p:cNvPr>
          <p:cNvSpPr/>
          <p:nvPr/>
        </p:nvSpPr>
        <p:spPr>
          <a:xfrm>
            <a:off x="2698951" y="2871479"/>
            <a:ext cx="2972714" cy="381256"/>
          </a:xfrm>
          <a:prstGeom prst="rect">
            <a:avLst/>
          </a:prstGeom>
        </p:spPr>
        <p:txBody>
          <a:bodyPr wrap="square" lIns="91438" tIns="45719" rIns="91438" bIns="45719">
            <a:spAutoFit/>
          </a:bodyPr>
          <a:lstStyle/>
          <a:p>
            <a:pPr>
              <a:lnSpc>
                <a:spcPct val="130000"/>
              </a:lnSpc>
            </a:pPr>
            <a:r>
              <a:rPr lang="zh-CN" altLang="en-US" sz="1600" dirty="0">
                <a:latin typeface="微软雅黑 Light" panose="020B0502040204020203" pitchFamily="34" charset="-122"/>
                <a:ea typeface="微软雅黑 Light" panose="020B0502040204020203" pitchFamily="34" charset="-122"/>
              </a:rPr>
              <a:t>在线用户信息</a:t>
            </a:r>
          </a:p>
        </p:txBody>
      </p:sp>
      <p:pic>
        <p:nvPicPr>
          <p:cNvPr id="3" name="图片 2">
            <a:extLst>
              <a:ext uri="{FF2B5EF4-FFF2-40B4-BE49-F238E27FC236}">
                <a16:creationId xmlns:a16="http://schemas.microsoft.com/office/drawing/2014/main" id="{C7C69FB5-7C87-4A93-89BD-BF497805C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1456" y="3865617"/>
            <a:ext cx="3340544" cy="2269428"/>
          </a:xfrm>
          <a:prstGeom prst="rect">
            <a:avLst/>
          </a:prstGeom>
        </p:spPr>
      </p:pic>
      <p:pic>
        <p:nvPicPr>
          <p:cNvPr id="7" name="图片 6">
            <a:extLst>
              <a:ext uri="{FF2B5EF4-FFF2-40B4-BE49-F238E27FC236}">
                <a16:creationId xmlns:a16="http://schemas.microsoft.com/office/drawing/2014/main" id="{D6D52674-066B-4A6B-88AB-14191051C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865617"/>
            <a:ext cx="3340544" cy="2269428"/>
          </a:xfrm>
          <a:prstGeom prst="rect">
            <a:avLst/>
          </a:prstGeom>
        </p:spPr>
      </p:pic>
      <p:sp>
        <p:nvSpPr>
          <p:cNvPr id="11" name="文本框 10">
            <a:extLst>
              <a:ext uri="{FF2B5EF4-FFF2-40B4-BE49-F238E27FC236}">
                <a16:creationId xmlns:a16="http://schemas.microsoft.com/office/drawing/2014/main" id="{029A3984-57FB-429B-90B7-97B224B68FCC}"/>
              </a:ext>
            </a:extLst>
          </p:cNvPr>
          <p:cNvSpPr txBox="1"/>
          <p:nvPr/>
        </p:nvSpPr>
        <p:spPr>
          <a:xfrm>
            <a:off x="5192117" y="4028023"/>
            <a:ext cx="1543975" cy="1384995"/>
          </a:xfrm>
          <a:prstGeom prst="rect">
            <a:avLst/>
          </a:prstGeom>
          <a:noFill/>
        </p:spPr>
        <p:txBody>
          <a:bodyPr wrap="square" rtlCol="0">
            <a:spAutoFit/>
          </a:bodyPr>
          <a:lstStyle/>
          <a:p>
            <a:r>
              <a:rPr lang="zh-CN" altLang="en-US" sz="2800" dirty="0"/>
              <a:t>注册</a:t>
            </a:r>
            <a:endParaRPr lang="en-US" altLang="zh-CN" sz="2800" dirty="0"/>
          </a:p>
          <a:p>
            <a:endParaRPr lang="en-US" altLang="zh-CN" sz="2800" dirty="0">
              <a:solidFill>
                <a:srgbClr val="FF0000"/>
              </a:solidFill>
            </a:endParaRPr>
          </a:p>
          <a:p>
            <a:r>
              <a:rPr lang="zh-CN" altLang="en-US" sz="2800" dirty="0"/>
              <a:t>登录</a:t>
            </a:r>
          </a:p>
        </p:txBody>
      </p:sp>
    </p:spTree>
    <p:extLst>
      <p:ext uri="{BB962C8B-B14F-4D97-AF65-F5344CB8AC3E}">
        <p14:creationId xmlns:p14="http://schemas.microsoft.com/office/powerpoint/2010/main" val="14939995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300" fill="hold"/>
                                        <p:tgtEl>
                                          <p:spTgt spid="16"/>
                                        </p:tgtEl>
                                        <p:attrNameLst>
                                          <p:attrName>ppt_w</p:attrName>
                                        </p:attrNameLst>
                                      </p:cBhvr>
                                      <p:tavLst>
                                        <p:tav tm="0">
                                          <p:val>
                                            <p:fltVal val="0"/>
                                          </p:val>
                                        </p:tav>
                                        <p:tav tm="100000">
                                          <p:val>
                                            <p:strVal val="#ppt_w"/>
                                          </p:val>
                                        </p:tav>
                                      </p:tavLst>
                                    </p:anim>
                                    <p:anim calcmode="lin" valueType="num">
                                      <p:cBhvr>
                                        <p:cTn id="8" dur="300" fill="hold"/>
                                        <p:tgtEl>
                                          <p:spTgt spid="16"/>
                                        </p:tgtEl>
                                        <p:attrNameLst>
                                          <p:attrName>ppt_h</p:attrName>
                                        </p:attrNameLst>
                                      </p:cBhvr>
                                      <p:tavLst>
                                        <p:tav tm="0">
                                          <p:val>
                                            <p:fltVal val="0"/>
                                          </p:val>
                                        </p:tav>
                                        <p:tav tm="100000">
                                          <p:val>
                                            <p:strVal val="#ppt_h"/>
                                          </p:val>
                                        </p:tav>
                                      </p:tavLst>
                                    </p:anim>
                                    <p:animEffect transition="in" filter="fade">
                                      <p:cBhvr>
                                        <p:cTn id="9" dur="3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300" fill="hold"/>
                                        <p:tgtEl>
                                          <p:spTgt spid="34"/>
                                        </p:tgtEl>
                                        <p:attrNameLst>
                                          <p:attrName>ppt_w</p:attrName>
                                        </p:attrNameLst>
                                      </p:cBhvr>
                                      <p:tavLst>
                                        <p:tav tm="0">
                                          <p:val>
                                            <p:fltVal val="0"/>
                                          </p:val>
                                        </p:tav>
                                        <p:tav tm="100000">
                                          <p:val>
                                            <p:strVal val="#ppt_w"/>
                                          </p:val>
                                        </p:tav>
                                      </p:tavLst>
                                    </p:anim>
                                    <p:anim calcmode="lin" valueType="num">
                                      <p:cBhvr>
                                        <p:cTn id="13" dur="300" fill="hold"/>
                                        <p:tgtEl>
                                          <p:spTgt spid="34"/>
                                        </p:tgtEl>
                                        <p:attrNameLst>
                                          <p:attrName>ppt_h</p:attrName>
                                        </p:attrNameLst>
                                      </p:cBhvr>
                                      <p:tavLst>
                                        <p:tav tm="0">
                                          <p:val>
                                            <p:fltVal val="0"/>
                                          </p:val>
                                        </p:tav>
                                        <p:tav tm="100000">
                                          <p:val>
                                            <p:strVal val="#ppt_h"/>
                                          </p:val>
                                        </p:tav>
                                      </p:tavLst>
                                    </p:anim>
                                    <p:animEffect transition="in" filter="fade">
                                      <p:cBhvr>
                                        <p:cTn id="14" dur="300"/>
                                        <p:tgtEl>
                                          <p:spTgt spid="34"/>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p:bldP spid="34" grpId="0"/>
      <p:bldP spid="2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椭圆 24"/>
          <p:cNvSpPr/>
          <p:nvPr/>
        </p:nvSpPr>
        <p:spPr>
          <a:xfrm>
            <a:off x="5106898" y="2887280"/>
            <a:ext cx="53870" cy="5387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870073" y="3264543"/>
            <a:ext cx="56693" cy="56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778032" y="5078528"/>
            <a:ext cx="62340" cy="6234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72536" y="2627581"/>
            <a:ext cx="65163" cy="6516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122873" y="5334519"/>
            <a:ext cx="70811" cy="7081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1734" y="3373215"/>
            <a:ext cx="73634" cy="7363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760524" y="2466646"/>
            <a:ext cx="76457" cy="7645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812138" y="2715388"/>
            <a:ext cx="82105" cy="82105"/>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597224" y="4328686"/>
            <a:ext cx="84928" cy="8492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85591" y="3217844"/>
            <a:ext cx="93398" cy="9339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797390" y="4798912"/>
            <a:ext cx="96223" cy="9622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67863" y="5227378"/>
            <a:ext cx="99046" cy="9904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35112" y="2710588"/>
            <a:ext cx="101869" cy="10186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426643" y="3565096"/>
            <a:ext cx="104693" cy="104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774357" y="2076449"/>
            <a:ext cx="107516" cy="10751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035699" y="3333998"/>
            <a:ext cx="71200" cy="7120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28844" y="4991791"/>
            <a:ext cx="113164" cy="11316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552249" y="3821769"/>
            <a:ext cx="115987" cy="115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70086" y="5559844"/>
            <a:ext cx="94909" cy="9490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50012" y="3884486"/>
            <a:ext cx="71987" cy="71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79536" y="2430287"/>
            <a:ext cx="114148" cy="11414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852608" y="2924721"/>
            <a:ext cx="110341" cy="11034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hlinkClick r:id="rId2" action="ppaction://hlinksldjump"/>
          </p:cNvPr>
          <p:cNvSpPr txBox="1"/>
          <p:nvPr/>
        </p:nvSpPr>
        <p:spPr>
          <a:xfrm>
            <a:off x="3134438" y="3345395"/>
            <a:ext cx="1002189" cy="45345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2000" spc="300" dirty="0">
                <a:latin typeface="明兰" panose="02010600030101010101" pitchFamily="2" charset="-122"/>
                <a:ea typeface="明兰" panose="02010600030101010101" pitchFamily="2" charset="-122"/>
              </a:rPr>
              <a:t>注册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6" name="文本框 5">
            <a:hlinkClick r:id="rId3" action="ppaction://hlinksldjump"/>
          </p:cNvPr>
          <p:cNvSpPr txBox="1"/>
          <p:nvPr/>
        </p:nvSpPr>
        <p:spPr>
          <a:xfrm>
            <a:off x="8102404" y="2471268"/>
            <a:ext cx="1002189"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solidFill>
                  <a:srgbClr val="FF0000"/>
                </a:solidFill>
                <a:latin typeface="明兰" panose="02010600030101010101" pitchFamily="2" charset="-122"/>
                <a:ea typeface="明兰" panose="02010600030101010101" pitchFamily="2" charset="-122"/>
              </a:rPr>
              <a:t>单聊 </a:t>
            </a:r>
            <a:r>
              <a:rPr lang="en-US" altLang="zh-CN" sz="2000" spc="300" dirty="0">
                <a:solidFill>
                  <a:srgbClr val="FF0000"/>
                </a:solidFill>
                <a:latin typeface="明兰" panose="02010600030101010101" pitchFamily="2" charset="-122"/>
                <a:ea typeface="明兰" panose="02010600030101010101" pitchFamily="2" charset="-122"/>
              </a:rPr>
              <a:t> </a:t>
            </a:r>
            <a:endParaRPr lang="zh-CN" altLang="en-US" sz="2000" spc="300" dirty="0">
              <a:solidFill>
                <a:srgbClr val="FF0000"/>
              </a:solidFill>
              <a:latin typeface="明兰" panose="02010600030101010101" pitchFamily="2" charset="-122"/>
              <a:ea typeface="明兰" panose="02010600030101010101" pitchFamily="2" charset="-122"/>
            </a:endParaRPr>
          </a:p>
        </p:txBody>
      </p:sp>
      <p:sp>
        <p:nvSpPr>
          <p:cNvPr id="7" name="矩形 6"/>
          <p:cNvSpPr/>
          <p:nvPr/>
        </p:nvSpPr>
        <p:spPr>
          <a:xfrm>
            <a:off x="1120977" y="4834405"/>
            <a:ext cx="2932370" cy="308993"/>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 </a:t>
            </a:r>
            <a:endParaRPr lang="zh-CN" altLang="en-US" sz="1200" dirty="0">
              <a:latin typeface="微软雅黑 Light" panose="020B0502040204020203" pitchFamily="34" charset="-122"/>
              <a:ea typeface="微软雅黑 Light" panose="020B0502040204020203" pitchFamily="34" charset="-122"/>
            </a:endParaRPr>
          </a:p>
        </p:txBody>
      </p:sp>
      <p:sp>
        <p:nvSpPr>
          <p:cNvPr id="8" name="文本框 7">
            <a:hlinkClick r:id="rId2" action="ppaction://hlinksldjump"/>
          </p:cNvPr>
          <p:cNvSpPr txBox="1"/>
          <p:nvPr/>
        </p:nvSpPr>
        <p:spPr>
          <a:xfrm>
            <a:off x="3114071" y="4235430"/>
            <a:ext cx="888377"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登录</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10" name="文本框 9">
            <a:hlinkClick r:id="rId4" action="ppaction://hlinksldjump"/>
          </p:cNvPr>
          <p:cNvSpPr txBox="1"/>
          <p:nvPr/>
        </p:nvSpPr>
        <p:spPr>
          <a:xfrm>
            <a:off x="8082736" y="4101959"/>
            <a:ext cx="1002189"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退出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20" name="椭圆 19"/>
          <p:cNvSpPr/>
          <p:nvPr/>
        </p:nvSpPr>
        <p:spPr>
          <a:xfrm>
            <a:off x="5284627" y="2814157"/>
            <a:ext cx="1515930" cy="1515930"/>
          </a:xfrm>
          <a:prstGeom prst="ellipse">
            <a:avLst/>
          </a:pr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52839" y="3033513"/>
            <a:ext cx="1235185" cy="1077218"/>
          </a:xfrm>
          <a:prstGeom prst="rect">
            <a:avLst/>
          </a:prstGeom>
          <a:noFill/>
        </p:spPr>
        <p:txBody>
          <a:bodyPr wrap="square" rtlCol="0">
            <a:spAutoFit/>
          </a:bodyPr>
          <a:lstStyle/>
          <a:p>
            <a:r>
              <a:rPr lang="zh-CN" altLang="en-US" sz="3200" spc="100" dirty="0">
                <a:latin typeface="明兰" panose="02010600030101010101" pitchFamily="2" charset="-122"/>
                <a:ea typeface="明兰" panose="02010600030101010101" pitchFamily="2" charset="-122"/>
              </a:rPr>
              <a:t>服务端</a:t>
            </a:r>
            <a:endParaRPr lang="en-US" altLang="zh-CN" sz="3200" spc="100" dirty="0">
              <a:latin typeface="明兰" panose="02010600030101010101" pitchFamily="2" charset="-122"/>
              <a:ea typeface="明兰" panose="02010600030101010101" pitchFamily="2" charset="-122"/>
            </a:endParaRPr>
          </a:p>
        </p:txBody>
      </p:sp>
      <p:sp>
        <p:nvSpPr>
          <p:cNvPr id="87" name="矩形 86">
            <a:extLst>
              <a:ext uri="{FF2B5EF4-FFF2-40B4-BE49-F238E27FC236}">
                <a16:creationId xmlns:a16="http://schemas.microsoft.com/office/drawing/2014/main" id="{C633DC23-23E8-422E-ACBB-473DC5D758E3}"/>
              </a:ext>
            </a:extLst>
          </p:cNvPr>
          <p:cNvSpPr/>
          <p:nvPr/>
        </p:nvSpPr>
        <p:spPr>
          <a:xfrm>
            <a:off x="1004715" y="487478"/>
            <a:ext cx="2236510" cy="584775"/>
          </a:xfrm>
          <a:prstGeom prst="rect">
            <a:avLst/>
          </a:prstGeom>
        </p:spPr>
        <p:txBody>
          <a:bodyPr wrap="none">
            <a:spAutoFit/>
          </a:bodyPr>
          <a:lstStyle/>
          <a:p>
            <a:r>
              <a:rPr lang="zh-CN" altLang="en-US" sz="3200" dirty="0"/>
              <a:t>服务端描述</a:t>
            </a:r>
          </a:p>
        </p:txBody>
      </p:sp>
      <p:sp>
        <p:nvSpPr>
          <p:cNvPr id="37" name="文本框 36">
            <a:hlinkClick r:id="rId5" action="ppaction://hlinksldjump"/>
            <a:extLst>
              <a:ext uri="{FF2B5EF4-FFF2-40B4-BE49-F238E27FC236}">
                <a16:creationId xmlns:a16="http://schemas.microsoft.com/office/drawing/2014/main" id="{BA8A4880-8673-41FE-9395-C247C3FA8EDE}"/>
              </a:ext>
            </a:extLst>
          </p:cNvPr>
          <p:cNvSpPr txBox="1"/>
          <p:nvPr/>
        </p:nvSpPr>
        <p:spPr>
          <a:xfrm>
            <a:off x="1938895" y="2359004"/>
            <a:ext cx="2182001" cy="45345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2000" spc="300" dirty="0">
                <a:latin typeface="明兰" panose="02010600030101010101" pitchFamily="2" charset="-122"/>
                <a:ea typeface="明兰" panose="02010600030101010101" pitchFamily="2" charset="-122"/>
              </a:rPr>
              <a:t>多客户端连接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38" name="文本框 37">
            <a:hlinkClick r:id="rId3" action="ppaction://hlinksldjump"/>
            <a:extLst>
              <a:ext uri="{FF2B5EF4-FFF2-40B4-BE49-F238E27FC236}">
                <a16:creationId xmlns:a16="http://schemas.microsoft.com/office/drawing/2014/main" id="{AE62D185-EE08-4BDD-83CD-DCDB81AD64F9}"/>
              </a:ext>
            </a:extLst>
          </p:cNvPr>
          <p:cNvSpPr txBox="1"/>
          <p:nvPr/>
        </p:nvSpPr>
        <p:spPr>
          <a:xfrm>
            <a:off x="8102404" y="3319606"/>
            <a:ext cx="1002189"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群聊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50" name="文本框 49">
            <a:extLst>
              <a:ext uri="{FF2B5EF4-FFF2-40B4-BE49-F238E27FC236}">
                <a16:creationId xmlns:a16="http://schemas.microsoft.com/office/drawing/2014/main" id="{F7DBF6B3-B125-4A1C-8DA7-11FD4D63765B}"/>
              </a:ext>
            </a:extLst>
          </p:cNvPr>
          <p:cNvSpPr txBox="1"/>
          <p:nvPr/>
        </p:nvSpPr>
        <p:spPr>
          <a:xfrm>
            <a:off x="1985160" y="5140868"/>
            <a:ext cx="2068187"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在线用户信息</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51" name="文本框 50">
            <a:hlinkClick r:id="rId4" action="ppaction://hlinksldjump"/>
            <a:extLst>
              <a:ext uri="{FF2B5EF4-FFF2-40B4-BE49-F238E27FC236}">
                <a16:creationId xmlns:a16="http://schemas.microsoft.com/office/drawing/2014/main" id="{28A248CB-C8DD-45DF-BE71-A5F8A897F7CE}"/>
              </a:ext>
            </a:extLst>
          </p:cNvPr>
          <p:cNvSpPr txBox="1"/>
          <p:nvPr/>
        </p:nvSpPr>
        <p:spPr>
          <a:xfrm>
            <a:off x="8051267" y="4914141"/>
            <a:ext cx="1592094"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心跳机制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54" name="文本框 53">
            <a:hlinkClick r:id="rId4" action="ppaction://hlinksldjump"/>
            <a:extLst>
              <a:ext uri="{FF2B5EF4-FFF2-40B4-BE49-F238E27FC236}">
                <a16:creationId xmlns:a16="http://schemas.microsoft.com/office/drawing/2014/main" id="{2AD2C305-6FFF-482E-B045-93C6D768B8C4}"/>
              </a:ext>
            </a:extLst>
          </p:cNvPr>
          <p:cNvSpPr txBox="1"/>
          <p:nvPr/>
        </p:nvSpPr>
        <p:spPr>
          <a:xfrm>
            <a:off x="9677154" y="2460762"/>
            <a:ext cx="1592094"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守护进程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381725121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anim calcmode="lin" valueType="num">
                                      <p:cBhvr>
                                        <p:cTn id="24" dur="500" fill="hold"/>
                                        <p:tgtEl>
                                          <p:spTgt spid="28"/>
                                        </p:tgtEl>
                                        <p:attrNameLst>
                                          <p:attrName>ppt_x</p:attrName>
                                        </p:attrNameLst>
                                      </p:cBhvr>
                                      <p:tavLst>
                                        <p:tav tm="0">
                                          <p:val>
                                            <p:fltVal val="0.5"/>
                                          </p:val>
                                        </p:tav>
                                        <p:tav tm="100000">
                                          <p:val>
                                            <p:strVal val="#ppt_x"/>
                                          </p:val>
                                        </p:tav>
                                      </p:tavLst>
                                    </p:anim>
                                    <p:anim calcmode="lin" valueType="num">
                                      <p:cBhvr>
                                        <p:cTn id="25" dur="500" fill="hold"/>
                                        <p:tgtEl>
                                          <p:spTgt spid="2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fltVal val="0.5"/>
                                          </p:val>
                                        </p:tav>
                                        <p:tav tm="100000">
                                          <p:val>
                                            <p:strVal val="#ppt_x"/>
                                          </p:val>
                                        </p:tav>
                                      </p:tavLst>
                                    </p:anim>
                                    <p:anim calcmode="lin" valueType="num">
                                      <p:cBhvr>
                                        <p:cTn id="32" dur="500" fill="hold"/>
                                        <p:tgtEl>
                                          <p:spTgt spid="2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anim calcmode="lin" valueType="num">
                                      <p:cBhvr>
                                        <p:cTn id="38" dur="500" fill="hold"/>
                                        <p:tgtEl>
                                          <p:spTgt spid="31"/>
                                        </p:tgtEl>
                                        <p:attrNameLst>
                                          <p:attrName>ppt_x</p:attrName>
                                        </p:attrNameLst>
                                      </p:cBhvr>
                                      <p:tavLst>
                                        <p:tav tm="0">
                                          <p:val>
                                            <p:fltVal val="0.5"/>
                                          </p:val>
                                        </p:tav>
                                        <p:tav tm="100000">
                                          <p:val>
                                            <p:strVal val="#ppt_x"/>
                                          </p:val>
                                        </p:tav>
                                      </p:tavLst>
                                    </p:anim>
                                    <p:anim calcmode="lin" valueType="num">
                                      <p:cBhvr>
                                        <p:cTn id="39" dur="500" fill="hold"/>
                                        <p:tgtEl>
                                          <p:spTgt spid="31"/>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fltVal val="0.5"/>
                                          </p:val>
                                        </p:tav>
                                        <p:tav tm="100000">
                                          <p:val>
                                            <p:strVal val="#ppt_x"/>
                                          </p:val>
                                        </p:tav>
                                      </p:tavLst>
                                    </p:anim>
                                    <p:anim calcmode="lin" valueType="num">
                                      <p:cBhvr>
                                        <p:cTn id="46" dur="500" fill="hold"/>
                                        <p:tgtEl>
                                          <p:spTgt spid="3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anim calcmode="lin" valueType="num">
                                      <p:cBhvr>
                                        <p:cTn id="59" dur="500" fill="hold"/>
                                        <p:tgtEl>
                                          <p:spTgt spid="35"/>
                                        </p:tgtEl>
                                        <p:attrNameLst>
                                          <p:attrName>ppt_x</p:attrName>
                                        </p:attrNameLst>
                                      </p:cBhvr>
                                      <p:tavLst>
                                        <p:tav tm="0">
                                          <p:val>
                                            <p:fltVal val="0.5"/>
                                          </p:val>
                                        </p:tav>
                                        <p:tav tm="100000">
                                          <p:val>
                                            <p:strVal val="#ppt_x"/>
                                          </p:val>
                                        </p:tav>
                                      </p:tavLst>
                                    </p:anim>
                                    <p:anim calcmode="lin" valueType="num">
                                      <p:cBhvr>
                                        <p:cTn id="60" dur="500" fill="hold"/>
                                        <p:tgtEl>
                                          <p:spTgt spid="35"/>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fltVal val="0.5"/>
                                          </p:val>
                                        </p:tav>
                                        <p:tav tm="100000">
                                          <p:val>
                                            <p:strVal val="#ppt_x"/>
                                          </p:val>
                                        </p:tav>
                                      </p:tavLst>
                                    </p:anim>
                                    <p:anim calcmode="lin" valueType="num">
                                      <p:cBhvr>
                                        <p:cTn id="67" dur="500" fill="hold"/>
                                        <p:tgtEl>
                                          <p:spTgt spid="36"/>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p:cTn id="70" dur="500" fill="hold"/>
                                        <p:tgtEl>
                                          <p:spTgt spid="39"/>
                                        </p:tgtEl>
                                        <p:attrNameLst>
                                          <p:attrName>ppt_w</p:attrName>
                                        </p:attrNameLst>
                                      </p:cBhvr>
                                      <p:tavLst>
                                        <p:tav tm="0">
                                          <p:val>
                                            <p:fltVal val="0"/>
                                          </p:val>
                                        </p:tav>
                                        <p:tav tm="100000">
                                          <p:val>
                                            <p:strVal val="#ppt_w"/>
                                          </p:val>
                                        </p:tav>
                                      </p:tavLst>
                                    </p:anim>
                                    <p:anim calcmode="lin" valueType="num">
                                      <p:cBhvr>
                                        <p:cTn id="71" dur="500" fill="hold"/>
                                        <p:tgtEl>
                                          <p:spTgt spid="39"/>
                                        </p:tgtEl>
                                        <p:attrNameLst>
                                          <p:attrName>ppt_h</p:attrName>
                                        </p:attrNameLst>
                                      </p:cBhvr>
                                      <p:tavLst>
                                        <p:tav tm="0">
                                          <p:val>
                                            <p:fltVal val="0"/>
                                          </p:val>
                                        </p:tav>
                                        <p:tav tm="100000">
                                          <p:val>
                                            <p:strVal val="#ppt_h"/>
                                          </p:val>
                                        </p:tav>
                                      </p:tavLst>
                                    </p:anim>
                                    <p:animEffect transition="in" filter="fade">
                                      <p:cBhvr>
                                        <p:cTn id="72" dur="500"/>
                                        <p:tgtEl>
                                          <p:spTgt spid="39"/>
                                        </p:tgtEl>
                                      </p:cBhvr>
                                    </p:animEffect>
                                    <p:anim calcmode="lin" valueType="num">
                                      <p:cBhvr>
                                        <p:cTn id="73" dur="500" fill="hold"/>
                                        <p:tgtEl>
                                          <p:spTgt spid="39"/>
                                        </p:tgtEl>
                                        <p:attrNameLst>
                                          <p:attrName>ppt_x</p:attrName>
                                        </p:attrNameLst>
                                      </p:cBhvr>
                                      <p:tavLst>
                                        <p:tav tm="0">
                                          <p:val>
                                            <p:fltVal val="0.5"/>
                                          </p:val>
                                        </p:tav>
                                        <p:tav tm="100000">
                                          <p:val>
                                            <p:strVal val="#ppt_x"/>
                                          </p:val>
                                        </p:tav>
                                      </p:tavLst>
                                    </p:anim>
                                    <p:anim calcmode="lin" valueType="num">
                                      <p:cBhvr>
                                        <p:cTn id="74" dur="500" fill="hold"/>
                                        <p:tgtEl>
                                          <p:spTgt spid="39"/>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anim calcmode="lin" valueType="num">
                                      <p:cBhvr>
                                        <p:cTn id="80" dur="500" fill="hold"/>
                                        <p:tgtEl>
                                          <p:spTgt spid="40"/>
                                        </p:tgtEl>
                                        <p:attrNameLst>
                                          <p:attrName>ppt_x</p:attrName>
                                        </p:attrNameLst>
                                      </p:cBhvr>
                                      <p:tavLst>
                                        <p:tav tm="0">
                                          <p:val>
                                            <p:fltVal val="0.5"/>
                                          </p:val>
                                        </p:tav>
                                        <p:tav tm="100000">
                                          <p:val>
                                            <p:strVal val="#ppt_x"/>
                                          </p:val>
                                        </p:tav>
                                      </p:tavLst>
                                    </p:anim>
                                    <p:anim calcmode="lin" valueType="num">
                                      <p:cBhvr>
                                        <p:cTn id="81" dur="500" fill="hold"/>
                                        <p:tgtEl>
                                          <p:spTgt spid="40"/>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animEffect transition="in" filter="fade">
                                      <p:cBhvr>
                                        <p:cTn id="86" dur="500"/>
                                        <p:tgtEl>
                                          <p:spTgt spid="41"/>
                                        </p:tgtEl>
                                      </p:cBhvr>
                                    </p:animEffect>
                                    <p:anim calcmode="lin" valueType="num">
                                      <p:cBhvr>
                                        <p:cTn id="87" dur="500" fill="hold"/>
                                        <p:tgtEl>
                                          <p:spTgt spid="41"/>
                                        </p:tgtEl>
                                        <p:attrNameLst>
                                          <p:attrName>ppt_x</p:attrName>
                                        </p:attrNameLst>
                                      </p:cBhvr>
                                      <p:tavLst>
                                        <p:tav tm="0">
                                          <p:val>
                                            <p:fltVal val="0.5"/>
                                          </p:val>
                                        </p:tav>
                                        <p:tav tm="100000">
                                          <p:val>
                                            <p:strVal val="#ppt_x"/>
                                          </p:val>
                                        </p:tav>
                                      </p:tavLst>
                                    </p:anim>
                                    <p:anim calcmode="lin" valueType="num">
                                      <p:cBhvr>
                                        <p:cTn id="88" dur="500" fill="hold"/>
                                        <p:tgtEl>
                                          <p:spTgt spid="41"/>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anim calcmode="lin" valueType="num">
                                      <p:cBhvr>
                                        <p:cTn id="94" dur="500" fill="hold"/>
                                        <p:tgtEl>
                                          <p:spTgt spid="42"/>
                                        </p:tgtEl>
                                        <p:attrNameLst>
                                          <p:attrName>ppt_x</p:attrName>
                                        </p:attrNameLst>
                                      </p:cBhvr>
                                      <p:tavLst>
                                        <p:tav tm="0">
                                          <p:val>
                                            <p:fltVal val="0.5"/>
                                          </p:val>
                                        </p:tav>
                                        <p:tav tm="100000">
                                          <p:val>
                                            <p:strVal val="#ppt_x"/>
                                          </p:val>
                                        </p:tav>
                                      </p:tavLst>
                                    </p:anim>
                                    <p:anim calcmode="lin" valueType="num">
                                      <p:cBhvr>
                                        <p:cTn id="95" dur="500" fill="hold"/>
                                        <p:tgtEl>
                                          <p:spTgt spid="42"/>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Effect transition="in" filter="fade">
                                      <p:cBhvr>
                                        <p:cTn id="100" dur="500"/>
                                        <p:tgtEl>
                                          <p:spTgt spid="43"/>
                                        </p:tgtEl>
                                      </p:cBhvr>
                                    </p:animEffect>
                                    <p:anim calcmode="lin" valueType="num">
                                      <p:cBhvr>
                                        <p:cTn id="101" dur="500" fill="hold"/>
                                        <p:tgtEl>
                                          <p:spTgt spid="43"/>
                                        </p:tgtEl>
                                        <p:attrNameLst>
                                          <p:attrName>ppt_x</p:attrName>
                                        </p:attrNameLst>
                                      </p:cBhvr>
                                      <p:tavLst>
                                        <p:tav tm="0">
                                          <p:val>
                                            <p:fltVal val="0.5"/>
                                          </p:val>
                                        </p:tav>
                                        <p:tav tm="100000">
                                          <p:val>
                                            <p:strVal val="#ppt_x"/>
                                          </p:val>
                                        </p:tav>
                                      </p:tavLst>
                                    </p:anim>
                                    <p:anim calcmode="lin" valueType="num">
                                      <p:cBhvr>
                                        <p:cTn id="102" dur="500" fill="hold"/>
                                        <p:tgtEl>
                                          <p:spTgt spid="43"/>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fltVal val="0"/>
                                          </p:val>
                                        </p:tav>
                                        <p:tav tm="100000">
                                          <p:val>
                                            <p:strVal val="#ppt_h"/>
                                          </p:val>
                                        </p:tav>
                                      </p:tavLst>
                                    </p:anim>
                                    <p:animEffect transition="in" filter="fade">
                                      <p:cBhvr>
                                        <p:cTn id="107" dur="500"/>
                                        <p:tgtEl>
                                          <p:spTgt spid="44"/>
                                        </p:tgtEl>
                                      </p:cBhvr>
                                    </p:animEffect>
                                    <p:anim calcmode="lin" valueType="num">
                                      <p:cBhvr>
                                        <p:cTn id="108" dur="500" fill="hold"/>
                                        <p:tgtEl>
                                          <p:spTgt spid="44"/>
                                        </p:tgtEl>
                                        <p:attrNameLst>
                                          <p:attrName>ppt_x</p:attrName>
                                        </p:attrNameLst>
                                      </p:cBhvr>
                                      <p:tavLst>
                                        <p:tav tm="0">
                                          <p:val>
                                            <p:fltVal val="0.5"/>
                                          </p:val>
                                        </p:tav>
                                        <p:tav tm="100000">
                                          <p:val>
                                            <p:strVal val="#ppt_x"/>
                                          </p:val>
                                        </p:tav>
                                      </p:tavLst>
                                    </p:anim>
                                    <p:anim calcmode="lin" valueType="num">
                                      <p:cBhvr>
                                        <p:cTn id="109" dur="500" fill="hold"/>
                                        <p:tgtEl>
                                          <p:spTgt spid="44"/>
                                        </p:tgtEl>
                                        <p:attrNameLst>
                                          <p:attrName>ppt_y</p:attrName>
                                        </p:attrNameLst>
                                      </p:cBhvr>
                                      <p:tavLst>
                                        <p:tav tm="0">
                                          <p:val>
                                            <p:fltVal val="0.5"/>
                                          </p:val>
                                        </p:tav>
                                        <p:tav tm="100000">
                                          <p:val>
                                            <p:strVal val="#ppt_y"/>
                                          </p:val>
                                        </p:tav>
                                      </p:tavLst>
                                    </p:anim>
                                  </p:childTnLst>
                                </p:cTn>
                              </p:par>
                              <p:par>
                                <p:cTn id="110" presetID="53" presetClass="entr" presetSubtype="528"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p:cTn id="112" dur="500" fill="hold"/>
                                        <p:tgtEl>
                                          <p:spTgt spid="45"/>
                                        </p:tgtEl>
                                        <p:attrNameLst>
                                          <p:attrName>ppt_w</p:attrName>
                                        </p:attrNameLst>
                                      </p:cBhvr>
                                      <p:tavLst>
                                        <p:tav tm="0">
                                          <p:val>
                                            <p:fltVal val="0"/>
                                          </p:val>
                                        </p:tav>
                                        <p:tav tm="100000">
                                          <p:val>
                                            <p:strVal val="#ppt_w"/>
                                          </p:val>
                                        </p:tav>
                                      </p:tavLst>
                                    </p:anim>
                                    <p:anim calcmode="lin" valueType="num">
                                      <p:cBhvr>
                                        <p:cTn id="113" dur="500" fill="hold"/>
                                        <p:tgtEl>
                                          <p:spTgt spid="45"/>
                                        </p:tgtEl>
                                        <p:attrNameLst>
                                          <p:attrName>ppt_h</p:attrName>
                                        </p:attrNameLst>
                                      </p:cBhvr>
                                      <p:tavLst>
                                        <p:tav tm="0">
                                          <p:val>
                                            <p:fltVal val="0"/>
                                          </p:val>
                                        </p:tav>
                                        <p:tav tm="100000">
                                          <p:val>
                                            <p:strVal val="#ppt_h"/>
                                          </p:val>
                                        </p:tav>
                                      </p:tavLst>
                                    </p:anim>
                                    <p:animEffect transition="in" filter="fade">
                                      <p:cBhvr>
                                        <p:cTn id="114" dur="500"/>
                                        <p:tgtEl>
                                          <p:spTgt spid="45"/>
                                        </p:tgtEl>
                                      </p:cBhvr>
                                    </p:animEffect>
                                    <p:anim calcmode="lin" valueType="num">
                                      <p:cBhvr>
                                        <p:cTn id="115" dur="500" fill="hold"/>
                                        <p:tgtEl>
                                          <p:spTgt spid="45"/>
                                        </p:tgtEl>
                                        <p:attrNameLst>
                                          <p:attrName>ppt_x</p:attrName>
                                        </p:attrNameLst>
                                      </p:cBhvr>
                                      <p:tavLst>
                                        <p:tav tm="0">
                                          <p:val>
                                            <p:fltVal val="0.5"/>
                                          </p:val>
                                        </p:tav>
                                        <p:tav tm="100000">
                                          <p:val>
                                            <p:strVal val="#ppt_x"/>
                                          </p:val>
                                        </p:tav>
                                      </p:tavLst>
                                    </p:anim>
                                    <p:anim calcmode="lin" valueType="num">
                                      <p:cBhvr>
                                        <p:cTn id="116" dur="500" fill="hold"/>
                                        <p:tgtEl>
                                          <p:spTgt spid="45"/>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p:cTn id="119" dur="500" fill="hold"/>
                                        <p:tgtEl>
                                          <p:spTgt spid="46"/>
                                        </p:tgtEl>
                                        <p:attrNameLst>
                                          <p:attrName>ppt_w</p:attrName>
                                        </p:attrNameLst>
                                      </p:cBhvr>
                                      <p:tavLst>
                                        <p:tav tm="0">
                                          <p:val>
                                            <p:fltVal val="0"/>
                                          </p:val>
                                        </p:tav>
                                        <p:tav tm="100000">
                                          <p:val>
                                            <p:strVal val="#ppt_w"/>
                                          </p:val>
                                        </p:tav>
                                      </p:tavLst>
                                    </p:anim>
                                    <p:anim calcmode="lin" valueType="num">
                                      <p:cBhvr>
                                        <p:cTn id="120" dur="500" fill="hold"/>
                                        <p:tgtEl>
                                          <p:spTgt spid="46"/>
                                        </p:tgtEl>
                                        <p:attrNameLst>
                                          <p:attrName>ppt_h</p:attrName>
                                        </p:attrNameLst>
                                      </p:cBhvr>
                                      <p:tavLst>
                                        <p:tav tm="0">
                                          <p:val>
                                            <p:fltVal val="0"/>
                                          </p:val>
                                        </p:tav>
                                        <p:tav tm="100000">
                                          <p:val>
                                            <p:strVal val="#ppt_h"/>
                                          </p:val>
                                        </p:tav>
                                      </p:tavLst>
                                    </p:anim>
                                    <p:animEffect transition="in" filter="fade">
                                      <p:cBhvr>
                                        <p:cTn id="121" dur="500"/>
                                        <p:tgtEl>
                                          <p:spTgt spid="46"/>
                                        </p:tgtEl>
                                      </p:cBhvr>
                                    </p:animEffect>
                                    <p:anim calcmode="lin" valueType="num">
                                      <p:cBhvr>
                                        <p:cTn id="122" dur="500" fill="hold"/>
                                        <p:tgtEl>
                                          <p:spTgt spid="46"/>
                                        </p:tgtEl>
                                        <p:attrNameLst>
                                          <p:attrName>ppt_x</p:attrName>
                                        </p:attrNameLst>
                                      </p:cBhvr>
                                      <p:tavLst>
                                        <p:tav tm="0">
                                          <p:val>
                                            <p:fltVal val="0.5"/>
                                          </p:val>
                                        </p:tav>
                                        <p:tav tm="100000">
                                          <p:val>
                                            <p:strVal val="#ppt_x"/>
                                          </p:val>
                                        </p:tav>
                                      </p:tavLst>
                                    </p:anim>
                                    <p:anim calcmode="lin" valueType="num">
                                      <p:cBhvr>
                                        <p:cTn id="123" dur="500" fill="hold"/>
                                        <p:tgtEl>
                                          <p:spTgt spid="46"/>
                                        </p:tgtEl>
                                        <p:attrNameLst>
                                          <p:attrName>ppt_y</p:attrName>
                                        </p:attrNameLst>
                                      </p:cBhvr>
                                      <p:tavLst>
                                        <p:tav tm="0">
                                          <p:val>
                                            <p:fltVal val="0.5"/>
                                          </p:val>
                                        </p:tav>
                                        <p:tav tm="100000">
                                          <p:val>
                                            <p:strVal val="#ppt_y"/>
                                          </p:val>
                                        </p:tav>
                                      </p:tavLst>
                                    </p:anim>
                                  </p:childTnLst>
                                </p:cTn>
                              </p:par>
                              <p:par>
                                <p:cTn id="124" presetID="53" presetClass="entr" presetSubtype="528"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p:cTn id="126" dur="500" fill="hold"/>
                                        <p:tgtEl>
                                          <p:spTgt spid="47"/>
                                        </p:tgtEl>
                                        <p:attrNameLst>
                                          <p:attrName>ppt_w</p:attrName>
                                        </p:attrNameLst>
                                      </p:cBhvr>
                                      <p:tavLst>
                                        <p:tav tm="0">
                                          <p:val>
                                            <p:fltVal val="0"/>
                                          </p:val>
                                        </p:tav>
                                        <p:tav tm="100000">
                                          <p:val>
                                            <p:strVal val="#ppt_w"/>
                                          </p:val>
                                        </p:tav>
                                      </p:tavLst>
                                    </p:anim>
                                    <p:anim calcmode="lin" valueType="num">
                                      <p:cBhvr>
                                        <p:cTn id="127" dur="500" fill="hold"/>
                                        <p:tgtEl>
                                          <p:spTgt spid="47"/>
                                        </p:tgtEl>
                                        <p:attrNameLst>
                                          <p:attrName>ppt_h</p:attrName>
                                        </p:attrNameLst>
                                      </p:cBhvr>
                                      <p:tavLst>
                                        <p:tav tm="0">
                                          <p:val>
                                            <p:fltVal val="0"/>
                                          </p:val>
                                        </p:tav>
                                        <p:tav tm="100000">
                                          <p:val>
                                            <p:strVal val="#ppt_h"/>
                                          </p:val>
                                        </p:tav>
                                      </p:tavLst>
                                    </p:anim>
                                    <p:animEffect transition="in" filter="fade">
                                      <p:cBhvr>
                                        <p:cTn id="128" dur="500"/>
                                        <p:tgtEl>
                                          <p:spTgt spid="47"/>
                                        </p:tgtEl>
                                      </p:cBhvr>
                                    </p:animEffect>
                                    <p:anim calcmode="lin" valueType="num">
                                      <p:cBhvr>
                                        <p:cTn id="129" dur="500" fill="hold"/>
                                        <p:tgtEl>
                                          <p:spTgt spid="47"/>
                                        </p:tgtEl>
                                        <p:attrNameLst>
                                          <p:attrName>ppt_x</p:attrName>
                                        </p:attrNameLst>
                                      </p:cBhvr>
                                      <p:tavLst>
                                        <p:tav tm="0">
                                          <p:val>
                                            <p:fltVal val="0.5"/>
                                          </p:val>
                                        </p:tav>
                                        <p:tav tm="100000">
                                          <p:val>
                                            <p:strVal val="#ppt_x"/>
                                          </p:val>
                                        </p:tav>
                                      </p:tavLst>
                                    </p:anim>
                                    <p:anim calcmode="lin" valueType="num">
                                      <p:cBhvr>
                                        <p:cTn id="130" dur="500" fill="hold"/>
                                        <p:tgtEl>
                                          <p:spTgt spid="47"/>
                                        </p:tgtEl>
                                        <p:attrNameLst>
                                          <p:attrName>ppt_y</p:attrName>
                                        </p:attrNameLst>
                                      </p:cBhvr>
                                      <p:tavLst>
                                        <p:tav tm="0">
                                          <p:val>
                                            <p:fltVal val="0.5"/>
                                          </p:val>
                                        </p:tav>
                                        <p:tav tm="100000">
                                          <p:val>
                                            <p:strVal val="#ppt_y"/>
                                          </p:val>
                                        </p:tav>
                                      </p:tavLst>
                                    </p:anim>
                                  </p:childTnLst>
                                </p:cTn>
                              </p:par>
                              <p:par>
                                <p:cTn id="131" presetID="53" presetClass="entr" presetSubtype="528"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p:cTn id="133" dur="500" fill="hold"/>
                                        <p:tgtEl>
                                          <p:spTgt spid="48"/>
                                        </p:tgtEl>
                                        <p:attrNameLst>
                                          <p:attrName>ppt_w</p:attrName>
                                        </p:attrNameLst>
                                      </p:cBhvr>
                                      <p:tavLst>
                                        <p:tav tm="0">
                                          <p:val>
                                            <p:fltVal val="0"/>
                                          </p:val>
                                        </p:tav>
                                        <p:tav tm="100000">
                                          <p:val>
                                            <p:strVal val="#ppt_w"/>
                                          </p:val>
                                        </p:tav>
                                      </p:tavLst>
                                    </p:anim>
                                    <p:anim calcmode="lin" valueType="num">
                                      <p:cBhvr>
                                        <p:cTn id="134" dur="500" fill="hold"/>
                                        <p:tgtEl>
                                          <p:spTgt spid="48"/>
                                        </p:tgtEl>
                                        <p:attrNameLst>
                                          <p:attrName>ppt_h</p:attrName>
                                        </p:attrNameLst>
                                      </p:cBhvr>
                                      <p:tavLst>
                                        <p:tav tm="0">
                                          <p:val>
                                            <p:fltVal val="0"/>
                                          </p:val>
                                        </p:tav>
                                        <p:tav tm="100000">
                                          <p:val>
                                            <p:strVal val="#ppt_h"/>
                                          </p:val>
                                        </p:tav>
                                      </p:tavLst>
                                    </p:anim>
                                    <p:animEffect transition="in" filter="fade">
                                      <p:cBhvr>
                                        <p:cTn id="135" dur="500"/>
                                        <p:tgtEl>
                                          <p:spTgt spid="48"/>
                                        </p:tgtEl>
                                      </p:cBhvr>
                                    </p:animEffect>
                                    <p:anim calcmode="lin" valueType="num">
                                      <p:cBhvr>
                                        <p:cTn id="136" dur="500" fill="hold"/>
                                        <p:tgtEl>
                                          <p:spTgt spid="48"/>
                                        </p:tgtEl>
                                        <p:attrNameLst>
                                          <p:attrName>ppt_x</p:attrName>
                                        </p:attrNameLst>
                                      </p:cBhvr>
                                      <p:tavLst>
                                        <p:tav tm="0">
                                          <p:val>
                                            <p:fltVal val="0.5"/>
                                          </p:val>
                                        </p:tav>
                                        <p:tav tm="100000">
                                          <p:val>
                                            <p:strVal val="#ppt_x"/>
                                          </p:val>
                                        </p:tav>
                                      </p:tavLst>
                                    </p:anim>
                                    <p:anim calcmode="lin" valueType="num">
                                      <p:cBhvr>
                                        <p:cTn id="137" dur="500" fill="hold"/>
                                        <p:tgtEl>
                                          <p:spTgt spid="48"/>
                                        </p:tgtEl>
                                        <p:attrNameLst>
                                          <p:attrName>ppt_y</p:attrName>
                                        </p:attrNameLst>
                                      </p:cBhvr>
                                      <p:tavLst>
                                        <p:tav tm="0">
                                          <p:val>
                                            <p:fltVal val="0.5"/>
                                          </p:val>
                                        </p:tav>
                                        <p:tav tm="100000">
                                          <p:val>
                                            <p:strVal val="#ppt_y"/>
                                          </p:val>
                                        </p:tav>
                                      </p:tavLst>
                                    </p:anim>
                                  </p:childTnLst>
                                </p:cTn>
                              </p:par>
                              <p:par>
                                <p:cTn id="138" presetID="53" presetClass="entr" presetSubtype="528"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 calcmode="lin" valueType="num">
                                      <p:cBhvr>
                                        <p:cTn id="140" dur="500" fill="hold"/>
                                        <p:tgtEl>
                                          <p:spTgt spid="49"/>
                                        </p:tgtEl>
                                        <p:attrNameLst>
                                          <p:attrName>ppt_w</p:attrName>
                                        </p:attrNameLst>
                                      </p:cBhvr>
                                      <p:tavLst>
                                        <p:tav tm="0">
                                          <p:val>
                                            <p:fltVal val="0"/>
                                          </p:val>
                                        </p:tav>
                                        <p:tav tm="100000">
                                          <p:val>
                                            <p:strVal val="#ppt_w"/>
                                          </p:val>
                                        </p:tav>
                                      </p:tavLst>
                                    </p:anim>
                                    <p:anim calcmode="lin" valueType="num">
                                      <p:cBhvr>
                                        <p:cTn id="141" dur="500" fill="hold"/>
                                        <p:tgtEl>
                                          <p:spTgt spid="49"/>
                                        </p:tgtEl>
                                        <p:attrNameLst>
                                          <p:attrName>ppt_h</p:attrName>
                                        </p:attrNameLst>
                                      </p:cBhvr>
                                      <p:tavLst>
                                        <p:tav tm="0">
                                          <p:val>
                                            <p:fltVal val="0"/>
                                          </p:val>
                                        </p:tav>
                                        <p:tav tm="100000">
                                          <p:val>
                                            <p:strVal val="#ppt_h"/>
                                          </p:val>
                                        </p:tav>
                                      </p:tavLst>
                                    </p:anim>
                                    <p:animEffect transition="in" filter="fade">
                                      <p:cBhvr>
                                        <p:cTn id="142" dur="500"/>
                                        <p:tgtEl>
                                          <p:spTgt spid="49"/>
                                        </p:tgtEl>
                                      </p:cBhvr>
                                    </p:animEffect>
                                    <p:anim calcmode="lin" valueType="num">
                                      <p:cBhvr>
                                        <p:cTn id="143" dur="500" fill="hold"/>
                                        <p:tgtEl>
                                          <p:spTgt spid="49"/>
                                        </p:tgtEl>
                                        <p:attrNameLst>
                                          <p:attrName>ppt_x</p:attrName>
                                        </p:attrNameLst>
                                      </p:cBhvr>
                                      <p:tavLst>
                                        <p:tav tm="0">
                                          <p:val>
                                            <p:fltVal val="0.5"/>
                                          </p:val>
                                        </p:tav>
                                        <p:tav tm="100000">
                                          <p:val>
                                            <p:strVal val="#ppt_x"/>
                                          </p:val>
                                        </p:tav>
                                      </p:tavLst>
                                    </p:anim>
                                    <p:anim calcmode="lin" valueType="num">
                                      <p:cBhvr>
                                        <p:cTn id="144" dur="500" fill="hold"/>
                                        <p:tgtEl>
                                          <p:spTgt spid="49"/>
                                        </p:tgtEl>
                                        <p:attrNameLst>
                                          <p:attrName>ppt_y</p:attrName>
                                        </p:attrNameLst>
                                      </p:cBhvr>
                                      <p:tavLst>
                                        <p:tav tm="0">
                                          <p:val>
                                            <p:fltVal val="0.5"/>
                                          </p:val>
                                        </p:tav>
                                        <p:tav tm="100000">
                                          <p:val>
                                            <p:strVal val="#ppt_y"/>
                                          </p:val>
                                        </p:tav>
                                      </p:tavLst>
                                    </p:anim>
                                  </p:childTnLst>
                                </p:cTn>
                              </p:par>
                              <p:par>
                                <p:cTn id="145" presetID="53" presetClass="entr" presetSubtype="528" fill="hold" grpId="0" nodeType="withEffect">
                                  <p:stCondLst>
                                    <p:cond delay="0"/>
                                  </p:stCondLst>
                                  <p:childTnLst>
                                    <p:set>
                                      <p:cBhvr>
                                        <p:cTn id="146" dur="1" fill="hold">
                                          <p:stCondLst>
                                            <p:cond delay="0"/>
                                          </p:stCondLst>
                                        </p:cTn>
                                        <p:tgtEl>
                                          <p:spTgt spid="52"/>
                                        </p:tgtEl>
                                        <p:attrNameLst>
                                          <p:attrName>style.visibility</p:attrName>
                                        </p:attrNameLst>
                                      </p:cBhvr>
                                      <p:to>
                                        <p:strVal val="visible"/>
                                      </p:to>
                                    </p:set>
                                    <p:anim calcmode="lin" valueType="num">
                                      <p:cBhvr>
                                        <p:cTn id="147" dur="500" fill="hold"/>
                                        <p:tgtEl>
                                          <p:spTgt spid="52"/>
                                        </p:tgtEl>
                                        <p:attrNameLst>
                                          <p:attrName>ppt_w</p:attrName>
                                        </p:attrNameLst>
                                      </p:cBhvr>
                                      <p:tavLst>
                                        <p:tav tm="0">
                                          <p:val>
                                            <p:fltVal val="0"/>
                                          </p:val>
                                        </p:tav>
                                        <p:tav tm="100000">
                                          <p:val>
                                            <p:strVal val="#ppt_w"/>
                                          </p:val>
                                        </p:tav>
                                      </p:tavLst>
                                    </p:anim>
                                    <p:anim calcmode="lin" valueType="num">
                                      <p:cBhvr>
                                        <p:cTn id="148" dur="500" fill="hold"/>
                                        <p:tgtEl>
                                          <p:spTgt spid="52"/>
                                        </p:tgtEl>
                                        <p:attrNameLst>
                                          <p:attrName>ppt_h</p:attrName>
                                        </p:attrNameLst>
                                      </p:cBhvr>
                                      <p:tavLst>
                                        <p:tav tm="0">
                                          <p:val>
                                            <p:fltVal val="0"/>
                                          </p:val>
                                        </p:tav>
                                        <p:tav tm="100000">
                                          <p:val>
                                            <p:strVal val="#ppt_h"/>
                                          </p:val>
                                        </p:tav>
                                      </p:tavLst>
                                    </p:anim>
                                    <p:animEffect transition="in" filter="fade">
                                      <p:cBhvr>
                                        <p:cTn id="149" dur="500"/>
                                        <p:tgtEl>
                                          <p:spTgt spid="52"/>
                                        </p:tgtEl>
                                      </p:cBhvr>
                                    </p:animEffect>
                                    <p:anim calcmode="lin" valueType="num">
                                      <p:cBhvr>
                                        <p:cTn id="150" dur="500" fill="hold"/>
                                        <p:tgtEl>
                                          <p:spTgt spid="52"/>
                                        </p:tgtEl>
                                        <p:attrNameLst>
                                          <p:attrName>ppt_x</p:attrName>
                                        </p:attrNameLst>
                                      </p:cBhvr>
                                      <p:tavLst>
                                        <p:tav tm="0">
                                          <p:val>
                                            <p:fltVal val="0.5"/>
                                          </p:val>
                                        </p:tav>
                                        <p:tav tm="100000">
                                          <p:val>
                                            <p:strVal val="#ppt_x"/>
                                          </p:val>
                                        </p:tav>
                                      </p:tavLst>
                                    </p:anim>
                                    <p:anim calcmode="lin" valueType="num">
                                      <p:cBhvr>
                                        <p:cTn id="151" dur="500" fill="hold"/>
                                        <p:tgtEl>
                                          <p:spTgt spid="52"/>
                                        </p:tgtEl>
                                        <p:attrNameLst>
                                          <p:attrName>ppt_y</p:attrName>
                                        </p:attrNameLst>
                                      </p:cBhvr>
                                      <p:tavLst>
                                        <p:tav tm="0">
                                          <p:val>
                                            <p:fltVal val="0.5"/>
                                          </p:val>
                                        </p:tav>
                                        <p:tav tm="100000">
                                          <p:val>
                                            <p:strVal val="#ppt_y"/>
                                          </p:val>
                                        </p:tav>
                                      </p:tavLst>
                                    </p:anim>
                                  </p:childTnLst>
                                </p:cTn>
                              </p:par>
                              <p:par>
                                <p:cTn id="152" presetID="53" presetClass="entr" presetSubtype="528"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 calcmode="lin" valueType="num">
                                      <p:cBhvr>
                                        <p:cTn id="154" dur="500" fill="hold"/>
                                        <p:tgtEl>
                                          <p:spTgt spid="53"/>
                                        </p:tgtEl>
                                        <p:attrNameLst>
                                          <p:attrName>ppt_w</p:attrName>
                                        </p:attrNameLst>
                                      </p:cBhvr>
                                      <p:tavLst>
                                        <p:tav tm="0">
                                          <p:val>
                                            <p:fltVal val="0"/>
                                          </p:val>
                                        </p:tav>
                                        <p:tav tm="100000">
                                          <p:val>
                                            <p:strVal val="#ppt_w"/>
                                          </p:val>
                                        </p:tav>
                                      </p:tavLst>
                                    </p:anim>
                                    <p:anim calcmode="lin" valueType="num">
                                      <p:cBhvr>
                                        <p:cTn id="155" dur="500" fill="hold"/>
                                        <p:tgtEl>
                                          <p:spTgt spid="53"/>
                                        </p:tgtEl>
                                        <p:attrNameLst>
                                          <p:attrName>ppt_h</p:attrName>
                                        </p:attrNameLst>
                                      </p:cBhvr>
                                      <p:tavLst>
                                        <p:tav tm="0">
                                          <p:val>
                                            <p:fltVal val="0"/>
                                          </p:val>
                                        </p:tav>
                                        <p:tav tm="100000">
                                          <p:val>
                                            <p:strVal val="#ppt_h"/>
                                          </p:val>
                                        </p:tav>
                                      </p:tavLst>
                                    </p:anim>
                                    <p:animEffect transition="in" filter="fade">
                                      <p:cBhvr>
                                        <p:cTn id="156" dur="500"/>
                                        <p:tgtEl>
                                          <p:spTgt spid="53"/>
                                        </p:tgtEl>
                                      </p:cBhvr>
                                    </p:animEffect>
                                    <p:anim calcmode="lin" valueType="num">
                                      <p:cBhvr>
                                        <p:cTn id="157" dur="500" fill="hold"/>
                                        <p:tgtEl>
                                          <p:spTgt spid="53"/>
                                        </p:tgtEl>
                                        <p:attrNameLst>
                                          <p:attrName>ppt_x</p:attrName>
                                        </p:attrNameLst>
                                      </p:cBhvr>
                                      <p:tavLst>
                                        <p:tav tm="0">
                                          <p:val>
                                            <p:fltVal val="0.5"/>
                                          </p:val>
                                        </p:tav>
                                        <p:tav tm="100000">
                                          <p:val>
                                            <p:strVal val="#ppt_x"/>
                                          </p:val>
                                        </p:tav>
                                      </p:tavLst>
                                    </p:anim>
                                    <p:anim calcmode="lin" valueType="num">
                                      <p:cBhvr>
                                        <p:cTn id="158" dur="500" fill="hold"/>
                                        <p:tgtEl>
                                          <p:spTgt spid="53"/>
                                        </p:tgtEl>
                                        <p:attrNameLst>
                                          <p:attrName>ppt_y</p:attrName>
                                        </p:attrNameLst>
                                      </p:cBhvr>
                                      <p:tavLst>
                                        <p:tav tm="0">
                                          <p:val>
                                            <p:fltVal val="0.5"/>
                                          </p:val>
                                        </p:tav>
                                        <p:tav tm="100000">
                                          <p:val>
                                            <p:strVal val="#ppt_y"/>
                                          </p:val>
                                        </p:tav>
                                      </p:tavLst>
                                    </p:anim>
                                  </p:childTnLst>
                                </p:cTn>
                              </p:par>
                              <p:par>
                                <p:cTn id="159" presetID="10" presetClass="entr" presetSubtype="0" fill="hold" grpId="0" nodeType="withEffect">
                                  <p:stCondLst>
                                    <p:cond delay="0"/>
                                  </p:stCondLst>
                                  <p:childTnLst>
                                    <p:set>
                                      <p:cBhvr>
                                        <p:cTn id="160" dur="1" fill="hold">
                                          <p:stCondLst>
                                            <p:cond delay="0"/>
                                          </p:stCondLst>
                                        </p:cTn>
                                        <p:tgtEl>
                                          <p:spTgt spid="19"/>
                                        </p:tgtEl>
                                        <p:attrNameLst>
                                          <p:attrName>style.visibility</p:attrName>
                                        </p:attrNameLst>
                                      </p:cBhvr>
                                      <p:to>
                                        <p:strVal val="visible"/>
                                      </p:to>
                                    </p:set>
                                    <p:animEffect transition="in" filter="fade">
                                      <p:cBhvr>
                                        <p:cTn id="161" dur="500"/>
                                        <p:tgtEl>
                                          <p:spTgt spid="19"/>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
                                        </p:tgtEl>
                                        <p:attrNameLst>
                                          <p:attrName>style.visibility</p:attrName>
                                        </p:attrNameLst>
                                      </p:cBhvr>
                                      <p:to>
                                        <p:strVal val="visible"/>
                                      </p:to>
                                    </p:set>
                                    <p:animEffect transition="in" filter="fade">
                                      <p:cBhvr>
                                        <p:cTn id="164" dur="500"/>
                                        <p:tgtEl>
                                          <p:spTgt spid="4"/>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8"/>
                                        </p:tgtEl>
                                        <p:attrNameLst>
                                          <p:attrName>style.visibility</p:attrName>
                                        </p:attrNameLst>
                                      </p:cBhvr>
                                      <p:to>
                                        <p:strVal val="visible"/>
                                      </p:to>
                                    </p:set>
                                    <p:animEffect transition="in" filter="fade">
                                      <p:cBhvr>
                                        <p:cTn id="167" dur="500"/>
                                        <p:tgtEl>
                                          <p:spTgt spid="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6"/>
                                        </p:tgtEl>
                                        <p:attrNameLst>
                                          <p:attrName>style.visibility</p:attrName>
                                        </p:attrNameLst>
                                      </p:cBhvr>
                                      <p:to>
                                        <p:strVal val="visible"/>
                                      </p:to>
                                    </p:set>
                                    <p:animEffect transition="in" filter="fade">
                                      <p:cBhvr>
                                        <p:cTn id="170" dur="500"/>
                                        <p:tgtEl>
                                          <p:spTgt spid="6"/>
                                        </p:tgtEl>
                                      </p:cBhvr>
                                    </p:animEffect>
                                  </p:childTnLst>
                                </p:cTn>
                              </p:par>
                              <p:par>
                                <p:cTn id="171" presetID="10" presetClass="entr" presetSubtype="0" fill="hold" grpId="0" nodeType="withEffect">
                                  <p:stCondLst>
                                    <p:cond delay="0"/>
                                  </p:stCondLst>
                                  <p:iterate type="wd">
                                    <p:tmPct val="5000"/>
                                  </p:iterate>
                                  <p:childTnLst>
                                    <p:set>
                                      <p:cBhvr>
                                        <p:cTn id="172" dur="1" fill="hold">
                                          <p:stCondLst>
                                            <p:cond delay="0"/>
                                          </p:stCondLst>
                                        </p:cTn>
                                        <p:tgtEl>
                                          <p:spTgt spid="7"/>
                                        </p:tgtEl>
                                        <p:attrNameLst>
                                          <p:attrName>style.visibility</p:attrName>
                                        </p:attrNameLst>
                                      </p:cBhvr>
                                      <p:to>
                                        <p:strVal val="visible"/>
                                      </p:to>
                                    </p:set>
                                    <p:animEffect transition="in" filter="fade">
                                      <p:cBhvr>
                                        <p:cTn id="173" dur="500"/>
                                        <p:tgtEl>
                                          <p:spTgt spid="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0"/>
                                        </p:tgtEl>
                                        <p:attrNameLst>
                                          <p:attrName>style.visibility</p:attrName>
                                        </p:attrNameLst>
                                      </p:cBhvr>
                                      <p:to>
                                        <p:strVal val="visible"/>
                                      </p:to>
                                    </p:set>
                                    <p:animEffect transition="in" filter="fade">
                                      <p:cBhvr>
                                        <p:cTn id="176" dur="500"/>
                                        <p:tgtEl>
                                          <p:spTgt spid="10"/>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37"/>
                                        </p:tgtEl>
                                        <p:attrNameLst>
                                          <p:attrName>style.visibility</p:attrName>
                                        </p:attrNameLst>
                                      </p:cBhvr>
                                      <p:to>
                                        <p:strVal val="visible"/>
                                      </p:to>
                                    </p:set>
                                    <p:animEffect transition="in" filter="fade">
                                      <p:cBhvr>
                                        <p:cTn id="179" dur="500"/>
                                        <p:tgtEl>
                                          <p:spTgt spid="37"/>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38"/>
                                        </p:tgtEl>
                                        <p:attrNameLst>
                                          <p:attrName>style.visibility</p:attrName>
                                        </p:attrNameLst>
                                      </p:cBhvr>
                                      <p:to>
                                        <p:strVal val="visible"/>
                                      </p:to>
                                    </p:set>
                                    <p:animEffect transition="in" filter="fade">
                                      <p:cBhvr>
                                        <p:cTn id="182" dur="500"/>
                                        <p:tgtEl>
                                          <p:spTgt spid="38"/>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fade">
                                      <p:cBhvr>
                                        <p:cTn id="185" dur="500"/>
                                        <p:tgtEl>
                                          <p:spTgt spid="50"/>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51"/>
                                        </p:tgtEl>
                                        <p:attrNameLst>
                                          <p:attrName>style.visibility</p:attrName>
                                        </p:attrNameLst>
                                      </p:cBhvr>
                                      <p:to>
                                        <p:strVal val="visible"/>
                                      </p:to>
                                    </p:set>
                                    <p:animEffect transition="in" filter="fade">
                                      <p:cBhvr>
                                        <p:cTn id="188" dur="500"/>
                                        <p:tgtEl>
                                          <p:spTgt spid="51"/>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54"/>
                                        </p:tgtEl>
                                        <p:attrNameLst>
                                          <p:attrName>style.visibility</p:attrName>
                                        </p:attrNameLst>
                                      </p:cBhvr>
                                      <p:to>
                                        <p:strVal val="visible"/>
                                      </p:to>
                                    </p:set>
                                    <p:animEffect transition="in" filter="fade">
                                      <p:cBhvr>
                                        <p:cTn id="19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2" grpId="0" animBg="1"/>
      <p:bldP spid="53" grpId="0" animBg="1"/>
      <p:bldP spid="4" grpId="0"/>
      <p:bldP spid="6" grpId="0"/>
      <p:bldP spid="7" grpId="0"/>
      <p:bldP spid="8" grpId="0"/>
      <p:bldP spid="10" grpId="0"/>
      <p:bldP spid="19" grpId="0"/>
      <p:bldP spid="37" grpId="0"/>
      <p:bldP spid="38" grpId="0"/>
      <p:bldP spid="50" grpId="0"/>
      <p:bldP spid="51"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椭圆 4"/>
          <p:cNvSpPr/>
          <p:nvPr/>
        </p:nvSpPr>
        <p:spPr>
          <a:xfrm>
            <a:off x="3389297" y="2256657"/>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415753" y="2973516"/>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89296" y="4254172"/>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962064" y="2393816"/>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192117" y="2657585"/>
            <a:ext cx="903883" cy="9038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6496" y="4166356"/>
            <a:ext cx="3220733" cy="625169"/>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1.</a:t>
            </a:r>
            <a:r>
              <a:rPr lang="zh-CN" altLang="en-US" sz="1400" dirty="0">
                <a:latin typeface="微软雅黑 Light" panose="020B0502040204020203" pitchFamily="34" charset="-122"/>
                <a:ea typeface="微软雅黑 Light" panose="020B0502040204020203" pitchFamily="34" charset="-122"/>
              </a:rPr>
              <a:t>单聊（一对一）                   </a:t>
            </a:r>
            <a:r>
              <a:rPr lang="zh-CN" altLang="en-US" sz="1400" dirty="0">
                <a:solidFill>
                  <a:srgbClr val="FF0000"/>
                </a:solidFill>
                <a:latin typeface="微软雅黑 Light" panose="020B0502040204020203" pitchFamily="34" charset="-122"/>
                <a:ea typeface="微软雅黑 Light" panose="020B0502040204020203" pitchFamily="34" charset="-122"/>
              </a:rPr>
              <a:t>聊天</a:t>
            </a:r>
            <a:r>
              <a:rPr lang="zh-CN" altLang="en-US" sz="1400" dirty="0">
                <a:latin typeface="微软雅黑 Light" panose="020B0502040204020203" pitchFamily="34" charset="-122"/>
                <a:ea typeface="微软雅黑 Light" panose="020B0502040204020203" pitchFamily="34" charset="-122"/>
              </a:rPr>
              <a:t> </a:t>
            </a:r>
            <a:endParaRPr lang="en-US" altLang="zh-CN" sz="1400" dirty="0">
              <a:latin typeface="微软雅黑 Light" panose="020B0502040204020203" pitchFamily="34" charset="-122"/>
              <a:ea typeface="微软雅黑 Light" panose="020B0502040204020203" pitchFamily="34" charset="-122"/>
            </a:endParaRPr>
          </a:p>
          <a:p>
            <a:pPr>
              <a:lnSpc>
                <a:spcPct val="130000"/>
              </a:lnSpc>
            </a:pPr>
            <a:r>
              <a:rPr lang="en-US" altLang="zh-CN" sz="1400" dirty="0">
                <a:latin typeface="微软雅黑 Light" panose="020B0502040204020203" pitchFamily="34" charset="-122"/>
                <a:ea typeface="微软雅黑 Light" panose="020B0502040204020203" pitchFamily="34" charset="-122"/>
              </a:rPr>
              <a:t>2.</a:t>
            </a:r>
            <a:r>
              <a:rPr lang="zh-CN" altLang="en-US" sz="1400" dirty="0">
                <a:latin typeface="微软雅黑 Light" panose="020B0502040204020203" pitchFamily="34" charset="-122"/>
                <a:ea typeface="微软雅黑 Light" panose="020B0502040204020203" pitchFamily="34" charset="-122"/>
              </a:rPr>
              <a:t>群聊（一对多）</a:t>
            </a:r>
          </a:p>
        </p:txBody>
      </p:sp>
      <p:sp>
        <p:nvSpPr>
          <p:cNvPr id="18" name="矩形 17"/>
          <p:cNvSpPr/>
          <p:nvPr/>
        </p:nvSpPr>
        <p:spPr>
          <a:xfrm>
            <a:off x="8195503" y="2256657"/>
            <a:ext cx="2999437" cy="345092"/>
          </a:xfrm>
          <a:prstGeom prst="rect">
            <a:avLst/>
          </a:prstGeom>
        </p:spPr>
        <p:txBody>
          <a:bodyPr wrap="square" lIns="91438" tIns="45719" rIns="91438" bIns="45719">
            <a:spAutoFit/>
          </a:bodyPr>
          <a:lstStyle/>
          <a:p>
            <a:pPr>
              <a:lnSpc>
                <a:spcPct val="130000"/>
              </a:lnSpc>
            </a:pPr>
            <a:r>
              <a:rPr lang="zh-CN" altLang="en-US" sz="1400" dirty="0">
                <a:latin typeface="微软雅黑 Light" panose="020B0502040204020203" pitchFamily="34" charset="-122"/>
                <a:ea typeface="微软雅黑 Light" panose="020B0502040204020203" pitchFamily="34" charset="-122"/>
              </a:rPr>
              <a:t>退出</a:t>
            </a:r>
            <a:r>
              <a:rPr lang="en-US" altLang="zh-CN" sz="1400" dirty="0">
                <a:latin typeface="微软雅黑 Light" panose="020B0502040204020203" pitchFamily="34" charset="-122"/>
                <a:ea typeface="微软雅黑 Light" panose="020B0502040204020203" pitchFamily="34" charset="-122"/>
              </a:rPr>
              <a:t> </a:t>
            </a:r>
            <a:endParaRPr lang="zh-CN" altLang="en-US" sz="1400" dirty="0">
              <a:latin typeface="微软雅黑 Light" panose="020B0502040204020203" pitchFamily="34" charset="-122"/>
              <a:ea typeface="微软雅黑 Light" panose="020B0502040204020203" pitchFamily="34" charset="-122"/>
            </a:endParaRPr>
          </a:p>
        </p:txBody>
      </p:sp>
      <p:sp>
        <p:nvSpPr>
          <p:cNvPr id="19" name="矩形 18"/>
          <p:cNvSpPr/>
          <p:nvPr/>
        </p:nvSpPr>
        <p:spPr>
          <a:xfrm>
            <a:off x="2803423" y="2874136"/>
            <a:ext cx="2972714" cy="345092"/>
          </a:xfrm>
          <a:prstGeom prst="rect">
            <a:avLst/>
          </a:prstGeom>
        </p:spPr>
        <p:txBody>
          <a:bodyPr wrap="square" lIns="91438" tIns="45719" rIns="91438" bIns="45719">
            <a:spAutoFit/>
          </a:bodyPr>
          <a:lstStyle/>
          <a:p>
            <a:pPr>
              <a:lnSpc>
                <a:spcPct val="130000"/>
              </a:lnSpc>
            </a:pPr>
            <a:r>
              <a:rPr lang="zh-CN" altLang="en-US" sz="1400" dirty="0">
                <a:latin typeface="微软雅黑 Light" panose="020B0502040204020203" pitchFamily="34" charset="-122"/>
                <a:ea typeface="微软雅黑 Light" panose="020B0502040204020203" pitchFamily="34" charset="-122"/>
              </a:rPr>
              <a:t>登录</a:t>
            </a:r>
          </a:p>
        </p:txBody>
      </p:sp>
      <p:sp>
        <p:nvSpPr>
          <p:cNvPr id="20" name="矩形 19"/>
          <p:cNvSpPr/>
          <p:nvPr/>
        </p:nvSpPr>
        <p:spPr>
          <a:xfrm>
            <a:off x="2803423" y="2162933"/>
            <a:ext cx="2972714" cy="345092"/>
          </a:xfrm>
          <a:prstGeom prst="rect">
            <a:avLst/>
          </a:prstGeom>
        </p:spPr>
        <p:txBody>
          <a:bodyPr wrap="square" lIns="91438" tIns="45719" rIns="91438" bIns="45719">
            <a:spAutoFit/>
          </a:bodyPr>
          <a:lstStyle/>
          <a:p>
            <a:pPr>
              <a:lnSpc>
                <a:spcPct val="130000"/>
              </a:lnSpc>
            </a:pPr>
            <a:r>
              <a:rPr lang="zh-CN" altLang="en-US" sz="1400" dirty="0">
                <a:latin typeface="微软雅黑 Light" panose="020B0502040204020203" pitchFamily="34" charset="-122"/>
                <a:ea typeface="微软雅黑 Light" panose="020B0502040204020203" pitchFamily="34" charset="-122"/>
              </a:rPr>
              <a:t>注册</a:t>
            </a:r>
          </a:p>
        </p:txBody>
      </p:sp>
      <p:sp>
        <p:nvSpPr>
          <p:cNvPr id="34" name="文本框 33"/>
          <p:cNvSpPr txBox="1"/>
          <p:nvPr/>
        </p:nvSpPr>
        <p:spPr>
          <a:xfrm>
            <a:off x="5304332" y="2833562"/>
            <a:ext cx="943610" cy="707886"/>
          </a:xfrm>
          <a:prstGeom prst="rect">
            <a:avLst/>
          </a:prstGeom>
          <a:noFill/>
        </p:spPr>
        <p:txBody>
          <a:bodyPr wrap="square" rtlCol="0">
            <a:spAutoFit/>
          </a:bodyPr>
          <a:lstStyle/>
          <a:p>
            <a:r>
              <a:rPr lang="zh-CN" altLang="en-US" sz="2000" spc="100" dirty="0">
                <a:solidFill>
                  <a:schemeClr val="bg1"/>
                </a:solidFill>
                <a:latin typeface="明兰" panose="02010600030101010101" pitchFamily="2" charset="-122"/>
                <a:ea typeface="明兰" panose="02010600030101010101" pitchFamily="2" charset="-122"/>
              </a:rPr>
              <a:t>客户    端</a:t>
            </a:r>
          </a:p>
        </p:txBody>
      </p:sp>
      <p:sp>
        <p:nvSpPr>
          <p:cNvPr id="14" name="矩形 13">
            <a:extLst>
              <a:ext uri="{FF2B5EF4-FFF2-40B4-BE49-F238E27FC236}">
                <a16:creationId xmlns:a16="http://schemas.microsoft.com/office/drawing/2014/main" id="{FE7FC3FB-3D18-4A82-BB5B-374623628F49}"/>
              </a:ext>
            </a:extLst>
          </p:cNvPr>
          <p:cNvSpPr/>
          <p:nvPr/>
        </p:nvSpPr>
        <p:spPr>
          <a:xfrm>
            <a:off x="1004715" y="487478"/>
            <a:ext cx="2236510" cy="584775"/>
          </a:xfrm>
          <a:prstGeom prst="rect">
            <a:avLst/>
          </a:prstGeom>
        </p:spPr>
        <p:txBody>
          <a:bodyPr wrap="none">
            <a:spAutoFit/>
          </a:bodyPr>
          <a:lstStyle/>
          <a:p>
            <a:r>
              <a:rPr lang="zh-CN" altLang="en-US" sz="3200" dirty="0"/>
              <a:t>客户端描述</a:t>
            </a:r>
          </a:p>
        </p:txBody>
      </p:sp>
      <p:sp>
        <p:nvSpPr>
          <p:cNvPr id="13" name="椭圆 12">
            <a:extLst>
              <a:ext uri="{FF2B5EF4-FFF2-40B4-BE49-F238E27FC236}">
                <a16:creationId xmlns:a16="http://schemas.microsoft.com/office/drawing/2014/main" id="{676C2A85-CC56-4B48-9506-19B0B21D3648}"/>
              </a:ext>
            </a:extLst>
          </p:cNvPr>
          <p:cNvSpPr/>
          <p:nvPr/>
        </p:nvSpPr>
        <p:spPr>
          <a:xfrm>
            <a:off x="7962062" y="3958423"/>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24FFE99-7FF9-4D11-8025-680F715BE796}"/>
              </a:ext>
            </a:extLst>
          </p:cNvPr>
          <p:cNvSpPr/>
          <p:nvPr/>
        </p:nvSpPr>
        <p:spPr>
          <a:xfrm>
            <a:off x="8195503" y="3889843"/>
            <a:ext cx="2999437" cy="345092"/>
          </a:xfrm>
          <a:prstGeom prst="rect">
            <a:avLst/>
          </a:prstGeom>
        </p:spPr>
        <p:txBody>
          <a:bodyPr wrap="square" lIns="91438" tIns="45719" rIns="91438" bIns="45719">
            <a:spAutoFit/>
          </a:bodyPr>
          <a:lstStyle/>
          <a:p>
            <a:pPr>
              <a:lnSpc>
                <a:spcPct val="130000"/>
              </a:lnSpc>
            </a:pPr>
            <a:r>
              <a:rPr lang="zh-CN" altLang="en-US" sz="1400" dirty="0">
                <a:latin typeface="微软雅黑 Light" panose="020B0502040204020203" pitchFamily="34" charset="-122"/>
                <a:ea typeface="微软雅黑 Light" panose="020B0502040204020203" pitchFamily="34" charset="-122"/>
              </a:rPr>
              <a:t>心跳机制</a:t>
            </a:r>
            <a:r>
              <a:rPr lang="en-US" altLang="zh-CN" sz="1400" dirty="0">
                <a:latin typeface="微软雅黑 Light" panose="020B0502040204020203" pitchFamily="34" charset="-122"/>
                <a:ea typeface="微软雅黑 Light" panose="020B0502040204020203" pitchFamily="34" charset="-122"/>
              </a:rPr>
              <a:t> </a:t>
            </a:r>
            <a:endParaRPr lang="zh-CN" altLang="en-US" sz="1400" dirty="0">
              <a:latin typeface="微软雅黑 Light" panose="020B0502040204020203" pitchFamily="34" charset="-122"/>
              <a:ea typeface="微软雅黑 Light" panose="020B0502040204020203" pitchFamily="34" charset="-122"/>
            </a:endParaRPr>
          </a:p>
        </p:txBody>
      </p:sp>
      <p:sp>
        <p:nvSpPr>
          <p:cNvPr id="21" name="椭圆 20">
            <a:extLst>
              <a:ext uri="{FF2B5EF4-FFF2-40B4-BE49-F238E27FC236}">
                <a16:creationId xmlns:a16="http://schemas.microsoft.com/office/drawing/2014/main" id="{09A43A5C-04AF-48C7-9CBE-AFFE9B895093}"/>
              </a:ext>
            </a:extLst>
          </p:cNvPr>
          <p:cNvSpPr/>
          <p:nvPr/>
        </p:nvSpPr>
        <p:spPr>
          <a:xfrm>
            <a:off x="7962063" y="3121462"/>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6B076C42-8CE8-4A05-99F6-78C82C99815E}"/>
              </a:ext>
            </a:extLst>
          </p:cNvPr>
          <p:cNvSpPr/>
          <p:nvPr/>
        </p:nvSpPr>
        <p:spPr>
          <a:xfrm>
            <a:off x="8164831" y="3047034"/>
            <a:ext cx="2999437" cy="345092"/>
          </a:xfrm>
          <a:prstGeom prst="rect">
            <a:avLst/>
          </a:prstGeom>
        </p:spPr>
        <p:txBody>
          <a:bodyPr wrap="square" lIns="91438" tIns="45719" rIns="91438" bIns="45719">
            <a:spAutoFit/>
          </a:bodyPr>
          <a:lstStyle/>
          <a:p>
            <a:pPr>
              <a:lnSpc>
                <a:spcPct val="130000"/>
              </a:lnSpc>
            </a:pPr>
            <a:r>
              <a:rPr lang="zh-CN" altLang="en-US" sz="1400" dirty="0">
                <a:latin typeface="微软雅黑 Light" panose="020B0502040204020203" pitchFamily="34" charset="-122"/>
                <a:ea typeface="微软雅黑 Light" panose="020B0502040204020203" pitchFamily="34" charset="-122"/>
              </a:rPr>
              <a:t>配置文件</a:t>
            </a:r>
            <a:r>
              <a:rPr lang="en-US" altLang="zh-CN" sz="1400" dirty="0">
                <a:latin typeface="微软雅黑 Light" panose="020B0502040204020203" pitchFamily="34" charset="-122"/>
                <a:ea typeface="微软雅黑 Light" panose="020B0502040204020203" pitchFamily="34" charset="-122"/>
              </a:rPr>
              <a:t> </a:t>
            </a:r>
            <a:endParaRPr lang="zh-CN" altLang="en-US" sz="1400" dirty="0">
              <a:latin typeface="微软雅黑 Light" panose="020B0502040204020203" pitchFamily="34" charset="-122"/>
              <a:ea typeface="微软雅黑 Light" panose="020B0502040204020203" pitchFamily="34" charset="-122"/>
            </a:endParaRPr>
          </a:p>
        </p:txBody>
      </p:sp>
      <p:sp>
        <p:nvSpPr>
          <p:cNvPr id="23" name="椭圆 22">
            <a:extLst>
              <a:ext uri="{FF2B5EF4-FFF2-40B4-BE49-F238E27FC236}">
                <a16:creationId xmlns:a16="http://schemas.microsoft.com/office/drawing/2014/main" id="{28C56008-54FD-4152-AFE2-8C91168DE1A1}"/>
              </a:ext>
            </a:extLst>
          </p:cNvPr>
          <p:cNvSpPr/>
          <p:nvPr/>
        </p:nvSpPr>
        <p:spPr>
          <a:xfrm>
            <a:off x="3389295" y="3605101"/>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CCC4F10-CE1B-44C3-B914-A33490048C12}"/>
              </a:ext>
            </a:extLst>
          </p:cNvPr>
          <p:cNvSpPr/>
          <p:nvPr/>
        </p:nvSpPr>
        <p:spPr>
          <a:xfrm>
            <a:off x="2122970" y="3549585"/>
            <a:ext cx="2972714" cy="345092"/>
          </a:xfrm>
          <a:prstGeom prst="rect">
            <a:avLst/>
          </a:prstGeom>
        </p:spPr>
        <p:txBody>
          <a:bodyPr wrap="square" lIns="91438" tIns="45719" rIns="91438" bIns="45719">
            <a:spAutoFit/>
          </a:bodyPr>
          <a:lstStyle/>
          <a:p>
            <a:pPr>
              <a:lnSpc>
                <a:spcPct val="130000"/>
              </a:lnSpc>
            </a:pPr>
            <a:r>
              <a:rPr lang="zh-CN" altLang="en-US" sz="1400" dirty="0">
                <a:latin typeface="微软雅黑 Light" panose="020B0502040204020203" pitchFamily="34" charset="-122"/>
                <a:ea typeface="微软雅黑 Light" panose="020B0502040204020203" pitchFamily="34" charset="-122"/>
              </a:rPr>
              <a:t>在线用户信息</a:t>
            </a:r>
          </a:p>
        </p:txBody>
      </p:sp>
    </p:spTree>
    <p:extLst>
      <p:ext uri="{BB962C8B-B14F-4D97-AF65-F5344CB8AC3E}">
        <p14:creationId xmlns:p14="http://schemas.microsoft.com/office/powerpoint/2010/main" val="146552359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300" fill="hold"/>
                                        <p:tgtEl>
                                          <p:spTgt spid="16"/>
                                        </p:tgtEl>
                                        <p:attrNameLst>
                                          <p:attrName>ppt_w</p:attrName>
                                        </p:attrNameLst>
                                      </p:cBhvr>
                                      <p:tavLst>
                                        <p:tav tm="0">
                                          <p:val>
                                            <p:fltVal val="0"/>
                                          </p:val>
                                        </p:tav>
                                        <p:tav tm="100000">
                                          <p:val>
                                            <p:strVal val="#ppt_w"/>
                                          </p:val>
                                        </p:tav>
                                      </p:tavLst>
                                    </p:anim>
                                    <p:anim calcmode="lin" valueType="num">
                                      <p:cBhvr>
                                        <p:cTn id="8" dur="300" fill="hold"/>
                                        <p:tgtEl>
                                          <p:spTgt spid="16"/>
                                        </p:tgtEl>
                                        <p:attrNameLst>
                                          <p:attrName>ppt_h</p:attrName>
                                        </p:attrNameLst>
                                      </p:cBhvr>
                                      <p:tavLst>
                                        <p:tav tm="0">
                                          <p:val>
                                            <p:fltVal val="0"/>
                                          </p:val>
                                        </p:tav>
                                        <p:tav tm="100000">
                                          <p:val>
                                            <p:strVal val="#ppt_h"/>
                                          </p:val>
                                        </p:tav>
                                      </p:tavLst>
                                    </p:anim>
                                    <p:animEffect transition="in" filter="fade">
                                      <p:cBhvr>
                                        <p:cTn id="9" dur="3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300" fill="hold"/>
                                        <p:tgtEl>
                                          <p:spTgt spid="34"/>
                                        </p:tgtEl>
                                        <p:attrNameLst>
                                          <p:attrName>ppt_w</p:attrName>
                                        </p:attrNameLst>
                                      </p:cBhvr>
                                      <p:tavLst>
                                        <p:tav tm="0">
                                          <p:val>
                                            <p:fltVal val="0"/>
                                          </p:val>
                                        </p:tav>
                                        <p:tav tm="100000">
                                          <p:val>
                                            <p:strVal val="#ppt_w"/>
                                          </p:val>
                                        </p:tav>
                                      </p:tavLst>
                                    </p:anim>
                                    <p:anim calcmode="lin" valueType="num">
                                      <p:cBhvr>
                                        <p:cTn id="13" dur="300" fill="hold"/>
                                        <p:tgtEl>
                                          <p:spTgt spid="34"/>
                                        </p:tgtEl>
                                        <p:attrNameLst>
                                          <p:attrName>ppt_h</p:attrName>
                                        </p:attrNameLst>
                                      </p:cBhvr>
                                      <p:tavLst>
                                        <p:tav tm="0">
                                          <p:val>
                                            <p:fltVal val="0"/>
                                          </p:val>
                                        </p:tav>
                                        <p:tav tm="100000">
                                          <p:val>
                                            <p:strVal val="#ppt_h"/>
                                          </p:val>
                                        </p:tav>
                                      </p:tavLst>
                                    </p:anim>
                                    <p:animEffect transition="in" filter="fade">
                                      <p:cBhvr>
                                        <p:cTn id="14" dur="300"/>
                                        <p:tgtEl>
                                          <p:spTgt spid="34"/>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animBg="1"/>
      <p:bldP spid="17" grpId="0"/>
      <p:bldP spid="18" grpId="0"/>
      <p:bldP spid="19" grpId="0"/>
      <p:bldP spid="20" grpId="0"/>
      <p:bldP spid="34" grpId="0"/>
      <p:bldP spid="13" grpId="0" animBg="1"/>
      <p:bldP spid="15" grpId="0"/>
      <p:bldP spid="21" grpId="0" animBg="1"/>
      <p:bldP spid="22" grpId="0"/>
      <p:bldP spid="23" grpId="0" animBg="1"/>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6786</TotalTime>
  <Words>910</Words>
  <Application>Microsoft Office PowerPoint</Application>
  <PresentationFormat>宽屏</PresentationFormat>
  <Paragraphs>140</Paragraphs>
  <Slides>23</Slides>
  <Notes>6</Notes>
  <HiddenSlides>14</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等线</vt:lpstr>
      <vt:lpstr>方正正纤黑简体</vt:lpstr>
      <vt:lpstr>华文细黑</vt:lpstr>
      <vt:lpstr>明兰</vt:lpstr>
      <vt:lpstr>微软雅黑</vt:lpstr>
      <vt:lpstr>微软雅黑 Light</vt:lpstr>
      <vt:lpstr>Arial</vt:lpstr>
      <vt:lpstr>Arial Narrow</vt:lpstr>
      <vt:lpstr>Calibri</vt:lpstr>
      <vt:lpstr>Gill Sans MT</vt:lpstr>
      <vt:lpstr>Impact</vt:lpstr>
      <vt:lpstr>画廊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Administrator</cp:lastModifiedBy>
  <cp:revision>237</cp:revision>
  <dcterms:created xsi:type="dcterms:W3CDTF">2017-05-16T12:45:30Z</dcterms:created>
  <dcterms:modified xsi:type="dcterms:W3CDTF">2019-03-08T03:10:25Z</dcterms:modified>
</cp:coreProperties>
</file>