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Average"/>
      <p:regular r:id="rId31"/>
    </p:embeddedFont>
    <p:embeddedFont>
      <p:font typeface="Oswald"/>
      <p:regular r:id="rId32"/>
      <p:bold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70CC00-4E7C-4A7A-BF3D-2A33F1324C09}">
  <a:tblStyle styleId="{0F70CC00-4E7C-4A7A-BF3D-2A33F1324C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61B6857-AE56-4C7A-91EC-9FFAA4F7780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verag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&lt;10mins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c454a23a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c454a23a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created three dictionaries, the first maps unique tokens to its number of </a:t>
            </a:r>
            <a:r>
              <a:rPr lang="en-GB"/>
              <a:t>occurrences</a:t>
            </a:r>
            <a:r>
              <a:rPr lang="en-GB"/>
              <a:t> in our data, the second maps tokens to their unique indexes, sorted in decreasing order of frequency, and the third mapping indexes to tokens.</a:t>
            </a:r>
            <a:endParaRPr/>
          </a:p>
          <a:p>
            <a:pPr indent="0" lvl="0" marL="0" rtl="0" algn="l">
              <a:spcBef>
                <a:spcPts val="0"/>
              </a:spcBef>
              <a:spcAft>
                <a:spcPts val="0"/>
              </a:spcAft>
              <a:buNone/>
            </a:pPr>
            <a:r>
              <a:rPr lang="en-GB"/>
              <a:t>Finally, we can represent each sentence as a dictionary. For example, the sentence “wants to hang out with friends” contains an array of tokens and an array of word indexes.</a:t>
            </a:r>
            <a:endParaRPr/>
          </a:p>
          <a:p>
            <a:pPr indent="0" lvl="0" marL="0" rtl="0" algn="l">
              <a:spcBef>
                <a:spcPts val="0"/>
              </a:spcBef>
              <a:spcAft>
                <a:spcPts val="0"/>
              </a:spcAft>
              <a:buNone/>
            </a:pPr>
            <a:r>
              <a:rPr lang="en-GB"/>
              <a:t>These preprocessings  are </a:t>
            </a:r>
            <a:r>
              <a:rPr lang="en-GB"/>
              <a:t>necessary</a:t>
            </a:r>
            <a:r>
              <a:rPr lang="en-GB"/>
              <a:t> for creating our word embeddings later 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c454a23a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c454a23a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c454a23a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c454a23a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c454a23a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c454a23a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c454a23a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c454a23a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c454a23a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c454a23a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c454a23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c454a23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have used three dataset to test out on different models. The first two datasets are from the project requirement, they are crowdflower and WASSA. We have also selected an extra dataset, emotions dataset from Kaggle.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c454a23a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c454a23a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Crowdflower, there are 40k instances and 13 unique emotion labels.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c454a23a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fc454a23a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Wassa dataset contains 3960 instances with 4 different labels. As you can see from the table, except for the text and label, there is one more column called score, which indicates how strong the emotion is for the corresponding text. After initial experiments with all the data from WASSA, we realised that the results are not very ideal due to those sentences with low sentiments score. Hence we decided to only keep data that has a sentiment score of 0.7 or above. After pruning of data, we only have 625 instances.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c454a23a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c454a23a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emotions, there are 20k instances with 6 unique labels.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c454a23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c454a23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chemeClr val="dk1"/>
                </a:solidFill>
              </a:rPr>
              <a:t>In this project, we aim to utilise our understanding on Neural Networks and Deep Learning on the research issue of Text Emotion Recognition.</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We will propose a potential deep learning technique that we developed after doing some investigations and implementation on existing methods such as CNN and RNN.</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We attempted to improve on the existing methods and analysed the results that we obtained.</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We also hope to capture both local emotions expressed by words, and global emotions expressed by sentences, by including methods that captures long term dependencies.</a:t>
            </a:r>
            <a:endParaRPr sz="1000">
              <a:solidFill>
                <a:schemeClr val="dk1"/>
              </a:solidFill>
            </a:endParaRPr>
          </a:p>
          <a:p>
            <a:pPr indent="0" lvl="0" marL="0" rtl="0" algn="l">
              <a:lnSpc>
                <a:spcPct val="115000"/>
              </a:lnSpc>
              <a:spcBef>
                <a:spcPts val="0"/>
              </a:spcBef>
              <a:spcAft>
                <a:spcPts val="0"/>
              </a:spcAft>
              <a:buNone/>
            </a:pPr>
            <a:r>
              <a:rPr lang="en-GB" sz="1000">
                <a:solidFill>
                  <a:schemeClr val="lt1"/>
                </a:solidFill>
              </a:rPr>
              <a:t> which identifies both local emotions expressed by words, and global emotions expressed by sentences.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lt1"/>
                </a:solidFill>
              </a:rPr>
              <a:t> which identifies both local emotions expressed by words, and global emotions expressed by sentences. </a:t>
            </a:r>
            <a:endParaRPr sz="10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c454a23a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fc454a23a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is a summary statistics of the three datasets. The average sentence length for both WASSA and Emotions dataset are around 90 while crowdflower have a relatively lower average sentence length. The Max sentence length for crowdflower and WASSA are around 160. Emotions have some extremely long text with a maximum sentence length of 300. To split training and testing data, we used 70: 30 ratio for crowdflower due to its large data size, and we used 80:20 ration for the other two datasets.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c454a23a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c454a23a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Now I’ll be showing the results we obtained from different models. The first few rows are existing methods, they are CNN, Bidirectional RNN, Bidirectional LSTM, Bert and Bidirectional RNN-CNN. The highlighted rows are our model, Bi LSTM-CNN with Glove embedding, BERT embedding, and also with self attention mechanisms incorporated. Due to time constraint, we only tested out our model on the emotions dataset. Based on the results, it can be observed that crordflower generally have lower validating accuracy at around 0.2. The highest accuracy is obtained by using BERT. While for WASSA dataset, the accuracy varies a lot for different methods, with the highest acc obtained form BERT, 0.8886 and the lowest result of 0.2960 obtained by using Bi RNn-Cnn, Emotions dataset generally yields high validating acc. The highest result 0/9393 is obtained by BERT also, and the lowest is obtained by Bi RNN-CNN. Notably, our model also yielded relatively good results as compared to other models except for BERT.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Based on the results, Glove embedding seems to perform better than BErt embedding. Hence we saved the best model obtained from bi LSTM CNN with glove embedding to recognise emotions expressed in words or sentences.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1c2b3f3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1c2b3f3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Moreover, Models with self attention generally yields better results as compare to those without self attention. As by incorporating attention mechanism, it is easier for the model to learn long term dependencies of sequential data. Attention helps to minimize the maximum path length between any two input and output positions in the neural network with different types of layers. The shorter the path between any combination of positions in the input and output sequences, the easier it is to learn long-term dependencies. As shown by the graphs, after implementing attention, the validating accuracy and loss graphs all become smoother.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c454a23a6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c454a23a6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Below are three test cases. The input can be either a sentence or a phrase and the output obtained will include an array of six floats, representing the probability of the sentence or the phrase being classfieid to each label, and also the final predicted label. The first test case and the third test case gave seemingly correct input, where the first input is… and the predicted label is… and the third input is ,... and the output is … However the result for second test case seems unreliable as the input is … but the output 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is probably because of Long term negation dependency. We could improve the model by solving this issue in the future.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c454a23a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c454a23a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end of our video presentation. Thank you for your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c454a23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c454a23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introduce a few existing techniques that can be used for this task and explain their results at the end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c454a23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c454a23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CNN uses several kernels that slide down on the word embedding input matrix to create the feature maps. Then a max pooling layer is applied to </a:t>
            </a:r>
            <a:r>
              <a:rPr lang="en-GB"/>
              <a:t>capture</a:t>
            </a:r>
            <a:r>
              <a:rPr lang="en-GB"/>
              <a:t> the more meaningful components of the feature map to use for the final softmax layer.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c454a23a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c454a23a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chemeClr val="dk1"/>
                </a:solidFill>
                <a:highlight>
                  <a:srgbClr val="FFFFFF"/>
                </a:highlight>
              </a:rPr>
              <a:t>Bidirectional RNN involves concatenating two RNNs together, one passing information in the forward direction and one backwards. This enables the model to capture both the left </a:t>
            </a:r>
            <a:r>
              <a:rPr lang="en-GB" sz="1000">
                <a:solidFill>
                  <a:schemeClr val="dk1"/>
                </a:solidFill>
                <a:highlight>
                  <a:srgbClr val="FFFFFF"/>
                </a:highlight>
              </a:rPr>
              <a:t>contextual</a:t>
            </a:r>
            <a:r>
              <a:rPr lang="en-GB" sz="1000">
                <a:solidFill>
                  <a:schemeClr val="dk1"/>
                </a:solidFill>
                <a:highlight>
                  <a:srgbClr val="FFFFFF"/>
                </a:highlight>
              </a:rPr>
              <a:t> information of words from start of sentence to current word, and the right contextual information of current word to end of sentence. </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endParaRPr>
          </a:p>
          <a:p>
            <a:pPr indent="0" lvl="0" marL="0" rtl="0" algn="l">
              <a:spcBef>
                <a:spcPts val="0"/>
              </a:spcBef>
              <a:spcAft>
                <a:spcPts val="0"/>
              </a:spcAft>
              <a:buNone/>
            </a:pPr>
            <a:r>
              <a:rPr lang="en-GB"/>
              <a:t>However, </a:t>
            </a:r>
            <a:r>
              <a:rPr lang="en-GB" sz="1000">
                <a:solidFill>
                  <a:schemeClr val="dk1"/>
                </a:solidFill>
                <a:highlight>
                  <a:srgbClr val="FFFFFF"/>
                </a:highlight>
              </a:rPr>
              <a:t>simple RNN models face the problem of vanishing gradient, causing learning to become inefficient. It also has difficulties in capturing long term dependencies when there is a large distance between information in a sentence.</a:t>
            </a:r>
            <a:endParaRPr sz="10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c454a23a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c454a23a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LSTM models aim to solve the problem of vanishing gradients in RNN. LSTM units can maintain information in memory for long periods of time using the cell state that runs across the units. A set of gates is used to control when information enters the memory, when it's output, and when it's forgotten.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The structure of bidirectional LSTM is similar to the bidirectional RNN.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c454a23a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c454a23a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BERT is a state of art model that uses a Transformer encoder to read the entire sequence of words at once. It enables the model to learn the context of a word based on its neighbours.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c454a23a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c454a23a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c454a23a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c454a23a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first convert sentiments into one hot vectors. This will be the label used in our model.</a:t>
            </a:r>
            <a:endParaRPr/>
          </a:p>
          <a:p>
            <a:pPr indent="0" lvl="0" marL="0" rtl="0" algn="l">
              <a:spcBef>
                <a:spcPts val="0"/>
              </a:spcBef>
              <a:spcAft>
                <a:spcPts val="0"/>
              </a:spcAft>
              <a:buNone/>
            </a:pPr>
            <a:r>
              <a:rPr lang="en-GB">
                <a:solidFill>
                  <a:schemeClr val="dk1"/>
                </a:solidFill>
              </a:rPr>
              <a:t>The sentences are then tokenized using nltk.tokenize and converted to lowercase.</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Text Emotion Recognition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Luo Wenyu, Ong Hui Lee Grace, Wang Anyi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 processing</a:t>
            </a:r>
            <a:endParaRPr/>
          </a:p>
        </p:txBody>
      </p:sp>
      <p:sp>
        <p:nvSpPr>
          <p:cNvPr id="128" name="Google Shape;128;p22"/>
          <p:cNvSpPr txBox="1"/>
          <p:nvPr>
            <p:ph idx="1" type="body"/>
          </p:nvPr>
        </p:nvSpPr>
        <p:spPr>
          <a:xfrm>
            <a:off x="311700" y="1017725"/>
            <a:ext cx="8520600" cy="37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Dictionary of token : count</a:t>
            </a:r>
            <a:endParaRPr/>
          </a:p>
          <a:p>
            <a:pPr indent="457200" lvl="0" marL="0" rtl="0" algn="l">
              <a:spcBef>
                <a:spcPts val="1200"/>
              </a:spcBef>
              <a:spcAft>
                <a:spcPts val="0"/>
              </a:spcAft>
              <a:buNone/>
            </a:pPr>
            <a:r>
              <a:rPr lang="en-GB"/>
              <a:t>{‘i’ : 24005, ‘know’ : 1315, ‘was’ : 2810, …}</a:t>
            </a:r>
            <a:endParaRPr/>
          </a:p>
          <a:p>
            <a:pPr indent="0" lvl="0" marL="0" rtl="0" algn="l">
              <a:spcBef>
                <a:spcPts val="1200"/>
              </a:spcBef>
              <a:spcAft>
                <a:spcPts val="0"/>
              </a:spcAft>
              <a:buNone/>
            </a:pPr>
            <a:r>
              <a:rPr lang="en-GB"/>
              <a:t>Dictionary of token : id				</a:t>
            </a:r>
            <a:r>
              <a:rPr lang="en-GB"/>
              <a:t>Dictionary of id : token</a:t>
            </a:r>
            <a:endParaRPr/>
          </a:p>
          <a:p>
            <a:pPr indent="0" lvl="0" marL="0" rtl="0" algn="l">
              <a:spcBef>
                <a:spcPts val="1200"/>
              </a:spcBef>
              <a:spcAft>
                <a:spcPts val="0"/>
              </a:spcAft>
              <a:buNone/>
            </a:pPr>
            <a:r>
              <a:rPr lang="en-GB"/>
              <a:t>	{‘&lt;UNK&gt;’ : 0, ‘i’ : 1, ‘!’ : 2, ...}		</a:t>
            </a:r>
            <a:r>
              <a:rPr lang="en-GB"/>
              <a:t>{0 : ‘&lt;UNK&gt;’, 1 : ‘i’ , 2 : ‘!’,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sz="2300">
                <a:solidFill>
                  <a:schemeClr val="dk1"/>
                </a:solidFill>
              </a:rPr>
              <a:t>‘Wants to hang out with friends soon!’</a:t>
            </a:r>
            <a:endParaRPr sz="2300">
              <a:solidFill>
                <a:schemeClr val="dk1"/>
              </a:solidFill>
            </a:endParaRPr>
          </a:p>
          <a:p>
            <a:pPr indent="0" lvl="0" marL="0" rtl="0" algn="l">
              <a:spcBef>
                <a:spcPts val="1200"/>
              </a:spcBef>
              <a:spcAft>
                <a:spcPts val="0"/>
              </a:spcAft>
              <a:buNone/>
            </a:pPr>
            <a:r>
              <a:rPr lang="en-GB" sz="2300">
                <a:solidFill>
                  <a:schemeClr val="dk1"/>
                </a:solidFill>
              </a:rPr>
              <a:t>→ {‘str_words’ : [‘wants’, ‘to’, ‘hang’, ‘out’, … ],</a:t>
            </a:r>
            <a:endParaRPr sz="2300">
              <a:solidFill>
                <a:schemeClr val="dk1"/>
              </a:solidFill>
            </a:endParaRPr>
          </a:p>
          <a:p>
            <a:pPr indent="0" lvl="0" marL="457200" rtl="0" algn="l">
              <a:spcBef>
                <a:spcPts val="1200"/>
              </a:spcBef>
              <a:spcAft>
                <a:spcPts val="1200"/>
              </a:spcAft>
              <a:buNone/>
            </a:pPr>
            <a:r>
              <a:rPr lang="en-GB" sz="2300">
                <a:solidFill>
                  <a:schemeClr val="dk1"/>
                </a:solidFill>
              </a:rPr>
              <a:t>‘words’ : [466, 5, 713, 44, …] }</a:t>
            </a:r>
            <a:endParaRPr sz="2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a:t>
            </a:r>
            <a:endParaRPr/>
          </a:p>
        </p:txBody>
      </p:sp>
      <p:pic>
        <p:nvPicPr>
          <p:cNvPr id="134" name="Google Shape;134;p23"/>
          <p:cNvPicPr preferRelativeResize="0"/>
          <p:nvPr/>
        </p:nvPicPr>
        <p:blipFill>
          <a:blip r:embed="rId3">
            <a:alphaModFix/>
          </a:blip>
          <a:stretch>
            <a:fillRect/>
          </a:stretch>
        </p:blipFill>
        <p:spPr>
          <a:xfrm>
            <a:off x="378200" y="1017725"/>
            <a:ext cx="6826900" cy="3770925"/>
          </a:xfrm>
          <a:prstGeom prst="rect">
            <a:avLst/>
          </a:prstGeom>
          <a:noFill/>
          <a:ln>
            <a:noFill/>
          </a:ln>
        </p:spPr>
      </p:pic>
      <p:sp>
        <p:nvSpPr>
          <p:cNvPr id="135" name="Google Shape;135;p23"/>
          <p:cNvSpPr txBox="1"/>
          <p:nvPr/>
        </p:nvSpPr>
        <p:spPr>
          <a:xfrm>
            <a:off x="1462025" y="232625"/>
            <a:ext cx="6552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accent3"/>
                </a:solidFill>
                <a:latin typeface="Average"/>
                <a:ea typeface="Average"/>
                <a:cs typeface="Average"/>
                <a:sym typeface="Average"/>
              </a:rPr>
              <a:t>Zhou, P., Qi, Z., Zheng, S., Xu, J., Bao, H., &amp; Xu, B. Text classification improved by integrating bidirectional LSTM with two-dimensional max pooling. 26th International Conference on Computational Linguistics, vol. 2, no.1, 3485–3495, 2016.</a:t>
            </a:r>
            <a:endParaRPr sz="1300">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24"/>
          <p:cNvGrpSpPr/>
          <p:nvPr/>
        </p:nvGrpSpPr>
        <p:grpSpPr>
          <a:xfrm rot="5400000">
            <a:off x="5776088" y="2672925"/>
            <a:ext cx="754225" cy="189900"/>
            <a:chOff x="206125" y="1590175"/>
            <a:chExt cx="754225" cy="189900"/>
          </a:xfrm>
        </p:grpSpPr>
        <p:sp>
          <p:nvSpPr>
            <p:cNvPr id="141" name="Google Shape;141;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24"/>
            <p:cNvCxnSpPr>
              <a:stCxn id="141"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143" name="Google Shape;143;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4"/>
          <p:cNvSpPr/>
          <p:nvPr/>
        </p:nvSpPr>
        <p:spPr>
          <a:xfrm>
            <a:off x="3871175" y="1362800"/>
            <a:ext cx="992100" cy="3042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1419975" y="3701132"/>
            <a:ext cx="2135400" cy="677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1419975" y="2928613"/>
            <a:ext cx="2135400" cy="677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1419975" y="2171575"/>
            <a:ext cx="2135400" cy="677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1419975" y="1377900"/>
            <a:ext cx="2135400" cy="707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type="title"/>
          </p:nvPr>
        </p:nvSpPr>
        <p:spPr>
          <a:xfrm>
            <a:off x="206125" y="225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a:t>
            </a:r>
            <a:r>
              <a:rPr lang="en-GB"/>
              <a:t>Model Structure</a:t>
            </a:r>
            <a:endParaRPr/>
          </a:p>
        </p:txBody>
      </p:sp>
      <p:sp>
        <p:nvSpPr>
          <p:cNvPr id="153" name="Google Shape;153;p24"/>
          <p:cNvSpPr/>
          <p:nvPr/>
        </p:nvSpPr>
        <p:spPr>
          <a:xfrm>
            <a:off x="1505475" y="1440300"/>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154" name="Google Shape;154;p24"/>
          <p:cNvSpPr/>
          <p:nvPr/>
        </p:nvSpPr>
        <p:spPr>
          <a:xfrm>
            <a:off x="1505475" y="2202775"/>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155" name="Google Shape;155;p24"/>
          <p:cNvSpPr/>
          <p:nvPr/>
        </p:nvSpPr>
        <p:spPr>
          <a:xfrm>
            <a:off x="1505475" y="2965250"/>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156" name="Google Shape;156;p24"/>
          <p:cNvSpPr/>
          <p:nvPr/>
        </p:nvSpPr>
        <p:spPr>
          <a:xfrm>
            <a:off x="1505475" y="3727725"/>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157" name="Google Shape;157;p24"/>
          <p:cNvSpPr/>
          <p:nvPr/>
        </p:nvSpPr>
        <p:spPr>
          <a:xfrm>
            <a:off x="2657125" y="3727725"/>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158" name="Google Shape;158;p24"/>
          <p:cNvSpPr/>
          <p:nvPr/>
        </p:nvSpPr>
        <p:spPr>
          <a:xfrm>
            <a:off x="2657125" y="2965250"/>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159" name="Google Shape;159;p24"/>
          <p:cNvSpPr/>
          <p:nvPr/>
        </p:nvSpPr>
        <p:spPr>
          <a:xfrm>
            <a:off x="2657125" y="2202775"/>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160" name="Google Shape;160;p24"/>
          <p:cNvSpPr/>
          <p:nvPr/>
        </p:nvSpPr>
        <p:spPr>
          <a:xfrm>
            <a:off x="2657125" y="1440300"/>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cxnSp>
        <p:nvCxnSpPr>
          <p:cNvPr id="161" name="Google Shape;161;p24"/>
          <p:cNvCxnSpPr>
            <a:endCxn id="154" idx="0"/>
          </p:cNvCxnSpPr>
          <p:nvPr/>
        </p:nvCxnSpPr>
        <p:spPr>
          <a:xfrm>
            <a:off x="1905225" y="2012875"/>
            <a:ext cx="0" cy="1899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4"/>
          <p:cNvCxnSpPr>
            <a:endCxn id="155" idx="0"/>
          </p:cNvCxnSpPr>
          <p:nvPr/>
        </p:nvCxnSpPr>
        <p:spPr>
          <a:xfrm>
            <a:off x="1905225" y="2775350"/>
            <a:ext cx="0" cy="1899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4"/>
          <p:cNvCxnSpPr>
            <a:endCxn id="156" idx="0"/>
          </p:cNvCxnSpPr>
          <p:nvPr/>
        </p:nvCxnSpPr>
        <p:spPr>
          <a:xfrm>
            <a:off x="1905225" y="3537825"/>
            <a:ext cx="0" cy="1899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4"/>
          <p:cNvCxnSpPr>
            <a:stCxn id="159" idx="0"/>
            <a:endCxn id="160" idx="2"/>
          </p:cNvCxnSpPr>
          <p:nvPr/>
        </p:nvCxnSpPr>
        <p:spPr>
          <a:xfrm rot="10800000">
            <a:off x="3056875" y="2012875"/>
            <a:ext cx="0" cy="1899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4"/>
          <p:cNvCxnSpPr>
            <a:endCxn id="158" idx="2"/>
          </p:cNvCxnSpPr>
          <p:nvPr/>
        </p:nvCxnSpPr>
        <p:spPr>
          <a:xfrm rot="10800000">
            <a:off x="3056875" y="3537950"/>
            <a:ext cx="0" cy="1899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4"/>
          <p:cNvCxnSpPr>
            <a:stCxn id="158" idx="0"/>
            <a:endCxn id="159" idx="2"/>
          </p:cNvCxnSpPr>
          <p:nvPr/>
        </p:nvCxnSpPr>
        <p:spPr>
          <a:xfrm rot="10800000">
            <a:off x="3056875" y="2775350"/>
            <a:ext cx="0" cy="189900"/>
          </a:xfrm>
          <a:prstGeom prst="straightConnector1">
            <a:avLst/>
          </a:prstGeom>
          <a:noFill/>
          <a:ln cap="flat" cmpd="sng" w="9525">
            <a:solidFill>
              <a:schemeClr val="dk2"/>
            </a:solidFill>
            <a:prstDash val="solid"/>
            <a:round/>
            <a:headEnd len="med" w="med" type="none"/>
            <a:tailEnd len="med" w="med" type="triangle"/>
          </a:ln>
        </p:spPr>
      </p:cxnSp>
      <p:grpSp>
        <p:nvGrpSpPr>
          <p:cNvPr id="167" name="Google Shape;167;p24"/>
          <p:cNvGrpSpPr/>
          <p:nvPr/>
        </p:nvGrpSpPr>
        <p:grpSpPr>
          <a:xfrm>
            <a:off x="206125" y="1590175"/>
            <a:ext cx="754225" cy="189900"/>
            <a:chOff x="206125" y="1590175"/>
            <a:chExt cx="754225" cy="189900"/>
          </a:xfrm>
        </p:grpSpPr>
        <p:sp>
          <p:nvSpPr>
            <p:cNvPr id="168" name="Google Shape;168;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24"/>
            <p:cNvCxnSpPr>
              <a:stCxn id="168"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24"/>
          <p:cNvGrpSpPr/>
          <p:nvPr/>
        </p:nvGrpSpPr>
        <p:grpSpPr>
          <a:xfrm>
            <a:off x="206125" y="2414963"/>
            <a:ext cx="754225" cy="189900"/>
            <a:chOff x="206125" y="1590175"/>
            <a:chExt cx="754225" cy="189900"/>
          </a:xfrm>
        </p:grpSpPr>
        <p:sp>
          <p:nvSpPr>
            <p:cNvPr id="175" name="Google Shape;175;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4"/>
            <p:cNvCxnSpPr>
              <a:stCxn id="175"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4"/>
          <p:cNvGrpSpPr/>
          <p:nvPr/>
        </p:nvGrpSpPr>
        <p:grpSpPr>
          <a:xfrm>
            <a:off x="206125" y="3239750"/>
            <a:ext cx="754225" cy="189900"/>
            <a:chOff x="206125" y="1590175"/>
            <a:chExt cx="754225" cy="189900"/>
          </a:xfrm>
        </p:grpSpPr>
        <p:sp>
          <p:nvSpPr>
            <p:cNvPr id="182" name="Google Shape;182;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4"/>
            <p:cNvCxnSpPr>
              <a:stCxn id="182"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184" name="Google Shape;184;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24"/>
          <p:cNvGrpSpPr/>
          <p:nvPr/>
        </p:nvGrpSpPr>
        <p:grpSpPr>
          <a:xfrm>
            <a:off x="206125" y="4010525"/>
            <a:ext cx="754225" cy="189900"/>
            <a:chOff x="206125" y="1590175"/>
            <a:chExt cx="754225" cy="189900"/>
          </a:xfrm>
        </p:grpSpPr>
        <p:sp>
          <p:nvSpPr>
            <p:cNvPr id="189" name="Google Shape;189;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24"/>
            <p:cNvCxnSpPr>
              <a:stCxn id="189"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4"/>
          <p:cNvSpPr txBox="1"/>
          <p:nvPr/>
        </p:nvSpPr>
        <p:spPr>
          <a:xfrm>
            <a:off x="108050" y="872325"/>
            <a:ext cx="131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Average"/>
                <a:ea typeface="Average"/>
                <a:cs typeface="Average"/>
                <a:sym typeface="Average"/>
              </a:rPr>
              <a:t>glove/BERT word embeddings</a:t>
            </a:r>
            <a:endParaRPr sz="1200">
              <a:solidFill>
                <a:schemeClr val="dk1"/>
              </a:solidFill>
              <a:latin typeface="Average"/>
              <a:ea typeface="Average"/>
              <a:cs typeface="Average"/>
              <a:sym typeface="Average"/>
            </a:endParaRPr>
          </a:p>
        </p:txBody>
      </p:sp>
      <p:grpSp>
        <p:nvGrpSpPr>
          <p:cNvPr id="196" name="Google Shape;196;p24"/>
          <p:cNvGrpSpPr/>
          <p:nvPr/>
        </p:nvGrpSpPr>
        <p:grpSpPr>
          <a:xfrm>
            <a:off x="3979425" y="3239750"/>
            <a:ext cx="754225" cy="189900"/>
            <a:chOff x="206125" y="1590175"/>
            <a:chExt cx="754225" cy="189900"/>
          </a:xfrm>
        </p:grpSpPr>
        <p:sp>
          <p:nvSpPr>
            <p:cNvPr id="197" name="Google Shape;197;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4"/>
            <p:cNvCxnSpPr>
              <a:stCxn id="197"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24"/>
          <p:cNvGrpSpPr/>
          <p:nvPr/>
        </p:nvGrpSpPr>
        <p:grpSpPr>
          <a:xfrm>
            <a:off x="3979425" y="4010525"/>
            <a:ext cx="754225" cy="189900"/>
            <a:chOff x="206125" y="1590175"/>
            <a:chExt cx="754225" cy="189900"/>
          </a:xfrm>
        </p:grpSpPr>
        <p:sp>
          <p:nvSpPr>
            <p:cNvPr id="204" name="Google Shape;204;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4"/>
            <p:cNvCxnSpPr>
              <a:stCxn id="204"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06" name="Google Shape;206;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0" name="Google Shape;210;p24"/>
          <p:cNvCxnSpPr>
            <a:stCxn id="173" idx="3"/>
            <a:endCxn id="151" idx="1"/>
          </p:cNvCxnSpPr>
          <p:nvPr/>
        </p:nvCxnSpPr>
        <p:spPr>
          <a:xfrm>
            <a:off x="960350" y="1685125"/>
            <a:ext cx="459600" cy="462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4"/>
          <p:cNvSpPr/>
          <p:nvPr/>
        </p:nvSpPr>
        <p:spPr>
          <a:xfrm>
            <a:off x="5203800" y="1334325"/>
            <a:ext cx="617100" cy="30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4"/>
          <p:cNvCxnSpPr/>
          <p:nvPr/>
        </p:nvCxnSpPr>
        <p:spPr>
          <a:xfrm>
            <a:off x="960350" y="2486813"/>
            <a:ext cx="459600" cy="462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4"/>
          <p:cNvCxnSpPr/>
          <p:nvPr/>
        </p:nvCxnSpPr>
        <p:spPr>
          <a:xfrm>
            <a:off x="960350" y="3311600"/>
            <a:ext cx="459600" cy="462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4"/>
          <p:cNvCxnSpPr/>
          <p:nvPr/>
        </p:nvCxnSpPr>
        <p:spPr>
          <a:xfrm>
            <a:off x="960350" y="4136375"/>
            <a:ext cx="459600" cy="462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4"/>
          <p:cNvCxnSpPr>
            <a:endCxn id="160" idx="0"/>
          </p:cNvCxnSpPr>
          <p:nvPr/>
        </p:nvCxnSpPr>
        <p:spPr>
          <a:xfrm flipH="1">
            <a:off x="3056875" y="1236900"/>
            <a:ext cx="15600" cy="2034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4"/>
          <p:cNvCxnSpPr>
            <a:endCxn id="157" idx="2"/>
          </p:cNvCxnSpPr>
          <p:nvPr/>
        </p:nvCxnSpPr>
        <p:spPr>
          <a:xfrm flipH="1" rot="10800000">
            <a:off x="3052675" y="4300425"/>
            <a:ext cx="4200" cy="185400"/>
          </a:xfrm>
          <a:prstGeom prst="straightConnector1">
            <a:avLst/>
          </a:prstGeom>
          <a:noFill/>
          <a:ln cap="flat" cmpd="sng" w="9525">
            <a:solidFill>
              <a:schemeClr val="dk2"/>
            </a:solidFill>
            <a:prstDash val="solid"/>
            <a:round/>
            <a:headEnd len="med" w="med" type="none"/>
            <a:tailEnd len="med" w="med" type="triangle"/>
          </a:ln>
        </p:spPr>
      </p:cxnSp>
      <p:grpSp>
        <p:nvGrpSpPr>
          <p:cNvPr id="217" name="Google Shape;217;p24"/>
          <p:cNvGrpSpPr/>
          <p:nvPr/>
        </p:nvGrpSpPr>
        <p:grpSpPr>
          <a:xfrm>
            <a:off x="3979425" y="2414963"/>
            <a:ext cx="754225" cy="189900"/>
            <a:chOff x="206125" y="1590175"/>
            <a:chExt cx="754225" cy="189900"/>
          </a:xfrm>
        </p:grpSpPr>
        <p:sp>
          <p:nvSpPr>
            <p:cNvPr id="218" name="Google Shape;218;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24"/>
            <p:cNvCxnSpPr>
              <a:stCxn id="218"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4"/>
          <p:cNvGrpSpPr/>
          <p:nvPr/>
        </p:nvGrpSpPr>
        <p:grpSpPr>
          <a:xfrm>
            <a:off x="3979425" y="1590175"/>
            <a:ext cx="754225" cy="189900"/>
            <a:chOff x="206125" y="1590175"/>
            <a:chExt cx="754225" cy="189900"/>
          </a:xfrm>
        </p:grpSpPr>
        <p:sp>
          <p:nvSpPr>
            <p:cNvPr id="225" name="Google Shape;225;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 name="Google Shape;226;p24"/>
            <p:cNvCxnSpPr>
              <a:stCxn id="225"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1" name="Google Shape;231;p24"/>
          <p:cNvCxnSpPr>
            <a:endCxn id="195" idx="3"/>
          </p:cNvCxnSpPr>
          <p:nvPr/>
        </p:nvCxnSpPr>
        <p:spPr>
          <a:xfrm flipH="1" rot="10800000">
            <a:off x="942350" y="1241775"/>
            <a:ext cx="477600" cy="3681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24"/>
          <p:cNvCxnSpPr>
            <a:stCxn id="195" idx="3"/>
          </p:cNvCxnSpPr>
          <p:nvPr/>
        </p:nvCxnSpPr>
        <p:spPr>
          <a:xfrm flipH="1" rot="10800000">
            <a:off x="1419950" y="1236675"/>
            <a:ext cx="1652400" cy="51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24"/>
          <p:cNvCxnSpPr>
            <a:stCxn id="194" idx="2"/>
          </p:cNvCxnSpPr>
          <p:nvPr/>
        </p:nvCxnSpPr>
        <p:spPr>
          <a:xfrm>
            <a:off x="886700" y="4200425"/>
            <a:ext cx="487500" cy="2853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24"/>
          <p:cNvCxnSpPr/>
          <p:nvPr/>
        </p:nvCxnSpPr>
        <p:spPr>
          <a:xfrm>
            <a:off x="1384025" y="4495650"/>
            <a:ext cx="1688400" cy="0"/>
          </a:xfrm>
          <a:prstGeom prst="straightConnector1">
            <a:avLst/>
          </a:prstGeom>
          <a:noFill/>
          <a:ln cap="flat" cmpd="sng" w="9525">
            <a:solidFill>
              <a:schemeClr val="dk2"/>
            </a:solidFill>
            <a:prstDash val="solid"/>
            <a:round/>
            <a:headEnd len="med" w="med" type="none"/>
            <a:tailEnd len="med" w="med" type="none"/>
          </a:ln>
        </p:spPr>
      </p:cxnSp>
      <p:sp>
        <p:nvSpPr>
          <p:cNvPr id="235" name="Google Shape;235;p24"/>
          <p:cNvSpPr/>
          <p:nvPr/>
        </p:nvSpPr>
        <p:spPr>
          <a:xfrm>
            <a:off x="4407200" y="3145000"/>
            <a:ext cx="1693475" cy="1588275"/>
          </a:xfrm>
          <a:custGeom>
            <a:rect b="b" l="l" r="r" t="t"/>
            <a:pathLst>
              <a:path extrusionOk="0" h="63531" w="67739">
                <a:moveTo>
                  <a:pt x="0" y="51751"/>
                </a:moveTo>
                <a:lnTo>
                  <a:pt x="0" y="63531"/>
                </a:lnTo>
                <a:lnTo>
                  <a:pt x="67739" y="63531"/>
                </a:lnTo>
                <a:lnTo>
                  <a:pt x="67739" y="0"/>
                </a:lnTo>
              </a:path>
            </a:pathLst>
          </a:custGeom>
          <a:noFill/>
          <a:ln cap="flat" cmpd="sng" w="9525">
            <a:solidFill>
              <a:schemeClr val="dk2"/>
            </a:solidFill>
            <a:prstDash val="solid"/>
            <a:round/>
            <a:headEnd len="med" w="med" type="none"/>
            <a:tailEnd len="med" w="med" type="stealth"/>
          </a:ln>
        </p:spPr>
      </p:sp>
      <p:cxnSp>
        <p:nvCxnSpPr>
          <p:cNvPr id="236" name="Google Shape;236;p24"/>
          <p:cNvCxnSpPr>
            <a:stCxn id="160" idx="3"/>
            <a:endCxn id="225" idx="1"/>
          </p:cNvCxnSpPr>
          <p:nvPr/>
        </p:nvCxnSpPr>
        <p:spPr>
          <a:xfrm flipH="1" rot="10800000">
            <a:off x="3456625" y="1685250"/>
            <a:ext cx="522900" cy="414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4"/>
          <p:cNvCxnSpPr>
            <a:stCxn id="159" idx="3"/>
            <a:endCxn id="218" idx="1"/>
          </p:cNvCxnSpPr>
          <p:nvPr/>
        </p:nvCxnSpPr>
        <p:spPr>
          <a:xfrm>
            <a:off x="3456625" y="2489125"/>
            <a:ext cx="522900" cy="207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4"/>
          <p:cNvCxnSpPr>
            <a:stCxn id="158" idx="3"/>
            <a:endCxn id="197" idx="1"/>
          </p:cNvCxnSpPr>
          <p:nvPr/>
        </p:nvCxnSpPr>
        <p:spPr>
          <a:xfrm>
            <a:off x="3456625" y="3251600"/>
            <a:ext cx="522900" cy="8310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24"/>
          <p:cNvCxnSpPr>
            <a:stCxn id="211" idx="2"/>
          </p:cNvCxnSpPr>
          <p:nvPr/>
        </p:nvCxnSpPr>
        <p:spPr>
          <a:xfrm>
            <a:off x="5512350" y="4376625"/>
            <a:ext cx="18600" cy="3567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24"/>
          <p:cNvCxnSpPr>
            <a:stCxn id="157" idx="3"/>
            <a:endCxn id="204" idx="1"/>
          </p:cNvCxnSpPr>
          <p:nvPr/>
        </p:nvCxnSpPr>
        <p:spPr>
          <a:xfrm>
            <a:off x="3456625" y="4014075"/>
            <a:ext cx="522900" cy="9150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24"/>
          <p:cNvSpPr/>
          <p:nvPr/>
        </p:nvSpPr>
        <p:spPr>
          <a:xfrm>
            <a:off x="5595800" y="4573825"/>
            <a:ext cx="368100" cy="35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x</a:t>
            </a:r>
            <a:endParaRPr sz="1200"/>
          </a:p>
        </p:txBody>
      </p:sp>
      <p:sp>
        <p:nvSpPr>
          <p:cNvPr id="242" name="Google Shape;242;p24"/>
          <p:cNvSpPr txBox="1"/>
          <p:nvPr/>
        </p:nvSpPr>
        <p:spPr>
          <a:xfrm>
            <a:off x="3871163" y="1054575"/>
            <a:ext cx="131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Average"/>
                <a:ea typeface="Average"/>
                <a:cs typeface="Average"/>
                <a:sym typeface="Average"/>
              </a:rPr>
              <a:t>Hidden vector</a:t>
            </a:r>
            <a:endParaRPr sz="1200">
              <a:solidFill>
                <a:schemeClr val="dk1"/>
              </a:solidFill>
              <a:latin typeface="Average"/>
              <a:ea typeface="Average"/>
              <a:cs typeface="Average"/>
              <a:sym typeface="Average"/>
            </a:endParaRPr>
          </a:p>
        </p:txBody>
      </p:sp>
      <p:sp>
        <p:nvSpPr>
          <p:cNvPr id="243" name="Google Shape;243;p24"/>
          <p:cNvSpPr txBox="1"/>
          <p:nvPr/>
        </p:nvSpPr>
        <p:spPr>
          <a:xfrm rot="-5400000">
            <a:off x="4957200" y="2647725"/>
            <a:ext cx="131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Average"/>
                <a:ea typeface="Average"/>
                <a:cs typeface="Average"/>
                <a:sym typeface="Average"/>
              </a:rPr>
              <a:t>Self attention</a:t>
            </a:r>
            <a:endParaRPr sz="1500">
              <a:latin typeface="Average"/>
              <a:ea typeface="Average"/>
              <a:cs typeface="Average"/>
              <a:sym typeface="Average"/>
            </a:endParaRPr>
          </a:p>
        </p:txBody>
      </p:sp>
      <p:grpSp>
        <p:nvGrpSpPr>
          <p:cNvPr id="244" name="Google Shape;244;p24"/>
          <p:cNvGrpSpPr/>
          <p:nvPr/>
        </p:nvGrpSpPr>
        <p:grpSpPr>
          <a:xfrm rot="5400000">
            <a:off x="5965988" y="2672925"/>
            <a:ext cx="754225" cy="189900"/>
            <a:chOff x="206125" y="1590175"/>
            <a:chExt cx="754225" cy="189900"/>
          </a:xfrm>
        </p:grpSpPr>
        <p:sp>
          <p:nvSpPr>
            <p:cNvPr id="245" name="Google Shape;245;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24"/>
            <p:cNvCxnSpPr>
              <a:stCxn id="245"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47" name="Google Shape;247;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24"/>
          <p:cNvGrpSpPr/>
          <p:nvPr/>
        </p:nvGrpSpPr>
        <p:grpSpPr>
          <a:xfrm rot="5400000">
            <a:off x="6113463" y="2672925"/>
            <a:ext cx="754225" cy="189900"/>
            <a:chOff x="206125" y="1590175"/>
            <a:chExt cx="754225" cy="189900"/>
          </a:xfrm>
        </p:grpSpPr>
        <p:sp>
          <p:nvSpPr>
            <p:cNvPr id="252" name="Google Shape;252;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24"/>
            <p:cNvCxnSpPr>
              <a:stCxn id="252"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54" name="Google Shape;254;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4"/>
          <p:cNvGrpSpPr/>
          <p:nvPr/>
        </p:nvGrpSpPr>
        <p:grpSpPr>
          <a:xfrm rot="5400000">
            <a:off x="6303363" y="2672925"/>
            <a:ext cx="754225" cy="189900"/>
            <a:chOff x="206125" y="1590175"/>
            <a:chExt cx="754225" cy="189900"/>
          </a:xfrm>
        </p:grpSpPr>
        <p:sp>
          <p:nvSpPr>
            <p:cNvPr id="259" name="Google Shape;259;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24"/>
            <p:cNvCxnSpPr>
              <a:stCxn id="259"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61" name="Google Shape;261;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813050"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4"/>
          <p:cNvGrpSpPr/>
          <p:nvPr/>
        </p:nvGrpSpPr>
        <p:grpSpPr>
          <a:xfrm rot="5400000">
            <a:off x="6818050" y="2678000"/>
            <a:ext cx="589200" cy="189900"/>
            <a:chOff x="206125" y="1590175"/>
            <a:chExt cx="589200" cy="189900"/>
          </a:xfrm>
        </p:grpSpPr>
        <p:sp>
          <p:nvSpPr>
            <p:cNvPr id="266" name="Google Shape;266;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24"/>
            <p:cNvCxnSpPr>
              <a:stCxn id="266"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68" name="Google Shape;268;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4"/>
          <p:cNvGrpSpPr/>
          <p:nvPr/>
        </p:nvGrpSpPr>
        <p:grpSpPr>
          <a:xfrm rot="5400000">
            <a:off x="7007950" y="2678000"/>
            <a:ext cx="589200" cy="189900"/>
            <a:chOff x="206125" y="1590175"/>
            <a:chExt cx="589200" cy="189900"/>
          </a:xfrm>
        </p:grpSpPr>
        <p:sp>
          <p:nvSpPr>
            <p:cNvPr id="272" name="Google Shape;272;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24"/>
            <p:cNvCxnSpPr>
              <a:stCxn id="272"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4"/>
          <p:cNvGrpSpPr/>
          <p:nvPr/>
        </p:nvGrpSpPr>
        <p:grpSpPr>
          <a:xfrm rot="5400000">
            <a:off x="7155425" y="2678000"/>
            <a:ext cx="589200" cy="189900"/>
            <a:chOff x="206125" y="1590175"/>
            <a:chExt cx="589200" cy="189900"/>
          </a:xfrm>
        </p:grpSpPr>
        <p:sp>
          <p:nvSpPr>
            <p:cNvPr id="278" name="Google Shape;278;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4"/>
            <p:cNvCxnSpPr>
              <a:stCxn id="278"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4"/>
          <p:cNvSpPr/>
          <p:nvPr/>
        </p:nvSpPr>
        <p:spPr>
          <a:xfrm>
            <a:off x="6046550" y="2395075"/>
            <a:ext cx="368100" cy="2853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7017700" y="2445025"/>
            <a:ext cx="189900" cy="1854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4"/>
          <p:cNvGrpSpPr/>
          <p:nvPr/>
        </p:nvGrpSpPr>
        <p:grpSpPr>
          <a:xfrm rot="5400000">
            <a:off x="7640100" y="2525638"/>
            <a:ext cx="294600" cy="189900"/>
            <a:chOff x="206125" y="1590175"/>
            <a:chExt cx="294600" cy="189900"/>
          </a:xfrm>
        </p:grpSpPr>
        <p:sp>
          <p:nvSpPr>
            <p:cNvPr id="286" name="Google Shape;286;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4"/>
            <p:cNvCxnSpPr>
              <a:stCxn id="286"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88" name="Google Shape;288;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4"/>
          <p:cNvGrpSpPr/>
          <p:nvPr/>
        </p:nvGrpSpPr>
        <p:grpSpPr>
          <a:xfrm rot="5400000">
            <a:off x="7977475" y="2525638"/>
            <a:ext cx="294600" cy="189900"/>
            <a:chOff x="206125" y="1590175"/>
            <a:chExt cx="294600" cy="189900"/>
          </a:xfrm>
        </p:grpSpPr>
        <p:sp>
          <p:nvSpPr>
            <p:cNvPr id="290" name="Google Shape;290;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p24"/>
            <p:cNvCxnSpPr>
              <a:stCxn id="290"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92" name="Google Shape;292;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3" name="Google Shape;293;p24"/>
          <p:cNvCxnSpPr>
            <a:stCxn id="283" idx="3"/>
            <a:endCxn id="283" idx="3"/>
          </p:cNvCxnSpPr>
          <p:nvPr/>
        </p:nvCxnSpPr>
        <p:spPr>
          <a:xfrm>
            <a:off x="6414650" y="2537725"/>
            <a:ext cx="0" cy="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24"/>
          <p:cNvCxnSpPr>
            <a:stCxn id="283" idx="0"/>
            <a:endCxn id="284" idx="0"/>
          </p:cNvCxnSpPr>
          <p:nvPr/>
        </p:nvCxnSpPr>
        <p:spPr>
          <a:xfrm>
            <a:off x="6230600" y="2395075"/>
            <a:ext cx="882000" cy="50100"/>
          </a:xfrm>
          <a:prstGeom prst="straightConnector1">
            <a:avLst/>
          </a:prstGeom>
          <a:noFill/>
          <a:ln cap="flat" cmpd="sng" w="19050">
            <a:solidFill>
              <a:srgbClr val="000000"/>
            </a:solidFill>
            <a:prstDash val="dash"/>
            <a:round/>
            <a:headEnd len="med" w="med" type="none"/>
            <a:tailEnd len="med" w="med" type="none"/>
          </a:ln>
        </p:spPr>
      </p:cxnSp>
      <p:sp>
        <p:nvSpPr>
          <p:cNvPr id="295" name="Google Shape;295;p24"/>
          <p:cNvSpPr/>
          <p:nvPr/>
        </p:nvSpPr>
        <p:spPr>
          <a:xfrm>
            <a:off x="7322500" y="2445025"/>
            <a:ext cx="189900" cy="356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24"/>
          <p:cNvGrpSpPr/>
          <p:nvPr/>
        </p:nvGrpSpPr>
        <p:grpSpPr>
          <a:xfrm rot="5400000">
            <a:off x="7830000" y="2525638"/>
            <a:ext cx="294600" cy="189900"/>
            <a:chOff x="206125" y="1590175"/>
            <a:chExt cx="294600" cy="189900"/>
          </a:xfrm>
        </p:grpSpPr>
        <p:sp>
          <p:nvSpPr>
            <p:cNvPr id="297" name="Google Shape;297;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24"/>
            <p:cNvCxnSpPr>
              <a:stCxn id="297"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299" name="Google Shape;299;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0" name="Google Shape;300;p24"/>
          <p:cNvCxnSpPr>
            <a:stCxn id="283" idx="2"/>
            <a:endCxn id="284" idx="2"/>
          </p:cNvCxnSpPr>
          <p:nvPr/>
        </p:nvCxnSpPr>
        <p:spPr>
          <a:xfrm flipH="1" rot="10800000">
            <a:off x="6230600" y="2630275"/>
            <a:ext cx="882000" cy="50100"/>
          </a:xfrm>
          <a:prstGeom prst="straightConnector1">
            <a:avLst/>
          </a:prstGeom>
          <a:noFill/>
          <a:ln cap="flat" cmpd="sng" w="19050">
            <a:solidFill>
              <a:srgbClr val="000000"/>
            </a:solidFill>
            <a:prstDash val="dash"/>
            <a:round/>
            <a:headEnd len="med" w="med" type="none"/>
            <a:tailEnd len="med" w="med" type="none"/>
          </a:ln>
        </p:spPr>
      </p:cxnSp>
      <p:sp>
        <p:nvSpPr>
          <p:cNvPr id="301" name="Google Shape;301;p24"/>
          <p:cNvSpPr txBox="1"/>
          <p:nvPr/>
        </p:nvSpPr>
        <p:spPr>
          <a:xfrm>
            <a:off x="6744025" y="1923175"/>
            <a:ext cx="9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Average"/>
                <a:ea typeface="Average"/>
                <a:cs typeface="Average"/>
                <a:sym typeface="Average"/>
              </a:rPr>
              <a:t>convolution</a:t>
            </a:r>
            <a:endParaRPr sz="1200">
              <a:solidFill>
                <a:schemeClr val="dk1"/>
              </a:solidFill>
              <a:latin typeface="Average"/>
              <a:ea typeface="Average"/>
              <a:cs typeface="Average"/>
              <a:sym typeface="Average"/>
            </a:endParaRPr>
          </a:p>
        </p:txBody>
      </p:sp>
      <p:sp>
        <p:nvSpPr>
          <p:cNvPr id="302" name="Google Shape;302;p24"/>
          <p:cNvSpPr txBox="1"/>
          <p:nvPr/>
        </p:nvSpPr>
        <p:spPr>
          <a:xfrm>
            <a:off x="7649238" y="1923175"/>
            <a:ext cx="73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Average"/>
                <a:ea typeface="Average"/>
                <a:cs typeface="Average"/>
                <a:sym typeface="Average"/>
              </a:rPr>
              <a:t>Max pooling</a:t>
            </a:r>
            <a:endParaRPr sz="1200">
              <a:solidFill>
                <a:schemeClr val="dk1"/>
              </a:solidFill>
              <a:latin typeface="Average"/>
              <a:ea typeface="Average"/>
              <a:cs typeface="Average"/>
              <a:sym typeface="Average"/>
            </a:endParaRPr>
          </a:p>
        </p:txBody>
      </p:sp>
      <p:grpSp>
        <p:nvGrpSpPr>
          <p:cNvPr id="303" name="Google Shape;303;p24"/>
          <p:cNvGrpSpPr/>
          <p:nvPr/>
        </p:nvGrpSpPr>
        <p:grpSpPr>
          <a:xfrm rot="5400000">
            <a:off x="8165284" y="2388903"/>
            <a:ext cx="743707" cy="189900"/>
            <a:chOff x="206125" y="1590175"/>
            <a:chExt cx="743707" cy="189900"/>
          </a:xfrm>
        </p:grpSpPr>
        <p:sp>
          <p:nvSpPr>
            <p:cNvPr id="304" name="Google Shape;304;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4"/>
            <p:cNvCxnSpPr>
              <a:stCxn id="304"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306" name="Google Shape;306;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6480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802532"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4"/>
          <p:cNvGrpSpPr/>
          <p:nvPr/>
        </p:nvGrpSpPr>
        <p:grpSpPr>
          <a:xfrm rot="5400000">
            <a:off x="8314951" y="2989969"/>
            <a:ext cx="441900" cy="189900"/>
            <a:chOff x="206125" y="1590175"/>
            <a:chExt cx="441900" cy="189900"/>
          </a:xfrm>
        </p:grpSpPr>
        <p:sp>
          <p:nvSpPr>
            <p:cNvPr id="311" name="Google Shape;311;p24"/>
            <p:cNvSpPr/>
            <p:nvPr/>
          </p:nvSpPr>
          <p:spPr>
            <a:xfrm>
              <a:off x="2061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4"/>
            <p:cNvCxnSpPr>
              <a:stCxn id="311" idx="1"/>
            </p:cNvCxnSpPr>
            <p:nvPr/>
          </p:nvCxnSpPr>
          <p:spPr>
            <a:xfrm>
              <a:off x="206125" y="1685125"/>
              <a:ext cx="0" cy="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24"/>
            <p:cNvSpPr/>
            <p:nvPr/>
          </p:nvSpPr>
          <p:spPr>
            <a:xfrm>
              <a:off x="3534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500725" y="1590175"/>
              <a:ext cx="147300" cy="1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24"/>
          <p:cNvSpPr/>
          <p:nvPr/>
        </p:nvSpPr>
        <p:spPr>
          <a:xfrm>
            <a:off x="8067325" y="2486825"/>
            <a:ext cx="152400" cy="136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24"/>
          <p:cNvCxnSpPr>
            <a:stCxn id="295" idx="0"/>
            <a:endCxn id="315" idx="0"/>
          </p:cNvCxnSpPr>
          <p:nvPr/>
        </p:nvCxnSpPr>
        <p:spPr>
          <a:xfrm>
            <a:off x="7417450" y="2445025"/>
            <a:ext cx="726000" cy="41700"/>
          </a:xfrm>
          <a:prstGeom prst="straightConnector1">
            <a:avLst/>
          </a:prstGeom>
          <a:noFill/>
          <a:ln cap="flat" cmpd="sng" w="19050">
            <a:solidFill>
              <a:srgbClr val="000000"/>
            </a:solidFill>
            <a:prstDash val="dash"/>
            <a:round/>
            <a:headEnd len="med" w="med" type="none"/>
            <a:tailEnd len="med" w="med" type="none"/>
          </a:ln>
        </p:spPr>
      </p:cxnSp>
      <p:cxnSp>
        <p:nvCxnSpPr>
          <p:cNvPr id="317" name="Google Shape;317;p24"/>
          <p:cNvCxnSpPr>
            <a:stCxn id="295" idx="2"/>
            <a:endCxn id="315" idx="2"/>
          </p:cNvCxnSpPr>
          <p:nvPr/>
        </p:nvCxnSpPr>
        <p:spPr>
          <a:xfrm flipH="1" rot="10800000">
            <a:off x="7417450" y="2622925"/>
            <a:ext cx="726000" cy="178800"/>
          </a:xfrm>
          <a:prstGeom prst="straightConnector1">
            <a:avLst/>
          </a:prstGeom>
          <a:noFill/>
          <a:ln cap="flat" cmpd="sng" w="19050">
            <a:solidFill>
              <a:srgbClr val="000000"/>
            </a:solidFill>
            <a:prstDash val="dash"/>
            <a:round/>
            <a:headEnd len="med" w="med" type="none"/>
            <a:tailEnd len="med" w="med" type="none"/>
          </a:ln>
        </p:spPr>
      </p:cxnSp>
      <p:sp>
        <p:nvSpPr>
          <p:cNvPr id="318" name="Google Shape;318;p24"/>
          <p:cNvSpPr txBox="1"/>
          <p:nvPr/>
        </p:nvSpPr>
        <p:spPr>
          <a:xfrm>
            <a:off x="8219713" y="1290325"/>
            <a:ext cx="73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Average"/>
                <a:ea typeface="Average"/>
                <a:cs typeface="Average"/>
                <a:sym typeface="Average"/>
              </a:rPr>
              <a:t>Softmax output</a:t>
            </a:r>
            <a:endParaRPr sz="1200">
              <a:solidFill>
                <a:schemeClr val="dk1"/>
              </a:solidFill>
              <a:latin typeface="Average"/>
              <a:ea typeface="Average"/>
              <a:cs typeface="Average"/>
              <a:sym typeface="Average"/>
            </a:endParaRPr>
          </a:p>
        </p:txBody>
      </p:sp>
      <p:cxnSp>
        <p:nvCxnSpPr>
          <p:cNvPr id="319" name="Google Shape;319;p24"/>
          <p:cNvCxnSpPr/>
          <p:nvPr/>
        </p:nvCxnSpPr>
        <p:spPr>
          <a:xfrm flipH="1" rot="10800000">
            <a:off x="4776575" y="1680025"/>
            <a:ext cx="522900" cy="414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24"/>
          <p:cNvCxnSpPr/>
          <p:nvPr/>
        </p:nvCxnSpPr>
        <p:spPr>
          <a:xfrm flipH="1" rot="10800000">
            <a:off x="4723563" y="2489213"/>
            <a:ext cx="522900" cy="414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24"/>
          <p:cNvCxnSpPr/>
          <p:nvPr/>
        </p:nvCxnSpPr>
        <p:spPr>
          <a:xfrm flipH="1" rot="10800000">
            <a:off x="4723563" y="3298413"/>
            <a:ext cx="522900" cy="414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24"/>
          <p:cNvCxnSpPr/>
          <p:nvPr/>
        </p:nvCxnSpPr>
        <p:spPr>
          <a:xfrm flipH="1" rot="10800000">
            <a:off x="4723563" y="4031413"/>
            <a:ext cx="522900" cy="4140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24"/>
          <p:cNvSpPr/>
          <p:nvPr/>
        </p:nvSpPr>
        <p:spPr>
          <a:xfrm>
            <a:off x="5342400" y="1605775"/>
            <a:ext cx="147300" cy="189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5327149" y="2414975"/>
            <a:ext cx="147300" cy="189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5299311" y="3224175"/>
            <a:ext cx="147300" cy="189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5327161" y="3915275"/>
            <a:ext cx="147300" cy="189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txBox="1"/>
          <p:nvPr/>
        </p:nvSpPr>
        <p:spPr>
          <a:xfrm>
            <a:off x="1907913" y="833000"/>
            <a:ext cx="131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Average"/>
                <a:ea typeface="Average"/>
                <a:cs typeface="Average"/>
                <a:sym typeface="Average"/>
              </a:rPr>
              <a:t>BLSTM layer</a:t>
            </a:r>
            <a:endParaRPr sz="1200">
              <a:solidFill>
                <a:schemeClr val="dk1"/>
              </a:solidFill>
              <a:latin typeface="Average"/>
              <a:ea typeface="Average"/>
              <a:cs typeface="Average"/>
              <a:sym typeface="Average"/>
            </a:endParaRPr>
          </a:p>
        </p:txBody>
      </p:sp>
      <p:sp>
        <p:nvSpPr>
          <p:cNvPr id="328" name="Google Shape;328;p24"/>
          <p:cNvSpPr txBox="1"/>
          <p:nvPr/>
        </p:nvSpPr>
        <p:spPr>
          <a:xfrm>
            <a:off x="1602094" y="1105178"/>
            <a:ext cx="131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Average"/>
                <a:ea typeface="Average"/>
                <a:cs typeface="Average"/>
                <a:sym typeface="Average"/>
              </a:rPr>
              <a:t>forward</a:t>
            </a:r>
            <a:endParaRPr sz="1200">
              <a:solidFill>
                <a:schemeClr val="dk1"/>
              </a:solidFill>
              <a:latin typeface="Average"/>
              <a:ea typeface="Average"/>
              <a:cs typeface="Average"/>
              <a:sym typeface="Average"/>
            </a:endParaRPr>
          </a:p>
        </p:txBody>
      </p:sp>
      <p:sp>
        <p:nvSpPr>
          <p:cNvPr id="329" name="Google Shape;329;p24"/>
          <p:cNvSpPr txBox="1"/>
          <p:nvPr/>
        </p:nvSpPr>
        <p:spPr>
          <a:xfrm>
            <a:off x="2732119" y="1081678"/>
            <a:ext cx="131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Average"/>
                <a:ea typeface="Average"/>
                <a:cs typeface="Average"/>
                <a:sym typeface="Average"/>
              </a:rPr>
              <a:t>back</a:t>
            </a:r>
            <a:r>
              <a:rPr lang="en-GB" sz="1200">
                <a:solidFill>
                  <a:schemeClr val="dk1"/>
                </a:solidFill>
                <a:latin typeface="Average"/>
                <a:ea typeface="Average"/>
                <a:cs typeface="Average"/>
                <a:sym typeface="Average"/>
              </a:rPr>
              <a:t>ward</a:t>
            </a:r>
            <a:endParaRPr sz="1200">
              <a:solidFill>
                <a:schemeClr val="dk1"/>
              </a:solidFill>
              <a:latin typeface="Average"/>
              <a:ea typeface="Average"/>
              <a:cs typeface="Average"/>
              <a:sym typeface="Average"/>
            </a:endParaRPr>
          </a:p>
        </p:txBody>
      </p:sp>
      <p:sp>
        <p:nvSpPr>
          <p:cNvPr id="330" name="Google Shape;330;p24"/>
          <p:cNvSpPr txBox="1"/>
          <p:nvPr/>
        </p:nvSpPr>
        <p:spPr>
          <a:xfrm>
            <a:off x="5948263" y="4643725"/>
            <a:ext cx="131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Average"/>
                <a:ea typeface="Average"/>
                <a:cs typeface="Average"/>
                <a:sym typeface="Average"/>
              </a:rPr>
              <a:t>multiplicative</a:t>
            </a:r>
            <a:endParaRPr sz="1200">
              <a:solidFill>
                <a:schemeClr val="dk1"/>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4" name="Shape 334"/>
        <p:cNvGrpSpPr/>
        <p:nvPr/>
      </p:nvGrpSpPr>
      <p:grpSpPr>
        <a:xfrm>
          <a:off x="0" y="0"/>
          <a:ext cx="0" cy="0"/>
          <a:chOff x="0" y="0"/>
          <a:chExt cx="0" cy="0"/>
        </a:xfrm>
      </p:grpSpPr>
      <p:sp>
        <p:nvSpPr>
          <p:cNvPr id="335" name="Google Shape;3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a:t>
            </a:r>
            <a:endParaRPr/>
          </a:p>
        </p:txBody>
      </p:sp>
      <p:pic>
        <p:nvPicPr>
          <p:cNvPr id="336" name="Google Shape;336;p25"/>
          <p:cNvPicPr preferRelativeResize="0"/>
          <p:nvPr/>
        </p:nvPicPr>
        <p:blipFill>
          <a:blip r:embed="rId3">
            <a:alphaModFix/>
          </a:blip>
          <a:stretch>
            <a:fillRect/>
          </a:stretch>
        </p:blipFill>
        <p:spPr>
          <a:xfrm>
            <a:off x="4143775" y="1217575"/>
            <a:ext cx="6826900" cy="3770925"/>
          </a:xfrm>
          <a:prstGeom prst="rect">
            <a:avLst/>
          </a:prstGeom>
          <a:noFill/>
          <a:ln>
            <a:noFill/>
          </a:ln>
        </p:spPr>
      </p:pic>
      <p:sp>
        <p:nvSpPr>
          <p:cNvPr id="337" name="Google Shape;337;p25"/>
          <p:cNvSpPr txBox="1"/>
          <p:nvPr/>
        </p:nvSpPr>
        <p:spPr>
          <a:xfrm>
            <a:off x="1462025" y="232625"/>
            <a:ext cx="6552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accent3"/>
                </a:solidFill>
                <a:latin typeface="Average"/>
                <a:ea typeface="Average"/>
                <a:cs typeface="Average"/>
                <a:sym typeface="Average"/>
              </a:rPr>
              <a:t>Zhou, P., Qi, Z., Zheng, S., Xu, J., Bao, H., &amp; Xu, B. Text classification improved by integrating bidirectional LSTM with two-dimensional max pooling. 26th International Conference on Computational Linguistics, vol. 2, no.1, 3485–3495, 2016.</a:t>
            </a:r>
            <a:endParaRPr sz="1300">
              <a:solidFill>
                <a:schemeClr val="accent3"/>
              </a:solidFill>
              <a:latin typeface="Average"/>
              <a:ea typeface="Average"/>
              <a:cs typeface="Average"/>
              <a:sym typeface="Average"/>
            </a:endParaRPr>
          </a:p>
        </p:txBody>
      </p:sp>
      <p:sp>
        <p:nvSpPr>
          <p:cNvPr id="338" name="Google Shape;338;p25"/>
          <p:cNvSpPr/>
          <p:nvPr/>
        </p:nvSpPr>
        <p:spPr>
          <a:xfrm>
            <a:off x="1230650" y="1430500"/>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339" name="Google Shape;339;p25"/>
          <p:cNvSpPr/>
          <p:nvPr/>
        </p:nvSpPr>
        <p:spPr>
          <a:xfrm>
            <a:off x="1230650" y="2192975"/>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340" name="Google Shape;340;p25"/>
          <p:cNvSpPr/>
          <p:nvPr/>
        </p:nvSpPr>
        <p:spPr>
          <a:xfrm>
            <a:off x="1230650" y="2955450"/>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341" name="Google Shape;341;p25"/>
          <p:cNvSpPr/>
          <p:nvPr/>
        </p:nvSpPr>
        <p:spPr>
          <a:xfrm>
            <a:off x="1230650" y="3717925"/>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342" name="Google Shape;342;p25"/>
          <p:cNvSpPr/>
          <p:nvPr/>
        </p:nvSpPr>
        <p:spPr>
          <a:xfrm>
            <a:off x="2382300" y="3717925"/>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343" name="Google Shape;343;p25"/>
          <p:cNvSpPr/>
          <p:nvPr/>
        </p:nvSpPr>
        <p:spPr>
          <a:xfrm>
            <a:off x="2382300" y="2955450"/>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344" name="Google Shape;344;p25"/>
          <p:cNvSpPr/>
          <p:nvPr/>
        </p:nvSpPr>
        <p:spPr>
          <a:xfrm>
            <a:off x="2382300" y="2192975"/>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
        <p:nvSpPr>
          <p:cNvPr id="345" name="Google Shape;345;p25"/>
          <p:cNvSpPr/>
          <p:nvPr/>
        </p:nvSpPr>
        <p:spPr>
          <a:xfrm>
            <a:off x="2382300" y="1430500"/>
            <a:ext cx="799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LSTM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GloVe Embedding</a:t>
            </a:r>
            <a:endParaRPr/>
          </a:p>
        </p:txBody>
      </p:sp>
      <p:sp>
        <p:nvSpPr>
          <p:cNvPr id="351" name="Google Shape;3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GB"/>
              <a:t>unsupervised learning algorithm for obtaining vector representations for words.</a:t>
            </a:r>
            <a:endParaRPr/>
          </a:p>
          <a:p>
            <a:pPr indent="-342900" lvl="0" marL="457200" marR="0" rtl="0" algn="l">
              <a:lnSpc>
                <a:spcPct val="115000"/>
              </a:lnSpc>
              <a:spcBef>
                <a:spcPts val="0"/>
              </a:spcBef>
              <a:spcAft>
                <a:spcPts val="0"/>
              </a:spcAft>
              <a:buSzPts val="1800"/>
              <a:buChar char="●"/>
            </a:pPr>
            <a:r>
              <a:rPr lang="en-GB"/>
              <a:t>Trai</a:t>
            </a:r>
            <a:r>
              <a:rPr lang="en-GB"/>
              <a:t>ned on </a:t>
            </a:r>
            <a:r>
              <a:rPr lang="en-GB"/>
              <a:t>6 billion word corpus ( Wikipedia 2014 + Gigaword 5 )</a:t>
            </a:r>
            <a:endParaRPr/>
          </a:p>
          <a:p>
            <a:pPr indent="-342900" lvl="0" marL="457200" rtl="0" algn="l">
              <a:spcBef>
                <a:spcPts val="0"/>
              </a:spcBef>
              <a:spcAft>
                <a:spcPts val="0"/>
              </a:spcAft>
              <a:buSzPts val="1800"/>
              <a:buChar char="●"/>
            </a:pPr>
            <a:r>
              <a:rPr lang="en-GB"/>
              <a:t>word2vec</a:t>
            </a:r>
            <a:endParaRPr/>
          </a:p>
          <a:p>
            <a:pPr indent="-342900" lvl="0" marL="457200" rtl="0" algn="l">
              <a:spcBef>
                <a:spcPts val="0"/>
              </a:spcBef>
              <a:spcAft>
                <a:spcPts val="0"/>
              </a:spcAft>
              <a:buSzPts val="1800"/>
              <a:buChar char="●"/>
            </a:pPr>
            <a:r>
              <a:rPr lang="en-GB"/>
              <a:t>400000 pretrained 300 dimensional vectors</a:t>
            </a:r>
            <a:endParaRPr/>
          </a:p>
          <a:p>
            <a:pPr indent="0" lvl="0" marL="0" rtl="0" algn="l">
              <a:spcBef>
                <a:spcPts val="0"/>
              </a:spcBef>
              <a:spcAft>
                <a:spcPts val="0"/>
              </a:spcAft>
              <a:buNone/>
            </a:pPr>
            <a:r>
              <a:t/>
            </a:r>
            <a:endParaRPr/>
          </a:p>
          <a:p>
            <a:pPr indent="0" lvl="0" marL="0" marR="0" rtl="0" algn="l">
              <a:lnSpc>
                <a:spcPct val="115000"/>
              </a:lnSpc>
              <a:spcBef>
                <a:spcPts val="0"/>
              </a:spcBef>
              <a:spcAft>
                <a:spcPts val="0"/>
              </a:spcAft>
              <a:buNone/>
            </a:pPr>
            <a:r>
              <a:rPr lang="en-GB"/>
              <a:t>{'the': array([-0.038194, -0.24487 ,  0.72812 , -0.39961 ,  0.083172,  0.043953,......</a:t>
            </a:r>
            <a:endParaRPr/>
          </a:p>
          <a:p>
            <a:pPr indent="0" lvl="0" marL="0" marR="0" rtl="0" algn="l">
              <a:lnSpc>
                <a:spcPct val="115000"/>
              </a:lnSpc>
              <a:spcBef>
                <a:spcPts val="0"/>
              </a:spcBef>
              <a:spcAft>
                <a:spcPts val="0"/>
              </a:spcAft>
              <a:buNone/>
            </a:pPr>
            <a:r>
              <a:rPr lang="en-GB"/>
              <a:t>        -0.52028 , -0.1459  ,  0.8278  ,  0.27062 ]),</a:t>
            </a:r>
            <a:endParaRPr/>
          </a:p>
          <a:p>
            <a:pPr indent="0" lvl="0" marL="0" marR="0" rtl="0" algn="l">
              <a:lnSpc>
                <a:spcPct val="115000"/>
              </a:lnSpc>
              <a:spcBef>
                <a:spcPts val="0"/>
              </a:spcBef>
              <a:spcAft>
                <a:spcPts val="0"/>
              </a:spcAft>
              <a:buNone/>
            </a:pPr>
            <a:r>
              <a:rPr lang="en-GB"/>
              <a:t> 'of': array([-0.1529  , -0.24279 ,  0.89837 ,  0.16996 ,  0.53516 ,  0.48784 ,......</a:t>
            </a:r>
            <a:endParaRPr/>
          </a:p>
          <a:p>
            <a:pPr indent="0" lvl="0" marL="0" marR="0" rtl="0" algn="l">
              <a:lnSpc>
                <a:spcPct val="115000"/>
              </a:lnSpc>
              <a:spcBef>
                <a:spcPts val="0"/>
              </a:spcBef>
              <a:spcAft>
                <a:spcPts val="0"/>
              </a:spcAft>
              <a:buNone/>
            </a:pPr>
            <a:r>
              <a:rPr lang="en-GB"/>
              <a:t>        -0.56094 , -0.591   ,  1.0039  ,  0.20664 ]),</a:t>
            </a:r>
            <a:endParaRPr/>
          </a:p>
          <a:p>
            <a:pPr indent="0" lvl="0" marL="0" marR="0" rtl="0" algn="l">
              <a:lnSpc>
                <a:spcPct val="115000"/>
              </a:lnSpc>
              <a:spcBef>
                <a:spcPts val="0"/>
              </a:spcBef>
              <a:spcAft>
                <a:spcPts val="0"/>
              </a:spcAft>
              <a:buNone/>
            </a:pPr>
            <a:r>
              <a:rPr lang="en-GB"/>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BERT Embedding</a:t>
            </a:r>
            <a:endParaRPr/>
          </a:p>
        </p:txBody>
      </p:sp>
      <p:sp>
        <p:nvSpPr>
          <p:cNvPr id="357" name="Google Shape;3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GB"/>
              <a:t>bidirectional transformer-based language model using encoders</a:t>
            </a:r>
            <a:endParaRPr/>
          </a:p>
          <a:p>
            <a:pPr indent="-342900" lvl="0" marL="457200" marR="0" rtl="0" algn="l">
              <a:lnSpc>
                <a:spcPct val="115000"/>
              </a:lnSpc>
              <a:spcBef>
                <a:spcPts val="0"/>
              </a:spcBef>
              <a:spcAft>
                <a:spcPts val="0"/>
              </a:spcAft>
              <a:buSzPts val="1800"/>
              <a:buChar char="●"/>
            </a:pPr>
            <a:r>
              <a:rPr lang="en-GB"/>
              <a:t>masked language modeling (hide 15% words)</a:t>
            </a:r>
            <a:endParaRPr/>
          </a:p>
          <a:p>
            <a:pPr indent="-342900" lvl="0" marL="457200" marR="0" rtl="0" algn="l">
              <a:lnSpc>
                <a:spcPct val="115000"/>
              </a:lnSpc>
              <a:spcBef>
                <a:spcPts val="0"/>
              </a:spcBef>
              <a:spcAft>
                <a:spcPts val="0"/>
              </a:spcAft>
              <a:buSzPts val="1800"/>
              <a:buChar char="●"/>
            </a:pPr>
            <a:r>
              <a:rPr lang="en-GB"/>
              <a:t>'small_bert/bert_en_uncased_L-4_H-256_A-4' model, which uses a smaller transformer block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8"/>
          <p:cNvSpPr txBox="1"/>
          <p:nvPr>
            <p:ph type="title"/>
          </p:nvPr>
        </p:nvSpPr>
        <p:spPr>
          <a:xfrm>
            <a:off x="311700" y="1823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700"/>
              <a:t>Results</a:t>
            </a:r>
            <a:endParaRPr sz="4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Used</a:t>
            </a:r>
            <a:endParaRPr/>
          </a:p>
        </p:txBody>
      </p:sp>
      <p:sp>
        <p:nvSpPr>
          <p:cNvPr id="368" name="Google Shape;3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a:t>Crowdflower</a:t>
            </a:r>
            <a:endParaRPr/>
          </a:p>
          <a:p>
            <a:pPr indent="-342900" lvl="0" marL="914400" rtl="0" algn="l">
              <a:spcBef>
                <a:spcPts val="1200"/>
              </a:spcBef>
              <a:spcAft>
                <a:spcPts val="0"/>
              </a:spcAft>
              <a:buSzPts val="1800"/>
              <a:buChar char="●"/>
            </a:pPr>
            <a:r>
              <a:rPr lang="en-GB"/>
              <a:t>40000 rows of instances</a:t>
            </a:r>
            <a:endParaRPr/>
          </a:p>
          <a:p>
            <a:pPr indent="-342900" lvl="0" marL="914400" rtl="0" algn="l">
              <a:spcBef>
                <a:spcPts val="0"/>
              </a:spcBef>
              <a:spcAft>
                <a:spcPts val="0"/>
              </a:spcAft>
              <a:buSzPts val="1800"/>
              <a:buChar char="●"/>
            </a:pPr>
            <a:r>
              <a:rPr lang="en-GB"/>
              <a:t>13 unique labels</a:t>
            </a:r>
            <a:endParaRPr/>
          </a:p>
          <a:p>
            <a:pPr indent="0" lvl="0" marL="0" rtl="0" algn="l">
              <a:spcBef>
                <a:spcPts val="1200"/>
              </a:spcBef>
              <a:spcAft>
                <a:spcPts val="1200"/>
              </a:spcAft>
              <a:buNone/>
            </a:pPr>
            <a:r>
              <a:t/>
            </a:r>
            <a:endParaRPr/>
          </a:p>
        </p:txBody>
      </p:sp>
      <p:pic>
        <p:nvPicPr>
          <p:cNvPr id="369" name="Google Shape;369;p29"/>
          <p:cNvPicPr preferRelativeResize="0"/>
          <p:nvPr/>
        </p:nvPicPr>
        <p:blipFill>
          <a:blip r:embed="rId3">
            <a:alphaModFix/>
          </a:blip>
          <a:stretch>
            <a:fillRect/>
          </a:stretch>
        </p:blipFill>
        <p:spPr>
          <a:xfrm>
            <a:off x="1717388" y="2825400"/>
            <a:ext cx="5324475" cy="1314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Used</a:t>
            </a:r>
            <a:endParaRPr/>
          </a:p>
        </p:txBody>
      </p:sp>
      <p:sp>
        <p:nvSpPr>
          <p:cNvPr id="375" name="Google Shape;3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a:t>WASSA</a:t>
            </a:r>
            <a:endParaRPr/>
          </a:p>
          <a:p>
            <a:pPr indent="-342900" lvl="0" marL="914400" rtl="0" algn="l">
              <a:spcBef>
                <a:spcPts val="1200"/>
              </a:spcBef>
              <a:spcAft>
                <a:spcPts val="0"/>
              </a:spcAft>
              <a:buSzPts val="1800"/>
              <a:buChar char="●"/>
            </a:pPr>
            <a:r>
              <a:rPr lang="en-GB"/>
              <a:t>3960 rows of instances</a:t>
            </a:r>
            <a:endParaRPr/>
          </a:p>
          <a:p>
            <a:pPr indent="-342900" lvl="0" marL="914400" rtl="0" algn="l">
              <a:spcBef>
                <a:spcPts val="0"/>
              </a:spcBef>
              <a:spcAft>
                <a:spcPts val="0"/>
              </a:spcAft>
              <a:buSzPts val="1800"/>
              <a:buChar char="●"/>
            </a:pPr>
            <a:r>
              <a:rPr lang="en-GB"/>
              <a:t>4 unique labels</a:t>
            </a:r>
            <a:endParaRPr/>
          </a:p>
          <a:p>
            <a:pPr indent="-342900" lvl="0" marL="914400" rtl="0" algn="l">
              <a:spcBef>
                <a:spcPts val="0"/>
              </a:spcBef>
              <a:spcAft>
                <a:spcPts val="0"/>
              </a:spcAft>
              <a:buSzPts val="1800"/>
              <a:buChar char="●"/>
            </a:pPr>
            <a:r>
              <a:rPr lang="en-GB"/>
              <a:t>Contains sentiment score </a:t>
            </a:r>
            <a:r>
              <a:rPr lang="en-GB"/>
              <a:t>which</a:t>
            </a:r>
            <a:r>
              <a:rPr lang="en-GB"/>
              <a:t> indicates how strong the sentiment is </a:t>
            </a:r>
            <a:endParaRPr/>
          </a:p>
          <a:p>
            <a:pPr indent="-342900" lvl="0" marL="914400" rtl="0" algn="l">
              <a:spcBef>
                <a:spcPts val="0"/>
              </a:spcBef>
              <a:spcAft>
                <a:spcPts val="0"/>
              </a:spcAft>
              <a:buSzPts val="1800"/>
              <a:buChar char="●"/>
            </a:pPr>
            <a:r>
              <a:rPr lang="en-GB"/>
              <a:t>After setting threshold as 0.7, there are 625 instances left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76" name="Google Shape;376;p30"/>
          <p:cNvPicPr preferRelativeResize="0"/>
          <p:nvPr/>
        </p:nvPicPr>
        <p:blipFill>
          <a:blip r:embed="rId3">
            <a:alphaModFix/>
          </a:blip>
          <a:stretch>
            <a:fillRect/>
          </a:stretch>
        </p:blipFill>
        <p:spPr>
          <a:xfrm>
            <a:off x="2357438" y="3270900"/>
            <a:ext cx="4429125" cy="80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Used</a:t>
            </a:r>
            <a:endParaRPr/>
          </a:p>
        </p:txBody>
      </p:sp>
      <p:sp>
        <p:nvSpPr>
          <p:cNvPr id="382" name="Google Shape;3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a:t>Emotions</a:t>
            </a:r>
            <a:endParaRPr/>
          </a:p>
          <a:p>
            <a:pPr indent="-342900" lvl="0" marL="914400" rtl="0" algn="l">
              <a:spcBef>
                <a:spcPts val="1200"/>
              </a:spcBef>
              <a:spcAft>
                <a:spcPts val="0"/>
              </a:spcAft>
              <a:buSzPts val="1800"/>
              <a:buChar char="●"/>
            </a:pPr>
            <a:r>
              <a:rPr lang="en-GB"/>
              <a:t>20000 rows of instances</a:t>
            </a:r>
            <a:endParaRPr/>
          </a:p>
          <a:p>
            <a:pPr indent="-342900" lvl="0" marL="914400" rtl="0" algn="l">
              <a:spcBef>
                <a:spcPts val="0"/>
              </a:spcBef>
              <a:spcAft>
                <a:spcPts val="0"/>
              </a:spcAft>
              <a:buSzPts val="1800"/>
              <a:buChar char="●"/>
            </a:pPr>
            <a:r>
              <a:rPr lang="en-GB"/>
              <a:t>6 unique labels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83" name="Google Shape;383;p31"/>
          <p:cNvPicPr preferRelativeResize="0"/>
          <p:nvPr/>
        </p:nvPicPr>
        <p:blipFill>
          <a:blip r:embed="rId3">
            <a:alphaModFix/>
          </a:blip>
          <a:stretch>
            <a:fillRect/>
          </a:stretch>
        </p:blipFill>
        <p:spPr>
          <a:xfrm>
            <a:off x="2652700" y="2721025"/>
            <a:ext cx="3838575" cy="184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Project Idea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Text Emotion Recognition (TER)</a:t>
            </a:r>
            <a:endParaRPr sz="2200"/>
          </a:p>
          <a:p>
            <a:pPr indent="-368300" lvl="0" marL="457200" rtl="0" algn="l">
              <a:spcBef>
                <a:spcPts val="0"/>
              </a:spcBef>
              <a:spcAft>
                <a:spcPts val="0"/>
              </a:spcAft>
              <a:buSzPts val="2200"/>
              <a:buChar char="-"/>
            </a:pPr>
            <a:r>
              <a:rPr lang="en-GB" sz="2200"/>
              <a:t>Improved model based on existing methods</a:t>
            </a:r>
            <a:endParaRPr sz="2200"/>
          </a:p>
          <a:p>
            <a:pPr indent="-368300" lvl="0" marL="457200" rtl="0" algn="l">
              <a:spcBef>
                <a:spcPts val="0"/>
              </a:spcBef>
              <a:spcAft>
                <a:spcPts val="0"/>
              </a:spcAft>
              <a:buSzPts val="2200"/>
              <a:buChar char="-"/>
            </a:pPr>
            <a:r>
              <a:rPr lang="en-GB" sz="2200"/>
              <a:t>Local + global information</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of datasets</a:t>
            </a:r>
            <a:endParaRPr/>
          </a:p>
        </p:txBody>
      </p:sp>
      <p:sp>
        <p:nvSpPr>
          <p:cNvPr id="389" name="Google Shape;3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390" name="Google Shape;390;p32"/>
          <p:cNvGraphicFramePr/>
          <p:nvPr/>
        </p:nvGraphicFramePr>
        <p:xfrm>
          <a:off x="952475" y="1809750"/>
          <a:ext cx="3000000" cy="3000000"/>
        </p:xfrm>
        <a:graphic>
          <a:graphicData uri="http://schemas.openxmlformats.org/drawingml/2006/table">
            <a:tbl>
              <a:tblPr>
                <a:noFill/>
                <a:tableStyleId>{0F70CC00-4E7C-4A7A-BF3D-2A33F1324C09}</a:tableStyleId>
              </a:tblPr>
              <a:tblGrid>
                <a:gridCol w="1206275"/>
                <a:gridCol w="862025"/>
                <a:gridCol w="1034150"/>
                <a:gridCol w="1034150"/>
                <a:gridCol w="1034150"/>
                <a:gridCol w="1034150"/>
                <a:gridCol w="1034150"/>
              </a:tblGrid>
              <a:tr h="381000">
                <a:tc>
                  <a:txBody>
                    <a:bodyPr/>
                    <a:lstStyle/>
                    <a:p>
                      <a:pPr indent="0" lvl="0" marL="0" rtl="0" algn="ctr">
                        <a:spcBef>
                          <a:spcPts val="0"/>
                        </a:spcBef>
                        <a:spcAft>
                          <a:spcPts val="0"/>
                        </a:spcAft>
                        <a:buNone/>
                      </a:pPr>
                      <a:r>
                        <a:rPr b="1" lang="en-GB">
                          <a:solidFill>
                            <a:schemeClr val="dk1"/>
                          </a:solidFill>
                        </a:rPr>
                        <a:t>Dataset</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GB">
                          <a:solidFill>
                            <a:schemeClr val="dk1"/>
                          </a:solidFill>
                        </a:rPr>
                        <a:t>No. of Labels</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GB">
                          <a:solidFill>
                            <a:schemeClr val="dk1"/>
                          </a:solidFill>
                        </a:rPr>
                        <a:t>Avg. Sentence Length</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GB">
                          <a:solidFill>
                            <a:schemeClr val="dk1"/>
                          </a:solidFill>
                        </a:rPr>
                        <a:t>Max. Sentence Length</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GB">
                          <a:solidFill>
                            <a:schemeClr val="dk1"/>
                          </a:solidFill>
                        </a:rPr>
                        <a:t>Train Size</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GB">
                          <a:solidFill>
                            <a:schemeClr val="dk1"/>
                          </a:solidFill>
                        </a:rPr>
                        <a:t>Test Size</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GB">
                          <a:solidFill>
                            <a:schemeClr val="dk1"/>
                          </a:solidFill>
                        </a:rPr>
                        <a:t>Vocab Size</a:t>
                      </a:r>
                      <a:endParaRPr b="1">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dk1"/>
                          </a:solidFill>
                        </a:rPr>
                        <a:t>Crowdflower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73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167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28000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12000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52746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dk1"/>
                          </a:solidFill>
                        </a:rPr>
                        <a:t>WASSA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92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158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500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125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12393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dk1"/>
                          </a:solidFill>
                        </a:rPr>
                        <a:t>Emotions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96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300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16000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4000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15211</a:t>
                      </a:r>
                      <a:endParaRPr>
                        <a:solidFill>
                          <a:schemeClr val="dk1"/>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aphicFrame>
        <p:nvGraphicFramePr>
          <p:cNvPr id="395" name="Google Shape;395;p33"/>
          <p:cNvGraphicFramePr/>
          <p:nvPr/>
        </p:nvGraphicFramePr>
        <p:xfrm>
          <a:off x="376450" y="1174725"/>
          <a:ext cx="3000000" cy="3000000"/>
        </p:xfrm>
        <a:graphic>
          <a:graphicData uri="http://schemas.openxmlformats.org/drawingml/2006/table">
            <a:tbl>
              <a:tblPr>
                <a:noFill/>
                <a:tableStyleId>{761B6857-AE56-4C7A-91EC-9FFAA4F77800}</a:tableStyleId>
              </a:tblPr>
              <a:tblGrid>
                <a:gridCol w="1946650"/>
                <a:gridCol w="2148150"/>
                <a:gridCol w="2148150"/>
                <a:gridCol w="2148150"/>
              </a:tblGrid>
              <a:tr h="302600">
                <a:tc rowSpan="2">
                  <a:txBody>
                    <a:bodyPr/>
                    <a:lstStyle/>
                    <a:p>
                      <a:pPr indent="0" lvl="0" marL="0" rtl="0" algn="l">
                        <a:spcBef>
                          <a:spcPts val="0"/>
                        </a:spcBef>
                        <a:spcAft>
                          <a:spcPts val="0"/>
                        </a:spcAft>
                        <a:buNone/>
                      </a:pPr>
                      <a:r>
                        <a:t/>
                      </a:r>
                      <a:endParaRPr sz="1100">
                        <a:solidFill>
                          <a:schemeClr val="dk1"/>
                        </a:solidFill>
                      </a:endParaRPr>
                    </a:p>
                  </a:txBody>
                  <a:tcPr marT="63500" marB="63500" marR="63500" marL="63500"/>
                </a:tc>
                <a:tc gridSpan="3">
                  <a:txBody>
                    <a:bodyPr/>
                    <a:lstStyle/>
                    <a:p>
                      <a:pPr indent="0" lvl="0" marL="0" rtl="0" algn="ctr">
                        <a:spcBef>
                          <a:spcPts val="0"/>
                        </a:spcBef>
                        <a:spcAft>
                          <a:spcPts val="0"/>
                        </a:spcAft>
                        <a:buNone/>
                      </a:pPr>
                      <a:r>
                        <a:rPr b="1" lang="en-GB" sz="1100">
                          <a:solidFill>
                            <a:schemeClr val="dk1"/>
                          </a:solidFill>
                        </a:rPr>
                        <a:t>Dataset</a:t>
                      </a:r>
                      <a:endParaRPr b="1" sz="1100">
                        <a:solidFill>
                          <a:schemeClr val="dk1"/>
                        </a:solidFill>
                      </a:endParaRPr>
                    </a:p>
                  </a:txBody>
                  <a:tcPr marT="63500" marB="63500" marR="63500" marL="63500"/>
                </a:tc>
                <a:tc hMerge="1"/>
                <a:tc hMerge="1"/>
              </a:tr>
              <a:tr h="302600">
                <a:tc vMerge="1"/>
                <a:tc>
                  <a:txBody>
                    <a:bodyPr/>
                    <a:lstStyle/>
                    <a:p>
                      <a:pPr indent="0" lvl="0" marL="0" rtl="0" algn="ctr">
                        <a:spcBef>
                          <a:spcPts val="0"/>
                        </a:spcBef>
                        <a:spcAft>
                          <a:spcPts val="0"/>
                        </a:spcAft>
                        <a:buNone/>
                      </a:pPr>
                      <a:r>
                        <a:rPr b="1" lang="en-GB" sz="1100">
                          <a:solidFill>
                            <a:schemeClr val="dk1"/>
                          </a:solidFill>
                        </a:rPr>
                        <a:t>Crowdflower</a:t>
                      </a:r>
                      <a:endParaRPr b="1" sz="1100">
                        <a:solidFill>
                          <a:schemeClr val="dk1"/>
                        </a:solidFill>
                      </a:endParaRPr>
                    </a:p>
                  </a:txBody>
                  <a:tcPr marT="63500" marB="63500" marR="63500" marL="63500"/>
                </a:tc>
                <a:tc>
                  <a:txBody>
                    <a:bodyPr/>
                    <a:lstStyle/>
                    <a:p>
                      <a:pPr indent="0" lvl="0" marL="0" rtl="0" algn="ctr">
                        <a:spcBef>
                          <a:spcPts val="0"/>
                        </a:spcBef>
                        <a:spcAft>
                          <a:spcPts val="0"/>
                        </a:spcAft>
                        <a:buNone/>
                      </a:pPr>
                      <a:r>
                        <a:rPr b="1" lang="en-GB" sz="1100">
                          <a:solidFill>
                            <a:schemeClr val="dk1"/>
                          </a:solidFill>
                        </a:rPr>
                        <a:t>WASSA (0.7 threshold)</a:t>
                      </a:r>
                      <a:endParaRPr b="1" sz="1100">
                        <a:solidFill>
                          <a:schemeClr val="dk1"/>
                        </a:solidFill>
                      </a:endParaRPr>
                    </a:p>
                  </a:txBody>
                  <a:tcPr marT="63500" marB="63500" marR="63500" marL="63500"/>
                </a:tc>
                <a:tc>
                  <a:txBody>
                    <a:bodyPr/>
                    <a:lstStyle/>
                    <a:p>
                      <a:pPr indent="0" lvl="0" marL="0" rtl="0" algn="ctr">
                        <a:spcBef>
                          <a:spcPts val="0"/>
                        </a:spcBef>
                        <a:spcAft>
                          <a:spcPts val="0"/>
                        </a:spcAft>
                        <a:buNone/>
                      </a:pPr>
                      <a:r>
                        <a:rPr b="1" lang="en-GB" sz="1100">
                          <a:solidFill>
                            <a:schemeClr val="dk1"/>
                          </a:solidFill>
                        </a:rPr>
                        <a:t>Emotions</a:t>
                      </a:r>
                      <a:endParaRPr b="1" sz="1100">
                        <a:solidFill>
                          <a:schemeClr val="dk1"/>
                        </a:solidFill>
                      </a:endParaRPr>
                    </a:p>
                  </a:txBody>
                  <a:tcPr marT="63500" marB="63500" marR="63500" marL="63500"/>
                </a:tc>
              </a:tr>
              <a:tr h="302600">
                <a:tc>
                  <a:txBody>
                    <a:bodyPr/>
                    <a:lstStyle/>
                    <a:p>
                      <a:pPr indent="0" lvl="0" marL="0" rtl="0" algn="l">
                        <a:spcBef>
                          <a:spcPts val="0"/>
                        </a:spcBef>
                        <a:spcAft>
                          <a:spcPts val="0"/>
                        </a:spcAft>
                        <a:buNone/>
                      </a:pPr>
                      <a:r>
                        <a:rPr b="1" lang="en-GB" sz="1100">
                          <a:solidFill>
                            <a:schemeClr val="dk1"/>
                          </a:solidFill>
                        </a:rPr>
                        <a:t>CNN</a:t>
                      </a:r>
                      <a:endParaRPr b="1" sz="11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0.2506</a:t>
                      </a:r>
                      <a:endParaRPr sz="10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0.8240</a:t>
                      </a:r>
                      <a:endParaRPr sz="10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0.9070</a:t>
                      </a:r>
                      <a:endParaRPr sz="1000">
                        <a:solidFill>
                          <a:schemeClr val="dk1"/>
                        </a:solidFill>
                      </a:endParaRPr>
                    </a:p>
                  </a:txBody>
                  <a:tcPr marT="63500" marB="63500" marR="63500" marL="63500"/>
                </a:tc>
              </a:tr>
              <a:tr h="302600">
                <a:tc>
                  <a:txBody>
                    <a:bodyPr/>
                    <a:lstStyle/>
                    <a:p>
                      <a:pPr indent="0" lvl="0" marL="0" rtl="0" algn="l">
                        <a:spcBef>
                          <a:spcPts val="0"/>
                        </a:spcBef>
                        <a:spcAft>
                          <a:spcPts val="0"/>
                        </a:spcAft>
                        <a:buNone/>
                      </a:pPr>
                      <a:r>
                        <a:rPr b="1" lang="en-GB" sz="1100">
                          <a:solidFill>
                            <a:schemeClr val="dk1"/>
                          </a:solidFill>
                        </a:rPr>
                        <a:t>Bi RNN</a:t>
                      </a:r>
                      <a:endParaRPr b="1" sz="1100">
                        <a:solidFill>
                          <a:schemeClr val="dk1"/>
                        </a:solidFill>
                      </a:endParaRPr>
                    </a:p>
                  </a:txBody>
                  <a:tcPr marT="63500" marB="63500" marR="63500" marL="63500"/>
                </a:tc>
                <a:tc>
                  <a:txBody>
                    <a:bodyPr/>
                    <a:lstStyle/>
                    <a:p>
                      <a:pPr indent="0" lvl="0" marL="0" rtl="0" algn="ctr">
                        <a:spcBef>
                          <a:spcPts val="0"/>
                        </a:spcBef>
                        <a:spcAft>
                          <a:spcPts val="0"/>
                        </a:spcAft>
                        <a:buNone/>
                      </a:pPr>
                      <a:r>
                        <a:rPr lang="en-GB" sz="1050">
                          <a:solidFill>
                            <a:schemeClr val="dk1"/>
                          </a:solidFill>
                        </a:rPr>
                        <a:t>0.2102</a:t>
                      </a:r>
                      <a:endParaRPr sz="1000">
                        <a:solidFill>
                          <a:schemeClr val="dk1"/>
                        </a:solidFill>
                      </a:endParaRPr>
                    </a:p>
                  </a:txBody>
                  <a:tcPr marT="63500" marB="63500" marR="63500" marL="63500"/>
                </a:tc>
                <a:tc>
                  <a:txBody>
                    <a:bodyPr/>
                    <a:lstStyle/>
                    <a:p>
                      <a:pPr indent="0" lvl="0" marL="0" rtl="0" algn="ctr">
                        <a:spcBef>
                          <a:spcPts val="0"/>
                        </a:spcBef>
                        <a:spcAft>
                          <a:spcPts val="0"/>
                        </a:spcAft>
                        <a:buNone/>
                      </a:pPr>
                      <a:r>
                        <a:rPr lang="en-GB" sz="1050">
                          <a:solidFill>
                            <a:schemeClr val="dk1"/>
                          </a:solidFill>
                        </a:rPr>
                        <a:t>0.4521</a:t>
                      </a:r>
                      <a:endParaRPr sz="1050">
                        <a:solidFill>
                          <a:schemeClr val="dk1"/>
                        </a:solidFill>
                        <a:latin typeface="Roboto Mono"/>
                        <a:ea typeface="Roboto Mono"/>
                        <a:cs typeface="Roboto Mono"/>
                        <a:sym typeface="Roboto Mono"/>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0.7875</a:t>
                      </a:r>
                      <a:endParaRPr sz="1000">
                        <a:solidFill>
                          <a:schemeClr val="dk1"/>
                        </a:solidFill>
                      </a:endParaRPr>
                    </a:p>
                  </a:txBody>
                  <a:tcPr marT="63500" marB="63500" marR="63500" marL="63500"/>
                </a:tc>
              </a:tr>
              <a:tr h="302600">
                <a:tc>
                  <a:txBody>
                    <a:bodyPr/>
                    <a:lstStyle/>
                    <a:p>
                      <a:pPr indent="0" lvl="0" marL="0" rtl="0" algn="l">
                        <a:spcBef>
                          <a:spcPts val="0"/>
                        </a:spcBef>
                        <a:spcAft>
                          <a:spcPts val="0"/>
                        </a:spcAft>
                        <a:buNone/>
                      </a:pPr>
                      <a:r>
                        <a:rPr b="1" lang="en-GB" sz="1100">
                          <a:solidFill>
                            <a:schemeClr val="dk1"/>
                          </a:solidFill>
                        </a:rPr>
                        <a:t>Bi LSTM</a:t>
                      </a:r>
                      <a:endParaRPr b="1" sz="11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0.2454</a:t>
                      </a:r>
                      <a:endParaRPr sz="10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0.7040</a:t>
                      </a:r>
                      <a:endParaRPr sz="10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0.9000</a:t>
                      </a:r>
                      <a:endParaRPr sz="1000">
                        <a:solidFill>
                          <a:schemeClr val="dk1"/>
                        </a:solidFill>
                      </a:endParaRPr>
                    </a:p>
                  </a:txBody>
                  <a:tcPr marT="63500" marB="63500" marR="63500" marL="63500"/>
                </a:tc>
              </a:tr>
              <a:tr h="302600">
                <a:tc>
                  <a:txBody>
                    <a:bodyPr/>
                    <a:lstStyle/>
                    <a:p>
                      <a:pPr indent="0" lvl="0" marL="0" rtl="0" algn="l">
                        <a:spcBef>
                          <a:spcPts val="0"/>
                        </a:spcBef>
                        <a:spcAft>
                          <a:spcPts val="0"/>
                        </a:spcAft>
                        <a:buNone/>
                      </a:pPr>
                      <a:r>
                        <a:rPr b="1" lang="en-GB" sz="1100">
                          <a:solidFill>
                            <a:schemeClr val="dk1"/>
                          </a:solidFill>
                        </a:rPr>
                        <a:t>BERT</a:t>
                      </a:r>
                      <a:endParaRPr b="1" sz="11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0.40125</a:t>
                      </a:r>
                      <a:endParaRPr sz="10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0.8886</a:t>
                      </a:r>
                      <a:endParaRPr sz="10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0.9393</a:t>
                      </a:r>
                      <a:endParaRPr sz="1000">
                        <a:solidFill>
                          <a:schemeClr val="dk1"/>
                        </a:solidFill>
                      </a:endParaRPr>
                    </a:p>
                  </a:txBody>
                  <a:tcPr marT="63500" marB="63500" marR="63500" marL="63500"/>
                </a:tc>
              </a:tr>
              <a:tr h="302600">
                <a:tc>
                  <a:txBody>
                    <a:bodyPr/>
                    <a:lstStyle/>
                    <a:p>
                      <a:pPr indent="0" lvl="0" marL="0" rtl="0" algn="l">
                        <a:spcBef>
                          <a:spcPts val="0"/>
                        </a:spcBef>
                        <a:spcAft>
                          <a:spcPts val="0"/>
                        </a:spcAft>
                        <a:buNone/>
                      </a:pPr>
                      <a:r>
                        <a:rPr b="1" lang="en-GB" sz="1100">
                          <a:solidFill>
                            <a:schemeClr val="dk1"/>
                          </a:solidFill>
                        </a:rPr>
                        <a:t>Bi RNN-CNN</a:t>
                      </a:r>
                      <a:endParaRPr b="1" sz="11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0.2915 </a:t>
                      </a:r>
                      <a:endParaRPr sz="10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0.2960 </a:t>
                      </a:r>
                      <a:endParaRPr sz="1000">
                        <a:solidFill>
                          <a:schemeClr val="dk1"/>
                        </a:solidFill>
                      </a:endParaRPr>
                    </a:p>
                  </a:txBody>
                  <a:tcPr marT="63500" marB="63500" marR="63500" marL="63500"/>
                </a:tc>
                <a:tc>
                  <a:txBody>
                    <a:bodyPr/>
                    <a:lstStyle/>
                    <a:p>
                      <a:pPr indent="0" lvl="0" marL="0" rtl="0" algn="ctr">
                        <a:spcBef>
                          <a:spcPts val="0"/>
                        </a:spcBef>
                        <a:spcAft>
                          <a:spcPts val="0"/>
                        </a:spcAft>
                        <a:buNone/>
                      </a:pPr>
                      <a:r>
                        <a:rPr lang="en-GB" sz="1000">
                          <a:solidFill>
                            <a:schemeClr val="dk1"/>
                          </a:solidFill>
                        </a:rPr>
                        <a:t>0.6071</a:t>
                      </a:r>
                      <a:endParaRPr sz="1000">
                        <a:solidFill>
                          <a:schemeClr val="dk1"/>
                        </a:solidFill>
                      </a:endParaRPr>
                    </a:p>
                  </a:txBody>
                  <a:tcPr marT="63500" marB="63500" marR="63500" marL="63500"/>
                </a:tc>
              </a:tr>
              <a:tr h="302600">
                <a:tc>
                  <a:txBody>
                    <a:bodyPr/>
                    <a:lstStyle/>
                    <a:p>
                      <a:pPr indent="0" lvl="0" marL="0" rtl="0" algn="l">
                        <a:spcBef>
                          <a:spcPts val="0"/>
                        </a:spcBef>
                        <a:spcAft>
                          <a:spcPts val="0"/>
                        </a:spcAft>
                        <a:buNone/>
                      </a:pPr>
                      <a:r>
                        <a:rPr b="1" lang="en-GB" sz="1100">
                          <a:solidFill>
                            <a:schemeClr val="dk1"/>
                          </a:solidFill>
                        </a:rPr>
                        <a:t>Bi LSTM-CNN (Glove)</a:t>
                      </a:r>
                      <a:endParaRPr b="1" sz="11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rPr lang="en-GB" sz="1000">
                          <a:solidFill>
                            <a:schemeClr val="dk1"/>
                          </a:solidFill>
                        </a:rPr>
                        <a:t>0.2124</a:t>
                      </a:r>
                      <a:endParaRPr sz="10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rPr lang="en-GB" sz="1000">
                          <a:solidFill>
                            <a:schemeClr val="dk1"/>
                          </a:solidFill>
                        </a:rPr>
                        <a:t>0.7840</a:t>
                      </a:r>
                      <a:endParaRPr sz="10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rPr lang="en-GB" sz="1000">
                          <a:solidFill>
                            <a:schemeClr val="dk1"/>
                          </a:solidFill>
                        </a:rPr>
                        <a:t>0.9262</a:t>
                      </a:r>
                      <a:endParaRPr sz="1000">
                        <a:solidFill>
                          <a:schemeClr val="dk1"/>
                        </a:solidFill>
                      </a:endParaRPr>
                    </a:p>
                  </a:txBody>
                  <a:tcPr marT="63500" marB="63500" marR="63500" marL="63500">
                    <a:solidFill>
                      <a:schemeClr val="accent2"/>
                    </a:solidFill>
                  </a:tcPr>
                </a:tc>
              </a:tr>
              <a:tr h="302600">
                <a:tc>
                  <a:txBody>
                    <a:bodyPr/>
                    <a:lstStyle/>
                    <a:p>
                      <a:pPr indent="0" lvl="0" marL="0" rtl="0" algn="l">
                        <a:spcBef>
                          <a:spcPts val="0"/>
                        </a:spcBef>
                        <a:spcAft>
                          <a:spcPts val="0"/>
                        </a:spcAft>
                        <a:buNone/>
                      </a:pPr>
                      <a:r>
                        <a:rPr b="1" lang="en-GB" sz="1100">
                          <a:solidFill>
                            <a:schemeClr val="dk1"/>
                          </a:solidFill>
                        </a:rPr>
                        <a:t>Bi LSTM-CNN (Glove) +att</a:t>
                      </a:r>
                      <a:endParaRPr b="1" sz="11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rPr lang="en-GB" sz="1000">
                          <a:solidFill>
                            <a:schemeClr val="dk1"/>
                          </a:solidFill>
                        </a:rPr>
                        <a:t>0.2399</a:t>
                      </a:r>
                      <a:endParaRPr sz="10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rPr lang="en-GB" sz="1000">
                          <a:solidFill>
                            <a:schemeClr val="dk1"/>
                          </a:solidFill>
                        </a:rPr>
                        <a:t>0.7760</a:t>
                      </a:r>
                      <a:endParaRPr sz="10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rPr lang="en-GB" sz="1000">
                          <a:solidFill>
                            <a:schemeClr val="dk1"/>
                          </a:solidFill>
                        </a:rPr>
                        <a:t>0.9275</a:t>
                      </a:r>
                      <a:endParaRPr sz="1000">
                        <a:solidFill>
                          <a:schemeClr val="dk1"/>
                        </a:solidFill>
                      </a:endParaRPr>
                    </a:p>
                  </a:txBody>
                  <a:tcPr marT="63500" marB="63500" marR="63500" marL="63500">
                    <a:solidFill>
                      <a:schemeClr val="accent2"/>
                    </a:solidFill>
                  </a:tcPr>
                </a:tc>
              </a:tr>
              <a:tr h="302600">
                <a:tc>
                  <a:txBody>
                    <a:bodyPr/>
                    <a:lstStyle/>
                    <a:p>
                      <a:pPr indent="0" lvl="0" marL="0" rtl="0" algn="l">
                        <a:spcBef>
                          <a:spcPts val="0"/>
                        </a:spcBef>
                        <a:spcAft>
                          <a:spcPts val="0"/>
                        </a:spcAft>
                        <a:buNone/>
                      </a:pPr>
                      <a:r>
                        <a:rPr b="1" lang="en-GB" sz="1100">
                          <a:solidFill>
                            <a:schemeClr val="dk1"/>
                          </a:solidFill>
                        </a:rPr>
                        <a:t>Bi LSTM-CNN (BERT)</a:t>
                      </a:r>
                      <a:endParaRPr b="1" sz="11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t/>
                      </a:r>
                      <a:endParaRPr sz="10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t/>
                      </a:r>
                      <a:endParaRPr sz="10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rPr lang="en-GB" sz="1000">
                          <a:solidFill>
                            <a:schemeClr val="dk1"/>
                          </a:solidFill>
                        </a:rPr>
                        <a:t>0.7865</a:t>
                      </a:r>
                      <a:endParaRPr sz="1000">
                        <a:solidFill>
                          <a:schemeClr val="dk1"/>
                        </a:solidFill>
                      </a:endParaRPr>
                    </a:p>
                  </a:txBody>
                  <a:tcPr marT="63500" marB="63500" marR="63500" marL="63500">
                    <a:solidFill>
                      <a:schemeClr val="accent2"/>
                    </a:solidFill>
                  </a:tcPr>
                </a:tc>
              </a:tr>
              <a:tr h="302600">
                <a:tc>
                  <a:txBody>
                    <a:bodyPr/>
                    <a:lstStyle/>
                    <a:p>
                      <a:pPr indent="0" lvl="0" marL="0" rtl="0" algn="l">
                        <a:spcBef>
                          <a:spcPts val="0"/>
                        </a:spcBef>
                        <a:spcAft>
                          <a:spcPts val="0"/>
                        </a:spcAft>
                        <a:buNone/>
                      </a:pPr>
                      <a:r>
                        <a:rPr b="1" lang="en-GB" sz="1100">
                          <a:solidFill>
                            <a:schemeClr val="dk1"/>
                          </a:solidFill>
                        </a:rPr>
                        <a:t>Bi LSTM-CNN (BERT) +att</a:t>
                      </a:r>
                      <a:endParaRPr b="1" sz="11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t/>
                      </a:r>
                      <a:endParaRPr sz="10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t/>
                      </a:r>
                      <a:endParaRPr sz="1000">
                        <a:solidFill>
                          <a:schemeClr val="dk1"/>
                        </a:solidFill>
                      </a:endParaRPr>
                    </a:p>
                  </a:txBody>
                  <a:tcPr marT="63500" marB="63500" marR="63500" marL="63500">
                    <a:solidFill>
                      <a:schemeClr val="accent2"/>
                    </a:solidFill>
                  </a:tcPr>
                </a:tc>
                <a:tc>
                  <a:txBody>
                    <a:bodyPr/>
                    <a:lstStyle/>
                    <a:p>
                      <a:pPr indent="0" lvl="0" marL="0" rtl="0" algn="ctr">
                        <a:spcBef>
                          <a:spcPts val="0"/>
                        </a:spcBef>
                        <a:spcAft>
                          <a:spcPts val="0"/>
                        </a:spcAft>
                        <a:buNone/>
                      </a:pPr>
                      <a:r>
                        <a:rPr lang="en-GB" sz="1000">
                          <a:solidFill>
                            <a:schemeClr val="dk1"/>
                          </a:solidFill>
                        </a:rPr>
                        <a:t>0.7990</a:t>
                      </a:r>
                      <a:endParaRPr sz="1000">
                        <a:solidFill>
                          <a:schemeClr val="dk1"/>
                        </a:solidFill>
                      </a:endParaRPr>
                    </a:p>
                  </a:txBody>
                  <a:tcPr marT="63500" marB="63500" marR="63500" marL="63500">
                    <a:solidFill>
                      <a:schemeClr val="accent2"/>
                    </a:solidFill>
                  </a:tcPr>
                </a:tc>
              </a:tr>
            </a:tbl>
          </a:graphicData>
        </a:graphic>
      </p:graphicFrame>
      <p:sp>
        <p:nvSpPr>
          <p:cNvPr id="396" name="Google Shape;3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obtained from different models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Effects of Attention</a:t>
            </a:r>
            <a:endParaRPr/>
          </a:p>
        </p:txBody>
      </p:sp>
      <p:pic>
        <p:nvPicPr>
          <p:cNvPr id="402" name="Google Shape;402;p34"/>
          <p:cNvPicPr preferRelativeResize="0"/>
          <p:nvPr/>
        </p:nvPicPr>
        <p:blipFill>
          <a:blip r:embed="rId3">
            <a:alphaModFix/>
          </a:blip>
          <a:stretch>
            <a:fillRect/>
          </a:stretch>
        </p:blipFill>
        <p:spPr>
          <a:xfrm>
            <a:off x="5174888" y="1170125"/>
            <a:ext cx="2733675" cy="1819275"/>
          </a:xfrm>
          <a:prstGeom prst="rect">
            <a:avLst/>
          </a:prstGeom>
          <a:noFill/>
          <a:ln>
            <a:noFill/>
          </a:ln>
        </p:spPr>
      </p:pic>
      <p:pic>
        <p:nvPicPr>
          <p:cNvPr id="403" name="Google Shape;403;p34"/>
          <p:cNvPicPr preferRelativeResize="0"/>
          <p:nvPr/>
        </p:nvPicPr>
        <p:blipFill>
          <a:blip r:embed="rId4">
            <a:alphaModFix/>
          </a:blip>
          <a:stretch>
            <a:fillRect/>
          </a:stretch>
        </p:blipFill>
        <p:spPr>
          <a:xfrm>
            <a:off x="5174900" y="3160350"/>
            <a:ext cx="2733675" cy="1893323"/>
          </a:xfrm>
          <a:prstGeom prst="rect">
            <a:avLst/>
          </a:prstGeom>
          <a:noFill/>
          <a:ln>
            <a:noFill/>
          </a:ln>
        </p:spPr>
      </p:pic>
      <p:pic>
        <p:nvPicPr>
          <p:cNvPr id="404" name="Google Shape;404;p34"/>
          <p:cNvPicPr preferRelativeResize="0"/>
          <p:nvPr/>
        </p:nvPicPr>
        <p:blipFill>
          <a:blip r:embed="rId5">
            <a:alphaModFix/>
          </a:blip>
          <a:stretch>
            <a:fillRect/>
          </a:stretch>
        </p:blipFill>
        <p:spPr>
          <a:xfrm>
            <a:off x="1058650" y="1170125"/>
            <a:ext cx="2770390" cy="1819275"/>
          </a:xfrm>
          <a:prstGeom prst="rect">
            <a:avLst/>
          </a:prstGeom>
          <a:noFill/>
          <a:ln>
            <a:noFill/>
          </a:ln>
        </p:spPr>
      </p:pic>
      <p:pic>
        <p:nvPicPr>
          <p:cNvPr id="405" name="Google Shape;405;p34"/>
          <p:cNvPicPr preferRelativeResize="0"/>
          <p:nvPr/>
        </p:nvPicPr>
        <p:blipFill>
          <a:blip r:embed="rId6">
            <a:alphaModFix/>
          </a:blip>
          <a:stretch>
            <a:fillRect/>
          </a:stretch>
        </p:blipFill>
        <p:spPr>
          <a:xfrm>
            <a:off x="1058649" y="3197375"/>
            <a:ext cx="2761587" cy="1819275"/>
          </a:xfrm>
          <a:prstGeom prst="rect">
            <a:avLst/>
          </a:prstGeom>
          <a:noFill/>
          <a:ln>
            <a:noFill/>
          </a:ln>
        </p:spPr>
      </p:pic>
      <p:sp>
        <p:nvSpPr>
          <p:cNvPr id="406" name="Google Shape;406;p34"/>
          <p:cNvSpPr/>
          <p:nvPr/>
        </p:nvSpPr>
        <p:spPr>
          <a:xfrm>
            <a:off x="2048500" y="2234300"/>
            <a:ext cx="634500" cy="434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34"/>
          <p:cNvCxnSpPr>
            <a:stCxn id="406" idx="6"/>
          </p:cNvCxnSpPr>
          <p:nvPr/>
        </p:nvCxnSpPr>
        <p:spPr>
          <a:xfrm flipH="1" rot="10800000">
            <a:off x="2683000" y="2434850"/>
            <a:ext cx="3395700" cy="16500"/>
          </a:xfrm>
          <a:prstGeom prst="straightConnector1">
            <a:avLst/>
          </a:prstGeom>
          <a:noFill/>
          <a:ln cap="flat" cmpd="sng" w="9525">
            <a:solidFill>
              <a:srgbClr val="FF0000"/>
            </a:solidFill>
            <a:prstDash val="solid"/>
            <a:round/>
            <a:headEnd len="med" w="med" type="none"/>
            <a:tailEnd len="med" w="med" type="triangle"/>
          </a:ln>
        </p:spPr>
      </p:cxnSp>
      <p:sp>
        <p:nvSpPr>
          <p:cNvPr id="408" name="Google Shape;408;p34"/>
          <p:cNvSpPr/>
          <p:nvPr/>
        </p:nvSpPr>
        <p:spPr>
          <a:xfrm rot="1457888">
            <a:off x="1658756" y="3458954"/>
            <a:ext cx="1180360" cy="679127"/>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9" name="Google Shape;409;p34"/>
          <p:cNvCxnSpPr>
            <a:stCxn id="408" idx="6"/>
          </p:cNvCxnSpPr>
          <p:nvPr/>
        </p:nvCxnSpPr>
        <p:spPr>
          <a:xfrm>
            <a:off x="2786836" y="4041368"/>
            <a:ext cx="2958000" cy="174600"/>
          </a:xfrm>
          <a:prstGeom prst="straightConnector1">
            <a:avLst/>
          </a:prstGeom>
          <a:noFill/>
          <a:ln cap="flat" cmpd="sng" w="9525">
            <a:solidFill>
              <a:srgbClr val="FF0000"/>
            </a:solidFill>
            <a:prstDash val="solid"/>
            <a:round/>
            <a:headEnd len="med" w="med" type="none"/>
            <a:tailEnd len="med" w="med" type="triangle"/>
          </a:ln>
        </p:spPr>
      </p:cxnSp>
      <p:sp>
        <p:nvSpPr>
          <p:cNvPr id="410" name="Google Shape;410;p34"/>
          <p:cNvSpPr txBox="1"/>
          <p:nvPr/>
        </p:nvSpPr>
        <p:spPr>
          <a:xfrm>
            <a:off x="122475" y="2616275"/>
            <a:ext cx="105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Oswald"/>
                <a:ea typeface="Oswald"/>
                <a:cs typeface="Oswald"/>
                <a:sym typeface="Oswald"/>
              </a:rPr>
              <a:t>Without </a:t>
            </a:r>
            <a:endParaRPr b="1">
              <a:solidFill>
                <a:schemeClr val="dk1"/>
              </a:solidFill>
              <a:latin typeface="Oswald"/>
              <a:ea typeface="Oswald"/>
              <a:cs typeface="Oswald"/>
              <a:sym typeface="Oswald"/>
            </a:endParaRPr>
          </a:p>
          <a:p>
            <a:pPr indent="0" lvl="0" marL="0" rtl="0" algn="l">
              <a:spcBef>
                <a:spcPts val="0"/>
              </a:spcBef>
              <a:spcAft>
                <a:spcPts val="0"/>
              </a:spcAft>
              <a:buNone/>
            </a:pPr>
            <a:r>
              <a:rPr b="1" lang="en-GB">
                <a:solidFill>
                  <a:schemeClr val="dk1"/>
                </a:solidFill>
                <a:latin typeface="Oswald"/>
                <a:ea typeface="Oswald"/>
                <a:cs typeface="Oswald"/>
                <a:sym typeface="Oswald"/>
              </a:rPr>
              <a:t>Attention</a:t>
            </a:r>
            <a:endParaRPr b="1">
              <a:solidFill>
                <a:schemeClr val="dk1"/>
              </a:solidFill>
              <a:latin typeface="Oswald"/>
              <a:ea typeface="Oswald"/>
              <a:cs typeface="Oswald"/>
              <a:sym typeface="Oswald"/>
            </a:endParaRPr>
          </a:p>
        </p:txBody>
      </p:sp>
      <p:sp>
        <p:nvSpPr>
          <p:cNvPr id="411" name="Google Shape;411;p34"/>
          <p:cNvSpPr txBox="1"/>
          <p:nvPr/>
        </p:nvSpPr>
        <p:spPr>
          <a:xfrm>
            <a:off x="3973225" y="2668400"/>
            <a:ext cx="105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Oswald"/>
                <a:ea typeface="Oswald"/>
                <a:cs typeface="Oswald"/>
                <a:sym typeface="Oswald"/>
              </a:rPr>
              <a:t>With</a:t>
            </a:r>
            <a:endParaRPr b="1">
              <a:solidFill>
                <a:schemeClr val="dk1"/>
              </a:solidFill>
              <a:latin typeface="Oswald"/>
              <a:ea typeface="Oswald"/>
              <a:cs typeface="Oswald"/>
              <a:sym typeface="Oswald"/>
            </a:endParaRPr>
          </a:p>
          <a:p>
            <a:pPr indent="0" lvl="0" marL="0" rtl="0" algn="l">
              <a:spcBef>
                <a:spcPts val="0"/>
              </a:spcBef>
              <a:spcAft>
                <a:spcPts val="0"/>
              </a:spcAft>
              <a:buNone/>
            </a:pPr>
            <a:r>
              <a:rPr b="1" lang="en-GB">
                <a:solidFill>
                  <a:schemeClr val="dk1"/>
                </a:solidFill>
                <a:latin typeface="Oswald"/>
                <a:ea typeface="Oswald"/>
                <a:cs typeface="Oswald"/>
                <a:sym typeface="Oswald"/>
              </a:rPr>
              <a:t>Attention</a:t>
            </a:r>
            <a:endParaRPr b="1">
              <a:solidFill>
                <a:schemeClr val="dk1"/>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Attempt to Detect Emotion</a:t>
            </a:r>
            <a:endParaRPr/>
          </a:p>
        </p:txBody>
      </p:sp>
      <p:sp>
        <p:nvSpPr>
          <p:cNvPr id="417" name="Google Shape;417;p35"/>
          <p:cNvSpPr txBox="1"/>
          <p:nvPr>
            <p:ph idx="1" type="body"/>
          </p:nvPr>
        </p:nvSpPr>
        <p:spPr>
          <a:xfrm>
            <a:off x="261075" y="93985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solidFill>
                  <a:schemeClr val="dk1"/>
                </a:solidFill>
                <a:latin typeface="Oswald"/>
                <a:ea typeface="Oswald"/>
                <a:cs typeface="Oswald"/>
                <a:sym typeface="Oswald"/>
              </a:rPr>
              <a:t>Local Emotion</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Input: </a:t>
            </a:r>
            <a:r>
              <a:rPr lang="en-GB" sz="5600">
                <a:solidFill>
                  <a:schemeClr val="lt2"/>
                </a:solidFill>
                <a:latin typeface="Oswald"/>
                <a:ea typeface="Oswald"/>
                <a:cs typeface="Oswald"/>
                <a:sym typeface="Oswald"/>
              </a:rPr>
              <a:t>‘A wonderful day’</a:t>
            </a:r>
            <a:endParaRPr sz="5600">
              <a:solidFill>
                <a:schemeClr val="lt2"/>
              </a:solidFill>
              <a:latin typeface="Oswald"/>
              <a:ea typeface="Oswald"/>
              <a:cs typeface="Oswald"/>
              <a:sym typeface="Oswald"/>
            </a:endParaRPr>
          </a:p>
          <a:p>
            <a:pPr indent="0" lvl="0" marL="0" rtl="0" algn="l">
              <a:lnSpc>
                <a:spcPct val="100000"/>
              </a:lnSpc>
              <a:spcBef>
                <a:spcPts val="0"/>
              </a:spcBef>
              <a:spcAft>
                <a:spcPts val="0"/>
              </a:spcAft>
              <a:buNone/>
            </a:pPr>
            <a:r>
              <a:rPr lang="en-GB" sz="5600">
                <a:solidFill>
                  <a:schemeClr val="dk1"/>
                </a:solidFill>
                <a:latin typeface="Oswald"/>
                <a:ea typeface="Oswald"/>
                <a:cs typeface="Oswald"/>
                <a:sym typeface="Oswald"/>
              </a:rPr>
              <a:t>Output: </a:t>
            </a:r>
            <a:endParaRPr sz="56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rPr lang="en-GB" sz="5600">
                <a:solidFill>
                  <a:schemeClr val="dk1"/>
                </a:solidFill>
                <a:latin typeface="Oswald"/>
                <a:ea typeface="Oswald"/>
                <a:cs typeface="Oswald"/>
                <a:sym typeface="Oswald"/>
              </a:rPr>
              <a:t>[0.004831992089748383, 0.002158567076548934, </a:t>
            </a:r>
            <a:r>
              <a:rPr lang="en-GB" sz="5600">
                <a:solidFill>
                  <a:srgbClr val="CC0000"/>
                </a:solidFill>
                <a:latin typeface="Oswald"/>
                <a:ea typeface="Oswald"/>
                <a:cs typeface="Oswald"/>
                <a:sym typeface="Oswald"/>
              </a:rPr>
              <a:t>0.8076752424240112</a:t>
            </a:r>
            <a:r>
              <a:rPr lang="en-GB" sz="5600">
                <a:solidFill>
                  <a:schemeClr val="dk1"/>
                </a:solidFill>
                <a:latin typeface="Oswald"/>
                <a:ea typeface="Oswald"/>
                <a:cs typeface="Oswald"/>
                <a:sym typeface="Oswald"/>
              </a:rPr>
              <a:t>, 0.15726424753665924,</a:t>
            </a:r>
            <a:r>
              <a:rPr lang="en-GB" sz="5600">
                <a:solidFill>
                  <a:schemeClr val="dk1"/>
                </a:solidFill>
                <a:latin typeface="Oswald"/>
                <a:ea typeface="Oswald"/>
                <a:cs typeface="Oswald"/>
                <a:sym typeface="Oswald"/>
              </a:rPr>
              <a:t> </a:t>
            </a:r>
            <a:r>
              <a:rPr lang="en-GB" sz="5600">
                <a:solidFill>
                  <a:schemeClr val="dk1"/>
                </a:solidFill>
                <a:latin typeface="Oswald"/>
                <a:ea typeface="Oswald"/>
                <a:cs typeface="Oswald"/>
                <a:sym typeface="Oswald"/>
              </a:rPr>
              <a:t>0.010409458540380001, 0.017660509794950485]</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a:t>
            </a:r>
            <a:r>
              <a:rPr lang="en-GB" sz="5600">
                <a:solidFill>
                  <a:srgbClr val="DD7E6B"/>
                </a:solidFill>
                <a:latin typeface="Oswald"/>
                <a:ea typeface="Oswald"/>
                <a:cs typeface="Oswald"/>
                <a:sym typeface="Oswald"/>
              </a:rPr>
              <a:t> joy</a:t>
            </a:r>
            <a:endParaRPr sz="5600">
              <a:solidFill>
                <a:srgbClr val="DD7E6B"/>
              </a:solidFill>
              <a:latin typeface="Oswald"/>
              <a:ea typeface="Oswald"/>
              <a:cs typeface="Oswald"/>
              <a:sym typeface="Oswald"/>
            </a:endParaRPr>
          </a:p>
          <a:p>
            <a:pPr indent="0" lvl="0" marL="0" rtl="0" algn="l">
              <a:spcBef>
                <a:spcPts val="0"/>
              </a:spcBef>
              <a:spcAft>
                <a:spcPts val="0"/>
              </a:spcAft>
              <a:buNone/>
            </a:pPr>
            <a:r>
              <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Global Emotion</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Input: </a:t>
            </a:r>
            <a:r>
              <a:rPr lang="en-GB" sz="5600">
                <a:solidFill>
                  <a:schemeClr val="lt2"/>
                </a:solidFill>
                <a:latin typeface="Oswald"/>
                <a:ea typeface="Oswald"/>
                <a:cs typeface="Oswald"/>
                <a:sym typeface="Oswald"/>
              </a:rPr>
              <a:t>'i am not like everyone around me who are leading great lives and doing well at work.'</a:t>
            </a:r>
            <a:endParaRPr sz="5600">
              <a:solidFill>
                <a:schemeClr val="lt2"/>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output:</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[0.000549889518879354, 0.0001760266604833305, </a:t>
            </a:r>
            <a:r>
              <a:rPr lang="en-GB" sz="5600">
                <a:solidFill>
                  <a:srgbClr val="CC0000"/>
                </a:solidFill>
                <a:latin typeface="Oswald"/>
                <a:ea typeface="Oswald"/>
                <a:cs typeface="Oswald"/>
                <a:sym typeface="Oswald"/>
              </a:rPr>
              <a:t>0.8754567503929138</a:t>
            </a:r>
            <a:r>
              <a:rPr lang="en-GB" sz="5600">
                <a:solidFill>
                  <a:schemeClr val="dk1"/>
                </a:solidFill>
                <a:latin typeface="Oswald"/>
                <a:ea typeface="Oswald"/>
                <a:cs typeface="Oswald"/>
                <a:sym typeface="Oswald"/>
              </a:rPr>
              <a:t>, 0.01664547063410282, </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0.107157863676548, 1.3987215425004251e-05]</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a:t>
            </a:r>
            <a:r>
              <a:rPr lang="en-GB" sz="5600">
                <a:solidFill>
                  <a:srgbClr val="DD7E6B"/>
                </a:solidFill>
                <a:latin typeface="Oswald"/>
                <a:ea typeface="Oswald"/>
                <a:cs typeface="Oswald"/>
                <a:sym typeface="Oswald"/>
              </a:rPr>
              <a:t> joy</a:t>
            </a:r>
            <a:endParaRPr sz="5600">
              <a:solidFill>
                <a:srgbClr val="DD7E6B"/>
              </a:solidFill>
              <a:latin typeface="Oswald"/>
              <a:ea typeface="Oswald"/>
              <a:cs typeface="Oswald"/>
              <a:sym typeface="Oswald"/>
            </a:endParaRPr>
          </a:p>
          <a:p>
            <a:pPr indent="0" lvl="0" marL="0" rtl="0" algn="l">
              <a:spcBef>
                <a:spcPts val="0"/>
              </a:spcBef>
              <a:spcAft>
                <a:spcPts val="0"/>
              </a:spcAft>
              <a:buNone/>
            </a:pPr>
            <a:r>
              <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Input:</a:t>
            </a:r>
            <a:r>
              <a:rPr lang="en-GB" sz="5600">
                <a:solidFill>
                  <a:schemeClr val="lt2"/>
                </a:solidFill>
                <a:latin typeface="Oswald"/>
                <a:ea typeface="Oswald"/>
                <a:cs typeface="Oswald"/>
                <a:sym typeface="Oswald"/>
              </a:rPr>
              <a:t> 'i went to work in the morning and worked overtime and cried when i got home'</a:t>
            </a:r>
            <a:endParaRPr sz="5600">
              <a:solidFill>
                <a:schemeClr val="lt2"/>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output:</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[0.005073187872767448, 0.00014828183338977396, 0.12221956998109818, 0.0001271497312700376, </a:t>
            </a:r>
            <a:r>
              <a:rPr lang="en-GB" sz="5600">
                <a:solidFill>
                  <a:srgbClr val="CC0000"/>
                </a:solidFill>
                <a:latin typeface="Oswald"/>
                <a:ea typeface="Oswald"/>
                <a:cs typeface="Oswald"/>
                <a:sym typeface="Oswald"/>
              </a:rPr>
              <a:t>0.8724318146705627</a:t>
            </a:r>
            <a:r>
              <a:rPr lang="en-GB" sz="5600">
                <a:solidFill>
                  <a:schemeClr val="dk1"/>
                </a:solidFill>
                <a:latin typeface="Oswald"/>
                <a:ea typeface="Oswald"/>
                <a:cs typeface="Oswald"/>
                <a:sym typeface="Oswald"/>
              </a:rPr>
              <a:t>, 1.2256062831283998e-08]</a:t>
            </a:r>
            <a:endParaRPr sz="5600">
              <a:solidFill>
                <a:schemeClr val="dk1"/>
              </a:solidFill>
              <a:latin typeface="Oswald"/>
              <a:ea typeface="Oswald"/>
              <a:cs typeface="Oswald"/>
              <a:sym typeface="Oswald"/>
            </a:endParaRPr>
          </a:p>
          <a:p>
            <a:pPr indent="0" lvl="0" marL="0" rtl="0" algn="l">
              <a:spcBef>
                <a:spcPts val="0"/>
              </a:spcBef>
              <a:spcAft>
                <a:spcPts val="0"/>
              </a:spcAft>
              <a:buNone/>
            </a:pPr>
            <a:r>
              <a:rPr lang="en-GB" sz="5600">
                <a:solidFill>
                  <a:schemeClr val="dk1"/>
                </a:solidFill>
                <a:latin typeface="Oswald"/>
                <a:ea typeface="Oswald"/>
                <a:cs typeface="Oswald"/>
                <a:sym typeface="Oswald"/>
              </a:rPr>
              <a:t>→</a:t>
            </a:r>
            <a:r>
              <a:rPr lang="en-GB" sz="5600">
                <a:solidFill>
                  <a:srgbClr val="DD7E6B"/>
                </a:solidFill>
                <a:latin typeface="Oswald"/>
                <a:ea typeface="Oswald"/>
                <a:cs typeface="Oswald"/>
                <a:sym typeface="Oswald"/>
              </a:rPr>
              <a:t> sadness</a:t>
            </a:r>
            <a:endParaRPr sz="5600">
              <a:solidFill>
                <a:srgbClr val="DD7E6B"/>
              </a:solidFill>
              <a:latin typeface="Oswald"/>
              <a:ea typeface="Oswald"/>
              <a:cs typeface="Oswald"/>
              <a:sym typeface="Oswald"/>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300"/>
              <a:t>Thank You!</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823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700"/>
              <a:t>Existing techniques</a:t>
            </a:r>
            <a:endParaRPr sz="4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CNN</a:t>
            </a:r>
            <a:endParaRPr/>
          </a:p>
        </p:txBody>
      </p:sp>
      <p:pic>
        <p:nvPicPr>
          <p:cNvPr id="77" name="Google Shape;77;p16"/>
          <p:cNvPicPr preferRelativeResize="0"/>
          <p:nvPr/>
        </p:nvPicPr>
        <p:blipFill rotWithShape="1">
          <a:blip r:embed="rId3">
            <a:alphaModFix/>
          </a:blip>
          <a:srcRect b="24924" l="0" r="3864" t="0"/>
          <a:stretch/>
        </p:blipFill>
        <p:spPr>
          <a:xfrm>
            <a:off x="85775" y="951100"/>
            <a:ext cx="8050301" cy="3097425"/>
          </a:xfrm>
          <a:prstGeom prst="rect">
            <a:avLst/>
          </a:prstGeom>
          <a:noFill/>
          <a:ln>
            <a:noFill/>
          </a:ln>
        </p:spPr>
      </p:pic>
      <p:sp>
        <p:nvSpPr>
          <p:cNvPr id="78" name="Google Shape;78;p16"/>
          <p:cNvSpPr txBox="1"/>
          <p:nvPr/>
        </p:nvSpPr>
        <p:spPr>
          <a:xfrm>
            <a:off x="5180175" y="4115150"/>
            <a:ext cx="1199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Average"/>
                <a:ea typeface="Average"/>
                <a:cs typeface="Average"/>
                <a:sym typeface="Average"/>
              </a:rPr>
              <a:t>Max pooling</a:t>
            </a:r>
            <a:endParaRPr sz="2200">
              <a:solidFill>
                <a:schemeClr val="dk1"/>
              </a:solidFill>
              <a:latin typeface="Average"/>
              <a:ea typeface="Average"/>
              <a:cs typeface="Average"/>
              <a:sym typeface="Average"/>
            </a:endParaRPr>
          </a:p>
        </p:txBody>
      </p:sp>
      <p:sp>
        <p:nvSpPr>
          <p:cNvPr id="79" name="Google Shape;79;p16"/>
          <p:cNvSpPr txBox="1"/>
          <p:nvPr/>
        </p:nvSpPr>
        <p:spPr>
          <a:xfrm>
            <a:off x="949700" y="4115150"/>
            <a:ext cx="1815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Average"/>
                <a:ea typeface="Average"/>
                <a:cs typeface="Average"/>
                <a:sym typeface="Average"/>
              </a:rPr>
              <a:t>Word embeddings</a:t>
            </a:r>
            <a:endParaRPr sz="2200">
              <a:solidFill>
                <a:schemeClr val="dk1"/>
              </a:solidFill>
              <a:latin typeface="Average"/>
              <a:ea typeface="Average"/>
              <a:cs typeface="Average"/>
              <a:sym typeface="Average"/>
            </a:endParaRPr>
          </a:p>
        </p:txBody>
      </p:sp>
      <p:sp>
        <p:nvSpPr>
          <p:cNvPr id="80" name="Google Shape;80;p16"/>
          <p:cNvSpPr txBox="1"/>
          <p:nvPr/>
        </p:nvSpPr>
        <p:spPr>
          <a:xfrm>
            <a:off x="3669475" y="4115150"/>
            <a:ext cx="1199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Average"/>
                <a:ea typeface="Average"/>
                <a:cs typeface="Average"/>
                <a:sym typeface="Average"/>
              </a:rPr>
              <a:t>Feature map</a:t>
            </a:r>
            <a:endParaRPr sz="2200">
              <a:solidFill>
                <a:schemeClr val="dk1"/>
              </a:solidFill>
              <a:latin typeface="Average"/>
              <a:ea typeface="Average"/>
              <a:cs typeface="Average"/>
              <a:sym typeface="Average"/>
            </a:endParaRPr>
          </a:p>
        </p:txBody>
      </p:sp>
      <p:cxnSp>
        <p:nvCxnSpPr>
          <p:cNvPr id="81" name="Google Shape;81;p16"/>
          <p:cNvCxnSpPr/>
          <p:nvPr/>
        </p:nvCxnSpPr>
        <p:spPr>
          <a:xfrm flipH="1">
            <a:off x="4254725" y="3701400"/>
            <a:ext cx="146100" cy="528300"/>
          </a:xfrm>
          <a:prstGeom prst="straightConnector1">
            <a:avLst/>
          </a:prstGeom>
          <a:noFill/>
          <a:ln cap="flat" cmpd="sng" w="38100">
            <a:solidFill>
              <a:srgbClr val="980000"/>
            </a:solidFill>
            <a:prstDash val="solid"/>
            <a:round/>
            <a:headEnd len="med" w="med" type="stealth"/>
            <a:tailEnd len="med" w="med" type="none"/>
          </a:ln>
        </p:spPr>
      </p:cxnSp>
      <p:cxnSp>
        <p:nvCxnSpPr>
          <p:cNvPr id="82" name="Google Shape;82;p16"/>
          <p:cNvCxnSpPr/>
          <p:nvPr/>
        </p:nvCxnSpPr>
        <p:spPr>
          <a:xfrm>
            <a:off x="5500975" y="3172750"/>
            <a:ext cx="6300" cy="1056900"/>
          </a:xfrm>
          <a:prstGeom prst="straightConnector1">
            <a:avLst/>
          </a:prstGeom>
          <a:noFill/>
          <a:ln cap="flat" cmpd="sng" w="38100">
            <a:solidFill>
              <a:srgbClr val="980000"/>
            </a:solidFill>
            <a:prstDash val="solid"/>
            <a:round/>
            <a:headEnd len="med" w="med" type="stealth"/>
            <a:tailEnd len="med" w="med" type="none"/>
          </a:ln>
        </p:spPr>
      </p:cxnSp>
      <p:sp>
        <p:nvSpPr>
          <p:cNvPr id="83" name="Google Shape;83;p16"/>
          <p:cNvSpPr txBox="1"/>
          <p:nvPr/>
        </p:nvSpPr>
        <p:spPr>
          <a:xfrm>
            <a:off x="6690875" y="4229650"/>
            <a:ext cx="1199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Average"/>
                <a:ea typeface="Average"/>
                <a:cs typeface="Average"/>
                <a:sym typeface="Average"/>
              </a:rPr>
              <a:t>dropout</a:t>
            </a:r>
            <a:endParaRPr sz="2200">
              <a:solidFill>
                <a:schemeClr val="dk1"/>
              </a:solidFill>
              <a:latin typeface="Average"/>
              <a:ea typeface="Average"/>
              <a:cs typeface="Average"/>
              <a:sym typeface="Average"/>
            </a:endParaRPr>
          </a:p>
        </p:txBody>
      </p:sp>
      <p:cxnSp>
        <p:nvCxnSpPr>
          <p:cNvPr id="84" name="Google Shape;84;p16"/>
          <p:cNvCxnSpPr/>
          <p:nvPr/>
        </p:nvCxnSpPr>
        <p:spPr>
          <a:xfrm>
            <a:off x="6972575" y="2815575"/>
            <a:ext cx="192300" cy="1537800"/>
          </a:xfrm>
          <a:prstGeom prst="straightConnector1">
            <a:avLst/>
          </a:prstGeom>
          <a:noFill/>
          <a:ln cap="flat" cmpd="sng" w="38100">
            <a:solidFill>
              <a:srgbClr val="980000"/>
            </a:solidFill>
            <a:prstDash val="solid"/>
            <a:round/>
            <a:headEnd len="med" w="med" type="stealth"/>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Bidirectional RNN</a:t>
            </a:r>
            <a:endParaRPr/>
          </a:p>
        </p:txBody>
      </p:sp>
      <p:pic>
        <p:nvPicPr>
          <p:cNvPr id="90" name="Google Shape;90;p17"/>
          <p:cNvPicPr preferRelativeResize="0"/>
          <p:nvPr/>
        </p:nvPicPr>
        <p:blipFill>
          <a:blip r:embed="rId3">
            <a:alphaModFix amt="93000"/>
          </a:blip>
          <a:stretch>
            <a:fillRect/>
          </a:stretch>
        </p:blipFill>
        <p:spPr>
          <a:xfrm>
            <a:off x="69850" y="1105150"/>
            <a:ext cx="8941350" cy="3159900"/>
          </a:xfrm>
          <a:prstGeom prst="rect">
            <a:avLst/>
          </a:prstGeom>
          <a:noFill/>
          <a:ln>
            <a:noFill/>
          </a:ln>
        </p:spPr>
      </p:pic>
      <p:sp>
        <p:nvSpPr>
          <p:cNvPr id="91" name="Google Shape;91;p17"/>
          <p:cNvSpPr/>
          <p:nvPr/>
        </p:nvSpPr>
        <p:spPr>
          <a:xfrm>
            <a:off x="3657875" y="2715550"/>
            <a:ext cx="4100400" cy="4584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3310200" y="2113350"/>
            <a:ext cx="4100400" cy="4584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5595000" y="341550"/>
            <a:ext cx="181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Average"/>
                <a:ea typeface="Average"/>
                <a:cs typeface="Average"/>
                <a:sym typeface="Average"/>
              </a:rPr>
              <a:t>Left context</a:t>
            </a:r>
            <a:endParaRPr sz="2200">
              <a:solidFill>
                <a:schemeClr val="dk1"/>
              </a:solidFill>
              <a:latin typeface="Average"/>
              <a:ea typeface="Average"/>
              <a:cs typeface="Average"/>
              <a:sym typeface="Average"/>
            </a:endParaRPr>
          </a:p>
        </p:txBody>
      </p:sp>
      <p:sp>
        <p:nvSpPr>
          <p:cNvPr id="94" name="Google Shape;94;p17"/>
          <p:cNvSpPr txBox="1"/>
          <p:nvPr/>
        </p:nvSpPr>
        <p:spPr>
          <a:xfrm>
            <a:off x="5516925" y="4265050"/>
            <a:ext cx="181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Average"/>
                <a:ea typeface="Average"/>
                <a:cs typeface="Average"/>
                <a:sym typeface="Average"/>
              </a:rPr>
              <a:t>Right context</a:t>
            </a:r>
            <a:endParaRPr sz="2200">
              <a:solidFill>
                <a:schemeClr val="dk1"/>
              </a:solidFill>
              <a:latin typeface="Average"/>
              <a:ea typeface="Average"/>
              <a:cs typeface="Average"/>
              <a:sym typeface="Average"/>
            </a:endParaRPr>
          </a:p>
        </p:txBody>
      </p:sp>
      <p:cxnSp>
        <p:nvCxnSpPr>
          <p:cNvPr id="95" name="Google Shape;95;p17"/>
          <p:cNvCxnSpPr/>
          <p:nvPr/>
        </p:nvCxnSpPr>
        <p:spPr>
          <a:xfrm>
            <a:off x="6358225" y="3201325"/>
            <a:ext cx="240600" cy="1266300"/>
          </a:xfrm>
          <a:prstGeom prst="straightConnector1">
            <a:avLst/>
          </a:prstGeom>
          <a:noFill/>
          <a:ln cap="flat" cmpd="sng" w="38100">
            <a:solidFill>
              <a:srgbClr val="CC0000"/>
            </a:solidFill>
            <a:prstDash val="solid"/>
            <a:round/>
            <a:headEnd len="med" w="med" type="stealth"/>
            <a:tailEnd len="med" w="med" type="none"/>
          </a:ln>
        </p:spPr>
      </p:cxnSp>
      <p:cxnSp>
        <p:nvCxnSpPr>
          <p:cNvPr id="96" name="Google Shape;96;p17"/>
          <p:cNvCxnSpPr>
            <a:endCxn id="93" idx="2"/>
          </p:cNvCxnSpPr>
          <p:nvPr/>
        </p:nvCxnSpPr>
        <p:spPr>
          <a:xfrm flipH="1" rot="10800000">
            <a:off x="6058200" y="864750"/>
            <a:ext cx="444600" cy="1265100"/>
          </a:xfrm>
          <a:prstGeom prst="straightConnector1">
            <a:avLst/>
          </a:prstGeom>
          <a:noFill/>
          <a:ln cap="flat" cmpd="sng" w="38100">
            <a:solidFill>
              <a:srgbClr val="CC0000"/>
            </a:solidFill>
            <a:prstDash val="solid"/>
            <a:round/>
            <a:headEnd len="med" w="med" type="stealth"/>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Bidirectional LSTM</a:t>
            </a:r>
            <a:endParaRPr/>
          </a:p>
        </p:txBody>
      </p:sp>
      <p:pic>
        <p:nvPicPr>
          <p:cNvPr id="102" name="Google Shape;102;p18"/>
          <p:cNvPicPr preferRelativeResize="0"/>
          <p:nvPr/>
        </p:nvPicPr>
        <p:blipFill>
          <a:blip r:embed="rId3">
            <a:alphaModFix amt="80000"/>
          </a:blip>
          <a:stretch>
            <a:fillRect/>
          </a:stretch>
        </p:blipFill>
        <p:spPr>
          <a:xfrm>
            <a:off x="2034500" y="1403300"/>
            <a:ext cx="4211649" cy="3274649"/>
          </a:xfrm>
          <a:prstGeom prst="rect">
            <a:avLst/>
          </a:prstGeom>
          <a:noFill/>
          <a:ln>
            <a:noFill/>
          </a:ln>
        </p:spPr>
      </p:pic>
      <p:sp>
        <p:nvSpPr>
          <p:cNvPr id="103" name="Google Shape;103;p18"/>
          <p:cNvSpPr/>
          <p:nvPr/>
        </p:nvSpPr>
        <p:spPr>
          <a:xfrm>
            <a:off x="2223375" y="2363175"/>
            <a:ext cx="4100400" cy="4584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4285875" y="591375"/>
            <a:ext cx="181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Average"/>
                <a:ea typeface="Average"/>
                <a:cs typeface="Average"/>
                <a:sym typeface="Average"/>
              </a:rPr>
              <a:t>Cell State</a:t>
            </a:r>
            <a:endParaRPr sz="2200">
              <a:solidFill>
                <a:schemeClr val="dk1"/>
              </a:solidFill>
              <a:latin typeface="Average"/>
              <a:ea typeface="Average"/>
              <a:cs typeface="Average"/>
              <a:sym typeface="Average"/>
            </a:endParaRPr>
          </a:p>
        </p:txBody>
      </p:sp>
      <p:cxnSp>
        <p:nvCxnSpPr>
          <p:cNvPr id="105" name="Google Shape;105;p18"/>
          <p:cNvCxnSpPr>
            <a:endCxn id="104" idx="2"/>
          </p:cNvCxnSpPr>
          <p:nvPr/>
        </p:nvCxnSpPr>
        <p:spPr>
          <a:xfrm flipH="1" rot="10800000">
            <a:off x="4749075" y="1114575"/>
            <a:ext cx="444600" cy="1265100"/>
          </a:xfrm>
          <a:prstGeom prst="straightConnector1">
            <a:avLst/>
          </a:prstGeom>
          <a:noFill/>
          <a:ln cap="flat" cmpd="sng" w="38100">
            <a:solidFill>
              <a:srgbClr val="CC0000"/>
            </a:solidFill>
            <a:prstDash val="solid"/>
            <a:round/>
            <a:headEnd len="med" w="med" type="stealth"/>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BERT</a:t>
            </a:r>
            <a:endParaRPr/>
          </a:p>
        </p:txBody>
      </p:sp>
      <p:pic>
        <p:nvPicPr>
          <p:cNvPr id="111" name="Google Shape;111;p19"/>
          <p:cNvPicPr preferRelativeResize="0"/>
          <p:nvPr/>
        </p:nvPicPr>
        <p:blipFill>
          <a:blip r:embed="rId3">
            <a:alphaModFix/>
          </a:blip>
          <a:stretch>
            <a:fillRect/>
          </a:stretch>
        </p:blipFill>
        <p:spPr>
          <a:xfrm>
            <a:off x="311700" y="1017725"/>
            <a:ext cx="5870864" cy="397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1823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700"/>
              <a:t>Our Method</a:t>
            </a:r>
            <a:endParaRPr sz="4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 processing</a:t>
            </a:r>
            <a:endParaRPr/>
          </a:p>
        </p:txBody>
      </p:sp>
      <p:sp>
        <p:nvSpPr>
          <p:cNvPr id="122" name="Google Shape;122;p21"/>
          <p:cNvSpPr txBox="1"/>
          <p:nvPr>
            <p:ph idx="1" type="body"/>
          </p:nvPr>
        </p:nvSpPr>
        <p:spPr>
          <a:xfrm>
            <a:off x="311700" y="1152475"/>
            <a:ext cx="8520600" cy="37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One hot encoding on sentiments:</a:t>
            </a:r>
            <a:endParaRPr sz="2000"/>
          </a:p>
          <a:p>
            <a:pPr indent="0" lvl="0" marL="457200" rtl="0" algn="l">
              <a:spcBef>
                <a:spcPts val="1200"/>
              </a:spcBef>
              <a:spcAft>
                <a:spcPts val="0"/>
              </a:spcAft>
              <a:buNone/>
            </a:pPr>
            <a:r>
              <a:rPr lang="en-GB" sz="2000"/>
              <a:t>Eg.</a:t>
            </a:r>
            <a:endParaRPr sz="2000"/>
          </a:p>
          <a:p>
            <a:pPr indent="0" lvl="0" marL="457200" rtl="0" algn="l">
              <a:spcBef>
                <a:spcPts val="1200"/>
              </a:spcBef>
              <a:spcAft>
                <a:spcPts val="0"/>
              </a:spcAft>
              <a:buNone/>
            </a:pPr>
            <a:r>
              <a:rPr lang="en-GB" sz="2000"/>
              <a:t>‘Joy’ → [1, 0, </a:t>
            </a:r>
            <a:r>
              <a:rPr lang="en-GB" sz="2000"/>
              <a:t>0, 0, 0, 0, 0]</a:t>
            </a:r>
            <a:endParaRPr sz="2000"/>
          </a:p>
          <a:p>
            <a:pPr indent="0" lvl="0" marL="457200" rtl="0" algn="l">
              <a:spcBef>
                <a:spcPts val="1200"/>
              </a:spcBef>
              <a:spcAft>
                <a:spcPts val="0"/>
              </a:spcAft>
              <a:buNone/>
            </a:pPr>
            <a:r>
              <a:rPr lang="en-GB" sz="2000"/>
              <a:t>‘Anger’ → [0, 1, 0, 0, 0, 0, 0]</a:t>
            </a:r>
            <a:endParaRPr sz="2000"/>
          </a:p>
          <a:p>
            <a:pPr indent="0" lvl="0" marL="457200" rtl="0" algn="l">
              <a:spcBef>
                <a:spcPts val="1200"/>
              </a:spcBef>
              <a:spcAft>
                <a:spcPts val="0"/>
              </a:spcAft>
              <a:buNone/>
            </a:pPr>
            <a:r>
              <a:rPr lang="en-GB" sz="2000"/>
              <a:t>‘Love’ → [0, 0, 1, 0, 0, 0, 0]</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en-GB" sz="2000"/>
              <a:t>Tokenize sentences using nltk.tokenize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