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17" r:id="rId3"/>
    <p:sldId id="328" r:id="rId4"/>
    <p:sldId id="343" r:id="rId5"/>
    <p:sldId id="417" r:id="rId6"/>
    <p:sldId id="445" r:id="rId7"/>
    <p:sldId id="457" r:id="rId8"/>
    <p:sldId id="446" r:id="rId9"/>
    <p:sldId id="442" r:id="rId10"/>
    <p:sldId id="443" r:id="rId11"/>
    <p:sldId id="444" r:id="rId12"/>
    <p:sldId id="458" r:id="rId13"/>
    <p:sldId id="447" r:id="rId14"/>
    <p:sldId id="449" r:id="rId15"/>
    <p:sldId id="448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25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宁" initials="CO" lastIdx="2" clrIdx="0">
    <p:extLst>
      <p:ext uri="{19B8F6BF-5375-455C-9EA6-DF929625EA0E}">
        <p15:presenceInfo xmlns="" xmlns:p15="http://schemas.microsoft.com/office/powerpoint/2012/main" userId="欧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76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DCA50-C4DE-4519-A652-7038AE3FF29A}" type="datetimeFigureOut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69190-94D2-4E1D-8F8D-D77F575ABF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053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69190-94D2-4E1D-8F8D-D77F575ABFB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900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02A-7A2B-488E-B0B6-FA5125E68860}" type="datetime1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网龙工程院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9C86-F15F-44B1-A588-553199B488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759840" y="3429000"/>
            <a:ext cx="5183928" cy="656955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759840" y="4292988"/>
            <a:ext cx="4967931" cy="431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155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23456"/>
            <a:ext cx="9256295" cy="6688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609600" y="1269030"/>
            <a:ext cx="10972800" cy="485713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5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15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15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15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15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1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网龙工程院</a:t>
            </a:r>
            <a:endParaRPr lang="zh-CN" altLang="en-US" dirty="0"/>
          </a:p>
        </p:txBody>
      </p:sp>
      <p:sp>
        <p:nvSpPr>
          <p:cNvPr id="1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 sz="1400" smtClean="0">
                <a:solidFill>
                  <a:schemeClr val="tx1">
                    <a:lumMod val="50000"/>
                    <a:lumOff val="50000"/>
                  </a:schemeClr>
                </a:solidFill>
                <a:sym typeface="Arial" pitchFamily="34" charset="0"/>
              </a:defRPr>
            </a:lvl1pPr>
          </a:lstStyle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304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23456"/>
            <a:ext cx="9256295" cy="6688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52CBD0DF-43C3-455F-901B-91FB4B8A0DF8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1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网龙工程院</a:t>
            </a:r>
            <a:endParaRPr lang="zh-CN" altLang="en-US" dirty="0"/>
          </a:p>
        </p:txBody>
      </p:sp>
      <p:sp>
        <p:nvSpPr>
          <p:cNvPr id="1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 sz="1400" smtClean="0">
                <a:solidFill>
                  <a:schemeClr val="tx1">
                    <a:lumMod val="50000"/>
                    <a:lumOff val="50000"/>
                  </a:schemeClr>
                </a:solidFill>
                <a:sym typeface="Arial" pitchFamily="34" charset="0"/>
              </a:defRPr>
            </a:lvl1pPr>
          </a:lstStyle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609600" y="126903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0"/>
          </p:nvPr>
        </p:nvSpPr>
        <p:spPr>
          <a:xfrm>
            <a:off x="6172200" y="1269029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112420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23456"/>
            <a:ext cx="9256295" cy="6688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06108" y="1274559"/>
            <a:ext cx="5417893" cy="57046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606108" y="1989021"/>
            <a:ext cx="5417893" cy="39188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6000" y="1268956"/>
            <a:ext cx="5183188" cy="57606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内容占位符 5"/>
          <p:cNvSpPr>
            <a:spLocks noGrp="1"/>
          </p:cNvSpPr>
          <p:nvPr>
            <p:ph sz="quarter" idx="4"/>
          </p:nvPr>
        </p:nvSpPr>
        <p:spPr>
          <a:xfrm>
            <a:off x="6096000" y="1989020"/>
            <a:ext cx="5486400" cy="391883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日期占位符 1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fld id="{9247A924-4997-4B24-871B-3A29DEB90306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18" name="页脚占位符 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网龙工程院</a:t>
            </a:r>
            <a:endParaRPr lang="zh-CN" altLang="en-US" dirty="0"/>
          </a:p>
        </p:txBody>
      </p:sp>
      <p:sp>
        <p:nvSpPr>
          <p:cNvPr id="1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 sz="1400" smtClean="0">
                <a:solidFill>
                  <a:schemeClr val="tx1">
                    <a:lumMod val="50000"/>
                    <a:lumOff val="50000"/>
                  </a:schemeClr>
                </a:solidFill>
                <a:sym typeface="Arial" pitchFamily="34" charset="0"/>
              </a:defRPr>
            </a:lvl1pPr>
          </a:lstStyle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0894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094"/>
            <a:ext cx="1220311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网龙反白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93" y="2276475"/>
            <a:ext cx="214312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>
            <a:spLocks noChangeArrowheads="1"/>
          </p:cNvSpPr>
          <p:nvPr userDrawn="1"/>
        </p:nvSpPr>
        <p:spPr bwMode="auto">
          <a:xfrm>
            <a:off x="3792536" y="5253770"/>
            <a:ext cx="3983037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4800" dirty="0">
                <a:solidFill>
                  <a:srgbClr val="00B0F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16299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9CC3-86C2-49E0-91B6-FAFB811752A0}" type="datetime1">
              <a:rPr lang="zh-CN" altLang="en-US" smtClean="0"/>
              <a:pPr/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网龙工程院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F9C86-F15F-44B1-A588-553199B488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937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aw.githubusercontent.com/TeamStuQ/skill-map/master/data/designbyStuQ/png-BigData-by-StuQ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7629" y="3044284"/>
            <a:ext cx="5676139" cy="1041672"/>
          </a:xfrm>
        </p:spPr>
        <p:txBody>
          <a:bodyPr>
            <a:noAutofit/>
          </a:bodyPr>
          <a:lstStyle/>
          <a:p>
            <a:r>
              <a:rPr lang="zh-CN" altLang="en-US" sz="4400" b="1" dirty="0" smtClean="0"/>
              <a:t>大数据入门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21990" y="4371974"/>
            <a:ext cx="3031109" cy="7429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39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3449" y="1247775"/>
            <a:ext cx="706619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9031"/>
            <a:ext cx="4238626" cy="4884120"/>
          </a:xfrm>
        </p:spPr>
        <p:txBody>
          <a:bodyPr/>
          <a:lstStyle/>
          <a:p>
            <a:r>
              <a:rPr lang="zh-CN" altLang="en-US" dirty="0" smtClean="0"/>
              <a:t>是</a:t>
            </a:r>
            <a:r>
              <a:rPr lang="en-US" altLang="zh-CN" dirty="0" smtClean="0"/>
              <a:t>Apache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的数据库</a:t>
            </a:r>
            <a:r>
              <a:rPr lang="zh-CN" altLang="en-US" dirty="0" smtClean="0"/>
              <a:t>，能够</a:t>
            </a:r>
            <a:r>
              <a:rPr lang="zh-CN" altLang="en-US" dirty="0" smtClean="0"/>
              <a:t>对大型数据提供随机</a:t>
            </a:r>
            <a:r>
              <a:rPr lang="zh-CN" altLang="en-US" dirty="0" smtClean="0"/>
              <a:t>、实时</a:t>
            </a:r>
            <a:r>
              <a:rPr lang="zh-CN" altLang="en-US" dirty="0" smtClean="0"/>
              <a:t>的读写访问，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BigTable</a:t>
            </a:r>
            <a:r>
              <a:rPr lang="zh-CN" altLang="en-US" dirty="0" smtClean="0"/>
              <a:t>的开</a:t>
            </a:r>
            <a:r>
              <a:rPr lang="zh-CN" altLang="en-US" dirty="0" smtClean="0"/>
              <a:t>源实现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0075" y="1595438"/>
            <a:ext cx="32385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Ceph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分布式的存储系统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一套存储系统同时提供对象存储、块存储和文件系统存储三种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r>
              <a:rPr lang="en-US" altLang="zh-CN" sz="2400" dirty="0" smtClean="0"/>
              <a:t>OSD</a:t>
            </a:r>
            <a:r>
              <a:rPr lang="zh-CN" altLang="en-US" sz="2400" dirty="0" smtClean="0"/>
              <a:t>：对象存储设备</a:t>
            </a:r>
            <a:endParaRPr lang="en-US" altLang="zh-CN" sz="2400" dirty="0" smtClean="0"/>
          </a:p>
          <a:p>
            <a:r>
              <a:rPr lang="en-US" altLang="zh-CN" sz="2400" dirty="0" smtClean="0"/>
              <a:t>MON</a:t>
            </a:r>
            <a:r>
              <a:rPr lang="zh-CN" altLang="en-US" sz="2400" dirty="0" smtClean="0"/>
              <a:t>：检查集群的健康情况和</a:t>
            </a:r>
            <a:r>
              <a:rPr lang="zh-CN" altLang="en-US" sz="2400" dirty="0" smtClean="0"/>
              <a:t>状态</a:t>
            </a:r>
            <a:endParaRPr lang="en-US" altLang="zh-CN" sz="2400" dirty="0" smtClean="0"/>
          </a:p>
          <a:p>
            <a:r>
              <a:rPr lang="en-US" altLang="zh-CN" sz="2400" dirty="0" smtClean="0"/>
              <a:t>RADOS</a:t>
            </a:r>
            <a:r>
              <a:rPr lang="zh-CN" altLang="en-US" sz="2400" dirty="0" smtClean="0"/>
              <a:t>：可信赖分布式对象存储</a:t>
            </a:r>
            <a:endParaRPr lang="en-US" altLang="zh-CN" sz="2400" dirty="0" smtClean="0"/>
          </a:p>
          <a:p>
            <a:r>
              <a:rPr lang="en-US" altLang="zh-CN" sz="2400" dirty="0" smtClean="0"/>
              <a:t>RDB</a:t>
            </a:r>
            <a:r>
              <a:rPr lang="zh-CN" altLang="en-US" sz="2400" dirty="0" smtClean="0"/>
              <a:t>：  块存储</a:t>
            </a:r>
            <a:endParaRPr lang="en-US" altLang="zh-CN" sz="2400" dirty="0" smtClean="0"/>
          </a:p>
          <a:p>
            <a:r>
              <a:rPr lang="en-US" altLang="zh-CN" sz="2400" dirty="0" smtClean="0"/>
              <a:t>RADOS GW: </a:t>
            </a:r>
            <a:r>
              <a:rPr lang="zh-CN" altLang="en-US" sz="2400" dirty="0" smtClean="0"/>
              <a:t>对象网关</a:t>
            </a:r>
            <a:endParaRPr lang="en-US" altLang="zh-CN" sz="2400" dirty="0" smtClean="0"/>
          </a:p>
          <a:p>
            <a:r>
              <a:rPr lang="en-US" altLang="zh-CN" sz="2400" dirty="0" smtClean="0"/>
              <a:t>CEPH FS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遵循</a:t>
            </a:r>
            <a:r>
              <a:rPr lang="en-US" altLang="zh-CN" sz="2400" dirty="0" smtClean="0"/>
              <a:t>POSIX</a:t>
            </a:r>
            <a:r>
              <a:rPr lang="zh-CN" altLang="en-US" sz="2400" dirty="0" smtClean="0"/>
              <a:t>标准的分布式文件系统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Ceph</a:t>
            </a:r>
            <a:r>
              <a:rPr lang="zh-CN" altLang="en-US" dirty="0" smtClean="0"/>
              <a:t>寻址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三次映射：  </a:t>
            </a:r>
            <a:r>
              <a:rPr lang="en-US" altLang="zh-CN" dirty="0" smtClean="0"/>
              <a:t>File-》Object -》PG -》OSD</a:t>
            </a:r>
          </a:p>
          <a:p>
            <a:r>
              <a:rPr lang="en-US" altLang="zh-CN" dirty="0" smtClean="0"/>
              <a:t>PG(Placement Group) </a:t>
            </a:r>
            <a:r>
              <a:rPr lang="zh-CN" altLang="en-US" dirty="0" smtClean="0"/>
              <a:t>对象分组</a:t>
            </a:r>
            <a:endParaRPr lang="en-US" altLang="zh-CN" dirty="0" smtClean="0"/>
          </a:p>
          <a:p>
            <a:r>
              <a:rPr lang="en-US" altLang="zh-CN" dirty="0" smtClean="0"/>
              <a:t>Object -》</a:t>
            </a:r>
            <a:r>
              <a:rPr lang="en-US" altLang="zh-CN" dirty="0" smtClean="0"/>
              <a:t>PG </a:t>
            </a:r>
            <a:r>
              <a:rPr lang="zh-CN" altLang="en-US" dirty="0" smtClean="0"/>
              <a:t>采用静态算法，计算结构不变</a:t>
            </a:r>
            <a:endParaRPr lang="en-US" altLang="zh-CN" dirty="0" smtClean="0"/>
          </a:p>
          <a:p>
            <a:r>
              <a:rPr lang="en-US" altLang="zh-CN" dirty="0" smtClean="0"/>
              <a:t>PG -》</a:t>
            </a:r>
            <a:r>
              <a:rPr lang="en-US" altLang="zh-CN" dirty="0" smtClean="0"/>
              <a:t>OSD </a:t>
            </a:r>
            <a:r>
              <a:rPr lang="zh-CN" altLang="en-US" dirty="0" smtClean="0"/>
              <a:t>映射依赖环境，类似于一致性哈希算法</a:t>
            </a:r>
            <a:endParaRPr lang="en-US" altLang="zh-CN" dirty="0" smtClean="0"/>
          </a:p>
          <a:p>
            <a:r>
              <a:rPr lang="zh-CN" altLang="en-US" dirty="0" smtClean="0"/>
              <a:t>优点： 映射计算过程不需要查表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数据分析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挖掘</a:t>
            </a:r>
            <a:r>
              <a:rPr lang="en-US" altLang="zh-CN" dirty="0" smtClean="0"/>
              <a:t>-Hive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数据分析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挖掘</a:t>
            </a:r>
            <a:r>
              <a:rPr lang="en-US" altLang="zh-CN" dirty="0" smtClean="0"/>
              <a:t>- Mahout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数据分析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挖掘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RHadoop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结果可视化</a:t>
            </a:r>
            <a:r>
              <a:rPr lang="en-US" altLang="zh-CN" dirty="0" smtClean="0"/>
              <a:t>- D3.js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结果可视化</a:t>
            </a:r>
            <a:r>
              <a:rPr lang="en-US" altLang="zh-CN" dirty="0" smtClean="0"/>
              <a:t>-R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大数据通用处理平台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大数据通用处理平台</a:t>
            </a:r>
            <a:r>
              <a:rPr lang="en-US" altLang="zh-CN" dirty="0" smtClean="0"/>
              <a:t>-Spark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课程简介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5" name="TextBox 54"/>
          <p:cNvSpPr txBox="1"/>
          <p:nvPr/>
        </p:nvSpPr>
        <p:spPr>
          <a:xfrm>
            <a:off x="944661" y="1782836"/>
            <a:ext cx="103026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</a:t>
            </a: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4V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大数据处理流程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数据通用处理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分布式存储介绍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数据常用算法介绍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学习路线图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3" name="Picture 1" descr="D:\imData\im\100924@nd\Image\e3b5ed234c7ea4f8804bb7e3d142d8a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900" y="1782836"/>
            <a:ext cx="2819400" cy="3571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91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大数据通用处理平台</a:t>
            </a:r>
            <a:r>
              <a:rPr lang="en-US" altLang="zh-CN" dirty="0" smtClean="0"/>
              <a:t>-Storm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大数据常用算法介绍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学习路线图</a:t>
            </a:r>
            <a:endParaRPr lang="zh-CN" altLang="en-US" dirty="0"/>
          </a:p>
        </p:txBody>
      </p:sp>
      <p:pic>
        <p:nvPicPr>
          <p:cNvPr id="8" name="内容占位符 7" descr="png-BigData-by-StuQ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448016" y="1268413"/>
            <a:ext cx="3295968" cy="485775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718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大数据的</a:t>
            </a:r>
            <a:r>
              <a:rPr lang="en-US" altLang="zh-CN" dirty="0" smtClean="0"/>
              <a:t>4V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66775" y="1373325"/>
            <a:ext cx="10420350" cy="4860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chemeClr val="accent5"/>
                </a:solidFill>
              </a:rPr>
              <a:t> Volume </a:t>
            </a:r>
            <a:r>
              <a:rPr lang="zh-CN" altLang="en-US" sz="3200" dirty="0" smtClean="0">
                <a:solidFill>
                  <a:schemeClr val="accent5"/>
                </a:solidFill>
              </a:rPr>
              <a:t>：</a:t>
            </a:r>
            <a:r>
              <a:rPr lang="zh-CN" altLang="en-US" sz="3200" dirty="0" smtClean="0">
                <a:solidFill>
                  <a:schemeClr val="accent5"/>
                </a:solidFill>
              </a:rPr>
              <a:t>体量</a:t>
            </a:r>
            <a:r>
              <a:rPr lang="zh-CN" altLang="en-US" sz="3200" dirty="0" smtClean="0">
                <a:solidFill>
                  <a:schemeClr val="accent5"/>
                </a:solidFill>
              </a:rPr>
              <a:t>巨大</a:t>
            </a:r>
            <a:endParaRPr lang="en-US" altLang="zh-CN" sz="3200" dirty="0" smtClean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chemeClr val="accent5"/>
                </a:solidFill>
              </a:rPr>
              <a:t> Variety  </a:t>
            </a:r>
            <a:r>
              <a:rPr lang="zh-CN" altLang="en-US" sz="3200" dirty="0" smtClean="0">
                <a:solidFill>
                  <a:schemeClr val="accent5"/>
                </a:solidFill>
              </a:rPr>
              <a:t>：</a:t>
            </a:r>
            <a:r>
              <a:rPr lang="zh-CN" altLang="en-US" sz="3200" dirty="0" smtClean="0">
                <a:solidFill>
                  <a:schemeClr val="accent5"/>
                </a:solidFill>
              </a:rPr>
              <a:t>数据类型</a:t>
            </a:r>
            <a:r>
              <a:rPr lang="zh-CN" altLang="en-US" sz="3200" dirty="0" smtClean="0">
                <a:solidFill>
                  <a:schemeClr val="accent5"/>
                </a:solidFill>
              </a:rPr>
              <a:t>繁多</a:t>
            </a:r>
            <a:endParaRPr lang="en-US" altLang="zh-CN" sz="3200" dirty="0" smtClean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fi-FI" altLang="zh-CN" sz="3200" dirty="0" smtClean="0">
                <a:solidFill>
                  <a:schemeClr val="accent5"/>
                </a:solidFill>
              </a:rPr>
              <a:t> Value    </a:t>
            </a:r>
            <a:r>
              <a:rPr lang="zh-CN" altLang="fi-FI" sz="3200" dirty="0" smtClean="0">
                <a:solidFill>
                  <a:schemeClr val="accent5"/>
                </a:solidFill>
              </a:rPr>
              <a:t>：</a:t>
            </a:r>
            <a:r>
              <a:rPr lang="zh-CN" altLang="fi-FI" sz="3200" dirty="0" smtClean="0">
                <a:solidFill>
                  <a:schemeClr val="accent5"/>
                </a:solidFill>
              </a:rPr>
              <a:t>价值密度</a:t>
            </a:r>
            <a:r>
              <a:rPr lang="zh-CN" altLang="fi-FI" sz="3200" dirty="0" smtClean="0">
                <a:solidFill>
                  <a:schemeClr val="accent5"/>
                </a:solidFill>
              </a:rPr>
              <a:t>低</a:t>
            </a:r>
            <a:endParaRPr lang="en-US" altLang="zh-CN" sz="3200" dirty="0" smtClean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chemeClr val="accent5"/>
                </a:solidFill>
              </a:rPr>
              <a:t> Velocity</a:t>
            </a:r>
            <a:r>
              <a:rPr lang="zh-CN" altLang="en-US" sz="3200" dirty="0" smtClean="0">
                <a:solidFill>
                  <a:schemeClr val="accent5"/>
                </a:solidFill>
              </a:rPr>
              <a:t>：处理速度快</a:t>
            </a:r>
            <a:endParaRPr lang="en-US" altLang="zh-CN" sz="32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6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大数据处理流程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网龙工程院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7976" y="1268413"/>
            <a:ext cx="8376047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6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2" y="1611313"/>
            <a:ext cx="72294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数据采集</a:t>
            </a:r>
            <a:r>
              <a:rPr lang="en-US" altLang="zh-CN" dirty="0" smtClean="0"/>
              <a:t>-Flume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Flume</a:t>
            </a:r>
            <a:r>
              <a:rPr lang="zh-CN" altLang="en-US" sz="2000" dirty="0" smtClean="0"/>
              <a:t>是一个分布式、可靠、和高可用的海量日志聚合的</a:t>
            </a:r>
            <a:r>
              <a:rPr lang="zh-CN" altLang="en-US" sz="2000" dirty="0" smtClean="0"/>
              <a:t>系统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 smtClean="0"/>
              <a:t>Source</a:t>
            </a:r>
            <a:r>
              <a:rPr lang="zh-CN" altLang="en-US" sz="2000" dirty="0" smtClean="0"/>
              <a:t>：数据源</a:t>
            </a:r>
          </a:p>
          <a:p>
            <a:r>
              <a:rPr lang="en-US" altLang="zh-CN" sz="2000" dirty="0" smtClean="0"/>
              <a:t>Channel</a:t>
            </a:r>
            <a:r>
              <a:rPr lang="zh-CN" altLang="en-US" sz="2000" dirty="0" smtClean="0"/>
              <a:t>：管道。数据流通和存储的通道</a:t>
            </a:r>
          </a:p>
          <a:p>
            <a:r>
              <a:rPr lang="en-US" altLang="zh-CN" sz="2000" dirty="0" smtClean="0"/>
              <a:t>Sink</a:t>
            </a:r>
            <a:r>
              <a:rPr lang="zh-CN" altLang="en-US" sz="2000" dirty="0" smtClean="0"/>
              <a:t>：用来接收</a:t>
            </a:r>
            <a:r>
              <a:rPr lang="en-US" altLang="zh-CN" sz="2000" dirty="0" smtClean="0"/>
              <a:t>channel</a:t>
            </a:r>
            <a:r>
              <a:rPr lang="zh-CN" altLang="en-US" sz="2000" dirty="0" smtClean="0"/>
              <a:t>传输的数据并将之传送到指定的</a:t>
            </a:r>
            <a:r>
              <a:rPr lang="zh-CN" altLang="en-US" sz="2000" dirty="0" smtClean="0"/>
              <a:t>地方，可以直接存入</a:t>
            </a:r>
            <a:r>
              <a:rPr lang="en-US" altLang="zh-CN" sz="2000" dirty="0" err="1" smtClean="0"/>
              <a:t>HBase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数据采集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Linkedin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月份开源的消息系统，它主要用于处理活跃的流式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生产者</a:t>
            </a:r>
            <a:r>
              <a:rPr lang="en-US" altLang="zh-CN" dirty="0" smtClean="0"/>
              <a:t>: producer </a:t>
            </a:r>
          </a:p>
          <a:p>
            <a:r>
              <a:rPr lang="zh-CN" altLang="en-US" dirty="0" smtClean="0"/>
              <a:t>消费者</a:t>
            </a:r>
            <a:r>
              <a:rPr lang="en-US" altLang="zh-CN" dirty="0" smtClean="0"/>
              <a:t>: consumer </a:t>
            </a:r>
          </a:p>
          <a:p>
            <a:r>
              <a:rPr lang="zh-CN" altLang="en-US" dirty="0" smtClean="0"/>
              <a:t>主题  </a:t>
            </a:r>
            <a:r>
              <a:rPr lang="en-US" altLang="zh-CN" dirty="0" smtClean="0"/>
              <a:t>: topic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8363" y="1919288"/>
            <a:ext cx="54578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数据采集</a:t>
            </a:r>
            <a:r>
              <a:rPr lang="en-US" altLang="zh-CN" dirty="0" smtClean="0"/>
              <a:t>-</a:t>
            </a:r>
            <a:r>
              <a:rPr lang="zh-CN" altLang="en-US" dirty="0" smtClean="0"/>
              <a:t>处理链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268413"/>
            <a:ext cx="84582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724025"/>
            <a:ext cx="8535138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数据采集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Sqoop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下用于 </a:t>
            </a:r>
            <a:r>
              <a:rPr lang="en-US" altLang="zh-CN" dirty="0" smtClean="0"/>
              <a:t>RDBMS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互相导数据的工具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1724797"/>
            <a:ext cx="8267700" cy="473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数据存储</a:t>
            </a:r>
            <a:r>
              <a:rPr lang="en-US" altLang="zh-CN" dirty="0" smtClean="0"/>
              <a:t>-</a:t>
            </a:r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分布式文件系统，提供高吞吐量的应用程序数据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zh-CN" altLang="en-US" dirty="0" smtClean="0"/>
              <a:t>元数据节点（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数据节点（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5B263E9-22A0-49D4-ACD1-C0DCAE04C867}" type="datetime1">
              <a:rPr lang="zh-CN" altLang="en-US" smtClean="0"/>
              <a:pPr>
                <a:defRPr/>
              </a:pPr>
              <a:t>2017/12/25</a:t>
            </a:fld>
            <a:endParaRPr lang="en-US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网龙工程院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021E0E-8712-4179-8A85-DC255067EC4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2_1990593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14634</TotalTime>
  <Words>521</Words>
  <Application>Microsoft Office PowerPoint</Application>
  <PresentationFormat>自定义</PresentationFormat>
  <Paragraphs>126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大数据入门</vt:lpstr>
      <vt:lpstr>课程简介</vt:lpstr>
      <vt:lpstr>大数据的4V特性</vt:lpstr>
      <vt:lpstr>大数据处理流程</vt:lpstr>
      <vt:lpstr>数据采集-Flume</vt:lpstr>
      <vt:lpstr>数据采集-kafka </vt:lpstr>
      <vt:lpstr>数据采集-处理链</vt:lpstr>
      <vt:lpstr>数据采集-sqoop </vt:lpstr>
      <vt:lpstr>数据存储-HDFS</vt:lpstr>
      <vt:lpstr>数据存储-HBase</vt:lpstr>
      <vt:lpstr>数据存储-Ceph</vt:lpstr>
      <vt:lpstr>数据存储-Ceph寻址</vt:lpstr>
      <vt:lpstr>数据分析&amp;挖掘-Hive</vt:lpstr>
      <vt:lpstr>数据分析&amp;挖掘- Mahout</vt:lpstr>
      <vt:lpstr>数据分析&amp;挖掘- RHadoop</vt:lpstr>
      <vt:lpstr>结果可视化- D3.js</vt:lpstr>
      <vt:lpstr>结果可视化-R </vt:lpstr>
      <vt:lpstr>大数据通用处理平台-Hadoop</vt:lpstr>
      <vt:lpstr>大数据通用处理平台-Spark</vt:lpstr>
      <vt:lpstr>大数据通用处理平台-Storm</vt:lpstr>
      <vt:lpstr>大数据常用算法介绍</vt:lpstr>
      <vt:lpstr>学习路线图</vt:lpstr>
      <vt:lpstr>幻灯片 23</vt:lpstr>
    </vt:vector>
  </TitlesOfParts>
  <Company>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黄振</dc:creator>
  <cp:lastModifiedBy>王斌</cp:lastModifiedBy>
  <cp:revision>1186</cp:revision>
  <dcterms:created xsi:type="dcterms:W3CDTF">2016-09-22T03:56:16Z</dcterms:created>
  <dcterms:modified xsi:type="dcterms:W3CDTF">2017-12-25T08:09:07Z</dcterms:modified>
</cp:coreProperties>
</file>