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handoutMasterIdLst>
    <p:handoutMasterId r:id="rId24"/>
  </p:handoutMasterIdLst>
  <p:sldIdLst>
    <p:sldId id="256" r:id="rId2"/>
    <p:sldId id="257" r:id="rId3"/>
    <p:sldId id="262" r:id="rId4"/>
    <p:sldId id="278" r:id="rId5"/>
    <p:sldId id="274" r:id="rId6"/>
    <p:sldId id="276" r:id="rId7"/>
    <p:sldId id="293" r:id="rId8"/>
    <p:sldId id="277" r:id="rId9"/>
    <p:sldId id="292" r:id="rId10"/>
    <p:sldId id="279" r:id="rId11"/>
    <p:sldId id="280" r:id="rId12"/>
    <p:sldId id="295" r:id="rId13"/>
    <p:sldId id="281" r:id="rId14"/>
    <p:sldId id="282" r:id="rId15"/>
    <p:sldId id="285" r:id="rId16"/>
    <p:sldId id="287" r:id="rId17"/>
    <p:sldId id="288" r:id="rId18"/>
    <p:sldId id="291" r:id="rId19"/>
    <p:sldId id="289" r:id="rId20"/>
    <p:sldId id="269" r:id="rId21"/>
    <p:sldId id="294" r:id="rId22"/>
    <p:sldId id="270" r:id="rId2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598" autoAdjust="0"/>
  </p:normalViewPr>
  <p:slideViewPr>
    <p:cSldViewPr snapToGrid="0" snapToObjects="1">
      <p:cViewPr varScale="1">
        <p:scale>
          <a:sx n="70" d="100"/>
          <a:sy n="70" d="100"/>
        </p:scale>
        <p:origin x="-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13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A7045D-158A-4E45-ADC4-47451FDB0A52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0215C-1351-422E-9E05-B6E6A9E6C15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2129C2-F011-4077-9939-1E75A4863435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974A2-3D11-4D53-B139-1137B2F5A21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1941B-C73B-496E-BB43-DDD02316F763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6C383-EB5D-43CC-AF23-2139A3CFCBE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311B21-6A45-4D97-A282-932CCE96F2D0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78BD1-6B8D-487B-B183-C628DDFB808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DC6B54-C9D6-48C0-97D0-9FC34C27C7C7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3961-D093-49FF-A9A5-A337F248DD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1F922-8FC9-42E1-9276-2E7DA423AF47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8A0DA-5645-4E2E-985A-A6D87EF36C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129A2-CD17-439B-9BCB-8C36544D3449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E10AC-186C-4F12-B4D8-4DF6FF3647E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0FBD77-2604-46EC-A53C-4F1688E97033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44D6E-3681-4C23-853E-64816E933D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5182EB-E7B8-47B8-8DB6-085CD65F46DE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7F55C-85F2-4455-9B36-E1EC6C2651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72C9CE-5222-4116-B201-7B79A85C5C1A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82BF0-6AB1-4DE5-9EB3-B22362FC3BC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033A3-FE99-4BA3-A45C-3F88B917E99A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66D0-B631-4034-8955-934E7634F35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98E9C4-E477-4A46-81D5-7F2C2EB7D65A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6C7E1-E018-4BBF-8DAA-3951ECF918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192F65A-5EEB-4AD7-8894-7913C9866290}" type="datetimeFigureOut">
              <a:rPr lang="zh-CN" altLang="en-US"/>
              <a:pPr/>
              <a:t>2013/11/23</a:t>
            </a:fld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4A56E2-78C9-4D6D-A0A1-17F426C8CC3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/>
          </p:cNvSpPr>
          <p:nvPr/>
        </p:nvSpPr>
        <p:spPr bwMode="auto">
          <a:xfrm>
            <a:off x="1187450" y="1600200"/>
            <a:ext cx="7002463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5000"/>
              </a:lnSpc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TCPCOPY-</a:t>
            </a:r>
          </a:p>
          <a:p>
            <a:pPr algn="ctr">
              <a:lnSpc>
                <a:spcPts val="5000"/>
              </a:lnSpc>
            </a:pP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击败</a:t>
            </a: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DOUBLE CLICK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的利器</a:t>
            </a:r>
            <a:endParaRPr lang="en-GB" sz="4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Subtitle 2"/>
          <p:cNvSpPr>
            <a:spLocks/>
          </p:cNvSpPr>
          <p:nvPr/>
        </p:nvSpPr>
        <p:spPr bwMode="auto">
          <a:xfrm>
            <a:off x="3519488" y="3282950"/>
            <a:ext cx="43211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王斌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网易</a:t>
            </a:r>
            <a:endParaRPr lang="en-GB" altLang="zh-CN" sz="28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endParaRPr lang="en-GB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 txBox="1">
            <a:spLocks/>
          </p:cNvSpPr>
          <p:nvPr/>
        </p:nvSpPr>
        <p:spPr bwMode="auto">
          <a:xfrm>
            <a:off x="457200" y="2093913"/>
            <a:ext cx="82296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神一样的队友出现了</a:t>
            </a:r>
            <a:endParaRPr kumimoji="1" lang="en-US" altLang="zh-CN" sz="280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300</a:t>
            </a:r>
            <a:r>
              <a:rPr kumimoji="1" lang="zh-CN" altLang="en-US" sz="2800">
                <a:latin typeface="Calibri" pitchFamily="34" charset="0"/>
              </a:rPr>
              <a:t>行代码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初步解决了难题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4000" b="1">
                <a:latin typeface="Calibri" pitchFamily="34" charset="0"/>
              </a:rPr>
              <a:t>TCPCopy</a:t>
            </a:r>
            <a:endParaRPr kumimoji="1" lang="zh-CN" altLang="en-US" sz="4000" b="1">
              <a:latin typeface="Calibri" pitchFamily="34" charset="0"/>
            </a:endParaRPr>
          </a:p>
        </p:txBody>
      </p:sp>
      <p:sp>
        <p:nvSpPr>
          <p:cNvPr id="20482" name="内容占位符 2"/>
          <p:cNvSpPr txBox="1">
            <a:spLocks/>
          </p:cNvSpPr>
          <p:nvPr/>
        </p:nvSpPr>
        <p:spPr bwMode="auto">
          <a:xfrm>
            <a:off x="457200" y="2351088"/>
            <a:ext cx="82296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底层抓包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底层发包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复制在线流量到测试系统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4000" b="1">
                <a:latin typeface="Calibri" pitchFamily="34" charset="0"/>
              </a:rPr>
              <a:t>TCPCopy</a:t>
            </a:r>
            <a:endParaRPr kumimoji="1" lang="zh-CN" altLang="en-US" sz="4000" b="1">
              <a:latin typeface="Calibri" pitchFamily="34" charset="0"/>
            </a:endParaRPr>
          </a:p>
        </p:txBody>
      </p:sp>
      <p:pic>
        <p:nvPicPr>
          <p:cNvPr id="21506" name="Picture 4" descr="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5" y="1955800"/>
            <a:ext cx="7908925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 txBox="1">
            <a:spLocks/>
          </p:cNvSpPr>
          <p:nvPr/>
        </p:nvSpPr>
        <p:spPr bwMode="auto">
          <a:xfrm>
            <a:off x="298450" y="2386013"/>
            <a:ext cx="82296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3600">
                <a:latin typeface="Calibri" pitchFamily="34" charset="0"/>
              </a:rPr>
              <a:t>TCPCopy</a:t>
            </a:r>
            <a:r>
              <a:rPr kumimoji="1" lang="zh-CN" altLang="en-US" sz="3600">
                <a:latin typeface="Calibri" pitchFamily="34" charset="0"/>
              </a:rPr>
              <a:t>如何克服困难？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 b="1">
                <a:latin typeface="Calibri" pitchFamily="34" charset="0"/>
              </a:rPr>
              <a:t>人数少的困难</a:t>
            </a:r>
          </a:p>
        </p:txBody>
      </p:sp>
      <p:sp>
        <p:nvSpPr>
          <p:cNvPr id="23554" name="内容占位符 2"/>
          <p:cNvSpPr txBox="1">
            <a:spLocks/>
          </p:cNvSpPr>
          <p:nvPr/>
        </p:nvSpPr>
        <p:spPr bwMode="auto">
          <a:xfrm>
            <a:off x="457200" y="262413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提前暴露在线</a:t>
            </a:r>
            <a:r>
              <a:rPr kumimoji="1" lang="en-US" altLang="zh-CN" sz="2800">
                <a:latin typeface="Calibri" pitchFamily="34" charset="0"/>
              </a:rPr>
              <a:t>bug</a:t>
            </a:r>
            <a:r>
              <a:rPr kumimoji="1" lang="zh-CN" altLang="en-US" sz="2800">
                <a:latin typeface="Calibri" pitchFamily="34" charset="0"/>
              </a:rPr>
              <a:t>，大大推进开发进度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 b="1">
                <a:latin typeface="Calibri" pitchFamily="34" charset="0"/>
              </a:rPr>
              <a:t>在线经验不足的困难</a:t>
            </a:r>
          </a:p>
        </p:txBody>
      </p:sp>
      <p:sp>
        <p:nvSpPr>
          <p:cNvPr id="24578" name="内容占位符 2"/>
          <p:cNvSpPr txBox="1">
            <a:spLocks/>
          </p:cNvSpPr>
          <p:nvPr/>
        </p:nvSpPr>
        <p:spPr bwMode="auto">
          <a:xfrm>
            <a:off x="457200" y="262413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	</a:t>
            </a:r>
            <a:r>
              <a:rPr kumimoji="1" lang="zh-CN" altLang="en-US" sz="2800">
                <a:latin typeface="Calibri" pitchFamily="34" charset="0"/>
              </a:rPr>
              <a:t>逼真模拟在线，积累丰富在线经验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 b="1">
                <a:latin typeface="Calibri" pitchFamily="34" charset="0"/>
              </a:rPr>
              <a:t>替换风险大的困难</a:t>
            </a:r>
          </a:p>
        </p:txBody>
      </p:sp>
      <p:sp>
        <p:nvSpPr>
          <p:cNvPr id="25602" name="内容占位符 2"/>
          <p:cNvSpPr txBox="1">
            <a:spLocks/>
          </p:cNvSpPr>
          <p:nvPr/>
        </p:nvSpPr>
        <p:spPr bwMode="auto">
          <a:xfrm>
            <a:off x="457200" y="262413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Calibri" pitchFamily="34" charset="0"/>
              </a:rPr>
              <a:t>真实在线测试，</a:t>
            </a:r>
            <a:r>
              <a:rPr kumimoji="1" lang="zh-CN" altLang="en-US" sz="2800">
                <a:latin typeface="Calibri" pitchFamily="34" charset="0"/>
              </a:rPr>
              <a:t>降低替换风险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3200" b="1">
                <a:latin typeface="Calibri" pitchFamily="34" charset="0"/>
              </a:rPr>
              <a:t>DDOS</a:t>
            </a:r>
            <a:r>
              <a:rPr kumimoji="1" lang="zh-CN" altLang="en-US" sz="3200" b="1">
                <a:latin typeface="Calibri" pitchFamily="34" charset="0"/>
              </a:rPr>
              <a:t>攻击</a:t>
            </a:r>
          </a:p>
        </p:txBody>
      </p:sp>
      <p:sp>
        <p:nvSpPr>
          <p:cNvPr id="26626" name="内容占位符 2"/>
          <p:cNvSpPr txBox="1">
            <a:spLocks/>
          </p:cNvSpPr>
          <p:nvPr/>
        </p:nvSpPr>
        <p:spPr bwMode="auto">
          <a:xfrm>
            <a:off x="457200" y="262413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	</a:t>
            </a:r>
            <a:r>
              <a:rPr kumimoji="1" lang="zh-CN" altLang="en-US" sz="2800">
                <a:latin typeface="Calibri" pitchFamily="34" charset="0"/>
              </a:rPr>
              <a:t>模拟分布式</a:t>
            </a:r>
            <a:r>
              <a:rPr kumimoji="1" lang="en-US" altLang="zh-CN" sz="2800">
                <a:latin typeface="Calibri" pitchFamily="34" charset="0"/>
              </a:rPr>
              <a:t>DDOS</a:t>
            </a:r>
            <a:r>
              <a:rPr kumimoji="1" lang="zh-CN" altLang="en-US" sz="2800">
                <a:latin typeface="Calibri" pitchFamily="34" charset="0"/>
              </a:rPr>
              <a:t>攻击，暴露系统各种瓶颈</a:t>
            </a:r>
            <a:endParaRPr kumimoji="1" lang="en-US" altLang="zh-CN" sz="280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713"/>
            <a:ext cx="8229600" cy="6270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Aft>
                <a:spcPts val="600"/>
              </a:spcAft>
              <a:buFont typeface="Arial"/>
              <a:buNone/>
              <a:defRPr/>
            </a:pPr>
            <a:r>
              <a:rPr lang="zh-CN" altLang="en-US" sz="4000" b="1" dirty="0" smtClean="0"/>
              <a:t>实际上线过程</a:t>
            </a:r>
            <a:endParaRPr lang="en-US" altLang="zh-CN" sz="4000" b="1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endParaRPr kumimoji="1" lang="zh-CN" altLang="en-US" dirty="0"/>
          </a:p>
        </p:txBody>
      </p:sp>
      <p:sp>
        <p:nvSpPr>
          <p:cNvPr id="27650" name="内容占位符 2"/>
          <p:cNvSpPr txBox="1">
            <a:spLocks/>
          </p:cNvSpPr>
          <p:nvPr/>
        </p:nvSpPr>
        <p:spPr bwMode="auto">
          <a:xfrm>
            <a:off x="457200" y="2173288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1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2010</a:t>
            </a:r>
            <a:r>
              <a:rPr kumimoji="1" lang="zh-CN" altLang="en-US" sz="2400">
                <a:latin typeface="Calibri" pitchFamily="34" charset="0"/>
              </a:rPr>
              <a:t>年</a:t>
            </a:r>
            <a:r>
              <a:rPr kumimoji="1" lang="en-US" altLang="zh-CN" sz="2400">
                <a:latin typeface="Calibri" pitchFamily="34" charset="0"/>
              </a:rPr>
              <a:t>3</a:t>
            </a:r>
            <a:r>
              <a:rPr kumimoji="1" lang="zh-CN" altLang="en-US" sz="2400">
                <a:latin typeface="Calibri" pitchFamily="34" charset="0"/>
              </a:rPr>
              <a:t>月逐步上线至</a:t>
            </a:r>
            <a:r>
              <a:rPr kumimoji="1" lang="en-US" altLang="zh-CN" sz="2400">
                <a:latin typeface="Calibri" pitchFamily="34" charset="0"/>
              </a:rPr>
              <a:t>2010.7</a:t>
            </a:r>
            <a:r>
              <a:rPr kumimoji="1" lang="zh-CN" altLang="en-US" sz="2400">
                <a:latin typeface="Calibri" pitchFamily="34" charset="0"/>
              </a:rPr>
              <a:t>月全部上线，无大失误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2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2010.7</a:t>
            </a:r>
            <a:r>
              <a:rPr kumimoji="1" lang="zh-CN" altLang="en-US" sz="2400">
                <a:latin typeface="Calibri" pitchFamily="34" charset="0"/>
              </a:rPr>
              <a:t>～</a:t>
            </a:r>
            <a:r>
              <a:rPr kumimoji="1" lang="en-US" altLang="zh-CN" sz="2400">
                <a:latin typeface="Calibri" pitchFamily="34" charset="0"/>
              </a:rPr>
              <a:t>2012.05</a:t>
            </a:r>
            <a:r>
              <a:rPr kumimoji="1" lang="zh-CN" altLang="en-US" sz="2400">
                <a:latin typeface="Calibri" pitchFamily="34" charset="0"/>
              </a:rPr>
              <a:t>，功能完善，无大失误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	</a:t>
            </a:r>
            <a:r>
              <a:rPr kumimoji="1" lang="zh-CN" altLang="en-US" sz="2400">
                <a:latin typeface="Calibri" pitchFamily="34" charset="0"/>
              </a:rPr>
              <a:t>遭遇</a:t>
            </a:r>
            <a:r>
              <a:rPr kumimoji="1" lang="en-US" altLang="zh-CN" sz="2400">
                <a:latin typeface="Calibri" pitchFamily="34" charset="0"/>
              </a:rPr>
              <a:t>DDOS</a:t>
            </a:r>
            <a:r>
              <a:rPr kumimoji="1" lang="zh-CN" altLang="en-US" sz="2400">
                <a:latin typeface="Calibri" pitchFamily="34" charset="0"/>
              </a:rPr>
              <a:t>攻击：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	LVS</a:t>
            </a:r>
            <a:r>
              <a:rPr kumimoji="1" lang="zh-CN" altLang="en-US" sz="2400">
                <a:latin typeface="Calibri" pitchFamily="34" charset="0"/>
              </a:rPr>
              <a:t>倒下，广告投放系统没有倒下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3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2012.05</a:t>
            </a:r>
            <a:r>
              <a:rPr kumimoji="1" lang="zh-CN" altLang="en-US" sz="2400">
                <a:latin typeface="Calibri" pitchFamily="34" charset="0"/>
              </a:rPr>
              <a:t>～目前，后续维护，无大失误</a:t>
            </a:r>
            <a:endParaRPr kumimoji="1" lang="en-US" altLang="zh-CN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 txBox="1">
            <a:spLocks/>
          </p:cNvSpPr>
          <p:nvPr/>
        </p:nvSpPr>
        <p:spPr bwMode="auto">
          <a:xfrm>
            <a:off x="457200" y="2624138"/>
            <a:ext cx="82296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>
                <a:latin typeface="Calibri" pitchFamily="34" charset="0"/>
              </a:rPr>
              <a:t>项目成功：</a:t>
            </a:r>
            <a:r>
              <a:rPr kumimoji="1" lang="en-US" altLang="zh-CN" sz="3200">
                <a:latin typeface="Calibri" pitchFamily="34" charset="0"/>
              </a:rPr>
              <a:t>80%TCPCopy + 20%</a:t>
            </a:r>
            <a:r>
              <a:rPr kumimoji="1" lang="zh-CN" altLang="en-US" sz="3200">
                <a:latin typeface="Calibri" pitchFamily="34" charset="0"/>
              </a:rPr>
              <a:t>自动化测试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内容占位符 2"/>
          <p:cNvSpPr>
            <a:spLocks noGrp="1"/>
          </p:cNvSpPr>
          <p:nvPr>
            <p:ph idx="4294967295"/>
          </p:nvPr>
        </p:nvSpPr>
        <p:spPr>
          <a:xfrm>
            <a:off x="457200" y="927100"/>
            <a:ext cx="8229600" cy="828675"/>
          </a:xfrm>
          <a:ln/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kumimoji="1" lang="en-US" altLang="en-US" sz="4000">
                <a:latin typeface="微软雅黑" pitchFamily="34" charset="-122"/>
                <a:ea typeface="微软雅黑" pitchFamily="34" charset="-122"/>
              </a:rPr>
              <a:t>摘要</a:t>
            </a:r>
          </a:p>
          <a:p>
            <a:pPr marL="0" indent="0">
              <a:buFontTx/>
              <a:buNone/>
            </a:pPr>
            <a:endParaRPr kumimoji="1" lang="zh-CN" altLang="en-US"/>
          </a:p>
          <a:p>
            <a:pPr marL="0" indent="0">
              <a:buFontTx/>
              <a:buNone/>
            </a:pPr>
            <a:endParaRPr kumimoji="1" lang="en-US" altLang="zh-CN"/>
          </a:p>
          <a:p>
            <a:pPr marL="0" indent="0">
              <a:buFontTx/>
              <a:buNone/>
            </a:pPr>
            <a:endParaRPr kumimoji="1" lang="zh-CN" altLang="en-US"/>
          </a:p>
        </p:txBody>
      </p:sp>
      <p:sp>
        <p:nvSpPr>
          <p:cNvPr id="11266" name="内容占位符 2"/>
          <p:cNvSpPr txBox="1">
            <a:spLocks/>
          </p:cNvSpPr>
          <p:nvPr/>
        </p:nvSpPr>
        <p:spPr bwMode="auto">
          <a:xfrm>
            <a:off x="457200" y="1935163"/>
            <a:ext cx="82296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网易广告相关背景</a:t>
            </a: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广告研发所面临的困难</a:t>
            </a: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如何克服困难</a:t>
            </a:r>
            <a:r>
              <a:rPr lang="en-US" altLang="zh-CN" sz="2800">
                <a:latin typeface="Calibri" pitchFamily="34" charset="0"/>
              </a:rPr>
              <a:t>?</a:t>
            </a:r>
          </a:p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实际上线过程</a:t>
            </a: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800">
                <a:latin typeface="Calibri" pitchFamily="34" charset="0"/>
              </a:rPr>
              <a:t>成功经验</a:t>
            </a: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endParaRPr lang="en-US" altLang="zh-CN" sz="2800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endParaRPr lang="en-US" altLang="zh-CN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endParaRPr lang="en-US" altLang="zh-CN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endParaRPr lang="en-US" altLang="zh-CN">
              <a:latin typeface="Calibri" pitchFamily="34" charset="0"/>
            </a:endParaRPr>
          </a:p>
          <a:p>
            <a:pPr marL="342900" indent="-342900" defTabSz="914400">
              <a:buFont typeface="Arial" charset="0"/>
              <a:buNone/>
            </a:pPr>
            <a:r>
              <a:rPr lang="zh-CN" altLang="zh-CN" sz="2000">
                <a:latin typeface="Calibri" pitchFamily="34" charset="0"/>
              </a:rPr>
              <a:t> </a:t>
            </a:r>
            <a:endParaRPr kumimoji="1" lang="zh-CN" altLang="en-US" sz="20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buFont typeface="Arial" charset="0"/>
              <a:buNone/>
            </a:pPr>
            <a:endParaRPr kumimoji="1" lang="en-US" altLang="zh-CN" sz="3200">
              <a:latin typeface="Calibri" pitchFamily="34" charset="0"/>
            </a:endParaRPr>
          </a:p>
          <a:p>
            <a:pPr marL="342900" indent="-342900" defTabSz="914400"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4000" b="1">
                <a:latin typeface="Calibri" pitchFamily="34" charset="0"/>
              </a:rPr>
              <a:t>投入</a:t>
            </a:r>
          </a:p>
        </p:txBody>
      </p:sp>
      <p:sp>
        <p:nvSpPr>
          <p:cNvPr id="29698" name="内容占位符 2"/>
          <p:cNvSpPr txBox="1">
            <a:spLocks/>
          </p:cNvSpPr>
          <p:nvPr/>
        </p:nvSpPr>
        <p:spPr bwMode="auto">
          <a:xfrm>
            <a:off x="457200" y="174625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>
              <a:latin typeface="Calibri" pitchFamily="34" charset="0"/>
            </a:endParaRPr>
          </a:p>
        </p:txBody>
      </p:sp>
      <p:sp>
        <p:nvSpPr>
          <p:cNvPr id="29699" name="内容占位符 2"/>
          <p:cNvSpPr txBox="1">
            <a:spLocks/>
          </p:cNvSpPr>
          <p:nvPr/>
        </p:nvSpPr>
        <p:spPr bwMode="auto">
          <a:xfrm>
            <a:off x="0" y="2624138"/>
            <a:ext cx="8229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	</a:t>
            </a:r>
            <a:r>
              <a:rPr kumimoji="1" lang="zh-CN" altLang="en-US" sz="2800">
                <a:latin typeface="Calibri" pitchFamily="34" charset="0"/>
              </a:rPr>
              <a:t>投入：</a:t>
            </a:r>
            <a:r>
              <a:rPr kumimoji="1" lang="en-US" altLang="zh-CN" sz="2800">
                <a:latin typeface="Calibri" pitchFamily="34" charset="0"/>
              </a:rPr>
              <a:t>2</a:t>
            </a:r>
            <a:r>
              <a:rPr kumimoji="1" lang="zh-CN" altLang="en-US" sz="2800">
                <a:latin typeface="Calibri" pitchFamily="34" charset="0"/>
              </a:rPr>
              <a:t>人，大概累计</a:t>
            </a:r>
            <a:r>
              <a:rPr kumimoji="1" lang="en-US" altLang="zh-CN" sz="2800">
                <a:latin typeface="Calibri" pitchFamily="34" charset="0"/>
              </a:rPr>
              <a:t>24</a:t>
            </a:r>
            <a:r>
              <a:rPr kumimoji="1" lang="zh-CN" altLang="en-US" sz="2800">
                <a:latin typeface="Calibri" pitchFamily="34" charset="0"/>
              </a:rPr>
              <a:t>人月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4000" b="1">
                <a:latin typeface="Calibri" pitchFamily="34" charset="0"/>
              </a:rPr>
              <a:t>产出</a:t>
            </a:r>
          </a:p>
        </p:txBody>
      </p:sp>
      <p:sp>
        <p:nvSpPr>
          <p:cNvPr id="30722" name="内容占位符 2"/>
          <p:cNvSpPr txBox="1">
            <a:spLocks/>
          </p:cNvSpPr>
          <p:nvPr/>
        </p:nvSpPr>
        <p:spPr bwMode="auto">
          <a:xfrm>
            <a:off x="457200" y="174625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>
              <a:latin typeface="Calibri" pitchFamily="34" charset="0"/>
            </a:endParaRPr>
          </a:p>
        </p:txBody>
      </p:sp>
      <p:sp>
        <p:nvSpPr>
          <p:cNvPr id="30723" name="内容占位符 2"/>
          <p:cNvSpPr txBox="1">
            <a:spLocks/>
          </p:cNvSpPr>
          <p:nvPr/>
        </p:nvSpPr>
        <p:spPr bwMode="auto">
          <a:xfrm>
            <a:off x="457200" y="2822575"/>
            <a:ext cx="8229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更强大的网易广告投放系统 </a:t>
            </a:r>
            <a:r>
              <a:rPr kumimoji="1" lang="en-US" altLang="zh-CN" sz="2800">
                <a:latin typeface="Calibri" pitchFamily="34" charset="0"/>
              </a:rPr>
              <a:t>+ </a:t>
            </a:r>
            <a:r>
              <a:rPr kumimoji="1" lang="zh-CN" altLang="en-US" sz="2800">
                <a:latin typeface="Calibri" pitchFamily="34" charset="0"/>
              </a:rPr>
              <a:t>流行开源软件</a:t>
            </a:r>
            <a:r>
              <a:rPr kumimoji="1" lang="en-US" altLang="zh-CN" sz="2800">
                <a:latin typeface="Calibri" pitchFamily="34" charset="0"/>
              </a:rPr>
              <a:t>TCPCopy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4000" b="1">
                <a:latin typeface="Calibri" pitchFamily="34" charset="0"/>
              </a:rPr>
              <a:t>启示</a:t>
            </a:r>
          </a:p>
        </p:txBody>
      </p:sp>
      <p:sp>
        <p:nvSpPr>
          <p:cNvPr id="31746" name="内容占位符 2"/>
          <p:cNvSpPr txBox="1">
            <a:spLocks/>
          </p:cNvSpPr>
          <p:nvPr/>
        </p:nvSpPr>
        <p:spPr bwMode="auto">
          <a:xfrm>
            <a:off x="1868488" y="2813050"/>
            <a:ext cx="551973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好的方法是解决问题的关键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勇于探索是创新的源泉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</a:pPr>
            <a:r>
              <a:rPr kumimoji="1" lang="zh-CN" altLang="en-US" sz="4000">
                <a:latin typeface="微软雅黑" pitchFamily="34" charset="-122"/>
                <a:ea typeface="微软雅黑" pitchFamily="34" charset="-122"/>
              </a:rPr>
              <a:t>网易广告相关背景</a:t>
            </a:r>
            <a:endParaRPr kumimoji="1" lang="en-US" altLang="zh-CN" sz="40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  <p:sp>
        <p:nvSpPr>
          <p:cNvPr id="12290" name="内容占位符 2"/>
          <p:cNvSpPr txBox="1">
            <a:spLocks/>
          </p:cNvSpPr>
          <p:nvPr/>
        </p:nvSpPr>
        <p:spPr bwMode="auto">
          <a:xfrm>
            <a:off x="457200" y="2173288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1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Double Click</a:t>
            </a:r>
            <a:r>
              <a:rPr kumimoji="1" lang="zh-CN" altLang="en-US" sz="2400">
                <a:latin typeface="Calibri" pitchFamily="34" charset="0"/>
              </a:rPr>
              <a:t>系统，越来越不给力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2</a:t>
            </a:r>
            <a:r>
              <a:rPr kumimoji="1" lang="zh-CN" altLang="en-US" sz="2400">
                <a:latin typeface="Calibri" pitchFamily="34" charset="0"/>
              </a:rPr>
              <a:t>）降低运营成本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latin typeface="Calibri" pitchFamily="34" charset="0"/>
              </a:rPr>
              <a:t>3</a:t>
            </a:r>
            <a:r>
              <a:rPr kumimoji="1" lang="zh-CN" altLang="en-US" sz="2400">
                <a:latin typeface="Calibri" pitchFamily="34" charset="0"/>
              </a:rPr>
              <a:t>）</a:t>
            </a:r>
            <a:r>
              <a:rPr kumimoji="1" lang="en-US" altLang="zh-CN" sz="2400">
                <a:latin typeface="Calibri" pitchFamily="34" charset="0"/>
              </a:rPr>
              <a:t>DDOS</a:t>
            </a:r>
            <a:r>
              <a:rPr kumimoji="1" lang="zh-CN" altLang="en-US" sz="2400">
                <a:latin typeface="Calibri" pitchFamily="34" charset="0"/>
              </a:rPr>
              <a:t>攻击</a:t>
            </a:r>
            <a:endParaRPr kumimoji="1" lang="en-US" altLang="zh-CN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en-US" altLang="zh-CN" sz="20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内容占位符 2"/>
          <p:cNvSpPr txBox="1">
            <a:spLocks/>
          </p:cNvSpPr>
          <p:nvPr/>
        </p:nvSpPr>
        <p:spPr bwMode="auto">
          <a:xfrm>
            <a:off x="655638" y="2632075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200">
                <a:latin typeface="Calibri" pitchFamily="34" charset="0"/>
              </a:rPr>
              <a:t>一套可替代</a:t>
            </a:r>
            <a:r>
              <a:rPr kumimoji="1" lang="en-US" altLang="zh-CN" sz="3200">
                <a:latin typeface="Calibri" pitchFamily="34" charset="0"/>
              </a:rPr>
              <a:t>Double Click</a:t>
            </a:r>
            <a:r>
              <a:rPr kumimoji="1" lang="zh-CN" altLang="en-US" sz="3200">
                <a:latin typeface="Calibri" pitchFamily="34" charset="0"/>
              </a:rPr>
              <a:t>的广告系统</a:t>
            </a:r>
            <a:endParaRPr kumimoji="1" lang="en-US" altLang="zh-CN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</a:pPr>
            <a:r>
              <a:rPr kumimoji="1" lang="zh-CN" altLang="en-US" sz="4000">
                <a:latin typeface="微软雅黑" pitchFamily="34" charset="-122"/>
                <a:ea typeface="微软雅黑" pitchFamily="34" charset="-122"/>
              </a:rPr>
              <a:t>广告系统研发面临的挑战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  <p:sp>
        <p:nvSpPr>
          <p:cNvPr id="14338" name="内容占位符 2"/>
          <p:cNvSpPr txBox="1">
            <a:spLocks/>
          </p:cNvSpPr>
          <p:nvPr/>
        </p:nvSpPr>
        <p:spPr bwMode="auto">
          <a:xfrm>
            <a:off x="457200" y="2081213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1</a:t>
            </a:r>
            <a:r>
              <a:rPr kumimoji="1" lang="zh-CN" altLang="en-US" sz="2800">
                <a:latin typeface="Calibri" pitchFamily="34" charset="0"/>
              </a:rPr>
              <a:t>）人数少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2</a:t>
            </a:r>
            <a:r>
              <a:rPr kumimoji="1" lang="zh-CN" altLang="en-US" sz="2800">
                <a:latin typeface="Calibri" pitchFamily="34" charset="0"/>
              </a:rPr>
              <a:t>）无在线开发经验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3</a:t>
            </a:r>
            <a:r>
              <a:rPr kumimoji="1" lang="zh-CN" altLang="en-US" sz="2800">
                <a:latin typeface="Calibri" pitchFamily="34" charset="0"/>
              </a:rPr>
              <a:t>）替换风险大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4</a:t>
            </a:r>
            <a:r>
              <a:rPr kumimoji="1" lang="zh-CN" altLang="en-US" sz="2800">
                <a:latin typeface="Calibri" pitchFamily="34" charset="0"/>
              </a:rPr>
              <a:t>）解决</a:t>
            </a:r>
            <a:r>
              <a:rPr kumimoji="1" lang="en-US" altLang="zh-CN" sz="2800">
                <a:latin typeface="Calibri" pitchFamily="34" charset="0"/>
              </a:rPr>
              <a:t>DDOS</a:t>
            </a:r>
            <a:r>
              <a:rPr kumimoji="1" lang="zh-CN" altLang="en-US" sz="2800">
                <a:latin typeface="Calibri" pitchFamily="34" charset="0"/>
              </a:rPr>
              <a:t>攻击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</a:pPr>
            <a:r>
              <a:rPr kumimoji="1" lang="zh-CN" altLang="en-US" sz="4000">
                <a:latin typeface="微软雅黑" pitchFamily="34" charset="-122"/>
                <a:ea typeface="微软雅黑" pitchFamily="34" charset="-122"/>
              </a:rPr>
              <a:t>初期策略</a:t>
            </a:r>
            <a:endParaRPr kumimoji="1" lang="en-US" altLang="zh-CN" sz="40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kumimoji="1" lang="zh-CN" altLang="en-US" sz="3200">
              <a:latin typeface="Calibri" pitchFamily="34" charset="0"/>
            </a:endParaRPr>
          </a:p>
        </p:txBody>
      </p:sp>
      <p:sp>
        <p:nvSpPr>
          <p:cNvPr id="15362" name="内容占位符 2"/>
          <p:cNvSpPr txBox="1">
            <a:spLocks/>
          </p:cNvSpPr>
          <p:nvPr/>
        </p:nvSpPr>
        <p:spPr bwMode="auto">
          <a:xfrm>
            <a:off x="457200" y="2233613"/>
            <a:ext cx="82296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1</a:t>
            </a:r>
            <a:r>
              <a:rPr kumimoji="1" lang="zh-CN" altLang="en-US" sz="2800">
                <a:latin typeface="Calibri" pitchFamily="34" charset="0"/>
              </a:rPr>
              <a:t>）功能测试：</a:t>
            </a:r>
            <a:r>
              <a:rPr kumimoji="1" lang="en-US" altLang="zh-CN" sz="2800">
                <a:latin typeface="Calibri" pitchFamily="34" charset="0"/>
              </a:rPr>
              <a:t>TestNG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2</a:t>
            </a:r>
            <a:r>
              <a:rPr kumimoji="1" lang="zh-CN" altLang="en-US" sz="2800">
                <a:latin typeface="Calibri" pitchFamily="34" charset="0"/>
              </a:rPr>
              <a:t>）性能瓶颈：传统压力测试工具</a:t>
            </a:r>
            <a:endParaRPr kumimoji="1" lang="en-US" altLang="zh-CN" sz="28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3</a:t>
            </a:r>
            <a:r>
              <a:rPr kumimoji="1" lang="zh-CN" altLang="en-US" sz="2800">
                <a:latin typeface="Calibri" pitchFamily="34" charset="0"/>
              </a:rPr>
              <a:t>）实际上线测试：</a:t>
            </a:r>
            <a:r>
              <a:rPr kumimoji="1" lang="en-US" altLang="zh-CN" sz="2800">
                <a:latin typeface="Calibri" pitchFamily="34" charset="0"/>
              </a:rPr>
              <a:t>LVS</a:t>
            </a:r>
            <a:r>
              <a:rPr kumimoji="1" lang="zh-CN" altLang="en-US" sz="2800">
                <a:latin typeface="Calibri" pitchFamily="34" charset="0"/>
              </a:rPr>
              <a:t>分流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latin typeface="Calibri" pitchFamily="34" charset="0"/>
              </a:rPr>
              <a:t>4</a:t>
            </a:r>
            <a:r>
              <a:rPr kumimoji="1" lang="zh-CN" altLang="en-US" sz="2800">
                <a:latin typeface="Calibri" pitchFamily="34" charset="0"/>
              </a:rPr>
              <a:t>）架构改进：异步架构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 txBox="1">
            <a:spLocks/>
          </p:cNvSpPr>
          <p:nvPr/>
        </p:nvSpPr>
        <p:spPr bwMode="auto">
          <a:xfrm>
            <a:off x="457200" y="1128713"/>
            <a:ext cx="82296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4000">
                <a:latin typeface="微软雅黑" pitchFamily="34" charset="-122"/>
                <a:ea typeface="微软雅黑" pitchFamily="34" charset="-122"/>
              </a:rPr>
              <a:t>尝试结果</a:t>
            </a:r>
          </a:p>
        </p:txBody>
      </p:sp>
      <p:sp>
        <p:nvSpPr>
          <p:cNvPr id="16386" name="内容占位符 2"/>
          <p:cNvSpPr txBox="1">
            <a:spLocks/>
          </p:cNvSpPr>
          <p:nvPr/>
        </p:nvSpPr>
        <p:spPr bwMode="auto">
          <a:xfrm>
            <a:off x="457200" y="2233613"/>
            <a:ext cx="822960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charset="0"/>
              <a:buAutoNum type="arabicParenR"/>
            </a:pPr>
            <a:r>
              <a:rPr kumimoji="1" lang="zh-CN" altLang="en-US" sz="2800">
                <a:latin typeface="Calibri" pitchFamily="34" charset="0"/>
              </a:rPr>
              <a:t>功能测试效果理想</a:t>
            </a:r>
          </a:p>
          <a:p>
            <a:pPr marL="457200" indent="-457200">
              <a:spcBef>
                <a:spcPct val="20000"/>
              </a:spcBef>
              <a:buFont typeface="Arial" charset="0"/>
              <a:buAutoNum type="arabicParenR"/>
            </a:pPr>
            <a:r>
              <a:rPr kumimoji="1" lang="zh-CN" altLang="en-US" sz="2800">
                <a:latin typeface="Calibri" pitchFamily="34" charset="0"/>
              </a:rPr>
              <a:t>性能瓶颈无法解决</a:t>
            </a:r>
            <a:endParaRPr kumimoji="1" lang="en-US" altLang="zh-CN" sz="2800">
              <a:latin typeface="Calibri" pitchFamily="34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AutoNum type="arabicParenR"/>
            </a:pPr>
            <a:r>
              <a:rPr kumimoji="1" lang="zh-CN" altLang="en-US" sz="2800">
                <a:latin typeface="Calibri" pitchFamily="34" charset="0"/>
              </a:rPr>
              <a:t>不敢大规模上线</a:t>
            </a:r>
          </a:p>
          <a:p>
            <a:pPr marL="457200" indent="-457200">
              <a:spcBef>
                <a:spcPct val="20000"/>
              </a:spcBef>
              <a:buFont typeface="Arial" charset="0"/>
              <a:buAutoNum type="arabicParenR"/>
            </a:pPr>
            <a:r>
              <a:rPr kumimoji="1" lang="zh-CN" altLang="en-US" sz="2800">
                <a:latin typeface="Calibri" pitchFamily="34" charset="0"/>
              </a:rPr>
              <a:t>代码复杂，风险大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 txBox="1">
            <a:spLocks/>
          </p:cNvSpPr>
          <p:nvPr/>
        </p:nvSpPr>
        <p:spPr bwMode="auto">
          <a:xfrm>
            <a:off x="655638" y="2632075"/>
            <a:ext cx="8229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利用在线数据，但不直接上线，是解决我们问题的最好途径。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 txBox="1">
            <a:spLocks/>
          </p:cNvSpPr>
          <p:nvPr/>
        </p:nvSpPr>
        <p:spPr bwMode="auto">
          <a:xfrm>
            <a:off x="655638" y="2632075"/>
            <a:ext cx="82296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latin typeface="Calibri" pitchFamily="34" charset="0"/>
              </a:rPr>
              <a:t>满世界找，失望而归</a:t>
            </a:r>
            <a:endParaRPr kumimoji="1"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504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宋体</vt:lpstr>
      <vt:lpstr>Calibri</vt:lpstr>
      <vt:lpstr>微软雅黑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msup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zhang</dc:creator>
  <cp:lastModifiedBy>jyy</cp:lastModifiedBy>
  <cp:revision>193</cp:revision>
  <dcterms:created xsi:type="dcterms:W3CDTF">2012-11-02T03:42:52Z</dcterms:created>
  <dcterms:modified xsi:type="dcterms:W3CDTF">2013-11-23T13:31:07Z</dcterms:modified>
</cp:coreProperties>
</file>