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85725" cap="rnd">
              <a:solidFill>
                <a:schemeClr val="accent1">
                  <a:alpha val="67000"/>
                </a:schemeClr>
              </a:solidFill>
              <a:round/>
            </a:ln>
            <a:effectLst>
              <a:outerShdw blurRad="50800" dist="76200" dir="2700000" algn="tl" rotWithShape="0">
                <a:prstClr val="black">
                  <a:alpha val="20000"/>
                </a:prstClr>
              </a:outerShdw>
            </a:effectLst>
          </c:spPr>
          <c:marker>
            <c:symbol val="circle"/>
            <c:size val="15"/>
            <c:spPr>
              <a:solidFill>
                <a:schemeClr val="bg1"/>
              </a:solidFill>
              <a:ln w="50800">
                <a:solidFill>
                  <a:schemeClr val="accent1">
                    <a:alpha val="67000"/>
                  </a:schemeClr>
                </a:solidFill>
              </a:ln>
              <a:effectLst>
                <a:outerShdw blurRad="50800" dist="76200" dir="2700000" algn="tl" rotWithShape="0">
                  <a:prstClr val="black">
                    <a:alpha val="20000"/>
                  </a:prstClr>
                </a:outerShdw>
              </a:effectLst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42740</c:v>
                </c:pt>
                <c:pt idx="1">
                  <c:v>42741</c:v>
                </c:pt>
                <c:pt idx="2">
                  <c:v>42742</c:v>
                </c:pt>
                <c:pt idx="3">
                  <c:v>42743</c:v>
                </c:pt>
                <c:pt idx="4">
                  <c:v>42744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7-4048-B697-9C3DD1846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0367504"/>
        <c:axId val="1550368064"/>
      </c:radarChart>
      <c:catAx>
        <c:axId val="1550367504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1550368064"/>
        <c:crosses val="autoZero"/>
        <c:auto val="1"/>
        <c:lblAlgn val="ctr"/>
        <c:lblOffset val="100"/>
        <c:noMultiLvlLbl val="0"/>
      </c:catAx>
      <c:valAx>
        <c:axId val="15503680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03675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A221-69B6-4617-8223-67FDD1A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2FB2F-7734-44BB-ADFA-7AD038257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298E1-7D47-4B40-B861-E0EEB563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C33FA-E417-489C-9ABF-B12ED14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AA0DF-0768-4EA7-98AD-5EE0D42D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43AF2-D6CC-4ABE-B292-585EF67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F538B-6539-467D-BA91-CA03CCAA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6E8E7-90AD-4DC8-8BF1-241FD579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06906-5BDA-481C-943F-F6712EAA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D7FF8-7110-4C67-BAD8-D0B53C32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17CB2-6C1F-43E9-9C74-2111F2B32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7AFC6-30E9-4CD1-9024-01151769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21D95-64F8-4C8B-88C4-A9CF10F3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CD62D-4ADC-4784-837D-25475667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A3021-BA43-406E-9448-74BFC7E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5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0B72-8DED-4FD2-981E-07EB8E65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E6870-936D-4D44-B41A-EEBF8678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CC6E8-37EA-4B76-A2D2-EF28935D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C008D-D9F6-436F-A6C7-6DB69C73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97272-F264-41FB-B4A8-1E65329B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6139-5F43-4395-B8FF-0CD14197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61C7E-134E-42B1-9969-FF0D24DE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F1248-AA92-4A8C-BD75-CB10A329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293D4-C262-4520-8BA8-5CF9FAE2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F08FB-7226-4479-B8A1-D9BD16C0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E0EE-8386-4B7C-AE17-02B4BAF0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98B78-4F9A-4836-A4DF-86C8AD7B3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3F513-015F-4BF0-ADE4-C77630F23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B7192-863A-44FE-8482-CCD47427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33174-9D27-4E55-96F9-775A9AC1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16E0B-51A3-4E4C-AE9D-2AE254AE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EF50-60A1-497A-B2C8-202BEBDC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7C8D8-7A0E-4B86-B3A3-9FE97956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CB334-EEE3-4DB7-B45E-44A47D80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32B44-430E-4EAC-8689-8273B93D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0F608-202C-4BBB-B182-7283FBA33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4A8B8-33BF-40C8-B441-612D72E3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EC1A81-C8FA-4A84-AE86-9D804411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B59CE-C1B7-4EF9-8616-06CC684C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0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19C2-38B8-46A2-8F53-1E6B5CA1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A17B49-402F-4AA2-A0EA-5306EE60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F1680-0022-4997-BFB3-C346A2B9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6D364-AA7B-40F9-85EE-043016AD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637F1-F203-49D4-BA89-CEFDC2EA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BF9FFA-DA08-4389-8135-01FFAD40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F1139D-A5FF-4E69-BCF2-9E4F8184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1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DF576-14E3-492A-A1AE-91C3B521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CD140-F31B-4DCE-AA99-356E1985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6BCC2-CD06-473A-AA80-BE15B09B2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3DCFB-90D0-4BDA-872F-89CBD34E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177D0-C96D-44DC-AE14-6217E0E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676C6-2ECB-4623-8F35-9346496B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3E41-96C0-4DC2-8D5A-62C254F9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A0B23E-DA53-49C3-B0A4-9FF5E0030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3628E-4AE6-4B26-87C5-5952EDA4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DB5D4-CBA3-43AD-8678-9B44EA83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E423C-D6FB-4E1F-AABC-A82E0F6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74F0F-49C7-47A0-A70C-80FCAC0D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8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08260-9F9E-4659-AD7C-D19874DC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6F5ED-011F-4FEF-B9AD-1F3369BE6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3F6CF-5F25-46BD-B12E-281A8926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7829-2719-4CAA-B563-EEE66244BF83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CF76-23E5-4DF7-8BCB-69DA881F9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FA1EB-5082-4871-AE7E-0AF3EB905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92C3-6432-45FC-B02E-1BA6F453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257193289"/>
              </p:ext>
            </p:extLst>
          </p:nvPr>
        </p:nvGraphicFramePr>
        <p:xfrm>
          <a:off x="1103717" y="898560"/>
          <a:ext cx="5208608" cy="4973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6397309" y="2071342"/>
            <a:ext cx="2171859" cy="3759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阿雷边学边教</a:t>
            </a:r>
            <a:r>
              <a:rPr lang="en-US" altLang="zh-CN" sz="16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python</a:t>
            </a:r>
            <a:endParaRPr lang="zh-CN" altLang="en-US" sz="16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53074" y="4111667"/>
            <a:ext cx="46321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6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数据可视化</a:t>
            </a:r>
            <a:endParaRPr lang="en-US" altLang="zh-CN" sz="60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 rot="2700000">
            <a:off x="10991656" y="101072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7"/>
          <p:cNvSpPr/>
          <p:nvPr/>
        </p:nvSpPr>
        <p:spPr>
          <a:xfrm>
            <a:off x="10864334" y="898560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10462623" y="52111"/>
            <a:ext cx="845278" cy="84644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正五边形 9"/>
          <p:cNvSpPr/>
          <p:nvPr/>
        </p:nvSpPr>
        <p:spPr>
          <a:xfrm rot="18000000">
            <a:off x="9558014" y="116839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 rot="18000000">
            <a:off x="11400943" y="1899621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0" y="4370413"/>
            <a:ext cx="2561903" cy="2487587"/>
            <a:chOff x="9709971" y="204511"/>
            <a:chExt cx="2561903" cy="2487587"/>
          </a:xfrm>
        </p:grpSpPr>
        <p:sp>
          <p:nvSpPr>
            <p:cNvPr id="13" name="正五边形 12"/>
            <p:cNvSpPr/>
            <p:nvPr/>
          </p:nvSpPr>
          <p:spPr>
            <a:xfrm rot="2700000">
              <a:off x="11144056" y="253472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11016734" y="1050960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10615023" y="204511"/>
              <a:ext cx="845278" cy="84644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rot="18000000">
              <a:off x="9710414" y="269239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rot="18000000">
              <a:off x="11553343" y="2052021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7F3E36A-757A-4312-9D2A-B4AAE321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13" y="2656981"/>
            <a:ext cx="1295192" cy="129519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CAFD458-01A9-4FE0-A5AB-AB4EE1E15A29}"/>
              </a:ext>
            </a:extLst>
          </p:cNvPr>
          <p:cNvSpPr/>
          <p:nvPr/>
        </p:nvSpPr>
        <p:spPr>
          <a:xfrm>
            <a:off x="6397309" y="2807848"/>
            <a:ext cx="1655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第</a:t>
            </a:r>
            <a:endParaRPr lang="en-US" altLang="zh-CN" sz="6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FA3014-F621-41E6-8D3D-ECF09B8459AD}"/>
              </a:ext>
            </a:extLst>
          </p:cNvPr>
          <p:cNvSpPr/>
          <p:nvPr/>
        </p:nvSpPr>
        <p:spPr>
          <a:xfrm>
            <a:off x="8569168" y="2771633"/>
            <a:ext cx="16198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期</a:t>
            </a:r>
            <a:endParaRPr lang="en-US" altLang="zh-CN" sz="6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41643" y="2626746"/>
            <a:ext cx="7518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6000" dirty="0" err="1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sz="6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图像组成</a:t>
            </a:r>
            <a:endParaRPr lang="en-US" altLang="zh-CN" sz="60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 rot="2700000">
            <a:off x="10991656" y="101072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7"/>
          <p:cNvSpPr/>
          <p:nvPr/>
        </p:nvSpPr>
        <p:spPr>
          <a:xfrm>
            <a:off x="10864334" y="898560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10462623" y="52111"/>
            <a:ext cx="845278" cy="84644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正五边形 9"/>
          <p:cNvSpPr/>
          <p:nvPr/>
        </p:nvSpPr>
        <p:spPr>
          <a:xfrm rot="18000000">
            <a:off x="9558014" y="116839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 rot="18000000">
            <a:off x="11400943" y="1899621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0" y="4370413"/>
            <a:ext cx="2561903" cy="2487587"/>
            <a:chOff x="9709971" y="204511"/>
            <a:chExt cx="2561903" cy="2487587"/>
          </a:xfrm>
        </p:grpSpPr>
        <p:sp>
          <p:nvSpPr>
            <p:cNvPr id="13" name="正五边形 12"/>
            <p:cNvSpPr/>
            <p:nvPr/>
          </p:nvSpPr>
          <p:spPr>
            <a:xfrm rot="2700000">
              <a:off x="11144056" y="253472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11016734" y="1050960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10615023" y="204511"/>
              <a:ext cx="845278" cy="84644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rot="18000000">
              <a:off x="9710414" y="269239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rot="18000000">
              <a:off x="11553343" y="2052021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43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1AF400-D05B-4854-96F5-B3A2CD877F61}"/>
              </a:ext>
            </a:extLst>
          </p:cNvPr>
          <p:cNvGrpSpPr/>
          <p:nvPr/>
        </p:nvGrpSpPr>
        <p:grpSpPr>
          <a:xfrm>
            <a:off x="455749" y="233265"/>
            <a:ext cx="11338145" cy="6712111"/>
            <a:chOff x="1147663" y="678022"/>
            <a:chExt cx="9750197" cy="62673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79BC4EB-3BE4-4FB4-B43E-4A0FA4F07C6B}"/>
                </a:ext>
              </a:extLst>
            </p:cNvPr>
            <p:cNvSpPr/>
            <p:nvPr/>
          </p:nvSpPr>
          <p:spPr>
            <a:xfrm rot="8343472">
              <a:off x="10449990" y="5162652"/>
              <a:ext cx="447870" cy="17675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27D45B-8988-42CC-8B3B-CA758B12E39A}"/>
                </a:ext>
              </a:extLst>
            </p:cNvPr>
            <p:cNvSpPr/>
            <p:nvPr/>
          </p:nvSpPr>
          <p:spPr>
            <a:xfrm rot="2538043">
              <a:off x="1147663" y="5116576"/>
              <a:ext cx="447870" cy="1828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AEE2209-CE4E-4896-B19A-4991BFE6F473}"/>
                </a:ext>
              </a:extLst>
            </p:cNvPr>
            <p:cNvSpPr/>
            <p:nvPr/>
          </p:nvSpPr>
          <p:spPr>
            <a:xfrm>
              <a:off x="1244080" y="678022"/>
              <a:ext cx="9371781" cy="52220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7D88D84-9580-4EC7-8FDD-7A6DF312463C}"/>
                </a:ext>
              </a:extLst>
            </p:cNvPr>
            <p:cNvSpPr/>
            <p:nvPr/>
          </p:nvSpPr>
          <p:spPr>
            <a:xfrm>
              <a:off x="1716832" y="1017034"/>
              <a:ext cx="8406882" cy="454400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AC13816-2D9C-49B3-A23D-FC3A379D1A68}"/>
              </a:ext>
            </a:extLst>
          </p:cNvPr>
          <p:cNvSpPr txBox="1"/>
          <p:nvPr/>
        </p:nvSpPr>
        <p:spPr>
          <a:xfrm>
            <a:off x="1117615" y="153190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canvas</a:t>
            </a:r>
            <a:endParaRPr lang="zh-CN" altLang="en-US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B874916-BA27-407B-9214-1EFB8AB22D74}"/>
              </a:ext>
            </a:extLst>
          </p:cNvPr>
          <p:cNvSpPr/>
          <p:nvPr/>
        </p:nvSpPr>
        <p:spPr>
          <a:xfrm>
            <a:off x="1772815" y="756485"/>
            <a:ext cx="8546841" cy="443093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9089BF-673D-444F-9AC7-5B7390A47BFA}"/>
              </a:ext>
            </a:extLst>
          </p:cNvPr>
          <p:cNvSpPr txBox="1"/>
          <p:nvPr/>
        </p:nvSpPr>
        <p:spPr>
          <a:xfrm>
            <a:off x="1818140" y="756485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figure</a:t>
            </a:r>
            <a:endParaRPr lang="zh-CN" altLang="en-US" sz="2800" dirty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B970E06-76DE-4779-BBB8-77DD1B58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3" y="1727068"/>
            <a:ext cx="5514390" cy="32741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28BB9C2-4C4D-4311-8C5E-D67AF457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583" y="1727068"/>
            <a:ext cx="2070614" cy="144614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51DFEA8-D372-4D00-A4D7-51A82FC00959}"/>
              </a:ext>
            </a:extLst>
          </p:cNvPr>
          <p:cNvSpPr txBox="1"/>
          <p:nvPr/>
        </p:nvSpPr>
        <p:spPr>
          <a:xfrm>
            <a:off x="4354123" y="1245662"/>
            <a:ext cx="165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axes1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28AD1B-3768-41E1-95D3-CF7AAA74A4BF}"/>
              </a:ext>
            </a:extLst>
          </p:cNvPr>
          <p:cNvSpPr txBox="1"/>
          <p:nvPr/>
        </p:nvSpPr>
        <p:spPr>
          <a:xfrm>
            <a:off x="8422165" y="1245662"/>
            <a:ext cx="16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axes2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28867E-D500-4430-B719-88F3E19007DC}"/>
              </a:ext>
            </a:extLst>
          </p:cNvPr>
          <p:cNvSpPr txBox="1"/>
          <p:nvPr/>
        </p:nvSpPr>
        <p:spPr>
          <a:xfrm>
            <a:off x="8243679" y="3333362"/>
            <a:ext cx="16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axes3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02391E-42D6-4537-9E19-C0ABB2EF9636}"/>
              </a:ext>
            </a:extLst>
          </p:cNvPr>
          <p:cNvSpPr txBox="1"/>
          <p:nvPr/>
        </p:nvSpPr>
        <p:spPr>
          <a:xfrm>
            <a:off x="8260528" y="3969218"/>
            <a:ext cx="16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axes…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A5932E-5F1E-48C0-B4AF-1CCA77607ECC}"/>
              </a:ext>
            </a:extLst>
          </p:cNvPr>
          <p:cNvCxnSpPr/>
          <p:nvPr/>
        </p:nvCxnSpPr>
        <p:spPr>
          <a:xfrm flipH="1">
            <a:off x="5179882" y="2819631"/>
            <a:ext cx="578498" cy="4198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5FB6D34-50D2-4510-ABAE-3A4C28136B67}"/>
              </a:ext>
            </a:extLst>
          </p:cNvPr>
          <p:cNvSpPr txBox="1"/>
          <p:nvPr/>
        </p:nvSpPr>
        <p:spPr>
          <a:xfrm>
            <a:off x="5748606" y="2638839"/>
            <a:ext cx="165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</a:t>
            </a:r>
            <a:endParaRPr lang="zh-CN" altLang="en-US" sz="14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007A6DB-BF2F-4DAD-9455-A178FC7BDA27}"/>
              </a:ext>
            </a:extLst>
          </p:cNvPr>
          <p:cNvSpPr/>
          <p:nvPr/>
        </p:nvSpPr>
        <p:spPr>
          <a:xfrm>
            <a:off x="3469658" y="1673589"/>
            <a:ext cx="3068634" cy="5083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FB29D4F-E27D-4F6C-A4BA-8D12E5D12337}"/>
              </a:ext>
            </a:extLst>
          </p:cNvPr>
          <p:cNvCxnSpPr>
            <a:cxnSpLocks/>
          </p:cNvCxnSpPr>
          <p:nvPr/>
        </p:nvCxnSpPr>
        <p:spPr>
          <a:xfrm flipH="1" flipV="1">
            <a:off x="5928026" y="2205219"/>
            <a:ext cx="428870" cy="1302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5CBF970-24A1-4BC2-B63E-6974E84C22F0}"/>
              </a:ext>
            </a:extLst>
          </p:cNvPr>
          <p:cNvSpPr txBox="1"/>
          <p:nvPr/>
        </p:nvSpPr>
        <p:spPr>
          <a:xfrm>
            <a:off x="6347122" y="2154690"/>
            <a:ext cx="165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title</a:t>
            </a:r>
            <a:endParaRPr lang="zh-CN" altLang="en-US" sz="14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11E40A1-B144-4298-8347-FE534F49EE9D}"/>
              </a:ext>
            </a:extLst>
          </p:cNvPr>
          <p:cNvSpPr/>
          <p:nvPr/>
        </p:nvSpPr>
        <p:spPr>
          <a:xfrm>
            <a:off x="4750675" y="4637997"/>
            <a:ext cx="429207" cy="52336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2F110E5-0911-4730-8EB7-5151675C0A35}"/>
              </a:ext>
            </a:extLst>
          </p:cNvPr>
          <p:cNvCxnSpPr>
            <a:cxnSpLocks/>
          </p:cNvCxnSpPr>
          <p:nvPr/>
        </p:nvCxnSpPr>
        <p:spPr>
          <a:xfrm flipH="1" flipV="1">
            <a:off x="5231340" y="4942199"/>
            <a:ext cx="428870" cy="1302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AB17EAE-BA51-46C1-85D6-C77353D011D3}"/>
              </a:ext>
            </a:extLst>
          </p:cNvPr>
          <p:cNvSpPr txBox="1"/>
          <p:nvPr/>
        </p:nvSpPr>
        <p:spPr>
          <a:xfrm>
            <a:off x="5650436" y="4891670"/>
            <a:ext cx="165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Axis label</a:t>
            </a:r>
            <a:endParaRPr lang="zh-CN" altLang="en-US" sz="14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3DB68F8-452D-46B6-B840-02731AEE48FF}"/>
              </a:ext>
            </a:extLst>
          </p:cNvPr>
          <p:cNvCxnSpPr>
            <a:cxnSpLocks/>
          </p:cNvCxnSpPr>
          <p:nvPr/>
        </p:nvCxnSpPr>
        <p:spPr>
          <a:xfrm flipV="1">
            <a:off x="3155059" y="4637997"/>
            <a:ext cx="0" cy="4561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0A9012F-FE9A-4A78-94CB-3C1720BA1ACA}"/>
              </a:ext>
            </a:extLst>
          </p:cNvPr>
          <p:cNvSpPr txBox="1"/>
          <p:nvPr/>
        </p:nvSpPr>
        <p:spPr>
          <a:xfrm>
            <a:off x="3117383" y="4882947"/>
            <a:ext cx="66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Axis</a:t>
            </a:r>
            <a:endParaRPr lang="zh-CN" altLang="en-US" sz="14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FC2BF7C-A790-428D-9E75-797EDC72AB83}"/>
              </a:ext>
            </a:extLst>
          </p:cNvPr>
          <p:cNvSpPr/>
          <p:nvPr/>
        </p:nvSpPr>
        <p:spPr>
          <a:xfrm>
            <a:off x="3469658" y="4519876"/>
            <a:ext cx="429207" cy="3630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10C2ABD-9658-40AF-B125-583B96C4F622}"/>
              </a:ext>
            </a:extLst>
          </p:cNvPr>
          <p:cNvCxnSpPr>
            <a:cxnSpLocks/>
          </p:cNvCxnSpPr>
          <p:nvPr/>
        </p:nvCxnSpPr>
        <p:spPr>
          <a:xfrm>
            <a:off x="3534648" y="4084621"/>
            <a:ext cx="75029" cy="3719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DE1731E-E450-4027-8F85-94171FD2B458}"/>
              </a:ext>
            </a:extLst>
          </p:cNvPr>
          <p:cNvSpPr txBox="1"/>
          <p:nvPr/>
        </p:nvSpPr>
        <p:spPr>
          <a:xfrm>
            <a:off x="3155059" y="3773544"/>
            <a:ext cx="165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tick label</a:t>
            </a:r>
            <a:endParaRPr lang="zh-CN" altLang="en-US" sz="14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FE4B73A-8698-4123-B682-6D382F56F8AD}"/>
              </a:ext>
            </a:extLst>
          </p:cNvPr>
          <p:cNvSpPr/>
          <p:nvPr/>
        </p:nvSpPr>
        <p:spPr>
          <a:xfrm>
            <a:off x="2521637" y="3430916"/>
            <a:ext cx="253137" cy="3025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B7D7726-E023-4ED3-AF37-CCDA84F69E5D}"/>
              </a:ext>
            </a:extLst>
          </p:cNvPr>
          <p:cNvCxnSpPr>
            <a:cxnSpLocks/>
          </p:cNvCxnSpPr>
          <p:nvPr/>
        </p:nvCxnSpPr>
        <p:spPr>
          <a:xfrm flipH="1">
            <a:off x="2769133" y="3000614"/>
            <a:ext cx="276106" cy="4204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7951964-77FB-4153-9EC7-DBEBE3DFFD19}"/>
              </a:ext>
            </a:extLst>
          </p:cNvPr>
          <p:cNvSpPr txBox="1"/>
          <p:nvPr/>
        </p:nvSpPr>
        <p:spPr>
          <a:xfrm>
            <a:off x="2643899" y="2649097"/>
            <a:ext cx="165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tick line</a:t>
            </a:r>
            <a:endParaRPr lang="zh-CN" altLang="en-US" sz="14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0EB4969-F901-4269-A06B-5485748DA790}"/>
              </a:ext>
            </a:extLst>
          </p:cNvPr>
          <p:cNvCxnSpPr>
            <a:cxnSpLocks/>
          </p:cNvCxnSpPr>
          <p:nvPr/>
        </p:nvCxnSpPr>
        <p:spPr>
          <a:xfrm>
            <a:off x="6822952" y="3527596"/>
            <a:ext cx="34992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9ED945C-00BE-42C8-BA1E-6D0DDB870056}"/>
              </a:ext>
            </a:extLst>
          </p:cNvPr>
          <p:cNvSpPr txBox="1"/>
          <p:nvPr/>
        </p:nvSpPr>
        <p:spPr>
          <a:xfrm>
            <a:off x="6130744" y="3333362"/>
            <a:ext cx="165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spines</a:t>
            </a:r>
            <a:endParaRPr lang="zh-CN" altLang="en-US" sz="14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9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392305" y="904578"/>
            <a:ext cx="11270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6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从属关系</a:t>
            </a:r>
            <a:endParaRPr lang="en-US" altLang="zh-CN" sz="60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 rot="2700000">
            <a:off x="10991656" y="101072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7"/>
          <p:cNvSpPr/>
          <p:nvPr/>
        </p:nvSpPr>
        <p:spPr>
          <a:xfrm>
            <a:off x="10864334" y="898560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10462623" y="52111"/>
            <a:ext cx="845278" cy="84644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正五边形 9"/>
          <p:cNvSpPr/>
          <p:nvPr/>
        </p:nvSpPr>
        <p:spPr>
          <a:xfrm rot="18000000">
            <a:off x="9558014" y="116839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 rot="18000000">
            <a:off x="11400943" y="1899621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0" y="4370413"/>
            <a:ext cx="2561903" cy="2487587"/>
            <a:chOff x="9709971" y="204511"/>
            <a:chExt cx="2561903" cy="2487587"/>
          </a:xfrm>
        </p:grpSpPr>
        <p:sp>
          <p:nvSpPr>
            <p:cNvPr id="13" name="正五边形 12"/>
            <p:cNvSpPr/>
            <p:nvPr/>
          </p:nvSpPr>
          <p:spPr>
            <a:xfrm rot="2700000">
              <a:off x="11144056" y="253472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11016734" y="1050960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10615023" y="204511"/>
              <a:ext cx="845278" cy="84644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rot="18000000">
              <a:off x="9710414" y="269239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rot="18000000">
              <a:off x="11553343" y="2052021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D277D4F-FC2F-40AE-A59A-9A362DEB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50" y="876615"/>
            <a:ext cx="5868955" cy="5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五边形 6"/>
          <p:cNvSpPr/>
          <p:nvPr/>
        </p:nvSpPr>
        <p:spPr>
          <a:xfrm rot="2700000">
            <a:off x="10991656" y="101072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7"/>
          <p:cNvSpPr/>
          <p:nvPr/>
        </p:nvSpPr>
        <p:spPr>
          <a:xfrm>
            <a:off x="10864334" y="898560"/>
            <a:ext cx="1127038" cy="112859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10462623" y="52111"/>
            <a:ext cx="845278" cy="846449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正五边形 9"/>
          <p:cNvSpPr/>
          <p:nvPr/>
        </p:nvSpPr>
        <p:spPr>
          <a:xfrm rot="18000000">
            <a:off x="9558014" y="116839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 rot="18000000">
            <a:off x="10505206" y="1899621"/>
            <a:ext cx="639634" cy="640520"/>
          </a:xfrm>
          <a:prstGeom prst="pent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0" y="4370413"/>
            <a:ext cx="2561903" cy="2487587"/>
            <a:chOff x="9709971" y="204511"/>
            <a:chExt cx="2561903" cy="2487587"/>
          </a:xfrm>
        </p:grpSpPr>
        <p:sp>
          <p:nvSpPr>
            <p:cNvPr id="13" name="正五边形 12"/>
            <p:cNvSpPr/>
            <p:nvPr/>
          </p:nvSpPr>
          <p:spPr>
            <a:xfrm rot="2700000">
              <a:off x="11144056" y="253472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11016734" y="1050960"/>
              <a:ext cx="1127038" cy="112859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10615023" y="204511"/>
              <a:ext cx="845278" cy="846449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rot="18000000">
              <a:off x="9710414" y="269239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rot="18000000">
              <a:off x="11553343" y="2052021"/>
              <a:ext cx="639634" cy="640520"/>
            </a:xfrm>
            <a:prstGeom prst="pentagon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55DD97D-E963-48A2-A4D4-7D64966ABA94}"/>
              </a:ext>
            </a:extLst>
          </p:cNvPr>
          <p:cNvSpPr/>
          <p:nvPr/>
        </p:nvSpPr>
        <p:spPr>
          <a:xfrm>
            <a:off x="74492" y="-32497"/>
            <a:ext cx="2143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6000" dirty="0">
                <a:solidFill>
                  <a:schemeClr val="bg1">
                    <a:lumMod val="7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总结</a:t>
            </a:r>
            <a:endParaRPr lang="en-US" altLang="zh-CN" sz="6000" dirty="0">
              <a:solidFill>
                <a:schemeClr val="bg1">
                  <a:lumMod val="7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0BAC5F-1680-42C3-AB15-5D5D09A6BB7C}"/>
              </a:ext>
            </a:extLst>
          </p:cNvPr>
          <p:cNvSpPr/>
          <p:nvPr/>
        </p:nvSpPr>
        <p:spPr>
          <a:xfrm>
            <a:off x="2218489" y="999052"/>
            <a:ext cx="7284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err="1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Matplotlib</a:t>
            </a:r>
            <a:r>
              <a:rPr lang="zh-CN" altLang="en-US" sz="3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主要有</a:t>
            </a:r>
            <a:r>
              <a:rPr lang="en-US" altLang="zh-CN" sz="3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种作图方式</a:t>
            </a:r>
            <a:endParaRPr lang="en-US" altLang="zh-CN" sz="3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FEBEB5-365F-46CA-96DB-64A4B5DAB6CB}"/>
              </a:ext>
            </a:extLst>
          </p:cNvPr>
          <p:cNvSpPr/>
          <p:nvPr/>
        </p:nvSpPr>
        <p:spPr>
          <a:xfrm>
            <a:off x="2282582" y="1832591"/>
            <a:ext cx="7284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3200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函数式作图</a:t>
            </a:r>
            <a:endParaRPr lang="en-US" altLang="zh-CN" sz="3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E1B3CF-925B-417C-BE5E-85691DAD406A}"/>
              </a:ext>
            </a:extLst>
          </p:cNvPr>
          <p:cNvSpPr/>
          <p:nvPr/>
        </p:nvSpPr>
        <p:spPr>
          <a:xfrm>
            <a:off x="2282582" y="4082851"/>
            <a:ext cx="7284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3200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面向对象作图</a:t>
            </a:r>
            <a:endParaRPr lang="en-US" altLang="zh-CN" sz="3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F2EA13-1AC5-452A-BBDE-7A458DC175EA}"/>
              </a:ext>
            </a:extLst>
          </p:cNvPr>
          <p:cNvSpPr/>
          <p:nvPr/>
        </p:nvSpPr>
        <p:spPr>
          <a:xfrm>
            <a:off x="2786435" y="2542023"/>
            <a:ext cx="7284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优点：经过函数封装后，作图的步骤较少</a:t>
            </a:r>
            <a:endParaRPr lang="en-US" altLang="zh-CN" sz="24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B27FFC-2A23-48A0-9478-CB35FFC1D46F}"/>
              </a:ext>
            </a:extLst>
          </p:cNvPr>
          <p:cNvSpPr/>
          <p:nvPr/>
        </p:nvSpPr>
        <p:spPr>
          <a:xfrm>
            <a:off x="2786435" y="3041201"/>
            <a:ext cx="7284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缺点：掩盖了从属关系，在作图上没有太强的逻辑性，且个性化定制能力不足</a:t>
            </a:r>
            <a:endParaRPr lang="en-US" altLang="zh-CN" sz="24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66113E-5264-4EBB-A006-F6478BD28B37}"/>
              </a:ext>
            </a:extLst>
          </p:cNvPr>
          <p:cNvSpPr/>
          <p:nvPr/>
        </p:nvSpPr>
        <p:spPr>
          <a:xfrm>
            <a:off x="2786435" y="4916390"/>
            <a:ext cx="7284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优点：强大的个性化定制能力，作图有逻辑</a:t>
            </a:r>
            <a:endParaRPr lang="en-US" altLang="zh-CN" sz="24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FCAE2C-1D2A-405F-B2FC-04954B898155}"/>
              </a:ext>
            </a:extLst>
          </p:cNvPr>
          <p:cNvSpPr/>
          <p:nvPr/>
        </p:nvSpPr>
        <p:spPr>
          <a:xfrm>
            <a:off x="2786435" y="5415568"/>
            <a:ext cx="7284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缺点：操作相对来说有点繁琐，作图步骤较多</a:t>
            </a:r>
            <a:endParaRPr lang="en-US" altLang="zh-CN" sz="24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2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104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幼圆</vt:lpstr>
      <vt:lpstr>站酷快乐体2016修订版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Alienware</dc:creator>
  <cp:lastModifiedBy>Alienware</cp:lastModifiedBy>
  <cp:revision>7</cp:revision>
  <dcterms:created xsi:type="dcterms:W3CDTF">2017-10-04T06:18:40Z</dcterms:created>
  <dcterms:modified xsi:type="dcterms:W3CDTF">2017-10-17T12:52:26Z</dcterms:modified>
</cp:coreProperties>
</file>