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72" r:id="rId17"/>
    <p:sldId id="26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LCM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1376" y="3024535"/>
            <a:ext cx="6400800" cy="1752600"/>
          </a:xfrm>
        </p:spPr>
        <p:txBody>
          <a:bodyPr/>
          <a:lstStyle/>
          <a:p>
            <a:r>
              <a:rPr lang="en-US" altLang="zh-CN" b="1" dirty="0"/>
              <a:t>Lightweight Communications and </a:t>
            </a:r>
            <a:r>
              <a:rPr lang="en-US" altLang="zh-CN" b="1" dirty="0" err="1"/>
              <a:t>Marshalling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36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946" y="404664"/>
            <a:ext cx="6142067" cy="62994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7"/>
          <a:stretch/>
        </p:blipFill>
        <p:spPr bwMode="auto">
          <a:xfrm>
            <a:off x="755576" y="1196752"/>
            <a:ext cx="7400924" cy="17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746941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228834" y="3212976"/>
            <a:ext cx="6142067" cy="62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3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 怎么用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如果有现成的数据结构与解析文件，直接进入这一步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95536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数据发送（以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为例）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3779912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dirty="0" smtClean="0">
                <a:solidFill>
                  <a:srgbClr val="FF0000"/>
                </a:solidFill>
              </a:rPr>
              <a:t>LCM</a:t>
            </a:r>
            <a:r>
              <a:rPr lang="zh-CN" altLang="en-US" dirty="0" smtClean="0">
                <a:solidFill>
                  <a:srgbClr val="FF0000"/>
                </a:solidFill>
              </a:rPr>
              <a:t>引用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0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9001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using </a:t>
            </a:r>
            <a:r>
              <a:rPr lang="en-US" altLang="zh-CN" dirty="0"/>
              <a:t>LCM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LCM.LCM </a:t>
            </a:r>
            <a:r>
              <a:rPr lang="en-US" altLang="zh-CN" dirty="0" err="1"/>
              <a:t>myLCM</a:t>
            </a:r>
            <a:r>
              <a:rPr lang="en-US" altLang="zh-CN" dirty="0"/>
              <a:t> = </a:t>
            </a:r>
            <a:r>
              <a:rPr lang="en-US" altLang="zh-CN" dirty="0" err="1"/>
              <a:t>LCM.LCM.Singleton</a:t>
            </a:r>
            <a:r>
              <a:rPr lang="en-US" altLang="zh-CN" dirty="0"/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dirty="0" err="1">
                <a:solidFill>
                  <a:srgbClr val="FF0000"/>
                </a:solidFill>
              </a:rPr>
              <a:t>exlcm.example_t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r>
              <a:rPr lang="en-US" altLang="zh-CN" dirty="0">
                <a:solidFill>
                  <a:srgbClr val="FF0000"/>
                </a:solidFill>
              </a:rPr>
              <a:t> = new </a:t>
            </a:r>
            <a:r>
              <a:rPr lang="en-US" altLang="zh-CN" dirty="0" err="1">
                <a:solidFill>
                  <a:srgbClr val="FF0000"/>
                </a:solidFill>
              </a:rPr>
              <a:t>exlcm.example_t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TimeSpan</a:t>
            </a:r>
            <a:r>
              <a:rPr lang="en-US" altLang="zh-CN" dirty="0"/>
              <a:t> span = </a:t>
            </a:r>
            <a:r>
              <a:rPr lang="en-US" altLang="zh-CN" dirty="0" err="1"/>
              <a:t>DateTime.Now</a:t>
            </a:r>
            <a:r>
              <a:rPr lang="en-US" altLang="zh-CN" dirty="0"/>
              <a:t> - new </a:t>
            </a:r>
            <a:r>
              <a:rPr lang="en-US" altLang="zh-CN" dirty="0" err="1"/>
              <a:t>DateTime</a:t>
            </a:r>
            <a:r>
              <a:rPr lang="en-US" altLang="zh-CN" dirty="0"/>
              <a:t>(1970, 1, 1);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msg.timestamp</a:t>
            </a:r>
            <a:r>
              <a:rPr lang="en-US" altLang="zh-CN" dirty="0"/>
              <a:t> = </a:t>
            </a:r>
            <a:r>
              <a:rPr lang="en-US" altLang="zh-CN" dirty="0" err="1"/>
              <a:t>span.Ticks</a:t>
            </a:r>
            <a:r>
              <a:rPr lang="en-US" altLang="zh-CN" dirty="0"/>
              <a:t> * 100;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msg.position</a:t>
            </a:r>
            <a:r>
              <a:rPr lang="en-US" altLang="zh-CN" dirty="0"/>
              <a:t> = new double[] { 1, 2, 3 };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msg.orientation</a:t>
            </a:r>
            <a:r>
              <a:rPr lang="en-US" altLang="zh-CN" dirty="0"/>
              <a:t> = new double[] { 1, 0, 0, 0 };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msg.num_ranges</a:t>
            </a:r>
            <a:r>
              <a:rPr lang="en-US" altLang="zh-CN" dirty="0"/>
              <a:t> = 15;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msg.ranges</a:t>
            </a:r>
            <a:r>
              <a:rPr lang="en-US" altLang="zh-CN" dirty="0"/>
              <a:t> = new short[</a:t>
            </a:r>
            <a:r>
              <a:rPr lang="en-US" altLang="zh-CN" dirty="0" err="1"/>
              <a:t>msg.num_ranges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    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msg.num_ranges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msg.ranges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(short)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        msg.name = "example string";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msg.enabled</a:t>
            </a:r>
            <a:r>
              <a:rPr lang="en-US" altLang="zh-CN" dirty="0"/>
              <a:t> = true;</a:t>
            </a:r>
          </a:p>
          <a:p>
            <a:endParaRPr lang="zh-CN" altLang="en-US" dirty="0"/>
          </a:p>
          <a:p>
            <a:r>
              <a:rPr lang="en-US" altLang="zh-CN" dirty="0"/>
              <a:t>                </a:t>
            </a:r>
            <a:r>
              <a:rPr lang="en-US" altLang="zh-CN" dirty="0" err="1">
                <a:solidFill>
                  <a:srgbClr val="FF0000"/>
                </a:solidFill>
              </a:rPr>
              <a:t>myLCM.Publish</a:t>
            </a:r>
            <a:r>
              <a:rPr lang="en-US" altLang="zh-CN" dirty="0">
                <a:solidFill>
                  <a:srgbClr val="FF0000"/>
                </a:solidFill>
              </a:rPr>
              <a:t>("EXAMPLE", </a:t>
            </a:r>
            <a:r>
              <a:rPr lang="en-US" altLang="zh-CN" dirty="0" err="1">
                <a:solidFill>
                  <a:srgbClr val="FF0000"/>
                </a:solidFill>
              </a:rPr>
              <a:t>msg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    catch (Exception ex)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Console.Error.WriteLine</a:t>
            </a:r>
            <a:r>
              <a:rPr lang="en-US" altLang="zh-CN" dirty="0"/>
              <a:t>("Ex: " + ex);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619672" y="0"/>
            <a:ext cx="8064896" cy="74488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不用指定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，不用指定端口，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数据接收（以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为例）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59053" y="1362327"/>
            <a:ext cx="12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using LCM;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2132856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新宋体"/>
                <a:ea typeface="新宋体"/>
              </a:rPr>
              <a:t> LCM.</a:t>
            </a:r>
            <a:r>
              <a:rPr lang="en-US" altLang="zh-CN" dirty="0">
                <a:solidFill>
                  <a:srgbClr val="2B91AF"/>
                </a:solidFill>
                <a:latin typeface="新宋体"/>
                <a:ea typeface="新宋体"/>
              </a:rPr>
              <a:t>LCM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myLCM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try</a:t>
            </a:r>
            <a:endParaRPr lang="en-US" altLang="zh-CN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myLCM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=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LCM.</a:t>
            </a:r>
            <a:r>
              <a:rPr lang="en-US" altLang="zh-CN" dirty="0">
                <a:solidFill>
                  <a:srgbClr val="2B91AF"/>
                </a:solidFill>
                <a:latin typeface="新宋体"/>
                <a:ea typeface="新宋体"/>
              </a:rPr>
              <a:t>LCM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endParaRPr lang="zh-CN" altLang="en-US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myLCM.SubscribeAll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new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/>
                <a:ea typeface="新宋体"/>
              </a:rPr>
              <a:t>SimpleSubscriber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());</a:t>
            </a:r>
          </a:p>
          <a:p>
            <a:endParaRPr lang="zh-CN" altLang="en-US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while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true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System.Threading.</a:t>
            </a:r>
            <a:r>
              <a:rPr lang="en-US" altLang="zh-CN" dirty="0" err="1">
                <a:solidFill>
                  <a:srgbClr val="2B91AF"/>
                </a:solidFill>
                <a:latin typeface="新宋体"/>
                <a:ea typeface="新宋体"/>
              </a:rPr>
              <a:t>Thread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.Sleep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(1000);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新宋体"/>
                <a:ea typeface="新宋体"/>
              </a:rPr>
              <a:t>catch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(</a:t>
            </a:r>
            <a:r>
              <a:rPr lang="en-US" altLang="zh-CN" dirty="0">
                <a:solidFill>
                  <a:srgbClr val="2B91AF"/>
                </a:solidFill>
                <a:latin typeface="新宋体"/>
                <a:ea typeface="新宋体"/>
              </a:rPr>
              <a:t>Exception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ex)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.Error.WriteLine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/>
                <a:ea typeface="新宋体"/>
              </a:rPr>
              <a:t>"Ex: "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+ ex);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dirty="0" err="1">
                <a:solidFill>
                  <a:srgbClr val="2B91AF"/>
                </a:solidFill>
                <a:latin typeface="新宋体"/>
                <a:ea typeface="新宋体"/>
              </a:rPr>
              <a:t>Environment</a:t>
            </a:r>
            <a:r>
              <a:rPr lang="en-US" altLang="zh-CN" dirty="0" err="1">
                <a:solidFill>
                  <a:prstClr val="black"/>
                </a:solidFill>
                <a:latin typeface="新宋体"/>
                <a:ea typeface="新宋体"/>
              </a:rPr>
              <a:t>.Exit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(1);</a:t>
            </a:r>
          </a:p>
          <a:p>
            <a:r>
              <a:rPr lang="zh-CN" altLang="en-US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1749250"/>
            <a:ext cx="2592288" cy="527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创建一个线程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555776" y="2132856"/>
            <a:ext cx="8064896" cy="74488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不用指定端口，不用考虑如何解析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3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88640"/>
            <a:ext cx="8784976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新宋体"/>
                <a:ea typeface="新宋体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internal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SimpleSubscriber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: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LCM.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LCMSubscriber</a:t>
            </a:r>
            <a:endParaRPr lang="en-US" altLang="zh-CN" sz="1400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public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void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MessageReceived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(LCM.</a:t>
            </a:r>
            <a:r>
              <a:rPr lang="en-US" altLang="zh-CN" sz="1400" dirty="0">
                <a:solidFill>
                  <a:srgbClr val="2B91AF"/>
                </a:solidFill>
                <a:latin typeface="新宋体"/>
                <a:ea typeface="新宋体"/>
              </a:rPr>
              <a:t>LCM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lcm,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string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channel,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LCM.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LCMDataInputStream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dins)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"RECV: 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+ channel);</a:t>
            </a:r>
          </a:p>
          <a:p>
            <a:endParaRPr lang="zh-CN" altLang="en-US" sz="1400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新宋体"/>
                <a:ea typeface="新宋体"/>
              </a:rPr>
              <a:t>                if (channel == "EXAMPLE")</a:t>
            </a:r>
          </a:p>
          <a:p>
            <a:r>
              <a:rPr lang="zh-CN" altLang="en-US" sz="1600" b="1" dirty="0">
                <a:solidFill>
                  <a:srgbClr val="FF0000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sz="1600" b="1" dirty="0">
                <a:solidFill>
                  <a:srgbClr val="FF0000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600" b="1" dirty="0" err="1">
                <a:solidFill>
                  <a:srgbClr val="FF0000"/>
                </a:solidFill>
                <a:latin typeface="新宋体"/>
                <a:ea typeface="新宋体"/>
              </a:rPr>
              <a:t>exlcm.example_t</a:t>
            </a:r>
            <a:r>
              <a:rPr lang="en-US" altLang="zh-CN" sz="1600" b="1" dirty="0">
                <a:solidFill>
                  <a:srgbClr val="FF0000"/>
                </a:solidFill>
                <a:latin typeface="新宋体"/>
                <a:ea typeface="新宋体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新宋体"/>
                <a:ea typeface="新宋体"/>
              </a:rPr>
              <a:t>msg</a:t>
            </a:r>
            <a:r>
              <a:rPr lang="en-US" altLang="zh-CN" sz="1600" b="1" dirty="0">
                <a:solidFill>
                  <a:srgbClr val="FF0000"/>
                </a:solidFill>
                <a:latin typeface="新宋体"/>
                <a:ea typeface="新宋体"/>
              </a:rPr>
              <a:t> = new </a:t>
            </a:r>
            <a:r>
              <a:rPr lang="en-US" altLang="zh-CN" sz="1600" b="1" dirty="0" err="1">
                <a:solidFill>
                  <a:srgbClr val="FF0000"/>
                </a:solidFill>
                <a:latin typeface="新宋体"/>
                <a:ea typeface="新宋体"/>
              </a:rPr>
              <a:t>exlcm.example_t</a:t>
            </a:r>
            <a:r>
              <a:rPr lang="en-US" altLang="zh-CN" sz="1600" b="1" dirty="0">
                <a:solidFill>
                  <a:srgbClr val="FF0000"/>
                </a:solidFill>
                <a:latin typeface="新宋体"/>
                <a:ea typeface="新宋体"/>
              </a:rPr>
              <a:t>(dins);</a:t>
            </a:r>
          </a:p>
          <a:p>
            <a:endParaRPr lang="zh-CN" altLang="en-US" sz="1400" dirty="0">
              <a:solidFill>
                <a:prstClr val="black"/>
              </a:solidFill>
              <a:latin typeface="新宋体"/>
              <a:ea typeface="新宋体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"Received message of the type </a:t>
            </a:r>
            <a:r>
              <a:rPr lang="en-US" altLang="zh-CN" sz="1400" dirty="0" err="1">
                <a:solidFill>
                  <a:srgbClr val="A31515"/>
                </a:solidFill>
                <a:latin typeface="新宋体"/>
                <a:ea typeface="新宋体"/>
              </a:rPr>
              <a:t>example_t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:"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 timestamp   = {0:D}"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msg.timestamp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 position    = ({0:N}, {1:N}, {2:N})"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,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       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msg.position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[0],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msg.position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[1],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msg.position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[2]);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 orientation = ({0:N}, {1:N}, {2:N}, {3:N})"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,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       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msg.orientation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[0],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msg.orientation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[1],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msg.orientation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[2],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       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msg.orientation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[3]);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 ranges      = [ 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for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= 0;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&lt;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msg.num_ranges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;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++)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{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{0:D}"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,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msg.ranges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[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]);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  <a:latin typeface="新宋体"/>
                <a:ea typeface="新宋体"/>
              </a:rPr>
              <a:t>if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(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&lt; msg.num_ranges-1)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", 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]"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 name         = '"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+ msg.name + 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"'"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                   </a:t>
            </a:r>
            <a:r>
              <a:rPr lang="en-US" altLang="zh-CN" sz="1400" dirty="0" err="1">
                <a:solidFill>
                  <a:srgbClr val="2B91AF"/>
                </a:solidFill>
                <a:latin typeface="新宋体"/>
                <a:ea typeface="新宋体"/>
              </a:rPr>
              <a:t>Console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.WriteLine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  enabled      = '"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+ </a:t>
            </a:r>
            <a:r>
              <a:rPr lang="en-US" altLang="zh-CN" sz="1400" dirty="0" err="1">
                <a:solidFill>
                  <a:prstClr val="black"/>
                </a:solidFill>
                <a:latin typeface="新宋体"/>
                <a:ea typeface="新宋体"/>
              </a:rPr>
              <a:t>msg.enabled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 + </a:t>
            </a:r>
            <a:r>
              <a:rPr lang="en-US" altLang="zh-CN" sz="1400" dirty="0">
                <a:solidFill>
                  <a:srgbClr val="A31515"/>
                </a:solidFill>
                <a:latin typeface="新宋体"/>
                <a:ea typeface="新宋体"/>
              </a:rPr>
              <a:t>"'"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);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zh-CN" altLang="en-US" sz="1400" dirty="0">
                <a:solidFill>
                  <a:prstClr val="black"/>
                </a:solidFill>
                <a:latin typeface="新宋体"/>
                <a:ea typeface="新宋体"/>
              </a:rPr>
              <a:t>        </a:t>
            </a:r>
            <a:r>
              <a:rPr lang="en-US" altLang="zh-CN" sz="14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160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网络状态的监控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100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83568" y="1373838"/>
            <a:ext cx="18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lcm-spy</a:t>
            </a:r>
            <a:r>
              <a:rPr lang="en-US" altLang="zh-CN" dirty="0"/>
              <a:t> </a:t>
            </a:r>
            <a:r>
              <a:rPr lang="en-US" altLang="zh-CN" i="1" dirty="0"/>
              <a:t>[options]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0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网络数据的存储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altLang="zh-CN" b="1" dirty="0"/>
              <a:t>lcm-logger</a:t>
            </a:r>
            <a:r>
              <a:rPr lang="en-US" altLang="zh-CN" dirty="0"/>
              <a:t> </a:t>
            </a:r>
            <a:r>
              <a:rPr lang="en-US" altLang="zh-CN" i="1" dirty="0"/>
              <a:t>[options] [FILE]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11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网络数据的回放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/>
              <a:t>lcm-</a:t>
            </a:r>
            <a:r>
              <a:rPr lang="en-US" altLang="zh-CN" dirty="0" err="1"/>
              <a:t>logplayer</a:t>
            </a:r>
            <a:r>
              <a:rPr lang="en-US" altLang="zh-CN" dirty="0"/>
              <a:t>-</a:t>
            </a:r>
            <a:r>
              <a:rPr lang="en-US" altLang="zh-CN" dirty="0" err="1"/>
              <a:t>gui</a:t>
            </a:r>
            <a:r>
              <a:rPr lang="en-US" altLang="zh-CN" dirty="0"/>
              <a:t> [options] [FILE]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2" y="1974751"/>
            <a:ext cx="72009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Features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Low-latency inter-process communication</a:t>
            </a:r>
          </a:p>
          <a:p>
            <a:r>
              <a:rPr lang="en-US" altLang="zh-CN" dirty="0"/>
              <a:t>Efficient broadcast mechanism using UDP Multicast</a:t>
            </a:r>
          </a:p>
          <a:p>
            <a:r>
              <a:rPr lang="en-US" altLang="zh-CN" dirty="0"/>
              <a:t>Type-safe message </a:t>
            </a:r>
            <a:r>
              <a:rPr lang="en-US" altLang="zh-CN" dirty="0" err="1"/>
              <a:t>marshalling</a:t>
            </a:r>
            <a:endParaRPr lang="en-US" altLang="zh-CN" dirty="0"/>
          </a:p>
          <a:p>
            <a:r>
              <a:rPr lang="en-US" altLang="zh-CN" dirty="0"/>
              <a:t>User-friendly logging and playback</a:t>
            </a:r>
          </a:p>
          <a:p>
            <a:r>
              <a:rPr lang="en-US" altLang="zh-CN" dirty="0"/>
              <a:t>No centralized "database" or "hub" – peers communicate directly</a:t>
            </a:r>
          </a:p>
          <a:p>
            <a:r>
              <a:rPr lang="en-US" altLang="zh-CN" dirty="0"/>
              <a:t>No daemons</a:t>
            </a:r>
          </a:p>
          <a:p>
            <a:r>
              <a:rPr lang="en-US" altLang="zh-CN" dirty="0"/>
              <a:t>Few dependencies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9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Supported platforms / languages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/>
          </a:p>
          <a:p>
            <a:r>
              <a:rPr lang="en-US" altLang="zh-CN" sz="5100" dirty="0" smtClean="0"/>
              <a:t>Platforms</a:t>
            </a:r>
            <a:r>
              <a:rPr lang="en-US" altLang="zh-CN" sz="5100" dirty="0"/>
              <a:t>:</a:t>
            </a:r>
            <a:endParaRPr lang="en-US" altLang="zh-CN" sz="8000" dirty="0"/>
          </a:p>
          <a:p>
            <a:r>
              <a:rPr lang="en-US" altLang="zh-CN" dirty="0"/>
              <a:t>GNU/Linux</a:t>
            </a:r>
          </a:p>
          <a:p>
            <a:r>
              <a:rPr lang="en-US" altLang="zh-CN" dirty="0"/>
              <a:t>OS X</a:t>
            </a:r>
          </a:p>
          <a:p>
            <a:r>
              <a:rPr lang="en-US" altLang="zh-CN" dirty="0"/>
              <a:t>Windows</a:t>
            </a:r>
          </a:p>
          <a:p>
            <a:r>
              <a:rPr lang="en-US" altLang="zh-CN" dirty="0"/>
              <a:t>Any POSIX-1.2001 system (e.g., Cygwin, Solaris, BSD, etc.)</a:t>
            </a:r>
          </a:p>
          <a:p>
            <a:r>
              <a:rPr lang="en-US" altLang="zh-CN" sz="5800" dirty="0"/>
              <a:t>Languages</a:t>
            </a:r>
          </a:p>
          <a:p>
            <a:r>
              <a:rPr lang="en-US" altLang="zh-CN" dirty="0"/>
              <a:t>C</a:t>
            </a:r>
          </a:p>
          <a:p>
            <a:r>
              <a:rPr lang="en-US" altLang="zh-CN" dirty="0"/>
              <a:t>C++</a:t>
            </a:r>
          </a:p>
          <a:p>
            <a:r>
              <a:rPr lang="en-US" altLang="zh-CN" dirty="0"/>
              <a:t>C#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 err="1"/>
              <a:t>Lua</a:t>
            </a:r>
            <a:endParaRPr lang="en-US" altLang="zh-CN" dirty="0"/>
          </a:p>
          <a:p>
            <a:r>
              <a:rPr lang="en-US" altLang="zh-CN" dirty="0"/>
              <a:t>MATLAB</a:t>
            </a:r>
          </a:p>
          <a:p>
            <a:r>
              <a:rPr lang="en-US" altLang="zh-CN" dirty="0"/>
              <a:t>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03" y="2060848"/>
            <a:ext cx="926550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6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Who uses LCM?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/>
          </a:p>
          <a:p>
            <a:r>
              <a:rPr lang="en-US" altLang="zh-CN" dirty="0" err="1" smtClean="0"/>
              <a:t>Autonomos</a:t>
            </a:r>
            <a:r>
              <a:rPr lang="en-US" altLang="zh-CN" dirty="0" smtClean="0"/>
              <a:t> </a:t>
            </a:r>
            <a:r>
              <a:rPr lang="en-US" altLang="zh-CN" dirty="0"/>
              <a:t>GmbH</a:t>
            </a:r>
          </a:p>
          <a:p>
            <a:r>
              <a:rPr lang="en-US" altLang="zh-CN" dirty="0"/>
              <a:t>BAE Systems</a:t>
            </a:r>
          </a:p>
          <a:p>
            <a:r>
              <a:rPr lang="en-US" altLang="zh-CN" dirty="0"/>
              <a:t>Bender Robotics</a:t>
            </a:r>
          </a:p>
          <a:p>
            <a:r>
              <a:rPr lang="en-US" altLang="zh-CN" dirty="0"/>
              <a:t>Carnegie Mellon University</a:t>
            </a:r>
          </a:p>
          <a:p>
            <a:r>
              <a:rPr lang="en-US" altLang="zh-CN" dirty="0"/>
              <a:t>ETH Zurich</a:t>
            </a:r>
          </a:p>
          <a:p>
            <a:r>
              <a:rPr lang="en-US" altLang="zh-CN" dirty="0"/>
              <a:t>Ford Motor Company</a:t>
            </a:r>
          </a:p>
          <a:p>
            <a:r>
              <a:rPr lang="en-US" altLang="zh-CN" dirty="0"/>
              <a:t>Georgia Tech</a:t>
            </a:r>
          </a:p>
          <a:p>
            <a:r>
              <a:rPr lang="en-US" altLang="zh-CN" dirty="0"/>
              <a:t>Google</a:t>
            </a:r>
          </a:p>
          <a:p>
            <a:r>
              <a:rPr lang="en-US" altLang="zh-CN" dirty="0"/>
              <a:t>Korea Advanced Institute of Science and Technology (KAIST)</a:t>
            </a:r>
          </a:p>
          <a:p>
            <a:r>
              <a:rPr lang="en-US" altLang="zh-CN" dirty="0"/>
              <a:t>MIT</a:t>
            </a:r>
          </a:p>
          <a:p>
            <a:r>
              <a:rPr lang="en-US" altLang="zh-CN" dirty="0"/>
              <a:t>Soar Technology</a:t>
            </a:r>
          </a:p>
          <a:p>
            <a:r>
              <a:rPr lang="en-US" altLang="zh-CN" dirty="0"/>
              <a:t>University of Michigan</a:t>
            </a:r>
          </a:p>
          <a:p>
            <a:r>
              <a:rPr lang="en-US" altLang="zh-CN" dirty="0"/>
              <a:t>Volvo Car Group</a:t>
            </a:r>
          </a:p>
          <a:p>
            <a:r>
              <a:rPr lang="en-US" altLang="zh-CN" dirty="0"/>
              <a:t>Woods Hole Oceanographic Institute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9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 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Window:</a:t>
            </a:r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en-US" altLang="zh-CN" dirty="0" smtClean="0"/>
              <a:t>lcm-1.2.1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WinSpecific</a:t>
            </a:r>
            <a:r>
              <a:rPr lang="zh-CN" altLang="en-US" dirty="0"/>
              <a:t>工程编译完成（</a:t>
            </a:r>
            <a:r>
              <a:rPr lang="zh-CN" altLang="en-US" dirty="0" smtClean="0"/>
              <a:t>见</a:t>
            </a:r>
            <a:r>
              <a:rPr lang="en-US" altLang="zh-CN" dirty="0" smtClean="0"/>
              <a:t>《window</a:t>
            </a:r>
            <a:r>
              <a:rPr lang="zh-CN" altLang="en-US" dirty="0"/>
              <a:t>系统中安装</a:t>
            </a:r>
            <a:r>
              <a:rPr lang="en-US" altLang="zh-CN" dirty="0" err="1"/>
              <a:t>Gtk</a:t>
            </a:r>
            <a:r>
              <a:rPr lang="zh-CN" altLang="en-US" dirty="0"/>
              <a:t>和</a:t>
            </a:r>
            <a:r>
              <a:rPr lang="en-US" altLang="zh-CN" dirty="0" smtClean="0"/>
              <a:t>LCM.docx》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如果有现成的数据解析文件这一步可以不做，直接进入第二步。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数据的传输与解析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数据结构的定义</a:t>
            </a:r>
            <a:endParaRPr lang="en-US" altLang="zh-CN" dirty="0" smtClean="0"/>
          </a:p>
          <a:p>
            <a:r>
              <a:rPr lang="en-US" altLang="zh-CN" dirty="0"/>
              <a:t>type	Description</a:t>
            </a:r>
          </a:p>
          <a:p>
            <a:r>
              <a:rPr lang="en-US" altLang="zh-CN" dirty="0"/>
              <a:t>int8_t	8-bit signed integer</a:t>
            </a:r>
          </a:p>
          <a:p>
            <a:r>
              <a:rPr lang="en-US" altLang="zh-CN" dirty="0"/>
              <a:t>int16_t	16-bit signed integer</a:t>
            </a:r>
          </a:p>
          <a:p>
            <a:r>
              <a:rPr lang="en-US" altLang="zh-CN" dirty="0"/>
              <a:t>int32_t	32-bit signed integer</a:t>
            </a:r>
          </a:p>
          <a:p>
            <a:r>
              <a:rPr lang="en-US" altLang="zh-CN" dirty="0"/>
              <a:t>int64_t	64-bit signed integer</a:t>
            </a:r>
          </a:p>
          <a:p>
            <a:r>
              <a:rPr lang="en-US" altLang="zh-CN" dirty="0"/>
              <a:t>float	32-bit IEEE floating point value</a:t>
            </a:r>
          </a:p>
          <a:p>
            <a:r>
              <a:rPr lang="en-US" altLang="zh-CN" dirty="0"/>
              <a:t>double	64-bit IEEE floating point value</a:t>
            </a:r>
          </a:p>
          <a:p>
            <a:r>
              <a:rPr lang="en-US" altLang="zh-CN" dirty="0"/>
              <a:t>string	UTF-8 string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	true/false logical value</a:t>
            </a:r>
          </a:p>
          <a:p>
            <a:r>
              <a:rPr lang="en-US" altLang="zh-CN" dirty="0"/>
              <a:t>byte	8-bit value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45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用记事本保存为一个</a:t>
            </a:r>
            <a:r>
              <a:rPr lang="en-US" altLang="zh-CN" dirty="0" smtClean="0"/>
              <a:t>.lcm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	package </a:t>
            </a:r>
            <a:r>
              <a:rPr lang="en-US" altLang="zh-CN" dirty="0" err="1"/>
              <a:t>exlcm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example_t</a:t>
            </a:r>
            <a:endParaRPr lang="en-US" altLang="zh-CN" dirty="0"/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int64_t timestamp;</a:t>
            </a:r>
          </a:p>
          <a:p>
            <a:r>
              <a:rPr lang="en-US" altLang="zh-CN" dirty="0"/>
              <a:t>		double position[3];</a:t>
            </a:r>
          </a:p>
          <a:p>
            <a:r>
              <a:rPr lang="en-US" altLang="zh-CN" dirty="0"/>
              <a:t>		double orientation[4]; </a:t>
            </a:r>
          </a:p>
          <a:p>
            <a:r>
              <a:rPr lang="en-US" altLang="zh-CN" dirty="0"/>
              <a:t>		int32_t </a:t>
            </a:r>
            <a:r>
              <a:rPr lang="en-US" altLang="zh-CN" dirty="0" err="1"/>
              <a:t>num_ranges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int16_t ranges[</a:t>
            </a:r>
            <a:r>
              <a:rPr lang="en-US" altLang="zh-CN" dirty="0" err="1"/>
              <a:t>num_ranges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string name;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boolean</a:t>
            </a:r>
            <a:r>
              <a:rPr lang="en-US" altLang="zh-CN" dirty="0"/>
              <a:t> enabled;</a:t>
            </a:r>
          </a:p>
          <a:p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不同的语言用不同的命令生成相应的数据结构和解析文件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52521"/>
              </p:ext>
            </p:extLst>
          </p:nvPr>
        </p:nvGraphicFramePr>
        <p:xfrm>
          <a:off x="1187624" y="1844824"/>
          <a:ext cx="6408712" cy="3568000"/>
        </p:xfrm>
        <a:graphic>
          <a:graphicData uri="http://schemas.openxmlformats.org/drawingml/2006/table">
            <a:tbl>
              <a:tblPr/>
              <a:tblGrid>
                <a:gridCol w="1300217"/>
                <a:gridCol w="5108495"/>
              </a:tblGrid>
              <a:tr h="674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50">
                          <a:solidFill>
                            <a:srgbClr val="FFFFFF"/>
                          </a:solidFill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Language</a:t>
                      </a:r>
                      <a:endParaRPr lang="zh-CN" sz="2400" b="1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47625" marB="3810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F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50" dirty="0">
                          <a:solidFill>
                            <a:srgbClr val="FFFFFF"/>
                          </a:solidFill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lcm-gen usage</a:t>
                      </a:r>
                      <a:endParaRPr lang="zh-CN" sz="2400" b="1" kern="50" dirty="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47625" marB="3810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F7F"/>
                    </a:solidFill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C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lcm-gen -c example_t.lcm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C++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lcm-gen -x example_t.lcm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Java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lcm-gen -j example_t.lcm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Lua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lcm-gen -l example_t.lcm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Python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lcm-gen -p example_t.lcm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C#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lcm-gen –</a:t>
                      </a:r>
                      <a:r>
                        <a:rPr lang="en-US" sz="2400" kern="50">
                          <a:effectLst/>
                          <a:latin typeface="Liberation Mono"/>
                          <a:ea typeface="宋体"/>
                          <a:cs typeface="Liberation Mono"/>
                        </a:rPr>
                        <a:t>-</a:t>
                      </a:r>
                      <a:r>
                        <a:rPr lang="en-US" sz="2400" kern="50">
                          <a:effectLst/>
                          <a:latin typeface="Liberation Mono"/>
                          <a:ea typeface="Droid Sans Fallback"/>
                          <a:cs typeface="Liberation Mono"/>
                        </a:rPr>
                        <a:t>csharp example_t.lcm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MATLAB</a:t>
                      </a:r>
                      <a:endParaRPr lang="zh-CN" sz="2400" kern="5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effectLst/>
                          <a:latin typeface="Liberation Serif"/>
                          <a:ea typeface="Droid Sans Fallback"/>
                          <a:cs typeface="Lohit Devanagari"/>
                        </a:rPr>
                        <a:t>Generate Java code</a:t>
                      </a:r>
                      <a:endParaRPr lang="zh-CN" sz="2400" kern="50" dirty="0">
                        <a:effectLst/>
                        <a:latin typeface="Liberation Serif"/>
                        <a:ea typeface="Droid Sans Fallback"/>
                        <a:cs typeface="Lohit Devanagari"/>
                      </a:endParaRPr>
                    </a:p>
                  </a:txBody>
                  <a:tcPr marL="66675" marR="66675" marT="28575" marB="19050" anchor="ctr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699</Words>
  <Application>Microsoft Office PowerPoint</Application>
  <PresentationFormat>全屏显示(4:3)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LCM</vt:lpstr>
      <vt:lpstr>Features </vt:lpstr>
      <vt:lpstr>Supported platforms / languages </vt:lpstr>
      <vt:lpstr>PowerPoint 演示文稿</vt:lpstr>
      <vt:lpstr>Who uses LCM? </vt:lpstr>
      <vt:lpstr>第一步 安装</vt:lpstr>
      <vt:lpstr>数据的传输与解析</vt:lpstr>
      <vt:lpstr>用记事本保存为一个.lcm文件</vt:lpstr>
      <vt:lpstr>不同的语言用不同的命令生成相应的数据结构和解析文件</vt:lpstr>
      <vt:lpstr>C++</vt:lpstr>
      <vt:lpstr>第二步 怎么用</vt:lpstr>
      <vt:lpstr>PowerPoint 演示文稿</vt:lpstr>
      <vt:lpstr>PowerPoint 演示文稿</vt:lpstr>
      <vt:lpstr>PowerPoint 演示文稿</vt:lpstr>
      <vt:lpstr>网络状态的监控</vt:lpstr>
      <vt:lpstr>网络数据的存储</vt:lpstr>
      <vt:lpstr>网络数据的回放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LCM</dc:title>
  <dc:creator>Administrator</dc:creator>
  <cp:lastModifiedBy>Sky123.Org</cp:lastModifiedBy>
  <cp:revision>8</cp:revision>
  <dcterms:created xsi:type="dcterms:W3CDTF">2016-01-15T14:24:32Z</dcterms:created>
  <dcterms:modified xsi:type="dcterms:W3CDTF">2016-01-15T15:25:20Z</dcterms:modified>
</cp:coreProperties>
</file>