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73" r:id="rId14"/>
    <p:sldId id="274" r:id="rId15"/>
    <p:sldId id="275" r:id="rId16"/>
    <p:sldId id="276" r:id="rId17"/>
    <p:sldId id="277" r:id="rId18"/>
    <p:sldId id="278" r:id="rId19"/>
    <p:sldId id="265" r:id="rId20"/>
    <p:sldId id="279" r:id="rId21"/>
    <p:sldId id="268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2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根节点在最后赋成黑色。如果父节点为黑色，说明不需要调整。</a:t>
            </a:r>
            <a:endParaRPr lang="zh-CN" altLang="en-US"/>
          </a:p>
          <a:p>
            <a:r>
              <a:rPr lang="zh-CN" altLang="en-US"/>
              <a:t>自己和父节点都为红色时，需要调整。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根节点在最后赋成黑色。如果父节点为黑色，说明不需要调整。</a:t>
            </a:r>
            <a:endParaRPr lang="zh-CN" altLang="en-US"/>
          </a:p>
          <a:p>
            <a:r>
              <a:rPr lang="zh-CN" altLang="en-US"/>
              <a:t>自己和父节点都为红色时，需要调整。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083D-8F4E-4EAD-9723-1900FAB4E9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7289-E9A4-4015-8A78-033F1A12131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FA39E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1905000"/>
            <a:ext cx="12192000" cy="2533650"/>
            <a:chOff x="0" y="1905000"/>
            <a:chExt cx="12192000" cy="2533650"/>
          </a:xfrm>
        </p:grpSpPr>
        <p:sp>
          <p:nvSpPr>
            <p:cNvPr id="4" name="矩形 3"/>
            <p:cNvSpPr/>
            <p:nvPr/>
          </p:nvSpPr>
          <p:spPr>
            <a:xfrm>
              <a:off x="0" y="4305300"/>
              <a:ext cx="12192000" cy="13335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FA39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905000"/>
              <a:ext cx="12192000" cy="13335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FA39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095500"/>
              <a:ext cx="12192000" cy="21336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FA39E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13840" y="2096046"/>
            <a:ext cx="9498965" cy="2277745"/>
            <a:chOff x="1513840" y="2346372"/>
            <a:chExt cx="9498965" cy="2277745"/>
          </a:xfrm>
        </p:grpSpPr>
        <p:sp>
          <p:nvSpPr>
            <p:cNvPr id="7" name="文本框 6"/>
            <p:cNvSpPr txBox="1"/>
            <p:nvPr/>
          </p:nvSpPr>
          <p:spPr>
            <a:xfrm>
              <a:off x="1513840" y="2346372"/>
              <a:ext cx="9498965" cy="22777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7200" dirty="0">
                  <a:solidFill>
                    <a:srgbClr val="3FA39E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红黑树的实现和分析</a:t>
              </a:r>
              <a:endParaRPr lang="zh-CN" altLang="en-US" sz="7200" dirty="0">
                <a:solidFill>
                  <a:srgbClr val="3FA39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387106" y="3629609"/>
              <a:ext cx="5471145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endParaRPr lang="zh-CN" altLang="en-US" sz="1600" dirty="0">
                <a:solidFill>
                  <a:srgbClr val="3FA39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210050" y="3841228"/>
            <a:ext cx="377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FA3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分享人：王博</a:t>
            </a:r>
            <a:endParaRPr lang="zh-CN" altLang="en-US" dirty="0">
              <a:solidFill>
                <a:srgbClr val="3FA3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Title 1"/>
          <p:cNvSpPr txBox="1"/>
          <p:nvPr/>
        </p:nvSpPr>
        <p:spPr>
          <a:xfrm>
            <a:off x="670560" y="248285"/>
            <a:ext cx="1842135" cy="138938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prstClr val="black"/>
                </a:solidFill>
                <a:sym typeface="Arial" panose="020B0604020202020204" pitchFamily="34" charset="0"/>
              </a:rPr>
              <a:t>插入</a:t>
            </a:r>
            <a:endParaRPr lang="zh-CN" altLang="en-US" sz="2800" b="1" dirty="0">
              <a:solidFill>
                <a:prstClr val="black"/>
              </a:solidFill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804545" y="1058545"/>
            <a:ext cx="9451975" cy="1903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04545" y="2019300"/>
            <a:ext cx="860298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Step1: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找到插入位置，过程类似于查找。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Step2: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插入一个红色结点。(这样做不会影响bh值)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Step3：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维护红黑树的性质。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根结点为黑、红色儿子必须为黑、每个结点的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bh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Title 1"/>
          <p:cNvSpPr txBox="1"/>
          <p:nvPr/>
        </p:nvSpPr>
        <p:spPr>
          <a:xfrm>
            <a:off x="670560" y="248285"/>
            <a:ext cx="1842135" cy="138938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prstClr val="black"/>
                </a:solidFill>
                <a:sym typeface="Arial" panose="020B0604020202020204" pitchFamily="34" charset="0"/>
              </a:rPr>
              <a:t>插入</a:t>
            </a:r>
            <a:endParaRPr lang="zh-CN" altLang="en-US" sz="2800" b="1" dirty="0">
              <a:solidFill>
                <a:prstClr val="black"/>
              </a:solidFill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04545" y="998220"/>
            <a:ext cx="8602980" cy="5375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维护性质的伪代码：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while(x为红 &amp;&amp; x.parent为红){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	if(x的叔叔结点为红色){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		将父结点和叔叔结点染黑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		祖父节点染红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		x = 祖父节点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	}else{ //x的叔叔结点不存在或者为黑色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		根据情况旋转并染色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		break;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Title 1"/>
          <p:cNvSpPr txBox="1"/>
          <p:nvPr/>
        </p:nvSpPr>
        <p:spPr>
          <a:xfrm>
            <a:off x="670560" y="248285"/>
            <a:ext cx="1842135" cy="138938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prstClr val="black"/>
                </a:solidFill>
                <a:sym typeface="Arial" panose="020B0604020202020204" pitchFamily="34" charset="0"/>
              </a:rPr>
              <a:t>插入</a:t>
            </a:r>
            <a:endParaRPr lang="zh-CN" altLang="en-US" sz="2800" b="1" dirty="0">
              <a:solidFill>
                <a:prstClr val="black"/>
              </a:solidFill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04545" y="998220"/>
            <a:ext cx="8602980" cy="5375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一个例子：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86485" y="1513205"/>
            <a:ext cx="9844405" cy="4860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Title 1"/>
          <p:cNvSpPr txBox="1"/>
          <p:nvPr/>
        </p:nvSpPr>
        <p:spPr>
          <a:xfrm>
            <a:off x="670560" y="248285"/>
            <a:ext cx="1842135" cy="138938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prstClr val="black"/>
                </a:solidFill>
                <a:sym typeface="Arial" panose="020B0604020202020204" pitchFamily="34" charset="0"/>
              </a:rPr>
              <a:t>删除</a:t>
            </a:r>
            <a:endParaRPr lang="zh-CN" altLang="en-US" sz="2800" b="1" dirty="0">
              <a:solidFill>
                <a:prstClr val="black"/>
              </a:solidFill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804545" y="1058545"/>
            <a:ext cx="9451975" cy="1903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04545" y="2476500"/>
            <a:ext cx="860298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Step1: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执行BST删除的第一步。将待删除结点转化为最多有一棵子树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Step2: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待删除结点如果为红色，直接删除，因为不会影响红黑树的性质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而如果待删除结点是黑色，且有子树，那么子树一定是一个红色结点，用这个红色结点来替换自己即可。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Step3：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现在待删除结点是黑色叶子结点。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删除这个结点会使得这棵子树的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bh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，那么兄弟子树的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bh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值会比他高。需要进行调整。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Title 1"/>
          <p:cNvSpPr txBox="1"/>
          <p:nvPr/>
        </p:nvSpPr>
        <p:spPr>
          <a:xfrm>
            <a:off x="670560" y="248285"/>
            <a:ext cx="1842135" cy="138938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prstClr val="black"/>
                </a:solidFill>
                <a:sym typeface="Arial" panose="020B0604020202020204" pitchFamily="34" charset="0"/>
              </a:rPr>
              <a:t>删除</a:t>
            </a:r>
            <a:endParaRPr lang="zh-CN" altLang="en-US" sz="2800" b="1" dirty="0">
              <a:solidFill>
                <a:prstClr val="black"/>
              </a:solidFill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04545" y="998220"/>
            <a:ext cx="8602980" cy="5375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调整伪代码：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为需要调整的结点。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（调整的目的是让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的兄弟子树的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bh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值也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，然后根据父节点的颜色进行讨论。）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modify(x)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if(x的兄弟是红色){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	将兄弟结点旋转到父结点的位置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	兄弟结点染黑，父结点染红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	modify(x)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Title 1"/>
          <p:cNvSpPr txBox="1"/>
          <p:nvPr/>
        </p:nvSpPr>
        <p:spPr>
          <a:xfrm>
            <a:off x="670560" y="248285"/>
            <a:ext cx="1842135" cy="138938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prstClr val="black"/>
                </a:solidFill>
                <a:sym typeface="Arial" panose="020B0604020202020204" pitchFamily="34" charset="0"/>
              </a:rPr>
              <a:t>删除</a:t>
            </a:r>
            <a:endParaRPr lang="zh-CN" altLang="en-US" sz="2800" b="1" dirty="0">
              <a:solidFill>
                <a:prstClr val="black"/>
              </a:solidFill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04545" y="998220"/>
            <a:ext cx="8602980" cy="5375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else{//兄弟结点为黑色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if(x的父结点是红色){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if(x的兄弟有红色儿子){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利用红色儿子进行旋转调整，可以达到平衡。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}else{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兄弟染红色，父结点染黑。已经达到平衡。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}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}else{ //父结点是黑色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if(x的兄弟有红色儿子){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利用红色儿子进行旋转调整，可以达到平衡。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}else{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兄弟染红色，父结点染黑。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modify(x.parent)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}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Title 1"/>
          <p:cNvSpPr txBox="1"/>
          <p:nvPr/>
        </p:nvSpPr>
        <p:spPr>
          <a:xfrm>
            <a:off x="670560" y="248285"/>
            <a:ext cx="1842135" cy="138938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prstClr val="black"/>
                </a:solidFill>
                <a:sym typeface="Arial" panose="020B0604020202020204" pitchFamily="34" charset="0"/>
              </a:rPr>
              <a:t>删除</a:t>
            </a:r>
            <a:endParaRPr lang="zh-CN" altLang="en-US" sz="2800" b="1" dirty="0">
              <a:solidFill>
                <a:prstClr val="black"/>
              </a:solidFill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04545" y="998220"/>
            <a:ext cx="8602980" cy="5375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一个例子：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55" y="1637665"/>
            <a:ext cx="10066655" cy="4978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921228" y="3373716"/>
            <a:ext cx="43738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6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红黑树应用</a:t>
            </a:r>
            <a:endParaRPr lang="zh-CN" altLang="en-US" sz="6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2289" y="1601182"/>
            <a:ext cx="1647422" cy="1569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3028" y="1601182"/>
            <a:ext cx="665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Title 1"/>
          <p:cNvSpPr txBox="1"/>
          <p:nvPr/>
        </p:nvSpPr>
        <p:spPr>
          <a:xfrm>
            <a:off x="670560" y="424815"/>
            <a:ext cx="3832225" cy="121285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prstClr val="black"/>
                </a:solidFill>
                <a:sym typeface="Arial" panose="020B0604020202020204" pitchFamily="34" charset="0"/>
              </a:rPr>
              <a:t>红黑树应用</a:t>
            </a:r>
            <a:endParaRPr lang="zh-CN" altLang="en-US" sz="2800" b="1" dirty="0">
              <a:solidFill>
                <a:prstClr val="black"/>
              </a:solidFill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04545" y="1047750"/>
            <a:ext cx="8075930" cy="532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map/set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时间对比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英汉词典索引：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利用红黑树，存储键值对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英文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汉语翻译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即可。可以插入新单词，删除某个单词，根据英语查询对应汉语意思。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红黑树合并：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选择小的红黑树，每次操作将小的红黑树的根插入到大的红黑树中，并删除这个根节点即可。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5OTVJMZFXUG`BY%FTJCQOU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120" y="803910"/>
            <a:ext cx="3058795" cy="43757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FA39E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1905000"/>
            <a:ext cx="12192000" cy="2533650"/>
            <a:chOff x="0" y="1905000"/>
            <a:chExt cx="12192000" cy="2533650"/>
          </a:xfrm>
        </p:grpSpPr>
        <p:sp>
          <p:nvSpPr>
            <p:cNvPr id="4" name="矩形 3"/>
            <p:cNvSpPr/>
            <p:nvPr/>
          </p:nvSpPr>
          <p:spPr>
            <a:xfrm>
              <a:off x="0" y="4305300"/>
              <a:ext cx="12192000" cy="13335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FA39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905000"/>
              <a:ext cx="12192000" cy="13335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FA39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095500"/>
              <a:ext cx="12192000" cy="21336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FA39E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286000" y="2320834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rgbClr val="3FA39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感谢你们的聆听</a:t>
            </a:r>
            <a:endParaRPr lang="zh-CN" altLang="en-US" sz="7200" dirty="0">
              <a:solidFill>
                <a:srgbClr val="3FA39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067052" y="3632291"/>
            <a:ext cx="6076948" cy="346072"/>
            <a:chOff x="6734629" y="3817257"/>
            <a:chExt cx="3033485" cy="408187"/>
          </a:xfrm>
        </p:grpSpPr>
        <p:sp>
          <p:nvSpPr>
            <p:cNvPr id="9" name="矩形 8"/>
            <p:cNvSpPr/>
            <p:nvPr/>
          </p:nvSpPr>
          <p:spPr>
            <a:xfrm>
              <a:off x="6753531" y="3818425"/>
              <a:ext cx="3014583" cy="4070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dirty="0" smtClean="0">
                  <a:solidFill>
                    <a:srgbClr val="3FA39E"/>
                  </a:solidFill>
                  <a:latin typeface="Arial" panose="020B0604020202020204" pitchFamily="34" charset="0"/>
                </a:rPr>
                <a:t>THANK YOU FOR YOUR LISTENING!</a:t>
              </a:r>
              <a:endParaRPr lang="zh-CN" altLang="en-US" sz="1600" dirty="0">
                <a:solidFill>
                  <a:srgbClr val="3FA39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734629" y="3817257"/>
              <a:ext cx="300445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734629" y="4209143"/>
              <a:ext cx="300445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321731"/>
            <a:ext cx="12192000" cy="2218269"/>
            <a:chOff x="0" y="1905000"/>
            <a:chExt cx="12192000" cy="2533650"/>
          </a:xfrm>
        </p:grpSpPr>
        <p:sp>
          <p:nvSpPr>
            <p:cNvPr id="4" name="矩形 3"/>
            <p:cNvSpPr/>
            <p:nvPr/>
          </p:nvSpPr>
          <p:spPr>
            <a:xfrm>
              <a:off x="0" y="4305300"/>
              <a:ext cx="12192000" cy="13335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905000"/>
              <a:ext cx="12192000" cy="13335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095500"/>
              <a:ext cx="12192000" cy="21336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838450" y="519758"/>
            <a:ext cx="651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3FA39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目录</a:t>
            </a:r>
            <a:endParaRPr lang="zh-CN" altLang="en-US" sz="7200" dirty="0">
              <a:solidFill>
                <a:srgbClr val="3FA39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545543" y="1831215"/>
            <a:ext cx="3071245" cy="346072"/>
            <a:chOff x="6734629" y="3817257"/>
            <a:chExt cx="3004457" cy="408187"/>
          </a:xfrm>
        </p:grpSpPr>
        <p:sp>
          <p:nvSpPr>
            <p:cNvPr id="9" name="矩形 8"/>
            <p:cNvSpPr/>
            <p:nvPr/>
          </p:nvSpPr>
          <p:spPr>
            <a:xfrm>
              <a:off x="7216539" y="3818425"/>
              <a:ext cx="2088564" cy="4070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3FA39E"/>
                  </a:solidFill>
                  <a:latin typeface="Arial" panose="020B0604020202020204" pitchFamily="34" charset="0"/>
                </a:rPr>
                <a:t>CONTENT</a:t>
              </a:r>
              <a:endParaRPr lang="zh-CN" altLang="en-US" sz="1600" dirty="0">
                <a:solidFill>
                  <a:srgbClr val="3FA39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734629" y="3817257"/>
              <a:ext cx="300445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734629" y="4209143"/>
              <a:ext cx="300445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5112687" y="3066142"/>
            <a:ext cx="4739626" cy="48896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endParaRPr lang="zh-CN" altLang="en-US" sz="1800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5571111" y="3079115"/>
            <a:ext cx="2846586" cy="109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问题描述和分析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75249" y="2955801"/>
            <a:ext cx="2534868" cy="647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</a:endParaRPr>
          </a:p>
        </p:txBody>
      </p:sp>
      <p:sp>
        <p:nvSpPr>
          <p:cNvPr id="17" name="文本框 10"/>
          <p:cNvSpPr txBox="1">
            <a:spLocks noChangeArrowheads="1"/>
          </p:cNvSpPr>
          <p:nvPr/>
        </p:nvSpPr>
        <p:spPr bwMode="auto">
          <a:xfrm>
            <a:off x="2723529" y="2973863"/>
            <a:ext cx="183830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zh-CN" altLang="en-US" sz="24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8"/>
          <p:cNvSpPr>
            <a:spLocks noChangeArrowheads="1"/>
          </p:cNvSpPr>
          <p:nvPr/>
        </p:nvSpPr>
        <p:spPr bwMode="auto">
          <a:xfrm>
            <a:off x="5104831" y="3915403"/>
            <a:ext cx="4739626" cy="48896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endParaRPr lang="zh-CN" altLang="en-US" sz="1800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black">
          <a:xfrm>
            <a:off x="5085715" y="3916045"/>
            <a:ext cx="4510405" cy="857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红黑树性质与时间复杂度分析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75249" y="3830121"/>
            <a:ext cx="2534868" cy="647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 kern="0">
              <a:solidFill>
                <a:prstClr val="white"/>
              </a:solidFill>
            </a:endParaRPr>
          </a:p>
        </p:txBody>
      </p:sp>
      <p:sp>
        <p:nvSpPr>
          <p:cNvPr id="21" name="文本框 17"/>
          <p:cNvSpPr txBox="1">
            <a:spLocks noChangeArrowheads="1"/>
          </p:cNvSpPr>
          <p:nvPr/>
        </p:nvSpPr>
        <p:spPr bwMode="auto">
          <a:xfrm>
            <a:off x="2723529" y="3848184"/>
            <a:ext cx="183830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endParaRPr lang="zh-CN" altLang="en-US" sz="24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5"/>
          <p:cNvSpPr>
            <a:spLocks noChangeArrowheads="1"/>
          </p:cNvSpPr>
          <p:nvPr/>
        </p:nvSpPr>
        <p:spPr bwMode="auto">
          <a:xfrm>
            <a:off x="5134571" y="4789929"/>
            <a:ext cx="4745683" cy="48896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endParaRPr lang="zh-CN" altLang="en-US" sz="1800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black">
          <a:xfrm>
            <a:off x="4861162" y="4715476"/>
            <a:ext cx="4371603" cy="111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查找、插入与删除实现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72222" y="4704442"/>
            <a:ext cx="2534866" cy="647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 kern="0">
              <a:solidFill>
                <a:prstClr val="white"/>
              </a:solidFill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2722015" y="4722504"/>
            <a:ext cx="1835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4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32"/>
          <p:cNvSpPr>
            <a:spLocks noChangeArrowheads="1"/>
          </p:cNvSpPr>
          <p:nvPr/>
        </p:nvSpPr>
        <p:spPr bwMode="auto">
          <a:xfrm>
            <a:off x="5258396" y="5664250"/>
            <a:ext cx="4745683" cy="48896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endParaRPr lang="zh-CN" altLang="en-US" sz="1800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black">
          <a:xfrm>
            <a:off x="5672388" y="5664089"/>
            <a:ext cx="251180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红黑树应用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72222" y="5578763"/>
            <a:ext cx="2534866" cy="647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 kern="0">
              <a:solidFill>
                <a:prstClr val="white"/>
              </a:solidFill>
            </a:endParaRPr>
          </a:p>
        </p:txBody>
      </p:sp>
      <p:sp>
        <p:nvSpPr>
          <p:cNvPr id="29" name="文本框 31"/>
          <p:cNvSpPr txBox="1">
            <a:spLocks noChangeArrowheads="1"/>
          </p:cNvSpPr>
          <p:nvPr/>
        </p:nvSpPr>
        <p:spPr bwMode="auto">
          <a:xfrm>
            <a:off x="2722015" y="5596825"/>
            <a:ext cx="1835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  <a:endParaRPr lang="zh-CN" altLang="en-US" sz="24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083028" y="3373716"/>
            <a:ext cx="6050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6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问题描述与分析</a:t>
            </a:r>
            <a:endParaRPr lang="zh-CN" altLang="en-US" sz="66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2289" y="1601182"/>
            <a:ext cx="1647422" cy="1569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3028" y="1601182"/>
            <a:ext cx="665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Title 1"/>
          <p:cNvSpPr txBox="1"/>
          <p:nvPr/>
        </p:nvSpPr>
        <p:spPr>
          <a:xfrm>
            <a:off x="670560" y="248285"/>
            <a:ext cx="2821940" cy="95885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prstClr val="black"/>
                </a:solidFill>
                <a:sym typeface="Arial" panose="020B0604020202020204" pitchFamily="34" charset="0"/>
              </a:rPr>
              <a:t>问题描述与分析</a:t>
            </a:r>
            <a:endParaRPr lang="zh-CN" altLang="en-US" sz="2800" b="1" dirty="0">
              <a:solidFill>
                <a:prstClr val="black"/>
              </a:solidFill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075180" y="857250"/>
            <a:ext cx="79451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红黑树是一种自平衡二叉搜索树，是在进行插入和删除操作时通过特定操作保持二叉搜索树的平衡，从而获得较高的搜索性能。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054225" y="2587625"/>
            <a:ext cx="7842250" cy="2096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基本要求：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（1）设计并实现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红黑树的ADT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，该ADT包括Tree的组织存储以及其上的基本操作：包括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初始化，查找，插入和删除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等。并分析基本操作的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时间复杂性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（2）实现红黑树的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基本操作演示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（鼓励应用图形界面）。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（3）采用红黑树，编写一个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小型的英汉词典索引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，并实现简单的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检索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功能，词典可以手工建立，也可以网上寻找。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*（4）实现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红黑树的合并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操作，并应用于字典的合并。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68428" y="3373716"/>
            <a:ext cx="110794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6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红黑树性质与时间复杂度分析</a:t>
            </a:r>
            <a:endParaRPr lang="zh-CN" altLang="en-US" sz="6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2289" y="1601182"/>
            <a:ext cx="1647422" cy="1569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3028" y="1601182"/>
            <a:ext cx="665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Title 1"/>
          <p:cNvSpPr txBox="1"/>
          <p:nvPr/>
        </p:nvSpPr>
        <p:spPr>
          <a:xfrm>
            <a:off x="670560" y="264160"/>
            <a:ext cx="4867275" cy="1373505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prstClr val="black"/>
                </a:solidFill>
                <a:sym typeface="Arial" panose="020B0604020202020204" pitchFamily="34" charset="0"/>
              </a:rPr>
              <a:t>红黑树性质与时间复杂度分析</a:t>
            </a:r>
            <a:endParaRPr lang="zh-CN" altLang="en-US" sz="2800" b="1" dirty="0">
              <a:solidFill>
                <a:prstClr val="black"/>
              </a:solidFill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804545" y="1058545"/>
            <a:ext cx="9451975" cy="1903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每个结点是红色或黑色的。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根结点是黑色的。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3.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红色结点的孩子一定为黑色。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4.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对每个结点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，从该结点到任一叶结点的简单路径上，所含黑结点的个数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相同（这个个数我们定义为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black height of x, bh(x)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04545" y="2962275"/>
            <a:ext cx="7955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一个例子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79420" y="2962275"/>
            <a:ext cx="7277100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Title 1"/>
          <p:cNvSpPr txBox="1"/>
          <p:nvPr/>
        </p:nvSpPr>
        <p:spPr>
          <a:xfrm>
            <a:off x="670560" y="264160"/>
            <a:ext cx="4867275" cy="1373505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prstClr val="black"/>
                </a:solidFill>
                <a:sym typeface="Arial" panose="020B0604020202020204" pitchFamily="34" charset="0"/>
              </a:rPr>
              <a:t>红黑树性质与时间复杂度分析</a:t>
            </a:r>
            <a:endParaRPr lang="zh-CN" altLang="en-US" sz="2800" b="1" dirty="0">
              <a:solidFill>
                <a:prstClr val="black"/>
              </a:solidFill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804545" y="1058545"/>
            <a:ext cx="9451975" cy="1903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根据刚才的性质，我们现在可以做时间复杂度分析。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对于二叉树来说，分析时间复杂度最重要的就是分析他的树高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04545" y="1857375"/>
                <a:ext cx="7955280" cy="5415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两个引理：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引理1：</a:t>
                </a:r>
                <a:r>
                  <a:rPr lang="en-US" altLang="zh-CN" sz="24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bh(x)&gt;=h(x)/2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（h(x)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固定情况下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bh(x)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的最小值？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引理2：</a:t>
                </a:r>
                <a:r>
                  <a:rPr lang="en-US" altLang="zh-CN" sz="24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nodes(x)&gt;=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𝑏ℎ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bh(x)固定，考虑结点最少的情况，也就是全黑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这种情况下，根据性质4，可以知道是一棵高度为bh(x)的完全二叉树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结点个数为1+2+4+...+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𝑏ℎ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𝑏ℎ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根据上面两条引理，</a:t>
                </a: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en-US" sz="2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nodes(root)&gt;=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𝑏ℎ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𝑟𝑜𝑜𝑡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 sz="2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&gt;=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ℎ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𝑟𝑜𝑜𝑡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)/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zh-CN" sz="2800" i="1">
                  <a:solidFill>
                    <a:srgbClr val="FF0000"/>
                  </a:solidFill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800" i="1">
                    <a:solidFill>
                      <a:srgbClr val="FF0000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     </a:t>
                </a:r>
                <a:r>
                  <a:rPr lang="zh-CN" altLang="en-US" sz="2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因此</a:t>
                </a:r>
                <a:r>
                  <a:rPr lang="en-US" altLang="zh-CN" sz="2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2800">
                    <a:solidFill>
                      <a:srgbClr val="FF0000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n&gt;=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h</m:t>
                        </m:r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/</m:t>
                        </m:r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>
                    <a:solidFill>
                      <a:srgbClr val="FF0000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-1</a:t>
                </a:r>
                <a:r>
                  <a:rPr lang="zh-CN" altLang="en-US" sz="2800">
                    <a:solidFill>
                      <a:srgbClr val="FF0000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（</a:t>
                </a:r>
                <a:r>
                  <a:rPr lang="en-US" altLang="zh-CN" sz="2800">
                    <a:solidFill>
                      <a:srgbClr val="FF0000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n</a:t>
                </a:r>
                <a:r>
                  <a:rPr lang="zh-CN" altLang="en-US" sz="2800">
                    <a:solidFill>
                      <a:srgbClr val="FF0000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为整个树的结点个数，</a:t>
                </a:r>
                <a:r>
                  <a:rPr lang="en-US" altLang="zh-CN" sz="2800">
                    <a:solidFill>
                      <a:srgbClr val="FF0000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h</a:t>
                </a:r>
                <a:r>
                  <a:rPr lang="zh-CN" altLang="en-US" sz="2800">
                    <a:solidFill>
                      <a:srgbClr val="FF0000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为树高）</a:t>
                </a:r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28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h&lt;=2*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(n+1)</a:t>
                </a:r>
                <a:r>
                  <a:rPr lang="zh-CN" altLang="en-US" sz="28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804545" y="1857375"/>
                <a:ext cx="7955280" cy="54152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825728" y="3373716"/>
            <a:ext cx="85648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6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查找、插入、删除实现</a:t>
            </a:r>
            <a:endParaRPr lang="zh-CN" altLang="en-US" sz="6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2289" y="1601182"/>
            <a:ext cx="1647422" cy="1569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63028" y="1601182"/>
            <a:ext cx="665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solidFill>
                <a:prstClr val="black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Title 1"/>
          <p:cNvSpPr txBox="1"/>
          <p:nvPr/>
        </p:nvSpPr>
        <p:spPr>
          <a:xfrm>
            <a:off x="670737" y="254215"/>
            <a:ext cx="2015313" cy="5219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>
                <a:solidFill>
                  <a:prstClr val="black"/>
                </a:solidFill>
                <a:sym typeface="Arial" panose="020B0604020202020204" pitchFamily="34" charset="0"/>
              </a:rPr>
              <a:t>查找</a:t>
            </a:r>
            <a:endParaRPr lang="zh-CN" altLang="en-US" sz="2800" b="1" dirty="0">
              <a:solidFill>
                <a:prstClr val="black"/>
              </a:solidFill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795655" y="1137285"/>
            <a:ext cx="9451975" cy="1903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完全执行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BST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的查找。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0295" y="2036445"/>
            <a:ext cx="8904605" cy="4013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PLACING_PICTURE_USER_VIEWPORT" val="{&quot;height&quot;:15295,&quot;width&quot;:30978}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PP_MARK_KEY" val="55f29c6e-0e93-4329-8388-1ba884460e23"/>
  <p:tag name="COMMONDATA" val="eyJjb3VudCI6MTk2LCJoZGlkIjoiNzMwMzE4ODExYzVhYjkxZTJjMmIwZjlmZDIzMDliZGEiLCJ1c2VyQ291bnQiOjE5Nn0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PLACING_PICTURE_USER_VIEWPORT" val="{&quot;height&quot;:4995,&quot;width&quot;:11460}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">
  <a:themeElements>
    <a:clrScheme name="自定义 1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FA39E"/>
      </a:accent1>
      <a:accent2>
        <a:srgbClr val="3FA39E"/>
      </a:accent2>
      <a:accent3>
        <a:srgbClr val="6AC5C0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1884</Words>
  <Application>WPS 演示</Application>
  <PresentationFormat>宽屏</PresentationFormat>
  <Paragraphs>177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华康俪金黑W8(P)</vt:lpstr>
      <vt:lpstr>黑体</vt:lpstr>
      <vt:lpstr>微软雅黑</vt:lpstr>
      <vt:lpstr>Calibri</vt:lpstr>
      <vt:lpstr>Cambria Math</vt:lpstr>
      <vt:lpstr>Arial Unicode MS</vt:lpstr>
      <vt:lpstr>Calibri Light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林巧媚</dc:creator>
  <cp:lastModifiedBy>从前_Y.</cp:lastModifiedBy>
  <cp:revision>203</cp:revision>
  <dcterms:created xsi:type="dcterms:W3CDTF">2016-12-12T03:03:00Z</dcterms:created>
  <dcterms:modified xsi:type="dcterms:W3CDTF">2023-06-01T11:39:47Z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KSOTemplateUUID">
    <vt:lpwstr>v1.0_mb_FXECmSnV5Lksdm1kfliBmg==</vt:lpwstr>
  </property>
  <property fmtid="{D5CDD505-2E9C-101B-9397-08002B2CF9AE}" pid="4" name="ICV">
    <vt:lpwstr>53C91FAB79154330995D296A209C84C7_11</vt:lpwstr>
  </property>
</Properties>
</file>