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1BB-B9F7-B34B-BC91-6EC471BE0507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043A-DEBB-1F40-B713-2539967EE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6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1BB-B9F7-B34B-BC91-6EC471BE0507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043A-DEBB-1F40-B713-2539967EE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38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1BB-B9F7-B34B-BC91-6EC471BE0507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043A-DEBB-1F40-B713-2539967EE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47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1BB-B9F7-B34B-BC91-6EC471BE0507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043A-DEBB-1F40-B713-2539967EE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98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1BB-B9F7-B34B-BC91-6EC471BE0507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043A-DEBB-1F40-B713-2539967EE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48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1BB-B9F7-B34B-BC91-6EC471BE0507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043A-DEBB-1F40-B713-2539967EE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41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1BB-B9F7-B34B-BC91-6EC471BE0507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043A-DEBB-1F40-B713-2539967EE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1BB-B9F7-B34B-BC91-6EC471BE0507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043A-DEBB-1F40-B713-2539967EE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217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1BB-B9F7-B34B-BC91-6EC471BE0507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043A-DEBB-1F40-B713-2539967EE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17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1BB-B9F7-B34B-BC91-6EC471BE0507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043A-DEBB-1F40-B713-2539967EE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51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21BB-B9F7-B34B-BC91-6EC471BE0507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043A-DEBB-1F40-B713-2539967EE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09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21BB-B9F7-B34B-BC91-6EC471BE0507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043A-DEBB-1F40-B713-2539967EE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5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hyperlink" Target="https://bioinformatics.ca/links_directory/" TargetMode="External"/><Relationship Id="rId12" Type="http://schemas.openxmlformats.org/officeDocument/2006/relationships/hyperlink" Target="https://omictools.com/" TargetMode="External"/><Relationship Id="rId13" Type="http://schemas.openxmlformats.org/officeDocument/2006/relationships/hyperlink" Target="https://www.atum.bio/resources/bioinformatics-tools" TargetMode="External"/><Relationship Id="rId14" Type="http://schemas.openxmlformats.org/officeDocument/2006/relationships/hyperlink" Target="https://wiki2.org/en/List_of_RNA-Seq_bioinformatics_too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cbi.nlm.nih.gov/geo/" TargetMode="External"/><Relationship Id="rId3" Type="http://schemas.openxmlformats.org/officeDocument/2006/relationships/hyperlink" Target="https://www.ncbi.nlm.nih.gov/sra" TargetMode="External"/><Relationship Id="rId4" Type="http://schemas.openxmlformats.org/officeDocument/2006/relationships/hyperlink" Target="https://www.ebi.ac.uk/training/online/" TargetMode="External"/><Relationship Id="rId5" Type="http://schemas.openxmlformats.org/officeDocument/2006/relationships/hyperlink" Target="http://plants.ensembl.org/index.htmls" TargetMode="External"/><Relationship Id="rId6" Type="http://schemas.openxmlformats.org/officeDocument/2006/relationships/hyperlink" Target="http://www.ebi.ac.uk/services/proteins" TargetMode="External"/><Relationship Id="rId7" Type="http://schemas.openxmlformats.org/officeDocument/2006/relationships/hyperlink" Target="http://pfam.xfam.org/" TargetMode="External"/><Relationship Id="rId8" Type="http://schemas.openxmlformats.org/officeDocument/2006/relationships/hyperlink" Target="http://www.uniprot.org/" TargetMode="External"/><Relationship Id="rId9" Type="http://schemas.openxmlformats.org/officeDocument/2006/relationships/hyperlink" Target="http://biit.cs.ut.ee/gprofiler/index.cgi" TargetMode="External"/><Relationship Id="rId10" Type="http://schemas.openxmlformats.org/officeDocument/2006/relationships/hyperlink" Target="http://www.geneontology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asy.ch/sprot/" TargetMode="External"/><Relationship Id="rId4" Type="http://schemas.openxmlformats.org/officeDocument/2006/relationships/hyperlink" Target="http://www.protomap.cs.huji.ac.il/" TargetMode="External"/><Relationship Id="rId5" Type="http://schemas.openxmlformats.org/officeDocument/2006/relationships/hyperlink" Target="http://www.rcsb.org/pdb/" TargetMode="External"/><Relationship Id="rId6" Type="http://schemas.openxmlformats.org/officeDocument/2006/relationships/hyperlink" Target="file://localhost/evernote/:::view:1937456:s4:51ed1e23-61cb-4862-bd21-3c3014dfc124:51ed1e23-61cb-4862-bd21-3c3014dfc124: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cbi.nlm.nih.gov/genban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2424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58800"/>
            <a:ext cx="4978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0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sequential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tagging task</a:t>
            </a:r>
          </a:p>
          <a:p>
            <a:r>
              <a:rPr lang="en-US" altLang="zh-CN" dirty="0"/>
              <a:t> Models were trained on the train section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 </a:t>
            </a:r>
            <a:r>
              <a:rPr lang="en-US" altLang="zh-CN" dirty="0" err="1"/>
              <a:t>hyperparameters</a:t>
            </a:r>
            <a:r>
              <a:rPr lang="en-US" altLang="zh-CN" dirty="0"/>
              <a:t> were tuned on the 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section </a:t>
            </a:r>
            <a:r>
              <a:rPr lang="en-US" altLang="zh-CN" dirty="0"/>
              <a:t>and the final evaluations were done on the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section.</a:t>
            </a:r>
          </a:p>
          <a:p>
            <a:r>
              <a:rPr kumimoji="1" lang="en-US" altLang="zh-CN" dirty="0" smtClean="0"/>
              <a:t>Input:</a:t>
            </a:r>
            <a:r>
              <a:rPr kumimoji="1" lang="zh-CN" altLang="en-US" dirty="0" smtClean="0"/>
              <a:t> 词窗口上下文</a:t>
            </a:r>
            <a:r>
              <a:rPr kumimoji="1" lang="en-US" altLang="zh-CN" dirty="0" smtClean="0"/>
              <a:t>(N=3)</a:t>
            </a:r>
          </a:p>
          <a:p>
            <a:r>
              <a:rPr lang="en-US" altLang="zh-CN" dirty="0" smtClean="0"/>
              <a:t>Output:</a:t>
            </a:r>
            <a:r>
              <a:rPr lang="zh-CN" altLang="en-US" dirty="0" smtClean="0"/>
              <a:t> </a:t>
            </a:r>
            <a:r>
              <a:rPr lang="en-US" altLang="zh-CN" dirty="0" smtClean="0"/>
              <a:t>Viterbi </a:t>
            </a:r>
            <a:r>
              <a:rPr lang="en-US" altLang="zh-CN" dirty="0"/>
              <a:t>algorithm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1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/>
              <a:t> a feed-forward neural </a:t>
            </a:r>
            <a:r>
              <a:rPr lang="en-US" altLang="zh-CN" dirty="0" smtClean="0"/>
              <a:t>network</a:t>
            </a:r>
          </a:p>
          <a:p>
            <a:r>
              <a:rPr lang="en-US" altLang="zh-CN" dirty="0"/>
              <a:t>Single task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 smtClean="0"/>
              <a:t>no </a:t>
            </a:r>
            <a:r>
              <a:rPr lang="en-US" altLang="zh-CN" dirty="0"/>
              <a:t>max-pooling after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convolution layer</a:t>
            </a:r>
          </a:p>
          <a:p>
            <a:r>
              <a:rPr lang="en-US" altLang="zh-CN" dirty="0"/>
              <a:t>Multi-output multi-task </a:t>
            </a:r>
            <a:r>
              <a:rPr lang="en-US" altLang="zh-CN" dirty="0" smtClean="0"/>
              <a:t>model</a:t>
            </a:r>
          </a:p>
          <a:p>
            <a:r>
              <a:rPr lang="en-US" altLang="zh-CN" dirty="0" err="1"/>
              <a:t>Dependentmulti-taskmodel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85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Single task model</a:t>
            </a: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0"/>
            <a:ext cx="5603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Multi-output multi-task model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0"/>
            <a:ext cx="6459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4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Dependentmulti-taskmodel</a:t>
            </a: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0"/>
            <a:ext cx="8338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7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词的上下文窗口大小</a:t>
            </a:r>
            <a:r>
              <a:rPr kumimoji="1" lang="en-US" altLang="zh-CN" dirty="0" smtClean="0"/>
              <a:t>N=7</a:t>
            </a:r>
          </a:p>
          <a:p>
            <a:r>
              <a:rPr kumimoji="1" lang="en-US" altLang="zh-CN" dirty="0" smtClean="0"/>
              <a:t>Mini-batch=50</a:t>
            </a:r>
          </a:p>
          <a:p>
            <a:r>
              <a:rPr kumimoji="1" lang="en-US" altLang="zh-CN" dirty="0" smtClean="0"/>
              <a:t>Dropout=0.75</a:t>
            </a:r>
          </a:p>
          <a:p>
            <a:r>
              <a:rPr kumimoji="1" lang="en-US" altLang="zh-CN" dirty="0" smtClean="0"/>
              <a:t>CNN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filter</a:t>
            </a:r>
            <a:r>
              <a:rPr kumimoji="1" lang="zh-CN" altLang="en-US" dirty="0" smtClean="0"/>
              <a:t>大小</a:t>
            </a:r>
            <a:r>
              <a:rPr kumimoji="1" lang="en-US" altLang="zh-CN" dirty="0" smtClean="0"/>
              <a:t>={3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5}</a:t>
            </a:r>
            <a:r>
              <a:rPr kumimoji="1" lang="zh-CN" altLang="en-US" dirty="0" smtClean="0"/>
              <a:t>，各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  <a:p>
            <a:r>
              <a:rPr kumimoji="1" lang="zh-CN" altLang="en-US" dirty="0" smtClean="0"/>
              <a:t>学习率：</a:t>
            </a:r>
            <a:r>
              <a:rPr kumimoji="1" lang="en-US" altLang="zh-CN" dirty="0" smtClean="0"/>
              <a:t>0.0001</a:t>
            </a:r>
          </a:p>
          <a:p>
            <a:r>
              <a:rPr kumimoji="1" lang="zh-CN" altLang="en-US" dirty="0" smtClean="0"/>
              <a:t>优化器：</a:t>
            </a:r>
            <a:r>
              <a:rPr kumimoji="1" lang="en-US" altLang="zh-CN" dirty="0" smtClean="0"/>
              <a:t>Adam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06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STM </a:t>
            </a:r>
          </a:p>
          <a:p>
            <a:pPr lvl="1"/>
            <a:r>
              <a:rPr lang="en-US" altLang="zh-CN" dirty="0" smtClean="0"/>
              <a:t>Single 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MO-MTM </a:t>
            </a:r>
          </a:p>
          <a:p>
            <a:pPr lvl="1"/>
            <a:r>
              <a:rPr lang="en-US" altLang="zh-CN" dirty="0" smtClean="0"/>
              <a:t>Multi-output multi-task model</a:t>
            </a:r>
          </a:p>
          <a:p>
            <a:r>
              <a:rPr lang="en-US" altLang="zh-CN" dirty="0" smtClean="0"/>
              <a:t>D</a:t>
            </a:r>
            <a:r>
              <a:rPr lang="en-US" altLang="zh-CN" smtClean="0"/>
              <a:t>-MTM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Dependent </a:t>
            </a:r>
            <a:r>
              <a:rPr lang="en-US" altLang="zh-CN" dirty="0"/>
              <a:t>multi-task </a:t>
            </a:r>
            <a:r>
              <a:rPr lang="en-US" altLang="zh-CN" dirty="0" smtClean="0"/>
              <a:t>model</a:t>
            </a:r>
          </a:p>
          <a:p>
            <a:endParaRPr lang="en-US" altLang="zh-CN" dirty="0"/>
          </a:p>
          <a:p>
            <a:r>
              <a:rPr lang="en-US" altLang="zh-CN" dirty="0" smtClean="0"/>
              <a:t>The scores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reported </a:t>
            </a:r>
            <a:r>
              <a:rPr lang="en-US" altLang="zh-CN" dirty="0"/>
              <a:t>are macro F1-</a:t>
            </a:r>
            <a:r>
              <a:rPr lang="en-US" altLang="zh-CN" dirty="0" smtClean="0"/>
              <a:t>Scores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0"/>
            <a:ext cx="5980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0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 </a:t>
            </a:r>
            <a:r>
              <a:rPr lang="en-US" altLang="zh-CN" dirty="0"/>
              <a:t>aim of this experiment was to determine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 </a:t>
            </a:r>
            <a:r>
              <a:rPr lang="en-US" altLang="zh-CN" dirty="0"/>
              <a:t>had the most positive interaction with a </a:t>
            </a:r>
            <a:r>
              <a:rPr lang="en-US" altLang="zh-CN" dirty="0" smtClean="0"/>
              <a:t>particular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dataset.</a:t>
            </a:r>
          </a:p>
          <a:p>
            <a:r>
              <a:rPr lang="en-US" altLang="zh-CN" dirty="0" smtClean="0"/>
              <a:t>successful combinations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were </a:t>
            </a:r>
            <a:r>
              <a:rPr lang="en-US" altLang="zh-CN" dirty="0"/>
              <a:t>less predictable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07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Multi-task learning on all datasets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This also provides </a:t>
            </a:r>
            <a:r>
              <a:rPr lang="en-US" altLang="zh-CN" dirty="0" smtClean="0"/>
              <a:t>evidence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 </a:t>
            </a:r>
            <a:r>
              <a:rPr lang="en-US" altLang="zh-CN" dirty="0"/>
              <a:t>MTL having a positive effect on the NER </a:t>
            </a:r>
            <a:r>
              <a:rPr lang="en-US" altLang="zh-CN" dirty="0" smtClean="0"/>
              <a:t>task</a:t>
            </a:r>
          </a:p>
          <a:p>
            <a:r>
              <a:rPr lang="en-US" altLang="zh-CN" dirty="0"/>
              <a:t> Dependent model was higher than that of the 15 </a:t>
            </a:r>
            <a:r>
              <a:rPr lang="en-US" altLang="zh-CN" dirty="0" smtClean="0"/>
              <a:t>separately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trained </a:t>
            </a:r>
            <a:r>
              <a:rPr lang="en-US" altLang="zh-CN" dirty="0"/>
              <a:t>models.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0"/>
            <a:ext cx="6359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2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Dataset size and multi-task learning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Multi-task Learning to improve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 </a:t>
            </a:r>
            <a:r>
              <a:rPr lang="en-US" altLang="zh-CN" dirty="0"/>
              <a:t>small </a:t>
            </a:r>
            <a:r>
              <a:rPr lang="en-US" altLang="zh-CN" dirty="0" smtClean="0"/>
              <a:t>datasets</a:t>
            </a:r>
            <a:r>
              <a:rPr lang="zh-CN" altLang="en-US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3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摘要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we develop supervised, multi-task, convolutional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</a:t>
            </a:r>
            <a:r>
              <a:rPr lang="en-US" altLang="zh-CN" dirty="0"/>
              <a:t>models and apply them to a large number of varied existing biomedical named entity datasets.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08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Comparison with benchmark 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/>
              <a:t>BioNLP</a:t>
            </a:r>
            <a:r>
              <a:rPr lang="en-US" altLang="zh-CN" dirty="0"/>
              <a:t> corpora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BioNLP09, BioNLP11EPI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BioNLP11ID</a:t>
            </a:r>
            <a:r>
              <a:rPr lang="en-US" altLang="zh-CN" dirty="0"/>
              <a:t>, BioNLP13CG, BioNLP13GE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BioNLP13PC</a:t>
            </a:r>
            <a:r>
              <a:rPr lang="en-US" altLang="zh-CN" dirty="0"/>
              <a:t>) and the Ex-PTM corpus were </a:t>
            </a:r>
            <a:r>
              <a:rPr lang="en-US" altLang="zh-CN" dirty="0" smtClean="0"/>
              <a:t>introduced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</a:t>
            </a:r>
            <a:r>
              <a:rPr lang="en-US" altLang="zh-CN" dirty="0">
                <a:solidFill>
                  <a:srgbClr val="FF0000"/>
                </a:solidFill>
              </a:rPr>
              <a:t>event extraction </a:t>
            </a:r>
            <a:r>
              <a:rPr lang="en-US" altLang="zh-CN" dirty="0" smtClean="0">
                <a:solidFill>
                  <a:srgbClr val="FF0000"/>
                </a:solidFill>
              </a:rPr>
              <a:t>tasks</a:t>
            </a:r>
          </a:p>
          <a:p>
            <a:r>
              <a:rPr lang="en-US" altLang="zh-CN" dirty="0" smtClean="0"/>
              <a:t>the CRAFT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corpus </a:t>
            </a:r>
          </a:p>
          <a:p>
            <a:pPr lvl="1"/>
            <a:r>
              <a:rPr lang="en-US" altLang="zh-CN" dirty="0" smtClean="0"/>
              <a:t>was </a:t>
            </a:r>
            <a:r>
              <a:rPr lang="en-US" altLang="zh-CN" dirty="0"/>
              <a:t>not primarily designed for </a:t>
            </a:r>
            <a:r>
              <a:rPr lang="en-US" altLang="zh-CN" dirty="0" smtClean="0"/>
              <a:t>NER</a:t>
            </a:r>
          </a:p>
          <a:p>
            <a:r>
              <a:rPr lang="en-US" altLang="zh-CN" dirty="0" smtClean="0"/>
              <a:t>we </a:t>
            </a:r>
            <a:r>
              <a:rPr lang="en-US" altLang="zh-CN" dirty="0">
                <a:solidFill>
                  <a:srgbClr val="FF0000"/>
                </a:solidFill>
              </a:rPr>
              <a:t>focus on </a:t>
            </a:r>
            <a:r>
              <a:rPr lang="en-US" altLang="zh-CN" dirty="0"/>
              <a:t>the remaining corpora: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AnatEM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BC2GM</a:t>
            </a:r>
            <a:r>
              <a:rPr lang="en-US" altLang="zh-CN" dirty="0"/>
              <a:t>, BC4CHEMD, BC5CDR,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JNLPBA</a:t>
            </a:r>
            <a:r>
              <a:rPr lang="en-US" altLang="zh-CN" dirty="0"/>
              <a:t>, Linnaeus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NCBI-Disease.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2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Comparison with benchmark results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725925"/>
              </p:ext>
            </p:extLst>
          </p:nvPr>
        </p:nvGraphicFramePr>
        <p:xfrm>
          <a:off x="457200" y="160020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91.61% F-score for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boundary match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BC2GM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F-score of 87.21%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BC4CHEMD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87.39%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F-score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BC5CDR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achieved an F-score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86.76%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JNLPBA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scored 72.55%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F-score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Linnaeus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94.3% recall and 97.1% precision (95.68% F-score)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NCBI-Disease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F-score</a:t>
                      </a:r>
                      <a:r>
                        <a:rPr lang="zh-CN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82.9%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333500"/>
            <a:ext cx="7175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4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investigated </a:t>
            </a:r>
            <a:r>
              <a:rPr lang="en-US" altLang="zh-CN" dirty="0"/>
              <a:t>whether Multi-task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could </a:t>
            </a:r>
            <a:r>
              <a:rPr lang="en-US" altLang="zh-CN" dirty="0"/>
              <a:t>benefit the key text mining task of </a:t>
            </a:r>
            <a:r>
              <a:rPr lang="en-US" altLang="zh-CN" dirty="0" smtClean="0"/>
              <a:t>biomedical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NER </a:t>
            </a:r>
            <a:r>
              <a:rPr lang="en-US" altLang="zh-CN" dirty="0"/>
              <a:t>across various NER datasets.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observed an average improvement on Multi-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 </a:t>
            </a:r>
            <a:r>
              <a:rPr lang="en-US" altLang="zh-CN" dirty="0"/>
              <a:t>in comparison with single task learning.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5530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生物信息学数据库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数据库是生物信息学的主要内容</a:t>
            </a:r>
            <a:r>
              <a:rPr lang="en-US" altLang="zh-CN" dirty="0"/>
              <a:t>,</a:t>
            </a:r>
            <a:r>
              <a:rPr lang="zh-CN" altLang="en-US" dirty="0"/>
              <a:t>各种数据库几乎覆盖了生命科学的各个领域。常用的有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核酸和蛋白质数据库，如</a:t>
            </a:r>
            <a:r>
              <a:rPr lang="en-US" altLang="zh-CN" dirty="0"/>
              <a:t>NCBI</a:t>
            </a:r>
            <a:r>
              <a:rPr lang="zh-CN" altLang="en-US" dirty="0"/>
              <a:t>的核酸序列数据库、蛋白质数据库</a:t>
            </a:r>
            <a:r>
              <a:rPr lang="en-US" altLang="zh-CN" dirty="0"/>
              <a:t>(</a:t>
            </a:r>
            <a:r>
              <a:rPr lang="en-US" altLang="zh-CN" dirty="0" err="1"/>
              <a:t>UniProt</a:t>
            </a:r>
            <a:r>
              <a:rPr lang="en-US" altLang="zh-CN" dirty="0"/>
              <a:t>)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基因芯片数据库，如高通量基因表达数据库</a:t>
            </a:r>
            <a:r>
              <a:rPr lang="en-US" altLang="zh-CN" dirty="0"/>
              <a:t>(GEO)</a:t>
            </a:r>
            <a:r>
              <a:rPr lang="zh-CN" altLang="en-US" dirty="0"/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疾病相关数据库，如</a:t>
            </a:r>
            <a:r>
              <a:rPr lang="en-US" altLang="zh-CN" dirty="0" err="1"/>
              <a:t>GeneCardsi</a:t>
            </a:r>
            <a:r>
              <a:rPr lang="en-US" altLang="zh-CN" dirty="0"/>
              <a:t>(</a:t>
            </a:r>
            <a:r>
              <a:rPr lang="zh-CN" altLang="en-US" dirty="0"/>
              <a:t>基因卡片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药物和疾病数据库</a:t>
            </a:r>
            <a:r>
              <a:rPr lang="en-US" altLang="zh-CN" dirty="0"/>
              <a:t>(</a:t>
            </a:r>
            <a:r>
              <a:rPr lang="en-US" altLang="zh-CN" dirty="0" err="1"/>
              <a:t>DrugBank</a:t>
            </a:r>
            <a:r>
              <a:rPr lang="en-US" altLang="zh-CN" dirty="0"/>
              <a:t>)</a:t>
            </a:r>
            <a:r>
              <a:rPr lang="zh-CN" altLang="en-US" dirty="0"/>
              <a:t>等。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076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生物信息学数据库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56769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NCBI</a:t>
            </a:r>
          </a:p>
          <a:p>
            <a:pPr lvl="1"/>
            <a:r>
              <a:rPr lang="en-US" altLang="zh-CN" dirty="0"/>
              <a:t>GEO </a:t>
            </a:r>
            <a:r>
              <a:rPr lang="en-US" altLang="zh-CN" dirty="0">
                <a:hlinkClick r:id="rId2"/>
              </a:rPr>
              <a:t>https://www.ncbi.nlm.nih.gov/geo/</a:t>
            </a:r>
            <a:endParaRPr lang="en-US" altLang="zh-CN" dirty="0"/>
          </a:p>
          <a:p>
            <a:pPr lvl="1"/>
            <a:r>
              <a:rPr lang="en-US" altLang="zh-CN" dirty="0"/>
              <a:t>SRA </a:t>
            </a:r>
            <a:r>
              <a:rPr lang="en-US" altLang="zh-CN" dirty="0">
                <a:hlinkClick r:id="rId3"/>
              </a:rPr>
              <a:t>https://www.ncbi.nlm.nih.gov/sra</a:t>
            </a:r>
            <a:endParaRPr lang="en-US" altLang="zh-CN" dirty="0"/>
          </a:p>
          <a:p>
            <a:pPr lvl="1"/>
            <a:r>
              <a:rPr lang="zh-CN" altLang="en-US" dirty="0"/>
              <a:t>其他</a:t>
            </a:r>
            <a:endParaRPr lang="en-US" altLang="zh-CN" dirty="0"/>
          </a:p>
          <a:p>
            <a:r>
              <a:rPr lang="en-US" altLang="zh-CN" dirty="0"/>
              <a:t>ENSEMBL</a:t>
            </a:r>
          </a:p>
          <a:p>
            <a:pPr lvl="1"/>
            <a:r>
              <a:rPr lang="zh-CN" altLang="en-US" dirty="0"/>
              <a:t>在线学习 </a:t>
            </a:r>
            <a:r>
              <a:rPr lang="en-US" altLang="zh-CN" dirty="0">
                <a:hlinkClick r:id="rId4"/>
              </a:rPr>
              <a:t>https://www.ebi.ac.uk/training/online/</a:t>
            </a:r>
            <a:endParaRPr lang="en-US" altLang="zh-CN" dirty="0"/>
          </a:p>
          <a:p>
            <a:pPr lvl="1"/>
            <a:r>
              <a:rPr lang="en-US" altLang="zh-CN" dirty="0" err="1"/>
              <a:t>EnsemblPlants</a:t>
            </a:r>
            <a:r>
              <a:rPr lang="en-US" altLang="zh-CN" dirty="0"/>
              <a:t> </a:t>
            </a:r>
            <a:r>
              <a:rPr lang="en-US" altLang="zh-CN" dirty="0">
                <a:hlinkClick r:id="rId5"/>
              </a:rPr>
              <a:t>http://plants.ensembl.org/index.htmls</a:t>
            </a:r>
            <a:endParaRPr lang="en-US" altLang="zh-CN" dirty="0"/>
          </a:p>
          <a:p>
            <a:r>
              <a:rPr lang="zh-CN" altLang="en-US" dirty="0"/>
              <a:t>蛋白质</a:t>
            </a:r>
            <a:endParaRPr lang="en-US" altLang="zh-CN" dirty="0"/>
          </a:p>
          <a:p>
            <a:pPr lvl="1"/>
            <a:r>
              <a:rPr lang="en-US" altLang="zh-CN" dirty="0"/>
              <a:t>EBI </a:t>
            </a:r>
            <a:r>
              <a:rPr lang="en-US" altLang="zh-CN" dirty="0">
                <a:hlinkClick r:id="rId6"/>
              </a:rPr>
              <a:t>http://www.ebi.ac.uk/services/proteins</a:t>
            </a:r>
            <a:endParaRPr lang="en-US" altLang="zh-CN" dirty="0"/>
          </a:p>
          <a:p>
            <a:pPr lvl="1"/>
            <a:r>
              <a:rPr lang="en-US" altLang="zh-CN" dirty="0" err="1"/>
              <a:t>pfam</a:t>
            </a:r>
            <a:r>
              <a:rPr lang="en-US" altLang="zh-CN" dirty="0"/>
              <a:t> </a:t>
            </a:r>
            <a:r>
              <a:rPr lang="en-US" altLang="zh-CN" dirty="0">
                <a:hlinkClick r:id="rId7"/>
              </a:rPr>
              <a:t>http://pfam.xfam.org/</a:t>
            </a:r>
            <a:endParaRPr lang="en-US" altLang="zh-CN" dirty="0"/>
          </a:p>
          <a:p>
            <a:pPr lvl="1"/>
            <a:r>
              <a:rPr lang="en-US" altLang="zh-CN" dirty="0" err="1"/>
              <a:t>uniprot</a:t>
            </a:r>
            <a:r>
              <a:rPr lang="en-US" altLang="zh-CN" dirty="0"/>
              <a:t> </a:t>
            </a:r>
            <a:r>
              <a:rPr lang="en-US" altLang="zh-CN" dirty="0">
                <a:hlinkClick r:id="rId8"/>
              </a:rPr>
              <a:t>http://www.uniprot.org/</a:t>
            </a:r>
            <a:endParaRPr lang="en-US" altLang="zh-CN" dirty="0"/>
          </a:p>
          <a:p>
            <a:pPr lvl="1"/>
            <a:r>
              <a:rPr lang="en-US" altLang="zh-CN" dirty="0"/>
              <a:t>GPOFILER </a:t>
            </a:r>
            <a:r>
              <a:rPr lang="en-US" altLang="zh-CN" dirty="0">
                <a:hlinkClick r:id="rId9"/>
              </a:rPr>
              <a:t>http://biit.cs.ut.ee/gprofiler/index.cgi</a:t>
            </a:r>
            <a:endParaRPr lang="en-US" altLang="zh-CN" dirty="0"/>
          </a:p>
          <a:p>
            <a:pPr lvl="1"/>
            <a:r>
              <a:rPr lang="en-US" altLang="zh-CN" dirty="0"/>
              <a:t>GO </a:t>
            </a:r>
            <a:r>
              <a:rPr lang="en-US" altLang="zh-CN" dirty="0">
                <a:hlinkClick r:id="rId10"/>
              </a:rPr>
              <a:t>http://www.geneontology.org/</a:t>
            </a:r>
            <a:endParaRPr lang="en-US" altLang="zh-CN" dirty="0"/>
          </a:p>
          <a:p>
            <a:r>
              <a:rPr lang="zh-CN" altLang="en-US" dirty="0"/>
              <a:t>生物信息工具查询网站</a:t>
            </a:r>
            <a:endParaRPr lang="en-US" altLang="zh-CN" dirty="0"/>
          </a:p>
          <a:p>
            <a:pPr lvl="1"/>
            <a:r>
              <a:rPr lang="en-US" altLang="zh-CN" dirty="0">
                <a:hlinkClick r:id="rId11"/>
              </a:rPr>
              <a:t>https://bioinformatics.ca/links_directory/</a:t>
            </a:r>
            <a:r>
              <a:rPr lang="en-US" altLang="zh-CN" dirty="0"/>
              <a:t>](</a:t>
            </a:r>
            <a:r>
              <a:rPr lang="en-US" altLang="zh-CN" dirty="0">
                <a:hlinkClick r:id="rId11"/>
              </a:rPr>
              <a:t>https://bioinformatics.ca/links_directory/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hlinkClick r:id="rId12"/>
              </a:rPr>
              <a:t>https://omictools.com/</a:t>
            </a:r>
            <a:endParaRPr lang="en-US" altLang="zh-CN" dirty="0"/>
          </a:p>
          <a:p>
            <a:pPr lvl="1"/>
            <a:r>
              <a:rPr lang="en-US" altLang="zh-CN" dirty="0">
                <a:hlinkClick r:id="rId13"/>
              </a:rPr>
              <a:t>https://www.atum.bio/resources/bioinformatics-tools</a:t>
            </a:r>
            <a:endParaRPr lang="en-US" altLang="zh-CN" dirty="0"/>
          </a:p>
          <a:p>
            <a:pPr lvl="1"/>
            <a:r>
              <a:rPr lang="en-US" altLang="zh-CN" dirty="0">
                <a:hlinkClick r:id="rId14"/>
              </a:rPr>
              <a:t>https://wiki2.org/en/List_of_RNA-Seq_bioinformatics_tools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068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生物信息学数据库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56769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GenBank</a:t>
            </a:r>
            <a:endParaRPr lang="en-US" altLang="zh-CN" dirty="0"/>
          </a:p>
          <a:p>
            <a:pPr lvl="1"/>
            <a:r>
              <a:rPr lang="zh-CN" altLang="en-US" dirty="0"/>
              <a:t>美国国家生物技术信息中心 （</a:t>
            </a:r>
            <a:r>
              <a:rPr lang="en-US" altLang="zh-CN" dirty="0"/>
              <a:t>NCBI</a:t>
            </a:r>
            <a:r>
              <a:rPr lang="zh-CN" altLang="en-US" dirty="0"/>
              <a:t>）所维护的供公众自由读取的、带注释的</a:t>
            </a:r>
            <a:r>
              <a:rPr lang="en-US" altLang="zh-CN" dirty="0"/>
              <a:t>DNA</a:t>
            </a:r>
            <a:r>
              <a:rPr lang="zh-CN" altLang="en-US" dirty="0"/>
              <a:t>序列的总数据库 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https://www.ncbi.nlm.nih.gov/genbank/</a:t>
            </a:r>
            <a:endParaRPr lang="en-US" altLang="zh-CN" dirty="0"/>
          </a:p>
          <a:p>
            <a:r>
              <a:rPr lang="zh-CN" altLang="en-US" dirty="0"/>
              <a:t>蛋白质序列数据库 </a:t>
            </a:r>
            <a:r>
              <a:rPr lang="en-US" altLang="zh-CN" dirty="0"/>
              <a:t>SWISS-PROT</a:t>
            </a:r>
          </a:p>
          <a:p>
            <a:pPr lvl="1"/>
            <a:r>
              <a:rPr lang="en-US" altLang="zh-CN" dirty="0">
                <a:hlinkClick r:id="rId3"/>
              </a:rPr>
              <a:t>http://www.expasy.ch/sprot/</a:t>
            </a:r>
            <a:r>
              <a:rPr lang="en-US" altLang="zh-CN" dirty="0"/>
              <a:t> </a:t>
            </a:r>
          </a:p>
          <a:p>
            <a:r>
              <a:rPr lang="zh-CN" altLang="en-US" dirty="0"/>
              <a:t>蛋白质分类数据库 </a:t>
            </a:r>
            <a:r>
              <a:rPr lang="en-US" altLang="zh-CN" dirty="0" err="1"/>
              <a:t>ProtoMap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http://www.protomap.cs.huji.ac.il/</a:t>
            </a:r>
            <a:r>
              <a:rPr lang="en-US" altLang="zh-CN" dirty="0"/>
              <a:t> </a:t>
            </a:r>
          </a:p>
          <a:p>
            <a:r>
              <a:rPr lang="zh-CN" altLang="en-US" dirty="0"/>
              <a:t>蛋白质结构数据库 </a:t>
            </a:r>
            <a:r>
              <a:rPr lang="en-US" altLang="zh-CN" dirty="0"/>
              <a:t>PDB</a:t>
            </a:r>
          </a:p>
          <a:p>
            <a:pPr lvl="1"/>
            <a:r>
              <a:rPr lang="en-US" altLang="zh-CN" dirty="0">
                <a:hlinkClick r:id="rId5"/>
              </a:rPr>
              <a:t>http://www.rcsb.org/pdb/</a:t>
            </a:r>
            <a:r>
              <a:rPr lang="en-US" altLang="zh-CN" dirty="0"/>
              <a:t> </a:t>
            </a:r>
          </a:p>
          <a:p>
            <a:r>
              <a:rPr lang="en-US" altLang="zh-CN" dirty="0">
                <a:hlinkClick r:id="rId6" action="ppaction://hlinkfile"/>
              </a:rPr>
              <a:t>UMLS</a:t>
            </a:r>
            <a:endParaRPr lang="en-US" altLang="zh-CN" dirty="0"/>
          </a:p>
          <a:p>
            <a:pPr lvl="1"/>
            <a:r>
              <a:rPr lang="zh-CN" altLang="en-US" dirty="0"/>
              <a:t>本体定义了</a:t>
            </a:r>
            <a:r>
              <a:rPr lang="en-US" altLang="zh-CN" dirty="0"/>
              <a:t>135</a:t>
            </a:r>
            <a:r>
              <a:rPr lang="zh-CN" altLang="en-US" dirty="0"/>
              <a:t>种语义类型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 err="1"/>
              <a:t>MeSH</a:t>
            </a:r>
            <a:r>
              <a:rPr lang="zh-CN" altLang="en-US" dirty="0"/>
              <a:t>词都有固定的语义类型</a:t>
            </a:r>
            <a:endParaRPr lang="en-US" altLang="zh-CN" dirty="0"/>
          </a:p>
          <a:p>
            <a:pPr lvl="1"/>
            <a:r>
              <a:rPr lang="zh-CN" altLang="en-US" dirty="0"/>
              <a:t>大部分系统是研究</a:t>
            </a:r>
            <a:r>
              <a:rPr lang="en-US" altLang="zh-CN" dirty="0"/>
              <a:t>CDR</a:t>
            </a:r>
            <a:r>
              <a:rPr lang="zh-CN" altLang="en-US" dirty="0"/>
              <a:t>或蛋白质的相互作用，而涉及到基因的研究的语料都是从</a:t>
            </a:r>
            <a:r>
              <a:rPr lang="en-US" altLang="zh-CN" dirty="0"/>
              <a:t>MEDLINE</a:t>
            </a:r>
            <a:r>
              <a:rPr lang="zh-CN" altLang="en-US" dirty="0"/>
              <a:t>或</a:t>
            </a:r>
            <a:r>
              <a:rPr lang="en-US" altLang="zh-CN" dirty="0"/>
              <a:t>UMLS</a:t>
            </a:r>
            <a:r>
              <a:rPr lang="zh-CN" altLang="en-US" dirty="0"/>
              <a:t>数据库中利用</a:t>
            </a:r>
            <a:r>
              <a:rPr lang="en-US" altLang="zh-CN" dirty="0" err="1"/>
              <a:t>SemRep</a:t>
            </a:r>
            <a:r>
              <a:rPr lang="zh-CN" altLang="en-US" dirty="0"/>
              <a:t>工具处理得到相关疾病、基因和药物三者关联的语料集输出。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-1206500" y="1790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78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Because</a:t>
            </a:r>
          </a:p>
          <a:p>
            <a:pPr lvl="1"/>
            <a:r>
              <a:rPr lang="en-US" altLang="zh-CN" dirty="0"/>
              <a:t> datasets are limited in size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 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available </a:t>
            </a:r>
            <a:r>
              <a:rPr lang="en-US" altLang="zh-CN" dirty="0"/>
              <a:t>for many sub-domains of biomedicine [5, 6].</a:t>
            </a:r>
          </a:p>
          <a:p>
            <a:pPr lvl="1"/>
            <a:r>
              <a:rPr lang="en-US" altLang="zh-CN" dirty="0"/>
              <a:t>As a consequence, many NER systems suffer from </a:t>
            </a:r>
            <a:r>
              <a:rPr lang="en-US" altLang="zh-CN" dirty="0" smtClean="0"/>
              <a:t>poor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 </a:t>
            </a:r>
            <a:r>
              <a:rPr lang="en-US" altLang="zh-CN" dirty="0"/>
              <a:t>[7, 8].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42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Multi-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 </a:t>
            </a:r>
            <a:r>
              <a:rPr lang="en-US" altLang="zh-CN" dirty="0"/>
              <a:t>(MTL)</a:t>
            </a:r>
          </a:p>
          <a:p>
            <a:pPr lvl="1"/>
            <a:r>
              <a:rPr lang="en-US" altLang="zh-CN" dirty="0" smtClean="0"/>
              <a:t>One potentially promising solution is to 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 annotated datasets together to train a model 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improved performance on a single dataset.</a:t>
            </a:r>
          </a:p>
          <a:p>
            <a:pPr lvl="1"/>
            <a:r>
              <a:rPr kumimoji="1" lang="zh-CN" altLang="en-US" dirty="0" smtClean="0"/>
              <a:t>发现不同预料数据之间的联系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09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这篇论文想要做什么？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this work, we investigate whether a MTL </a:t>
            </a:r>
            <a:r>
              <a:rPr lang="en-US" altLang="zh-CN" dirty="0" smtClean="0"/>
              <a:t>modeling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 </a:t>
            </a:r>
            <a:r>
              <a:rPr lang="en-US" altLang="zh-CN" dirty="0"/>
              <a:t>implemented with CNNs can be </a:t>
            </a:r>
            <a:r>
              <a:rPr lang="en-US" altLang="zh-CN" dirty="0" smtClean="0"/>
              <a:t>applied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</a:t>
            </a:r>
            <a:r>
              <a:rPr lang="en-US" altLang="zh-CN" dirty="0"/>
              <a:t>biomedical NER to benefit this key task. </a:t>
            </a:r>
          </a:p>
          <a:p>
            <a:pPr lvl="1"/>
            <a:r>
              <a:rPr lang="en-US" altLang="zh-CN" dirty="0"/>
              <a:t> we treat each dataset as a separate task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30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kumimoji="1"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rcRect t="-87247" b="-872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500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t="149" b="1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447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Pre-trained biomedical word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pPr lvl="1"/>
            <a:r>
              <a:rPr lang="en-US" altLang="zh-CN" dirty="0"/>
              <a:t>Chiu B, Crichton G, </a:t>
            </a:r>
            <a:r>
              <a:rPr lang="en-US" altLang="zh-CN" dirty="0" err="1"/>
              <a:t>Korhonen</a:t>
            </a:r>
            <a:r>
              <a:rPr lang="en-US" altLang="zh-CN" dirty="0"/>
              <a:t> A, </a:t>
            </a:r>
            <a:r>
              <a:rPr lang="en-US" altLang="zh-CN" dirty="0" err="1"/>
              <a:t>Pyysalo</a:t>
            </a:r>
            <a:r>
              <a:rPr lang="en-US" altLang="zh-CN" dirty="0"/>
              <a:t> S. How to train good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</a:t>
            </a:r>
            <a:r>
              <a:rPr lang="en-US" altLang="zh-CN" dirty="0"/>
              <a:t>for biomedical NLP. In: Proceedings of </a:t>
            </a:r>
            <a:r>
              <a:rPr lang="en-US" altLang="zh-CN" dirty="0" err="1"/>
              <a:t>BioNLP</a:t>
            </a:r>
            <a:r>
              <a:rPr lang="en-US" altLang="zh-CN" dirty="0"/>
              <a:t> 2016. Berlin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nb-NO" altLang="zh-CN" dirty="0" smtClean="0"/>
              <a:t>ACL </a:t>
            </a:r>
            <a:r>
              <a:rPr lang="nb-NO" altLang="zh-CN" dirty="0"/>
              <a:t>2016; 2016. p. 166.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93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个）</a:t>
            </a:r>
            <a:endParaRPr lang="en-US" altLang="zh-CN" dirty="0"/>
          </a:p>
          <a:p>
            <a:pPr lvl="1"/>
            <a:r>
              <a:rPr lang="en-US" altLang="zh-CN" dirty="0" smtClean="0"/>
              <a:t>15 </a:t>
            </a:r>
            <a:r>
              <a:rPr lang="en-US" altLang="zh-CN" dirty="0"/>
              <a:t>focused on </a:t>
            </a:r>
            <a:r>
              <a:rPr lang="en-US" altLang="zh-CN" dirty="0" smtClean="0"/>
              <a:t>biomedical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NER </a:t>
            </a:r>
          </a:p>
          <a:p>
            <a:pPr lvl="1"/>
            <a:r>
              <a:rPr lang="en-US" altLang="zh-CN" dirty="0" smtClean="0"/>
              <a:t>and </a:t>
            </a:r>
            <a:r>
              <a:rPr lang="en-US" altLang="zh-CN" dirty="0"/>
              <a:t>one on biomedical POS tagging.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5300"/>
            <a:ext cx="4051300" cy="5486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495300"/>
            <a:ext cx="37719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7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698</Words>
  <Application>Microsoft Macintosh PowerPoint</Application>
  <PresentationFormat>全屏显示(4:3)</PresentationFormat>
  <Paragraphs>132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摘要</vt:lpstr>
      <vt:lpstr>介绍</vt:lpstr>
      <vt:lpstr>介绍</vt:lpstr>
      <vt:lpstr>介绍</vt:lpstr>
      <vt:lpstr>Motivation</vt:lpstr>
      <vt:lpstr>问题</vt:lpstr>
      <vt:lpstr>方法</vt:lpstr>
      <vt:lpstr>方法</vt:lpstr>
      <vt:lpstr>方法</vt:lpstr>
      <vt:lpstr>方法</vt:lpstr>
      <vt:lpstr>方法</vt:lpstr>
      <vt:lpstr>方法</vt:lpstr>
      <vt:lpstr>方法</vt:lpstr>
      <vt:lpstr>实验</vt:lpstr>
      <vt:lpstr>实验</vt:lpstr>
      <vt:lpstr>实验</vt:lpstr>
      <vt:lpstr>Multi-task learning on all datasets</vt:lpstr>
      <vt:lpstr>Dataset size and multi-task learning</vt:lpstr>
      <vt:lpstr>Comparison with benchmark results</vt:lpstr>
      <vt:lpstr>Comparison with benchmark results</vt:lpstr>
      <vt:lpstr>conclusion</vt:lpstr>
      <vt:lpstr>生物信息学数据库</vt:lpstr>
      <vt:lpstr>生物信息学数据库</vt:lpstr>
      <vt:lpstr>生物信息学数据库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Answering with Subgraph Embeddings</dc:title>
  <dc:creator>时贤 宁</dc:creator>
  <cp:lastModifiedBy>时贤 宁</cp:lastModifiedBy>
  <cp:revision>38</cp:revision>
  <dcterms:created xsi:type="dcterms:W3CDTF">2017-10-12T02:26:46Z</dcterms:created>
  <dcterms:modified xsi:type="dcterms:W3CDTF">2017-10-23T07:59:34Z</dcterms:modified>
</cp:coreProperties>
</file>