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284" r:id="rId5"/>
    <p:sldId id="257" r:id="rId6"/>
    <p:sldId id="280" r:id="rId7"/>
    <p:sldId id="258" r:id="rId8"/>
    <p:sldId id="260" r:id="rId9"/>
    <p:sldId id="261" r:id="rId10"/>
    <p:sldId id="262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5" r:id="rId21"/>
    <p:sldId id="271" r:id="rId22"/>
    <p:sldId id="272" r:id="rId23"/>
    <p:sldId id="273" r:id="rId24"/>
    <p:sldId id="274" r:id="rId25"/>
    <p:sldId id="276" r:id="rId26"/>
    <p:sldId id="278" r:id="rId27"/>
    <p:sldId id="279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8"/>
    <p:restoredTop sz="92279" autoAdjust="0"/>
  </p:normalViewPr>
  <p:slideViewPr>
    <p:cSldViewPr snapToGrid="0">
      <p:cViewPr varScale="1">
        <p:scale>
          <a:sx n="85" d="100"/>
          <a:sy n="85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E56B5-A603-4E3D-9852-6FAA25724FF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6326-D87D-420C-8056-B93A3E311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7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私有层</a:t>
            </a:r>
            <a:r>
              <a:rPr lang="en-US" altLang="zh-CN" dirty="0" smtClean="0"/>
              <a:t>+</a:t>
            </a:r>
            <a:r>
              <a:rPr lang="zh-CN" altLang="en-US" dirty="0" smtClean="0"/>
              <a:t>共享层</a:t>
            </a:r>
            <a:endParaRPr lang="en-US" altLang="zh-CN" dirty="0" smtClean="0"/>
          </a:p>
          <a:p>
            <a:r>
              <a:rPr lang="zh-CN" altLang="en-US" dirty="0" smtClean="0"/>
              <a:t>信息流走向不同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6326-D87D-420C-8056-B93A3E311E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0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具体来说，每当一个样本经过字向量层、共享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后，我们会得到一个特征向量序列，该序列的长度与输入样本的字符长度相等。为了检查这些特征向量是否「纯净」，我们对它们求平均，得到一个固定长度的特征向量，再输入判别器网络模块，要求判别器预测该特征向量来源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个语料中的哪一个。这是我们给判别器设定的目标。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也即，假如判别器能够准确预测每一个共享特征向量的来源语料，则说明这些共享特征中混入了太多私有信息，这是我们不希望发生的事情。所以我们反过来给共享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模块设定一个目标，让它跟判别器对抗，想办法让判别器预测不准。假如共享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模块成功让判别器分不清特征向量来自哪个语料，意味着我们已经把私有特征剥离出去了，从而保证了共享特征向量的纯净性。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6326-D87D-420C-8056-B93A3E311E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6326-D87D-420C-8056-B93A3E311E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5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9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7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6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7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9692-B605-45F7-932C-88C28689054C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D5F1-4268-4A8B-956D-170ACC8F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Adversarial Multi-Criteria Learning for </a:t>
            </a:r>
            <a:r>
              <a:rPr lang="en-US" altLang="zh-CN" dirty="0" smtClean="0"/>
              <a:t>Chinese Word </a:t>
            </a:r>
            <a:r>
              <a:rPr lang="en-US" altLang="zh-CN" dirty="0"/>
              <a:t>Segmentation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Xinchi</a:t>
            </a:r>
            <a:r>
              <a:rPr lang="en-US" altLang="zh-CN" dirty="0" smtClean="0"/>
              <a:t> </a:t>
            </a:r>
            <a:r>
              <a:rPr lang="en-US" altLang="zh-CN" dirty="0"/>
              <a:t>Chen, Zhan Shi, </a:t>
            </a:r>
            <a:r>
              <a:rPr lang="en-US" altLang="zh-CN" dirty="0" err="1"/>
              <a:t>Xipeng</a:t>
            </a:r>
            <a:r>
              <a:rPr lang="en-US" altLang="zh-CN" dirty="0"/>
              <a:t> </a:t>
            </a:r>
            <a:r>
              <a:rPr lang="en-US" altLang="zh-CN" dirty="0" err="1"/>
              <a:t>Qiu</a:t>
            </a:r>
            <a:r>
              <a:rPr lang="en-US" altLang="zh-CN" dirty="0"/>
              <a:t>, </a:t>
            </a:r>
            <a:r>
              <a:rPr lang="en-US" altLang="zh-CN" dirty="0" err="1"/>
              <a:t>Xuanjing</a:t>
            </a:r>
            <a:r>
              <a:rPr lang="en-US" altLang="zh-CN" dirty="0"/>
              <a:t> </a:t>
            </a:r>
            <a:r>
              <a:rPr lang="en-US" altLang="zh-CN" dirty="0" smtClean="0"/>
              <a:t>Huang</a:t>
            </a:r>
          </a:p>
          <a:p>
            <a:r>
              <a:rPr lang="en-US" altLang="zh-CN" dirty="0" err="1"/>
              <a:t>Fudan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Multi-Criteria Learning for </a:t>
            </a:r>
            <a:r>
              <a:rPr lang="en-US" altLang="zh-CN" dirty="0" smtClean="0"/>
              <a:t>CWS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exploit the shared information between </a:t>
            </a:r>
            <a:r>
              <a:rPr lang="en-US" altLang="zh-CN" dirty="0" smtClean="0"/>
              <a:t>these different </a:t>
            </a:r>
            <a:r>
              <a:rPr lang="en-US" altLang="zh-CN" dirty="0"/>
              <a:t>criteria, we propose three sharing </a:t>
            </a:r>
            <a:r>
              <a:rPr lang="en-US" altLang="zh-CN" dirty="0" smtClean="0"/>
              <a:t>models for </a:t>
            </a:r>
            <a:r>
              <a:rPr lang="en-US" altLang="zh-CN" dirty="0"/>
              <a:t>CWS </a:t>
            </a:r>
            <a:r>
              <a:rPr lang="en-US" altLang="zh-CN" dirty="0" smtClean="0"/>
              <a:t>task</a:t>
            </a:r>
          </a:p>
          <a:p>
            <a:pPr lvl="1"/>
            <a:r>
              <a:rPr lang="en-US" altLang="zh-CN" dirty="0"/>
              <a:t>consist of a </a:t>
            </a:r>
            <a:r>
              <a:rPr lang="en-US" altLang="zh-CN" dirty="0" smtClean="0"/>
              <a:t>private (criterion-specific</a:t>
            </a:r>
            <a:r>
              <a:rPr lang="en-US" altLang="zh-CN" dirty="0"/>
              <a:t>) layer and a shared (</a:t>
            </a:r>
            <a:r>
              <a:rPr lang="en-US" altLang="zh-CN" dirty="0" smtClean="0"/>
              <a:t>criterion-invariant) layer</a:t>
            </a:r>
          </a:p>
          <a:p>
            <a:pPr lvl="1"/>
            <a:r>
              <a:rPr lang="en-US" altLang="zh-CN" dirty="0"/>
              <a:t>information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sharing models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49" y="1825625"/>
            <a:ext cx="1028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Model-I: Parallel Shared-Private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2753"/>
            <a:ext cx="6022730" cy="3957082"/>
          </a:xfrm>
          <a:prstGeom prst="rect">
            <a:avLst/>
          </a:prstGeom>
        </p:spPr>
      </p:pic>
      <p:pic>
        <p:nvPicPr>
          <p:cNvPr id="8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6809" y="1958437"/>
            <a:ext cx="35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Model-II: Stacked Shared-Private Model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0686"/>
            <a:ext cx="5687404" cy="1258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8016"/>
            <a:ext cx="5669717" cy="712053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20143" y="1891770"/>
            <a:ext cx="3485714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Model-III: Skip-Layer </a:t>
            </a:r>
            <a:r>
              <a:rPr lang="en-US" altLang="zh-CN" dirty="0" smtClean="0"/>
              <a:t>Shared-Private Model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3476" y="1958437"/>
            <a:ext cx="3219048" cy="4085714"/>
          </a:xfrm>
          <a:prstGeom prst="rect">
            <a:avLst/>
          </a:prstGeom>
        </p:spPr>
      </p:pic>
      <p:pic>
        <p:nvPicPr>
          <p:cNvPr id="10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199" y="2311555"/>
            <a:ext cx="5727149" cy="12669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0385"/>
            <a:ext cx="5723041" cy="11676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199" y="18349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u="none" strike="noStrike" baseline="0" dirty="0" smtClean="0"/>
              <a:t>a combination of Model-I and Model-II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Maximize the </a:t>
            </a:r>
            <a:r>
              <a:rPr lang="en-US" altLang="zh-CN" sz="2600" dirty="0"/>
              <a:t>log conditional likelihood of true </a:t>
            </a:r>
            <a:r>
              <a:rPr lang="en-US" altLang="zh-CN" sz="2600" dirty="0" smtClean="0"/>
              <a:t>labels </a:t>
            </a:r>
            <a:r>
              <a:rPr lang="en-US" altLang="zh-CN" sz="2600" dirty="0"/>
              <a:t>on all the corpora</a:t>
            </a:r>
            <a:r>
              <a:rPr lang="en-US" altLang="zh-CN" sz="2600" dirty="0" smtClean="0"/>
              <a:t>.</a:t>
            </a:r>
          </a:p>
          <a:p>
            <a:endParaRPr lang="zh-CN" altLang="en-US" sz="2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74" y="2791770"/>
            <a:ext cx="6419048" cy="1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76" y="4719563"/>
            <a:ext cx="6590476" cy="7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714" y="5557829"/>
            <a:ext cx="1428571" cy="41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189" y="6019735"/>
            <a:ext cx="1647619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Incorporating Adversarial Training for</a:t>
            </a:r>
            <a:br>
              <a:rPr lang="en-US" altLang="zh-CN" b="1" dirty="0"/>
            </a:br>
            <a:r>
              <a:rPr lang="en-US" altLang="zh-CN" b="1" dirty="0"/>
              <a:t>Shared Layer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存在问题：</a:t>
            </a:r>
            <a:r>
              <a:rPr lang="zh-CN" altLang="en-US" dirty="0"/>
              <a:t>由于共享 </a:t>
            </a:r>
            <a:r>
              <a:rPr lang="en-US" altLang="zh-CN" dirty="0"/>
              <a:t>LSTM </a:t>
            </a:r>
            <a:r>
              <a:rPr lang="zh-CN" altLang="en-US" dirty="0"/>
              <a:t>模块所捕捉的特征并不「纯净」，里面可能混入了某个任务的私有特征，这些</a:t>
            </a:r>
            <a:r>
              <a:rPr lang="zh-CN" altLang="en-US" dirty="0" smtClean="0"/>
              <a:t>特征没有什么帮助，</a:t>
            </a:r>
            <a:r>
              <a:rPr lang="zh-CN" altLang="en-US" dirty="0"/>
              <a:t>甚至</a:t>
            </a:r>
            <a:r>
              <a:rPr lang="zh-CN" altLang="en-US" dirty="0" smtClean="0"/>
              <a:t>可能导致</a:t>
            </a:r>
            <a:r>
              <a:rPr lang="zh-CN" altLang="en-US" dirty="0"/>
              <a:t>其准确率下降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因此，需要把</a:t>
            </a:r>
            <a:r>
              <a:rPr lang="zh-CN" altLang="en-US" dirty="0"/>
              <a:t>私有特征从</a:t>
            </a:r>
            <a:r>
              <a:rPr lang="zh-CN" altLang="en-US" dirty="0" smtClean="0"/>
              <a:t>共享模块</a:t>
            </a:r>
            <a:r>
              <a:rPr lang="zh-CN" altLang="en-US" dirty="0"/>
              <a:t>中「剥离」出去，保证该模块仅仅抽取对所有语料都有用的特征，而论文</a:t>
            </a:r>
            <a:r>
              <a:rPr lang="zh-CN" altLang="en-US" dirty="0" smtClean="0"/>
              <a:t>作者巧妙</a:t>
            </a:r>
            <a:r>
              <a:rPr lang="zh-CN" altLang="en-US" dirty="0"/>
              <a:t>地利用了对抗网络来达到这个</a:t>
            </a:r>
            <a:r>
              <a:rPr lang="zh-CN" altLang="en-US" dirty="0" smtClean="0"/>
              <a:t>目的</a:t>
            </a:r>
            <a:endParaRPr lang="en-US" altLang="zh-CN" dirty="0" smtClean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784" r="178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524" y="2215579"/>
            <a:ext cx="6780952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loss function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43739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criterion discriminator maximizes the cross-entropy of predicted criterion distribution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 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and true criterion.(</a:t>
            </a:r>
            <a:r>
              <a:rPr lang="zh-CN" altLang="en-US" dirty="0"/>
              <a:t>要求判别器预测该特征向量来源于 </a:t>
            </a:r>
            <a:r>
              <a:rPr lang="en-US" altLang="zh-CN" dirty="0"/>
              <a:t>8 </a:t>
            </a:r>
            <a:r>
              <a:rPr lang="zh-CN" altLang="en-US" dirty="0"/>
              <a:t>个语料中的哪一个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 smtClean="0"/>
              <a:t>adversarial </a:t>
            </a:r>
            <a:r>
              <a:rPr lang="en-US" altLang="zh-CN" dirty="0"/>
              <a:t>loss</a:t>
            </a:r>
            <a:r>
              <a:rPr lang="en-US" altLang="zh-CN" dirty="0" smtClean="0"/>
              <a:t> (</a:t>
            </a:r>
            <a:r>
              <a:rPr lang="zh-CN" altLang="en-US" dirty="0"/>
              <a:t>让判别器预测不准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42" y="2820104"/>
            <a:ext cx="6495238" cy="9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0" y="4775176"/>
            <a:ext cx="6304762" cy="1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75" y="6003747"/>
            <a:ext cx="3028571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3563144"/>
            <a:ext cx="6524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Chinese word segmentation (CWS)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中国官员应邀到美国</a:t>
            </a:r>
            <a:r>
              <a:rPr lang="zh-CN" altLang="en-US" dirty="0" smtClean="0"/>
              <a:t>开会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中国</a:t>
            </a:r>
            <a:r>
              <a:rPr lang="en-US" altLang="zh-CN" dirty="0" smtClean="0"/>
              <a:t>/</a:t>
            </a:r>
            <a:r>
              <a:rPr lang="zh-CN" altLang="en-US" dirty="0" smtClean="0"/>
              <a:t>官员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应邀</a:t>
            </a:r>
            <a:r>
              <a:rPr lang="en-US" altLang="zh-CN" dirty="0" smtClean="0"/>
              <a:t>/</a:t>
            </a:r>
            <a:r>
              <a:rPr lang="zh-CN" altLang="en-US" dirty="0" smtClean="0"/>
              <a:t>到</a:t>
            </a:r>
            <a:r>
              <a:rPr lang="en-US" altLang="zh-CN" dirty="0" smtClean="0"/>
              <a:t>/</a:t>
            </a:r>
            <a:r>
              <a:rPr lang="zh-CN" altLang="en-US" dirty="0" smtClean="0"/>
              <a:t>美国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开会</a:t>
            </a:r>
          </a:p>
          <a:p>
            <a:endParaRPr lang="zh-CN" altLang="en-US" dirty="0"/>
          </a:p>
          <a:p>
            <a:r>
              <a:rPr lang="zh-CN" altLang="en-US" dirty="0" smtClean="0"/>
              <a:t>大学</a:t>
            </a:r>
            <a:r>
              <a:rPr lang="zh-CN" altLang="en-US" dirty="0"/>
              <a:t>生活好，还是中学生活好</a:t>
            </a:r>
          </a:p>
          <a:p>
            <a:pPr marL="0" indent="0">
              <a:buNone/>
            </a:pPr>
            <a:r>
              <a:rPr lang="zh-CN" altLang="en-US" dirty="0" smtClean="0"/>
              <a:t>   大学</a:t>
            </a:r>
            <a:r>
              <a:rPr lang="en-US" altLang="zh-CN" dirty="0"/>
              <a:t>/</a:t>
            </a:r>
            <a:r>
              <a:rPr lang="zh-CN" altLang="en-US" dirty="0"/>
              <a:t>生活</a:t>
            </a:r>
            <a:r>
              <a:rPr lang="en-US" altLang="zh-CN" dirty="0"/>
              <a:t>/</a:t>
            </a:r>
            <a:r>
              <a:rPr lang="zh-CN" altLang="en-US" dirty="0"/>
              <a:t>好，还是</a:t>
            </a:r>
            <a:r>
              <a:rPr lang="en-US" altLang="zh-CN" dirty="0"/>
              <a:t>/</a:t>
            </a:r>
            <a:r>
              <a:rPr lang="zh-CN" altLang="en-US" dirty="0"/>
              <a:t>中学</a:t>
            </a:r>
            <a:r>
              <a:rPr lang="en-US" altLang="zh-CN" dirty="0"/>
              <a:t>/</a:t>
            </a:r>
            <a:r>
              <a:rPr lang="zh-CN" altLang="en-US" dirty="0"/>
              <a:t>生活</a:t>
            </a:r>
            <a:r>
              <a:rPr lang="en-US" altLang="zh-CN" dirty="0"/>
              <a:t>/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如果你饿了，我就下面给你吃</a:t>
            </a:r>
          </a:p>
          <a:p>
            <a:pPr marL="0" indent="0">
              <a:buNone/>
            </a:pPr>
            <a:r>
              <a:rPr lang="zh-CN" altLang="en-US" dirty="0" smtClean="0"/>
              <a:t>   如果</a:t>
            </a:r>
            <a:r>
              <a:rPr lang="en-US" altLang="zh-CN" dirty="0"/>
              <a:t>/</a:t>
            </a:r>
            <a:r>
              <a:rPr lang="zh-CN" altLang="en-US" dirty="0"/>
              <a:t>你</a:t>
            </a:r>
            <a:r>
              <a:rPr lang="en-US" altLang="zh-CN" dirty="0"/>
              <a:t>/</a:t>
            </a:r>
            <a:r>
              <a:rPr lang="zh-CN" altLang="en-US" dirty="0"/>
              <a:t>饿</a:t>
            </a:r>
            <a:r>
              <a:rPr lang="en-US" altLang="zh-CN" dirty="0"/>
              <a:t>/</a:t>
            </a:r>
            <a:r>
              <a:rPr lang="zh-CN" altLang="en-US" dirty="0"/>
              <a:t>了，我</a:t>
            </a:r>
            <a:r>
              <a:rPr lang="en-US" altLang="zh-CN" dirty="0"/>
              <a:t>/</a:t>
            </a:r>
            <a:r>
              <a:rPr lang="zh-CN" altLang="en-US" dirty="0"/>
              <a:t>就</a:t>
            </a:r>
            <a:r>
              <a:rPr lang="en-US" altLang="zh-CN" dirty="0"/>
              <a:t>/</a:t>
            </a:r>
            <a:r>
              <a:rPr lang="zh-CN" altLang="en-US" dirty="0"/>
              <a:t>下</a:t>
            </a:r>
            <a:r>
              <a:rPr lang="en-US" altLang="zh-CN" dirty="0"/>
              <a:t>/</a:t>
            </a:r>
            <a:r>
              <a:rPr lang="zh-CN" altLang="en-US" dirty="0"/>
              <a:t>面</a:t>
            </a:r>
            <a:r>
              <a:rPr lang="en-US" altLang="zh-CN" dirty="0"/>
              <a:t>/</a:t>
            </a:r>
            <a:r>
              <a:rPr lang="zh-CN" altLang="en-US" dirty="0"/>
              <a:t>给</a:t>
            </a:r>
            <a:r>
              <a:rPr lang="en-US" altLang="zh-CN" dirty="0"/>
              <a:t>/</a:t>
            </a:r>
            <a:r>
              <a:rPr lang="zh-CN" altLang="en-US" dirty="0"/>
              <a:t>你</a:t>
            </a:r>
            <a:r>
              <a:rPr lang="en-US" altLang="zh-CN" dirty="0"/>
              <a:t>/</a:t>
            </a:r>
            <a:r>
              <a:rPr lang="zh-CN" altLang="en-US" dirty="0"/>
              <a:t>吃</a:t>
            </a:r>
          </a:p>
        </p:txBody>
      </p:sp>
    </p:spTree>
    <p:extLst>
      <p:ext uri="{BB962C8B-B14F-4D97-AF65-F5344CB8AC3E}">
        <p14:creationId xmlns:p14="http://schemas.microsoft.com/office/powerpoint/2010/main" val="303762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981" y="0"/>
            <a:ext cx="6813111" cy="6764997"/>
          </a:xfrm>
          <a:prstGeom prst="rect">
            <a:avLst/>
          </a:prstGeom>
        </p:spPr>
      </p:pic>
      <p:sp>
        <p:nvSpPr>
          <p:cNvPr id="6" name="内容占位符 5"/>
          <p:cNvSpPr txBox="1">
            <a:spLocks/>
          </p:cNvSpPr>
          <p:nvPr/>
        </p:nvSpPr>
        <p:spPr>
          <a:xfrm>
            <a:off x="838200" y="1437392"/>
            <a:ext cx="4018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先训练多任务分词模型</a:t>
            </a:r>
            <a:endParaRPr lang="en-US" altLang="zh-CN" dirty="0" smtClean="0"/>
          </a:p>
          <a:p>
            <a:r>
              <a:rPr lang="zh-CN" altLang="en-US" dirty="0" smtClean="0"/>
              <a:t>然后再进行对抗训练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9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3" y="1825625"/>
            <a:ext cx="9250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6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词向量</a:t>
            </a:r>
            <a:r>
              <a:rPr lang="zh-CN" altLang="en-US" dirty="0"/>
              <a:t>预</a:t>
            </a:r>
            <a:r>
              <a:rPr lang="zh-CN" altLang="en-US" dirty="0" smtClean="0"/>
              <a:t>训练（</a:t>
            </a:r>
            <a:r>
              <a:rPr lang="en-US" altLang="zh-CN" dirty="0"/>
              <a:t>Wikipedia corpus</a:t>
            </a:r>
            <a:r>
              <a:rPr lang="zh-CN" altLang="en-US" dirty="0" smtClean="0"/>
              <a:t>）维度</a:t>
            </a:r>
            <a:r>
              <a:rPr lang="en-US" altLang="zh-CN" dirty="0" smtClean="0"/>
              <a:t>100</a:t>
            </a:r>
          </a:p>
          <a:p>
            <a:r>
              <a:rPr lang="en-US" altLang="zh-CN" dirty="0" smtClean="0"/>
              <a:t>LSTM</a:t>
            </a:r>
            <a:r>
              <a:rPr lang="zh-CN" altLang="en-US" dirty="0"/>
              <a:t>隐</a:t>
            </a:r>
            <a:r>
              <a:rPr lang="zh-CN" altLang="en-US" dirty="0" smtClean="0"/>
              <a:t>层维度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学习</a:t>
            </a:r>
            <a:r>
              <a:rPr lang="zh-CN" altLang="en-US" dirty="0" smtClean="0"/>
              <a:t>率</a:t>
            </a:r>
            <a:r>
              <a:rPr lang="en-US" altLang="zh-CN" dirty="0" smtClean="0"/>
              <a:t>0.01</a:t>
            </a:r>
          </a:p>
          <a:p>
            <a:r>
              <a:rPr lang="zh-CN" altLang="en-US" dirty="0" smtClean="0"/>
              <a:t>损失函数权重</a:t>
            </a:r>
            <a:r>
              <a:rPr lang="en-US" altLang="zh-CN" dirty="0" smtClean="0"/>
              <a:t>0.05</a:t>
            </a:r>
          </a:p>
          <a:p>
            <a:r>
              <a:rPr lang="en-US" altLang="zh-CN" dirty="0" smtClean="0"/>
              <a:t>Dropout=0.2</a:t>
            </a:r>
          </a:p>
          <a:p>
            <a:r>
              <a:rPr lang="en-US" altLang="zh-CN" dirty="0" smtClean="0"/>
              <a:t>Batch-size=512/256/128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1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6665"/>
            <a:ext cx="10515600" cy="3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8" y="439486"/>
            <a:ext cx="9688563" cy="62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Convergence Speed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988" y="1825625"/>
            <a:ext cx="459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simplified Chinese to traditional </a:t>
            </a:r>
            <a:r>
              <a:rPr lang="en-US" altLang="zh-CN" dirty="0" smtClean="0"/>
              <a:t>Chinese(0.41%)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2386487"/>
            <a:ext cx="6733333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formal texts to informal texts </a:t>
            </a:r>
            <a:r>
              <a:rPr lang="en-US" altLang="zh-CN" dirty="0" smtClean="0"/>
              <a:t>(0.30%)</a:t>
            </a:r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14" y="2445233"/>
            <a:ext cx="662857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 &amp; 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作者借鉴了多任务学习的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融合</a:t>
            </a:r>
            <a:r>
              <a:rPr lang="zh-CN" altLang="en-US" dirty="0"/>
              <a:t>多个语料的数据来提升共享字向量模块、共享 </a:t>
            </a:r>
            <a:r>
              <a:rPr lang="en-US" altLang="zh-CN" dirty="0"/>
              <a:t>LSTM </a:t>
            </a:r>
            <a:r>
              <a:rPr lang="zh-CN" altLang="en-US" dirty="0"/>
              <a:t>模块的泛化性能，又让多个私有 </a:t>
            </a:r>
            <a:r>
              <a:rPr lang="en-US" altLang="zh-CN" dirty="0"/>
              <a:t>LSTM </a:t>
            </a:r>
            <a:r>
              <a:rPr lang="zh-CN" altLang="en-US" dirty="0"/>
              <a:t>模块、私有 </a:t>
            </a:r>
            <a:r>
              <a:rPr lang="en-US" altLang="zh-CN" dirty="0"/>
              <a:t>CRF </a:t>
            </a:r>
            <a:r>
              <a:rPr lang="zh-CN" altLang="en-US" dirty="0"/>
              <a:t>模块分别负责各个语料之间标准不一致之处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巧妙</a:t>
            </a:r>
            <a:r>
              <a:rPr lang="zh-CN" altLang="en-US" dirty="0"/>
              <a:t>地利用了对抗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私有信息从共享模块中剥离到各个私有模块中去，既能充分享受到数据量增大带来的好处，又避免了不同语料之间相互掣肘，做到了「求同存异，共创双赢」。</a:t>
            </a:r>
          </a:p>
        </p:txBody>
      </p:sp>
    </p:spTree>
    <p:extLst>
      <p:ext uri="{BB962C8B-B14F-4D97-AF65-F5344CB8AC3E}">
        <p14:creationId xmlns:p14="http://schemas.microsoft.com/office/powerpoint/2010/main" val="36152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CWS is important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Parsing</a:t>
            </a:r>
            <a:endParaRPr lang="en-US" altLang="zh-CN" dirty="0"/>
          </a:p>
          <a:p>
            <a:r>
              <a:rPr lang="en-US" altLang="zh-CN" dirty="0" smtClean="0"/>
              <a:t>Text</a:t>
            </a:r>
            <a:endParaRPr lang="en-US" altLang="zh-CN" dirty="0"/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IR</a:t>
            </a:r>
            <a:endParaRPr lang="en-US" altLang="zh-CN" dirty="0"/>
          </a:p>
          <a:p>
            <a:r>
              <a:rPr lang="en-US" altLang="zh-CN" dirty="0" smtClean="0"/>
              <a:t>Translation</a:t>
            </a:r>
            <a:endParaRPr lang="en-US" altLang="zh-CN" dirty="0"/>
          </a:p>
          <a:p>
            <a:r>
              <a:rPr lang="en-US" altLang="zh-CN" dirty="0" smtClean="0"/>
              <a:t>QA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zh-CN" altLang="en-US" dirty="0"/>
              <a:t>黄金标准分割的单词数</a:t>
            </a:r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：</a:t>
            </a:r>
            <a:r>
              <a:rPr lang="zh-CN" altLang="en-US" dirty="0"/>
              <a:t>分词器错误标注的单词数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分词器正确标注的单词数</a:t>
            </a: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69" y="1690688"/>
            <a:ext cx="1574025" cy="67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06" y="2516929"/>
            <a:ext cx="1726350" cy="660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56" y="3330470"/>
            <a:ext cx="192945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Diverse segmentation criteria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altLang="zh-CN" dirty="0" smtClean="0"/>
              <a:t>Traditional Chinese corpus: AS</a:t>
            </a:r>
            <a:r>
              <a:rPr lang="en-US" altLang="zh-CN" dirty="0"/>
              <a:t>, CITYU </a:t>
            </a:r>
            <a:r>
              <a:rPr lang="en-US" altLang="zh-CN" dirty="0" smtClean="0"/>
              <a:t>,CKIP </a:t>
            </a:r>
          </a:p>
          <a:p>
            <a:pPr lvl="1"/>
            <a:r>
              <a:rPr lang="en-US" altLang="zh-CN" dirty="0" smtClean="0"/>
              <a:t>simplified Chinese corpus: MSRA</a:t>
            </a:r>
            <a:r>
              <a:rPr lang="en-US" altLang="zh-CN" dirty="0"/>
              <a:t>, </a:t>
            </a:r>
            <a:r>
              <a:rPr lang="en-US" altLang="zh-CN" dirty="0" smtClean="0"/>
              <a:t>PKU, CTB</a:t>
            </a:r>
            <a:r>
              <a:rPr lang="en-US" altLang="zh-CN" dirty="0"/>
              <a:t>, NCC </a:t>
            </a:r>
            <a:r>
              <a:rPr lang="en-US" altLang="zh-CN" dirty="0" smtClean="0"/>
              <a:t>,SXU.</a:t>
            </a:r>
          </a:p>
          <a:p>
            <a:r>
              <a:rPr lang="en-US" altLang="zh-CN" dirty="0" smtClean="0"/>
              <a:t>Most </a:t>
            </a:r>
            <a:r>
              <a:rPr lang="en-US" altLang="zh-CN" dirty="0"/>
              <a:t>existing methods</a:t>
            </a:r>
            <a:r>
              <a:rPr lang="en-US" altLang="zh-CN" dirty="0" smtClean="0"/>
              <a:t> focus </a:t>
            </a:r>
            <a:r>
              <a:rPr lang="en-US" altLang="zh-CN" dirty="0"/>
              <a:t>on </a:t>
            </a:r>
            <a:r>
              <a:rPr lang="en-US" altLang="zh-CN" dirty="0" smtClean="0"/>
              <a:t>single criterion, </a:t>
            </a:r>
            <a:r>
              <a:rPr lang="en-US" altLang="zh-CN" dirty="0"/>
              <a:t>it is a waste of resources if we </a:t>
            </a:r>
            <a:r>
              <a:rPr lang="en-US" altLang="zh-CN" dirty="0" smtClean="0"/>
              <a:t>fail to </a:t>
            </a:r>
            <a:r>
              <a:rPr lang="en-US" altLang="zh-CN" dirty="0"/>
              <a:t>fully exploit these corpora.</a:t>
            </a:r>
            <a:endParaRPr lang="en-US" altLang="zh-CN" dirty="0" smtClean="0"/>
          </a:p>
          <a:p>
            <a:r>
              <a:rPr lang="en-US" altLang="zh-CN" dirty="0" smtClean="0"/>
              <a:t>Common underlying knowledge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0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multi-criteria learning for CWS </a:t>
            </a:r>
          </a:p>
          <a:p>
            <a:pPr lvl="1"/>
            <a:r>
              <a:rPr lang="en-US" altLang="zh-CN" dirty="0" smtClean="0"/>
              <a:t>integrating shared knowledge from multiple heterogeneous segmentation criteria.</a:t>
            </a:r>
          </a:p>
          <a:p>
            <a:r>
              <a:rPr lang="en-US" altLang="zh-CN" dirty="0" smtClean="0"/>
              <a:t>Experiments on eight corpora </a:t>
            </a:r>
            <a:r>
              <a:rPr lang="en-US" altLang="zh-CN" dirty="0"/>
              <a:t>show that the </a:t>
            </a:r>
            <a:r>
              <a:rPr lang="en-US" altLang="zh-CN" dirty="0" smtClean="0"/>
              <a:t>performance of </a:t>
            </a:r>
            <a:r>
              <a:rPr lang="en-US" altLang="zh-CN" dirty="0"/>
              <a:t>each corpus obtains a significant improvement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fundamental research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state-of-the-art </a:t>
            </a:r>
            <a:r>
              <a:rPr lang="en-US" altLang="zh-CN" dirty="0"/>
              <a:t>methods 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statistical supervised learning algorithms</a:t>
            </a:r>
          </a:p>
          <a:p>
            <a:pPr lvl="1"/>
            <a:r>
              <a:rPr lang="en-US" altLang="zh-CN" dirty="0" smtClean="0"/>
              <a:t>and </a:t>
            </a:r>
            <a:r>
              <a:rPr lang="en-US" altLang="zh-CN" dirty="0"/>
              <a:t>rely on a large-scale </a:t>
            </a:r>
            <a:r>
              <a:rPr lang="en-US" altLang="zh-CN" dirty="0" smtClean="0"/>
              <a:t>annotated corpus</a:t>
            </a:r>
          </a:p>
          <a:p>
            <a:r>
              <a:rPr lang="en-US" altLang="zh-CN" dirty="0" smtClean="0"/>
              <a:t>Incompatible(</a:t>
            </a:r>
            <a:r>
              <a:rPr lang="zh-CN" altLang="en-US" dirty="0" smtClean="0"/>
              <a:t>矛盾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Previous research showed that </a:t>
            </a:r>
            <a:r>
              <a:rPr lang="en-US" altLang="zh-CN" dirty="0" smtClean="0">
                <a:solidFill>
                  <a:srgbClr val="FF0000"/>
                </a:solidFill>
              </a:rPr>
              <a:t>heterogeneous(</a:t>
            </a:r>
            <a:r>
              <a:rPr lang="zh-CN" altLang="en-US" dirty="0" smtClean="0">
                <a:solidFill>
                  <a:srgbClr val="FF0000"/>
                </a:solidFill>
              </a:rPr>
              <a:t>异构的</a:t>
            </a:r>
            <a:r>
              <a:rPr lang="en-US" altLang="zh-CN" dirty="0" smtClean="0">
                <a:solidFill>
                  <a:srgbClr val="FF0000"/>
                </a:solidFill>
              </a:rPr>
              <a:t>) corpora can help each other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880825"/>
            <a:ext cx="7277099" cy="14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Multi-criteria learning is first introduced </a:t>
            </a:r>
            <a:r>
              <a:rPr lang="en-US" altLang="zh-CN" dirty="0" smtClean="0"/>
              <a:t>for CWS</a:t>
            </a:r>
            <a:r>
              <a:rPr lang="en-US" altLang="zh-CN" dirty="0"/>
              <a:t>, in which we propose three </a:t>
            </a:r>
            <a:r>
              <a:rPr lang="en-US" altLang="zh-CN" dirty="0" smtClean="0"/>
              <a:t>shared private models </a:t>
            </a:r>
            <a:r>
              <a:rPr lang="en-US" altLang="zh-CN" dirty="0"/>
              <a:t>to integrate multiple </a:t>
            </a:r>
            <a:r>
              <a:rPr lang="en-US" altLang="zh-CN" dirty="0" smtClean="0"/>
              <a:t>segmentation criteria.</a:t>
            </a:r>
          </a:p>
          <a:p>
            <a:endParaRPr lang="en-US" altLang="zh-CN" dirty="0"/>
          </a:p>
          <a:p>
            <a:r>
              <a:rPr lang="en-US" altLang="zh-CN" dirty="0"/>
              <a:t> An adversarial strategy is used to force </a:t>
            </a:r>
            <a:r>
              <a:rPr lang="en-US" altLang="zh-CN" dirty="0" smtClean="0"/>
              <a:t>the shared </a:t>
            </a:r>
            <a:r>
              <a:rPr lang="en-US" altLang="zh-CN" dirty="0"/>
              <a:t>layer to learn criteria-invariant </a:t>
            </a:r>
            <a:r>
              <a:rPr lang="en-US" altLang="zh-CN" dirty="0" smtClean="0"/>
              <a:t>features, in </a:t>
            </a:r>
            <a:r>
              <a:rPr lang="en-US" altLang="zh-CN" dirty="0"/>
              <a:t>which an new objective function </a:t>
            </a:r>
            <a:r>
              <a:rPr lang="en-US" altLang="zh-CN" dirty="0" smtClean="0"/>
              <a:t>is also </a:t>
            </a:r>
            <a:r>
              <a:rPr lang="en-US" altLang="zh-CN" dirty="0"/>
              <a:t>proposed </a:t>
            </a:r>
            <a:r>
              <a:rPr lang="en-US" altLang="zh-CN" dirty="0" smtClean="0"/>
              <a:t>instead </a:t>
            </a:r>
            <a:r>
              <a:rPr lang="en-US" altLang="zh-CN" dirty="0"/>
              <a:t>of the original </a:t>
            </a:r>
            <a:r>
              <a:rPr lang="en-US" altLang="zh-CN" dirty="0" smtClean="0"/>
              <a:t>cross-entropy loss.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14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Neural Model for CWS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56503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arenBoth"/>
            </a:pP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a character embedding layer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feature </a:t>
            </a:r>
            <a:r>
              <a:rPr lang="en-US" altLang="zh-CN" dirty="0" smtClean="0"/>
              <a:t>extraction</a:t>
            </a:r>
          </a:p>
          <a:p>
            <a:pPr marL="342900" indent="-342900">
              <a:buFont typeface="Arial" panose="020B0604020202020204" pitchFamily="34" charset="0"/>
              <a:buAutoNum type="arabicParenBoth"/>
            </a:pPr>
            <a:r>
              <a:rPr lang="en-US" altLang="zh-CN" dirty="0" smtClean="0"/>
              <a:t>A tag inference layer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24" y="457200"/>
            <a:ext cx="6130745" cy="5734658"/>
          </a:xfrm>
          <a:prstGeom prst="rect">
            <a:avLst/>
          </a:prstGeom>
        </p:spPr>
      </p:pic>
      <p:sp>
        <p:nvSpPr>
          <p:cNvPr id="17" name="文本占位符 9"/>
          <p:cNvSpPr txBox="1">
            <a:spLocks/>
          </p:cNvSpPr>
          <p:nvPr/>
        </p:nvSpPr>
        <p:spPr>
          <a:xfrm>
            <a:off x="839788" y="3622431"/>
            <a:ext cx="3932237" cy="15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无法同时处理多种异构的数据，</a:t>
            </a:r>
            <a:endParaRPr lang="en-US" altLang="zh-CN" dirty="0" smtClean="0"/>
          </a:p>
          <a:p>
            <a:r>
              <a:rPr lang="zh-CN" altLang="en-US" dirty="0" smtClean="0"/>
              <a:t>忽略了多种语料库间的</a:t>
            </a:r>
            <a:r>
              <a:rPr lang="zh-CN" altLang="en-US" dirty="0"/>
              <a:t>共性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873</Words>
  <Application>Microsoft Macintosh PowerPoint</Application>
  <PresentationFormat>宽屏</PresentationFormat>
  <Paragraphs>108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Wingdings</vt:lpstr>
      <vt:lpstr>宋体</vt:lpstr>
      <vt:lpstr>Arial</vt:lpstr>
      <vt:lpstr>Office 主题</vt:lpstr>
      <vt:lpstr>Adversarial Multi-Criteria Learning for Chinese Word Segmentation</vt:lpstr>
      <vt:lpstr>What is Chinese word segmentation (CWS) ?</vt:lpstr>
      <vt:lpstr>Why CWS is important ?</vt:lpstr>
      <vt:lpstr>Evaluation</vt:lpstr>
      <vt:lpstr>Reason</vt:lpstr>
      <vt:lpstr>Idea</vt:lpstr>
      <vt:lpstr>Introduction</vt:lpstr>
      <vt:lpstr>contributions</vt:lpstr>
      <vt:lpstr>General Neural Model for CWS</vt:lpstr>
      <vt:lpstr>Multi-Criteria Learning for CWS</vt:lpstr>
      <vt:lpstr>three sharing models</vt:lpstr>
      <vt:lpstr>Model-I: Parallel Shared-Private Model</vt:lpstr>
      <vt:lpstr>Model-II: Stacked Shared-Private Model</vt:lpstr>
      <vt:lpstr>Model-III: Skip-Layer Shared-Private Model</vt:lpstr>
      <vt:lpstr>Objective function</vt:lpstr>
      <vt:lpstr>Incorporating Adversarial Training for Shared Layer</vt:lpstr>
      <vt:lpstr>Adversarial Training</vt:lpstr>
      <vt:lpstr>Adversarial loss function</vt:lpstr>
      <vt:lpstr>Training</vt:lpstr>
      <vt:lpstr>Training</vt:lpstr>
      <vt:lpstr>Experiments</vt:lpstr>
      <vt:lpstr>PowerPoint 演示文稿</vt:lpstr>
      <vt:lpstr>Overall Results</vt:lpstr>
      <vt:lpstr>PowerPoint 演示文稿</vt:lpstr>
      <vt:lpstr>Convergence Speed</vt:lpstr>
      <vt:lpstr>Knowledge Transfer</vt:lpstr>
      <vt:lpstr>Knowledge Transfer</vt:lpstr>
      <vt:lpstr>Conclusions &amp; Future Works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shixian ning</dc:creator>
  <cp:lastModifiedBy>Microsoft Office 用户</cp:lastModifiedBy>
  <cp:revision>44</cp:revision>
  <dcterms:created xsi:type="dcterms:W3CDTF">2017-07-17T07:50:33Z</dcterms:created>
  <dcterms:modified xsi:type="dcterms:W3CDTF">2017-12-04T02:33:27Z</dcterms:modified>
</cp:coreProperties>
</file>