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683"/>
  </p:normalViewPr>
  <p:slideViewPr>
    <p:cSldViewPr>
      <p:cViewPr>
        <p:scale>
          <a:sx n="114" d="100"/>
          <a:sy n="114" d="100"/>
        </p:scale>
        <p:origin x="1960" y="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70000"/>
            <a:ext cx="9144000" cy="4241800"/>
          </a:xfrm>
          <a:custGeom>
            <a:avLst/>
            <a:gdLst/>
            <a:ahLst/>
            <a:cxnLst/>
            <a:rect l="l" t="t" r="r" b="b"/>
            <a:pathLst>
              <a:path w="9144000" h="4241800">
                <a:moveTo>
                  <a:pt x="0" y="0"/>
                </a:moveTo>
                <a:lnTo>
                  <a:pt x="9144000" y="0"/>
                </a:lnTo>
                <a:lnTo>
                  <a:pt x="9144000" y="4241800"/>
                </a:lnTo>
                <a:lnTo>
                  <a:pt x="0" y="4241800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6006" y="2279891"/>
            <a:ext cx="7511986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58301" y="3673855"/>
            <a:ext cx="4627397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876300"/>
          </a:xfrm>
          <a:custGeom>
            <a:avLst/>
            <a:gdLst/>
            <a:ahLst/>
            <a:cxnLst/>
            <a:rect l="l" t="t" r="r" b="b"/>
            <a:pathLst>
              <a:path w="9144000" h="876300">
                <a:moveTo>
                  <a:pt x="0" y="0"/>
                </a:moveTo>
                <a:lnTo>
                  <a:pt x="9144000" y="0"/>
                </a:lnTo>
                <a:lnTo>
                  <a:pt x="914400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876300"/>
          </a:xfrm>
          <a:custGeom>
            <a:avLst/>
            <a:gdLst/>
            <a:ahLst/>
            <a:cxnLst/>
            <a:rect l="l" t="t" r="r" b="b"/>
            <a:pathLst>
              <a:path w="9144000" h="876300">
                <a:moveTo>
                  <a:pt x="0" y="0"/>
                </a:moveTo>
                <a:lnTo>
                  <a:pt x="9144000" y="0"/>
                </a:lnTo>
                <a:lnTo>
                  <a:pt x="914400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175514"/>
            <a:ext cx="85039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388" y="1433093"/>
            <a:ext cx="8341222" cy="371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60500" marR="5080" indent="-1447800">
              <a:lnSpc>
                <a:spcPct val="101200"/>
              </a:lnSpc>
              <a:spcBef>
                <a:spcPts val="60"/>
              </a:spcBef>
            </a:pPr>
            <a:r>
              <a:rPr spc="-15" dirty="0"/>
              <a:t>Neural </a:t>
            </a:r>
            <a:r>
              <a:rPr spc="-10" dirty="0"/>
              <a:t>networks </a:t>
            </a:r>
            <a:r>
              <a:rPr spc="-5" dirty="0"/>
              <a:t>Incorporating </a:t>
            </a:r>
            <a:r>
              <a:rPr spc="-10" dirty="0"/>
              <a:t>Dictionaries </a:t>
            </a:r>
            <a:r>
              <a:rPr spc="-15" dirty="0"/>
              <a:t>for  </a:t>
            </a:r>
            <a:r>
              <a:rPr spc="5" dirty="0"/>
              <a:t>Chinese </a:t>
            </a:r>
            <a:r>
              <a:rPr spc="-65" dirty="0"/>
              <a:t>Word</a:t>
            </a:r>
            <a:r>
              <a:rPr spc="-20" dirty="0"/>
              <a:t> </a:t>
            </a:r>
            <a:r>
              <a:rPr spc="-10" dirty="0"/>
              <a:t>Segmentation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143001" y="3673855"/>
            <a:ext cx="5486400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2855" marR="5080" algn="ctr">
              <a:lnSpc>
                <a:spcPct val="120800"/>
              </a:lnSpc>
              <a:spcBef>
                <a:spcPts val="100"/>
              </a:spcBef>
            </a:pPr>
            <a:r>
              <a:rPr spc="-5" dirty="0"/>
              <a:t>Xiaoyu </a:t>
            </a:r>
            <a:r>
              <a:rPr dirty="0"/>
              <a:t>Liu </a:t>
            </a:r>
            <a:r>
              <a:rPr spc="-5" dirty="0"/>
              <a:t>(Fudan</a:t>
            </a:r>
            <a:r>
              <a:rPr spc="-70" dirty="0"/>
              <a:t> </a:t>
            </a:r>
            <a:r>
              <a:rPr spc="5" dirty="0"/>
              <a:t>University)  </a:t>
            </a:r>
            <a:r>
              <a:rPr dirty="0"/>
              <a:t>Advisor: Prof. </a:t>
            </a:r>
            <a:r>
              <a:rPr spc="20" dirty="0"/>
              <a:t>Qi</a:t>
            </a:r>
            <a:r>
              <a:rPr spc="-145" dirty="0"/>
              <a:t> </a:t>
            </a:r>
            <a:r>
              <a:rPr spc="-15" dirty="0"/>
              <a:t>Zhang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1540" y="642207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121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Model</a:t>
            </a:r>
            <a:r>
              <a:rPr spc="-360" dirty="0"/>
              <a:t> </a:t>
            </a:r>
            <a:r>
              <a:rPr spc="-8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380" y="1216852"/>
            <a:ext cx="5415808" cy="3713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4880" y="1649120"/>
            <a:ext cx="2889250" cy="19380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100" dirty="0">
                <a:latin typeface="Trebuchet MS"/>
                <a:cs typeface="Trebuchet MS"/>
              </a:rPr>
              <a:t>Feature </a:t>
            </a:r>
            <a:r>
              <a:rPr sz="1800" spc="-85" dirty="0">
                <a:latin typeface="Trebuchet MS"/>
                <a:cs typeface="Trebuchet MS"/>
              </a:rPr>
              <a:t>vectors </a:t>
            </a:r>
            <a:r>
              <a:rPr sz="1800" spc="-90" dirty="0">
                <a:latin typeface="Trebuchet MS"/>
                <a:cs typeface="Trebuchet MS"/>
              </a:rPr>
              <a:t>represent </a:t>
            </a:r>
            <a:r>
              <a:rPr sz="1800" spc="-95" dirty="0">
                <a:latin typeface="Trebuchet MS"/>
                <a:cs typeface="Trebuchet MS"/>
              </a:rPr>
              <a:t>the  </a:t>
            </a:r>
            <a:r>
              <a:rPr sz="1800" spc="-114" dirty="0">
                <a:latin typeface="Trebuchet MS"/>
                <a:cs typeface="Trebuchet MS"/>
              </a:rPr>
              <a:t>different </a:t>
            </a:r>
            <a:r>
              <a:rPr sz="1800" spc="-85" dirty="0">
                <a:latin typeface="Trebuchet MS"/>
                <a:cs typeface="Trebuchet MS"/>
              </a:rPr>
              <a:t>boundary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candidates.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435609">
              <a:lnSpc>
                <a:spcPct val="98800"/>
              </a:lnSpc>
            </a:pPr>
            <a:r>
              <a:rPr sz="1800" spc="-65" dirty="0">
                <a:latin typeface="Trebuchet MS"/>
                <a:cs typeface="Trebuchet MS"/>
              </a:rPr>
              <a:t>Under </a:t>
            </a:r>
            <a:r>
              <a:rPr sz="1800" spc="-114" dirty="0">
                <a:latin typeface="Trebuchet MS"/>
                <a:cs typeface="Trebuchet MS"/>
              </a:rPr>
              <a:t>different </a:t>
            </a:r>
            <a:r>
              <a:rPr sz="1800" spc="-85" dirty="0">
                <a:latin typeface="Trebuchet MS"/>
                <a:cs typeface="Trebuchet MS"/>
              </a:rPr>
              <a:t>boundary  </a:t>
            </a:r>
            <a:r>
              <a:rPr sz="1800" spc="-95" dirty="0">
                <a:latin typeface="Trebuchet MS"/>
                <a:cs typeface="Trebuchet MS"/>
              </a:rPr>
              <a:t>candidates, </a:t>
            </a:r>
            <a:r>
              <a:rPr sz="1800" spc="-75" dirty="0">
                <a:latin typeface="Trebuchet MS"/>
                <a:cs typeface="Trebuchet MS"/>
              </a:rPr>
              <a:t>using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different  </a:t>
            </a:r>
            <a:r>
              <a:rPr sz="1800" spc="-85" dirty="0">
                <a:latin typeface="Trebuchet MS"/>
                <a:cs typeface="Trebuchet MS"/>
              </a:rPr>
              <a:t>weights </a:t>
            </a:r>
            <a:r>
              <a:rPr sz="1800" spc="-70" dirty="0">
                <a:latin typeface="Trebuchet MS"/>
                <a:cs typeface="Trebuchet MS"/>
              </a:rPr>
              <a:t>to </a:t>
            </a:r>
            <a:r>
              <a:rPr sz="1800" spc="-95" dirty="0">
                <a:latin typeface="Trebuchet MS"/>
                <a:cs typeface="Trebuchet MS"/>
              </a:rPr>
              <a:t>model </a:t>
            </a:r>
            <a:r>
              <a:rPr lang="en-US" altLang="zh-CN" sz="1800" spc="-95" dirty="0" smtClean="0">
                <a:latin typeface="Trebuchet MS"/>
                <a:cs typeface="Trebuchet MS"/>
              </a:rPr>
              <a:t>x</a:t>
            </a:r>
            <a:r>
              <a:rPr lang="en-US" altLang="zh-CN" sz="1800" spc="-95" baseline="-25000" dirty="0" smtClean="0">
                <a:latin typeface="Trebuchet MS"/>
                <a:cs typeface="Trebuchet MS"/>
              </a:rPr>
              <a:t>i</a:t>
            </a:r>
            <a:r>
              <a:rPr lang="zh-CN" altLang="en-US" sz="1800" spc="-95" dirty="0" smtClean="0">
                <a:latin typeface="Trebuchet MS"/>
                <a:cs typeface="Trebuchet MS"/>
              </a:rPr>
              <a:t> </a:t>
            </a:r>
            <a:r>
              <a:rPr lang="en-US" altLang="zh-CN" sz="1800" spc="-90" dirty="0" smtClean="0">
                <a:latin typeface="Trebuchet MS"/>
                <a:cs typeface="Trebuchet MS"/>
              </a:rPr>
              <a:t>c</a:t>
            </a:r>
            <a:r>
              <a:rPr sz="1800" spc="-90" dirty="0" smtClean="0">
                <a:latin typeface="Trebuchet MS"/>
                <a:cs typeface="Trebuchet MS"/>
              </a:rPr>
              <a:t>ould  </a:t>
            </a:r>
            <a:r>
              <a:rPr sz="1800" spc="-105" dirty="0">
                <a:latin typeface="Trebuchet MS"/>
                <a:cs typeface="Trebuchet MS"/>
              </a:rPr>
              <a:t>get </a:t>
            </a:r>
            <a:r>
              <a:rPr sz="1800" spc="-100" dirty="0">
                <a:latin typeface="Trebuchet MS"/>
                <a:cs typeface="Trebuchet MS"/>
              </a:rPr>
              <a:t>better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results.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284" y="4372724"/>
            <a:ext cx="7988934" cy="191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7385">
              <a:lnSpc>
                <a:spcPct val="100000"/>
              </a:lnSpc>
              <a:spcBef>
                <a:spcPts val="100"/>
              </a:spcBef>
            </a:pPr>
            <a:r>
              <a:rPr sz="2400" i="1" spc="-145" dirty="0">
                <a:latin typeface="Trebuchet MS"/>
                <a:cs typeface="Trebuchet MS"/>
              </a:rPr>
              <a:t>Hypernetwork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5" dirty="0">
                <a:latin typeface="Trebuchet MS"/>
                <a:cs typeface="Trebuchet MS"/>
              </a:rPr>
              <a:t>We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use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HyperLSTM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to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dynamically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generate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the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weights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for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MainLSTM. 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HyperLSTM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takes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feature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vectors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as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inputs,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while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the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MainLSTM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takes  </a:t>
            </a:r>
            <a:r>
              <a:rPr sz="2000" spc="-50" dirty="0">
                <a:latin typeface="Trebuchet MS"/>
                <a:cs typeface="Trebuchet MS"/>
              </a:rPr>
              <a:t>embedding</a:t>
            </a:r>
            <a:r>
              <a:rPr sz="2000" spc="-50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vectors </a:t>
            </a:r>
            <a:r>
              <a:rPr lang="en-US" altLang="zh-CN" sz="2000" spc="-80" dirty="0" smtClean="0">
                <a:latin typeface="Trebuchet MS"/>
                <a:cs typeface="Trebuchet MS"/>
              </a:rPr>
              <a:t>e</a:t>
            </a:r>
            <a:r>
              <a:rPr lang="en-US" altLang="zh-CN" sz="2000" spc="-80" baseline="-25000" dirty="0" smtClean="0">
                <a:latin typeface="Trebuchet MS"/>
                <a:cs typeface="Trebuchet MS"/>
              </a:rPr>
              <a:t>x</a:t>
            </a:r>
            <a:r>
              <a:rPr lang="zh-CN" altLang="en-US" sz="2000" spc="-240" dirty="0" smtClean="0">
                <a:latin typeface="Trebuchet MS"/>
                <a:cs typeface="Trebuchet MS"/>
              </a:rPr>
              <a:t> </a:t>
            </a:r>
            <a:r>
              <a:rPr lang="en-US" altLang="zh-CN" sz="2000" spc="-240" dirty="0" smtClean="0">
                <a:latin typeface="Trebuchet MS"/>
                <a:cs typeface="Trebuchet MS"/>
              </a:rPr>
              <a:t>a</a:t>
            </a:r>
            <a:r>
              <a:rPr sz="2000" spc="-240" dirty="0" smtClean="0">
                <a:latin typeface="Trebuchet MS"/>
                <a:cs typeface="Trebuchet MS"/>
              </a:rPr>
              <a:t>s </a:t>
            </a:r>
            <a:r>
              <a:rPr sz="2000" spc="-60" dirty="0">
                <a:latin typeface="Trebuchet MS"/>
                <a:cs typeface="Trebuchet MS"/>
              </a:rPr>
              <a:t>inputs.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8500" y="3860800"/>
            <a:ext cx="76200" cy="504190"/>
          </a:xfrm>
          <a:custGeom>
            <a:avLst/>
            <a:gdLst/>
            <a:ahLst/>
            <a:cxnLst/>
            <a:rect l="l" t="t" r="r" b="b"/>
            <a:pathLst>
              <a:path w="76200" h="504189">
                <a:moveTo>
                  <a:pt x="76200" y="427850"/>
                </a:moveTo>
                <a:lnTo>
                  <a:pt x="50800" y="427863"/>
                </a:lnTo>
                <a:lnTo>
                  <a:pt x="0" y="427863"/>
                </a:lnTo>
                <a:lnTo>
                  <a:pt x="38100" y="504063"/>
                </a:lnTo>
                <a:lnTo>
                  <a:pt x="76200" y="427850"/>
                </a:lnTo>
                <a:close/>
              </a:path>
              <a:path w="76200" h="504189">
                <a:moveTo>
                  <a:pt x="50800" y="0"/>
                </a:moveTo>
                <a:lnTo>
                  <a:pt x="25400" y="0"/>
                </a:lnTo>
                <a:lnTo>
                  <a:pt x="25400" y="427863"/>
                </a:lnTo>
                <a:lnTo>
                  <a:pt x="50800" y="427863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040" y="175514"/>
            <a:ext cx="8503919" cy="430887"/>
          </a:xfrm>
        </p:spPr>
        <p:txBody>
          <a:bodyPr/>
          <a:lstStyle/>
          <a:p>
            <a:r>
              <a:rPr lang="en-US" altLang="zh-CN" spc="5" dirty="0"/>
              <a:t>Model</a:t>
            </a:r>
            <a:r>
              <a:rPr lang="en-US" altLang="zh-CN" spc="-360" dirty="0"/>
              <a:t> </a:t>
            </a:r>
            <a:r>
              <a:rPr lang="en-US" altLang="zh-CN" spc="-85" dirty="0"/>
              <a:t>II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388" y="1433093"/>
            <a:ext cx="8341222" cy="2369880"/>
          </a:xfrm>
        </p:spPr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spc="-85" dirty="0" smtClean="0"/>
              <a:t>we </a:t>
            </a:r>
            <a:r>
              <a:rPr lang="en-US" altLang="zh-CN" spc="-85" dirty="0"/>
              <a:t>use the embedding vectors z to generate </a:t>
            </a:r>
            <a:r>
              <a:rPr lang="en-US" altLang="zh-CN" spc="-85" dirty="0" smtClean="0"/>
              <a:t>the</a:t>
            </a:r>
            <a:r>
              <a:rPr lang="zh-CN" altLang="en-US" spc="-85" dirty="0" smtClean="0"/>
              <a:t> </a:t>
            </a:r>
            <a:r>
              <a:rPr lang="en-US" altLang="zh-CN" spc="-85" dirty="0" smtClean="0"/>
              <a:t>weights </a:t>
            </a:r>
            <a:r>
              <a:rPr lang="en-US" altLang="zh-CN" spc="-85" dirty="0"/>
              <a:t>of the </a:t>
            </a:r>
            <a:r>
              <a:rPr lang="en-US" altLang="zh-CN" spc="-85" dirty="0" err="1"/>
              <a:t>MainLSTM</a:t>
            </a:r>
            <a:r>
              <a:rPr lang="en-US" altLang="zh-CN" spc="-85" dirty="0"/>
              <a:t>.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5" y="1429376"/>
            <a:ext cx="3257550" cy="17549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07260"/>
            <a:ext cx="6019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3047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Experimental</a:t>
            </a:r>
            <a:r>
              <a:rPr spc="-235" dirty="0"/>
              <a:t> </a:t>
            </a:r>
            <a:r>
              <a:rPr spc="-120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267" y="1505102"/>
            <a:ext cx="436118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"/>
              <a:tabLst>
                <a:tab pos="355600" algn="l"/>
              </a:tabLst>
            </a:pPr>
            <a:r>
              <a:rPr sz="2400" spc="10" dirty="0">
                <a:latin typeface="Times New Roman"/>
                <a:cs typeface="Times New Roman"/>
              </a:rPr>
              <a:t>Datasets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0000"/>
              <a:buFont typeface="Wingdings"/>
              <a:buChar char=""/>
              <a:tabLst>
                <a:tab pos="355600" algn="l"/>
              </a:tabLst>
            </a:pPr>
            <a:r>
              <a:rPr sz="2400" spc="10" dirty="0">
                <a:latin typeface="Times New Roman"/>
                <a:cs typeface="Times New Roman"/>
              </a:rPr>
              <a:t>In-domain </a:t>
            </a:r>
            <a:r>
              <a:rPr sz="2400" spc="15" dirty="0">
                <a:latin typeface="Times New Roman"/>
                <a:cs typeface="Times New Roman"/>
              </a:rPr>
              <a:t>evaluation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CWS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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0000"/>
              <a:buFont typeface="Wingdings"/>
              <a:buChar char=""/>
              <a:tabLst>
                <a:tab pos="355600" algn="l"/>
              </a:tabLst>
            </a:pPr>
            <a:r>
              <a:rPr sz="2400" spc="5" dirty="0">
                <a:latin typeface="Times New Roman"/>
                <a:cs typeface="Times New Roman"/>
              </a:rPr>
              <a:t>Out-domain </a:t>
            </a:r>
            <a:r>
              <a:rPr sz="2400" spc="15" dirty="0">
                <a:latin typeface="Times New Roman"/>
                <a:cs typeface="Times New Roman"/>
              </a:rPr>
              <a:t>evaluation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CWS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1256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D</a:t>
            </a:r>
            <a:r>
              <a:rPr spc="-105" dirty="0"/>
              <a:t>a</a:t>
            </a:r>
            <a:r>
              <a:rPr spc="-215" dirty="0"/>
              <a:t>t</a:t>
            </a:r>
            <a:r>
              <a:rPr spc="-175" dirty="0"/>
              <a:t>a</a:t>
            </a:r>
            <a:r>
              <a:rPr spc="-35" dirty="0"/>
              <a:t>s</a:t>
            </a:r>
            <a:r>
              <a:rPr spc="-130" dirty="0"/>
              <a:t>e</a:t>
            </a:r>
            <a:r>
              <a:rPr spc="-215" dirty="0"/>
              <a:t>t</a:t>
            </a:r>
            <a:r>
              <a:rPr spc="-4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276" y="1348384"/>
            <a:ext cx="7780655" cy="463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Nine </a:t>
            </a:r>
            <a:r>
              <a:rPr sz="2800" dirty="0">
                <a:latin typeface="Times New Roman"/>
                <a:cs typeface="Times New Roman"/>
              </a:rPr>
              <a:t>Chinese </a:t>
            </a:r>
            <a:r>
              <a:rPr sz="2800" spc="-15" dirty="0">
                <a:latin typeface="Times New Roman"/>
                <a:cs typeface="Times New Roman"/>
              </a:rPr>
              <a:t>word </a:t>
            </a:r>
            <a:r>
              <a:rPr sz="2800" spc="-5" dirty="0">
                <a:latin typeface="Times New Roman"/>
                <a:cs typeface="Times New Roman"/>
              </a:rPr>
              <a:t>segmentation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datasets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In-domain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evaluation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b="1" spc="5" dirty="0">
                <a:latin typeface="Times New Roman"/>
                <a:cs typeface="Times New Roman"/>
              </a:rPr>
              <a:t>PKU</a:t>
            </a:r>
            <a:r>
              <a:rPr sz="2400" spc="5" dirty="0">
                <a:latin typeface="Times New Roman"/>
                <a:cs typeface="Times New Roman"/>
              </a:rPr>
              <a:t>, </a:t>
            </a:r>
            <a:r>
              <a:rPr sz="2400" b="1" spc="-10" dirty="0">
                <a:latin typeface="Times New Roman"/>
                <a:cs typeface="Times New Roman"/>
              </a:rPr>
              <a:t>MSR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latin typeface="Times New Roman"/>
                <a:cs typeface="Times New Roman"/>
              </a:rPr>
              <a:t>CITYU </a:t>
            </a:r>
            <a:r>
              <a:rPr sz="2400" dirty="0">
                <a:latin typeface="Times New Roman"/>
                <a:cs typeface="Times New Roman"/>
              </a:rPr>
              <a:t>(from </a:t>
            </a:r>
            <a:r>
              <a:rPr sz="2400" spc="-15" dirty="0">
                <a:latin typeface="Times New Roman"/>
                <a:cs typeface="Times New Roman"/>
              </a:rPr>
              <a:t>SIGHAN2005), </a:t>
            </a:r>
            <a:r>
              <a:rPr sz="2400" spc="10" dirty="0">
                <a:latin typeface="Times New Roman"/>
                <a:cs typeface="Times New Roman"/>
              </a:rPr>
              <a:t>and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CTB6</a:t>
            </a:r>
            <a:endParaRPr sz="2400">
              <a:latin typeface="Times New Roman"/>
              <a:cs typeface="Times New Roman"/>
            </a:endParaRPr>
          </a:p>
          <a:p>
            <a:pPr marL="12700" marR="495934">
              <a:lnSpc>
                <a:spcPts val="2800"/>
              </a:lnSpc>
              <a:spcBef>
                <a:spcPts val="180"/>
              </a:spcBef>
            </a:pPr>
            <a:r>
              <a:rPr sz="2400" dirty="0">
                <a:latin typeface="Times New Roman"/>
                <a:cs typeface="Times New Roman"/>
              </a:rPr>
              <a:t>(from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Chinese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TreeBank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6.0)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have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been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commonly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by  </a:t>
            </a:r>
            <a:r>
              <a:rPr sz="2400" spc="5" dirty="0">
                <a:latin typeface="Times New Roman"/>
                <a:cs typeface="Times New Roman"/>
              </a:rPr>
              <a:t>previous </a:t>
            </a:r>
            <a:r>
              <a:rPr sz="2400" spc="10" dirty="0">
                <a:latin typeface="Times New Roman"/>
                <a:cs typeface="Times New Roman"/>
              </a:rPr>
              <a:t>state-of-the-art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models.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Cross-domain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evaluation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00"/>
              </a:spcBef>
            </a:pPr>
            <a:r>
              <a:rPr sz="2400" spc="-20" dirty="0">
                <a:latin typeface="Times New Roman"/>
                <a:cs typeface="Times New Roman"/>
              </a:rPr>
              <a:t>SIGHAN2010 </a:t>
            </a:r>
            <a:r>
              <a:rPr sz="2400" spc="15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usually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spc="15" dirty="0">
                <a:latin typeface="Times New Roman"/>
                <a:cs typeface="Times New Roman"/>
              </a:rPr>
              <a:t>to evaluate domain adaptation  algorithms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CWS.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contains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different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test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sets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  </a:t>
            </a:r>
            <a:r>
              <a:rPr sz="2400" b="1" spc="10" dirty="0">
                <a:latin typeface="Times New Roman"/>
                <a:cs typeface="Times New Roman"/>
              </a:rPr>
              <a:t>literature</a:t>
            </a:r>
            <a:r>
              <a:rPr sz="2400" spc="10" dirty="0">
                <a:latin typeface="Times New Roman"/>
                <a:cs typeface="Times New Roman"/>
              </a:rPr>
              <a:t>, </a:t>
            </a:r>
            <a:r>
              <a:rPr sz="2400" b="1" dirty="0">
                <a:latin typeface="Times New Roman"/>
                <a:cs typeface="Times New Roman"/>
              </a:rPr>
              <a:t>computer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10" dirty="0">
                <a:latin typeface="Times New Roman"/>
                <a:cs typeface="Times New Roman"/>
              </a:rPr>
              <a:t>medical</a:t>
            </a:r>
            <a:r>
              <a:rPr sz="2400" spc="10" dirty="0">
                <a:latin typeface="Times New Roman"/>
                <a:cs typeface="Times New Roman"/>
              </a:rPr>
              <a:t>, and </a:t>
            </a:r>
            <a:r>
              <a:rPr sz="2400" b="1" spc="-20" dirty="0">
                <a:latin typeface="Times New Roman"/>
                <a:cs typeface="Times New Roman"/>
              </a:rPr>
              <a:t>financial</a:t>
            </a:r>
            <a:r>
              <a:rPr sz="2400" b="1" spc="-4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fields.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2993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Indomain</a:t>
            </a:r>
            <a:r>
              <a:rPr spc="-190" dirty="0"/>
              <a:t> </a:t>
            </a:r>
            <a:r>
              <a:rPr spc="-130" dirty="0"/>
              <a:t>evaluation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975" y="1355197"/>
            <a:ext cx="6618610" cy="376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308" y="5321527"/>
            <a:ext cx="751268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1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four </a:t>
            </a:r>
            <a:r>
              <a:rPr sz="2000" spc="10" dirty="0">
                <a:latin typeface="Times New Roman"/>
                <a:cs typeface="Times New Roman"/>
              </a:rPr>
              <a:t>blocks.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first </a:t>
            </a:r>
            <a:r>
              <a:rPr sz="2000" spc="-5" dirty="0">
                <a:latin typeface="Times New Roman"/>
                <a:cs typeface="Times New Roman"/>
              </a:rPr>
              <a:t>two </a:t>
            </a:r>
            <a:r>
              <a:rPr sz="2000" spc="5" dirty="0">
                <a:latin typeface="Times New Roman"/>
                <a:cs typeface="Times New Roman"/>
              </a:rPr>
              <a:t>blocks </a:t>
            </a:r>
            <a:r>
              <a:rPr sz="2000" spc="10" dirty="0">
                <a:latin typeface="Times New Roman"/>
                <a:cs typeface="Times New Roman"/>
              </a:rPr>
              <a:t>contains the </a:t>
            </a:r>
            <a:r>
              <a:rPr sz="2000" spc="20" dirty="0">
                <a:latin typeface="Times New Roman"/>
                <a:cs typeface="Times New Roman"/>
              </a:rPr>
              <a:t>latest </a:t>
            </a:r>
            <a:r>
              <a:rPr sz="2000" spc="5" dirty="0">
                <a:latin typeface="Times New Roman"/>
                <a:cs typeface="Times New Roman"/>
              </a:rPr>
              <a:t>neural  network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models,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symbol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 </a:t>
            </a:r>
            <a:r>
              <a:rPr sz="2000" spc="15" dirty="0">
                <a:latin typeface="Times New Roman"/>
                <a:cs typeface="Times New Roman"/>
              </a:rPr>
              <a:t>represents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allowing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external  resources.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last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blocks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give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20" dirty="0">
                <a:latin typeface="Times New Roman"/>
                <a:cs typeface="Times New Roman"/>
              </a:rPr>
              <a:t>results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15" dirty="0">
                <a:latin typeface="Times New Roman"/>
                <a:cs typeface="Times New Roman"/>
              </a:rPr>
              <a:t>baseline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models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5" dirty="0">
                <a:latin typeface="Times New Roman"/>
                <a:cs typeface="Times New Roman"/>
              </a:rPr>
              <a:t>proposed </a:t>
            </a:r>
            <a:r>
              <a:rPr sz="2000" spc="15" dirty="0">
                <a:latin typeface="Times New Roman"/>
                <a:cs typeface="Times New Roman"/>
              </a:rPr>
              <a:t>models,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3590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Cross-domain</a:t>
            </a:r>
            <a:r>
              <a:rPr spc="-370" dirty="0"/>
              <a:t> </a:t>
            </a:r>
            <a:r>
              <a:rPr spc="-130" dirty="0"/>
              <a:t>evaluation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196" y="1014606"/>
            <a:ext cx="6445735" cy="2949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8331" y="4169397"/>
            <a:ext cx="7372350" cy="227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354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first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blocks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contain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latest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domain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adaption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models.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last  </a:t>
            </a:r>
            <a:r>
              <a:rPr sz="2000" spc="-5" dirty="0">
                <a:latin typeface="Times New Roman"/>
                <a:cs typeface="Times New Roman"/>
              </a:rPr>
              <a:t>two </a:t>
            </a:r>
            <a:r>
              <a:rPr sz="2000" spc="5" dirty="0">
                <a:latin typeface="Times New Roman"/>
                <a:cs typeface="Times New Roman"/>
              </a:rPr>
              <a:t>blocks </a:t>
            </a:r>
            <a:r>
              <a:rPr sz="2000" spc="10" dirty="0">
                <a:latin typeface="Times New Roman"/>
                <a:cs typeface="Times New Roman"/>
              </a:rPr>
              <a:t>give the </a:t>
            </a:r>
            <a:r>
              <a:rPr sz="2000" spc="20" dirty="0">
                <a:latin typeface="Times New Roman"/>
                <a:cs typeface="Times New Roman"/>
              </a:rPr>
              <a:t>results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15" dirty="0">
                <a:latin typeface="Times New Roman"/>
                <a:cs typeface="Times New Roman"/>
              </a:rPr>
              <a:t>baseline models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proposed  </a:t>
            </a:r>
            <a:r>
              <a:rPr sz="2000" spc="15" dirty="0">
                <a:latin typeface="Times New Roman"/>
                <a:cs typeface="Times New Roman"/>
              </a:rPr>
              <a:t>models,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domain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dict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represents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domain-specific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dictionary.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299"/>
              </a:lnSpc>
            </a:pPr>
            <a:r>
              <a:rPr sz="1800" b="1" spc="-114" dirty="0">
                <a:latin typeface="Trebuchet MS"/>
                <a:cs typeface="Trebuchet MS"/>
              </a:rPr>
              <a:t>We </a:t>
            </a:r>
            <a:r>
              <a:rPr sz="1800" b="1" spc="-130" dirty="0">
                <a:latin typeface="Trebuchet MS"/>
                <a:cs typeface="Trebuchet MS"/>
              </a:rPr>
              <a:t>ﬁltered </a:t>
            </a:r>
            <a:r>
              <a:rPr sz="1800" b="1" spc="-100" dirty="0">
                <a:latin typeface="Trebuchet MS"/>
                <a:cs typeface="Trebuchet MS"/>
              </a:rPr>
              <a:t>partial </a:t>
            </a:r>
            <a:r>
              <a:rPr sz="1800" b="1" spc="-95" dirty="0">
                <a:latin typeface="Trebuchet MS"/>
                <a:cs typeface="Trebuchet MS"/>
              </a:rPr>
              <a:t>domain-speciﬁc </a:t>
            </a:r>
            <a:r>
              <a:rPr sz="1800" b="1" spc="-85" dirty="0">
                <a:latin typeface="Trebuchet MS"/>
                <a:cs typeface="Trebuchet MS"/>
              </a:rPr>
              <a:t>words </a:t>
            </a:r>
            <a:r>
              <a:rPr sz="1800" b="1" spc="-90" dirty="0">
                <a:latin typeface="Trebuchet MS"/>
                <a:cs typeface="Trebuchet MS"/>
              </a:rPr>
              <a:t>appearing</a:t>
            </a:r>
            <a:r>
              <a:rPr sz="1800" b="1" spc="-430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in </a:t>
            </a:r>
            <a:r>
              <a:rPr sz="1800" b="1" spc="-105" dirty="0">
                <a:latin typeface="Trebuchet MS"/>
                <a:cs typeface="Trebuchet MS"/>
              </a:rPr>
              <a:t>the </a:t>
            </a:r>
            <a:r>
              <a:rPr sz="1800" b="1" spc="-125" dirty="0">
                <a:latin typeface="Trebuchet MS"/>
                <a:cs typeface="Trebuchet MS"/>
              </a:rPr>
              <a:t>external </a:t>
            </a:r>
            <a:r>
              <a:rPr sz="1800" b="1" spc="-100" dirty="0">
                <a:latin typeface="Trebuchet MS"/>
                <a:cs typeface="Trebuchet MS"/>
              </a:rPr>
              <a:t>dictionary  </a:t>
            </a:r>
            <a:r>
              <a:rPr sz="1800" b="1" spc="-60" dirty="0">
                <a:latin typeface="Trebuchet MS"/>
                <a:cs typeface="Trebuchet MS"/>
              </a:rPr>
              <a:t>as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domain-speciﬁc</a:t>
            </a:r>
            <a:r>
              <a:rPr sz="1800" b="1" spc="-18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dictionaries</a:t>
            </a:r>
            <a:r>
              <a:rPr sz="1800" dirty="0">
                <a:latin typeface="Droid Sans Fallback"/>
                <a:cs typeface="Droid Sans Fallback"/>
              </a:rPr>
              <a:t>。</a:t>
            </a:r>
            <a:r>
              <a:rPr sz="1800" b="1" spc="-114" dirty="0">
                <a:latin typeface="Trebuchet MS"/>
                <a:cs typeface="Trebuchet MS"/>
              </a:rPr>
              <a:t>We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regarded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these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out-of-vocabulary</a:t>
            </a:r>
            <a:r>
              <a:rPr sz="1800" b="1" spc="-18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words  </a:t>
            </a:r>
            <a:r>
              <a:rPr sz="1800" b="1" spc="-90" dirty="0">
                <a:latin typeface="Trebuchet MS"/>
                <a:cs typeface="Trebuchet MS"/>
              </a:rPr>
              <a:t>appearing </a:t>
            </a:r>
            <a:r>
              <a:rPr sz="1800" b="1" spc="-120" dirty="0">
                <a:latin typeface="Trebuchet MS"/>
                <a:cs typeface="Trebuchet MS"/>
              </a:rPr>
              <a:t>in </a:t>
            </a:r>
            <a:r>
              <a:rPr sz="1800" b="1" spc="-105" dirty="0">
                <a:latin typeface="Trebuchet MS"/>
                <a:cs typeface="Trebuchet MS"/>
              </a:rPr>
              <a:t>the </a:t>
            </a:r>
            <a:r>
              <a:rPr sz="1800" b="1" spc="-125" dirty="0">
                <a:latin typeface="Trebuchet MS"/>
                <a:cs typeface="Trebuchet MS"/>
              </a:rPr>
              <a:t>external </a:t>
            </a:r>
            <a:r>
              <a:rPr sz="1800" b="1" spc="-100" dirty="0">
                <a:latin typeface="Trebuchet MS"/>
                <a:cs typeface="Trebuchet MS"/>
              </a:rPr>
              <a:t>dictionary </a:t>
            </a:r>
            <a:r>
              <a:rPr sz="1800" b="1" spc="-60" dirty="0">
                <a:latin typeface="Trebuchet MS"/>
                <a:cs typeface="Trebuchet MS"/>
              </a:rPr>
              <a:t>as </a:t>
            </a:r>
            <a:r>
              <a:rPr sz="1800" b="1" spc="-95" dirty="0">
                <a:latin typeface="Trebuchet MS"/>
                <a:cs typeface="Trebuchet MS"/>
              </a:rPr>
              <a:t>domain-speciﬁc </a:t>
            </a:r>
            <a:r>
              <a:rPr sz="1800" b="1" spc="-85" dirty="0">
                <a:latin typeface="Trebuchet MS"/>
                <a:cs typeface="Trebuchet MS"/>
              </a:rPr>
              <a:t>words </a:t>
            </a:r>
            <a:r>
              <a:rPr sz="1800" b="1" spc="-70" dirty="0">
                <a:latin typeface="Trebuchet MS"/>
                <a:cs typeface="Trebuchet MS"/>
              </a:rPr>
              <a:t>and </a:t>
            </a:r>
            <a:r>
              <a:rPr sz="1800" b="1" spc="-85" dirty="0">
                <a:latin typeface="Trebuchet MS"/>
                <a:cs typeface="Trebuchet MS"/>
              </a:rPr>
              <a:t>randomly  </a:t>
            </a:r>
            <a:r>
              <a:rPr sz="1800" b="1" spc="-130" dirty="0">
                <a:latin typeface="Trebuchet MS"/>
                <a:cs typeface="Trebuchet MS"/>
              </a:rPr>
              <a:t>extracted</a:t>
            </a:r>
            <a:r>
              <a:rPr sz="1800" b="1" spc="-210" dirty="0">
                <a:latin typeface="Trebuchet MS"/>
                <a:cs typeface="Trebuchet MS"/>
              </a:rPr>
              <a:t> </a:t>
            </a:r>
            <a:r>
              <a:rPr sz="1800" b="1" spc="-70" dirty="0">
                <a:latin typeface="Trebuchet MS"/>
                <a:cs typeface="Trebuchet MS"/>
              </a:rPr>
              <a:t>some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of</a:t>
            </a:r>
            <a:r>
              <a:rPr sz="1800" b="1" spc="-21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them </a:t>
            </a:r>
            <a:r>
              <a:rPr sz="1800" b="1" spc="-60" dirty="0">
                <a:latin typeface="Trebuchet MS"/>
                <a:cs typeface="Trebuchet MS"/>
              </a:rPr>
              <a:t>as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the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domain-speciﬁc</a:t>
            </a:r>
            <a:r>
              <a:rPr sz="1800" b="1" spc="-19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dictionaries.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1609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5090" marR="265430">
              <a:lnSpc>
                <a:spcPts val="2600"/>
              </a:lnSpc>
              <a:spcBef>
                <a:spcPts val="219"/>
              </a:spcBef>
            </a:pPr>
            <a:r>
              <a:rPr spc="-90" dirty="0"/>
              <a:t>We </a:t>
            </a:r>
            <a:r>
              <a:rPr dirty="0"/>
              <a:t>studied </a:t>
            </a:r>
            <a:r>
              <a:rPr spc="-5" dirty="0"/>
              <a:t>the problem </a:t>
            </a:r>
            <a:r>
              <a:rPr dirty="0"/>
              <a:t>of </a:t>
            </a:r>
            <a:r>
              <a:rPr spc="-5" dirty="0"/>
              <a:t>integrating dictionaries </a:t>
            </a:r>
            <a:r>
              <a:rPr spc="-10" dirty="0"/>
              <a:t>into </a:t>
            </a:r>
            <a:r>
              <a:rPr dirty="0"/>
              <a:t>neural </a:t>
            </a:r>
            <a:r>
              <a:rPr spc="-5" dirty="0"/>
              <a:t>networks  </a:t>
            </a:r>
            <a:r>
              <a:rPr spc="15" dirty="0"/>
              <a:t>based </a:t>
            </a:r>
            <a:r>
              <a:rPr spc="-5" dirty="0"/>
              <a:t>methods </a:t>
            </a:r>
            <a:r>
              <a:rPr spc="-15" dirty="0"/>
              <a:t>for </a:t>
            </a:r>
            <a:r>
              <a:rPr spc="-5" dirty="0"/>
              <a:t>the </a:t>
            </a:r>
            <a:r>
              <a:rPr spc="10" dirty="0"/>
              <a:t>Chinese </a:t>
            </a:r>
            <a:r>
              <a:rPr spc="-10" dirty="0"/>
              <a:t>word </a:t>
            </a:r>
            <a:r>
              <a:rPr dirty="0"/>
              <a:t>segmentation</a:t>
            </a:r>
            <a:r>
              <a:rPr spc="-200" dirty="0"/>
              <a:t> </a:t>
            </a:r>
            <a:r>
              <a:rPr spc="5" dirty="0"/>
              <a:t>task.</a:t>
            </a:r>
          </a:p>
          <a:p>
            <a:pPr marL="72390">
              <a:lnSpc>
                <a:spcPct val="100000"/>
              </a:lnSpc>
            </a:pPr>
            <a:endParaRPr sz="2250"/>
          </a:p>
          <a:p>
            <a:pPr marL="85090" marR="617855">
              <a:lnSpc>
                <a:spcPct val="99700"/>
              </a:lnSpc>
            </a:pPr>
            <a:r>
              <a:rPr spc="-90" dirty="0"/>
              <a:t>We </a:t>
            </a:r>
            <a:r>
              <a:rPr dirty="0"/>
              <a:t>proposed </a:t>
            </a:r>
            <a:r>
              <a:rPr spc="-5" dirty="0"/>
              <a:t>two methods </a:t>
            </a:r>
            <a:r>
              <a:rPr spc="-10" dirty="0"/>
              <a:t>to </a:t>
            </a:r>
            <a:r>
              <a:rPr spc="-5" dirty="0"/>
              <a:t>integrate </a:t>
            </a:r>
            <a:r>
              <a:rPr spc="-10" dirty="0"/>
              <a:t>information </a:t>
            </a:r>
            <a:r>
              <a:rPr dirty="0"/>
              <a:t>extracted </a:t>
            </a:r>
            <a:r>
              <a:rPr spc="-20" dirty="0"/>
              <a:t>from  </a:t>
            </a:r>
            <a:r>
              <a:rPr spc="-5" dirty="0"/>
              <a:t>dictionaries </a:t>
            </a:r>
            <a:r>
              <a:rPr spc="-10" dirty="0"/>
              <a:t>into </a:t>
            </a:r>
            <a:r>
              <a:rPr dirty="0"/>
              <a:t>neural </a:t>
            </a:r>
            <a:r>
              <a:rPr spc="-5" dirty="0"/>
              <a:t>network </a:t>
            </a:r>
            <a:r>
              <a:rPr spc="15" dirty="0"/>
              <a:t>based </a:t>
            </a:r>
            <a:r>
              <a:rPr spc="-5" dirty="0"/>
              <a:t>methods </a:t>
            </a:r>
            <a:r>
              <a:rPr spc="-15" dirty="0"/>
              <a:t>for </a:t>
            </a:r>
            <a:r>
              <a:rPr dirty="0"/>
              <a:t>a </a:t>
            </a:r>
            <a:r>
              <a:rPr spc="15" dirty="0"/>
              <a:t>CWS </a:t>
            </a:r>
            <a:r>
              <a:rPr spc="5" dirty="0"/>
              <a:t>task.</a:t>
            </a:r>
            <a:r>
              <a:rPr spc="-215" dirty="0"/>
              <a:t> </a:t>
            </a:r>
            <a:r>
              <a:rPr spc="-15" dirty="0"/>
              <a:t>The  </a:t>
            </a:r>
            <a:r>
              <a:rPr spc="-5" dirty="0"/>
              <a:t>methods </a:t>
            </a:r>
            <a:r>
              <a:rPr spc="10" dirty="0"/>
              <a:t>can </a:t>
            </a:r>
            <a:r>
              <a:rPr spc="5" dirty="0"/>
              <a:t>solve </a:t>
            </a:r>
            <a:r>
              <a:rPr spc="-5" dirty="0"/>
              <a:t>the problem </a:t>
            </a:r>
            <a:r>
              <a:rPr spc="15" dirty="0"/>
              <a:t>caused </a:t>
            </a:r>
            <a:r>
              <a:rPr dirty="0"/>
              <a:t>by </a:t>
            </a:r>
            <a:r>
              <a:rPr spc="-15" dirty="0"/>
              <a:t>rare </a:t>
            </a:r>
            <a:r>
              <a:rPr spc="-5" dirty="0"/>
              <a:t>words </a:t>
            </a:r>
            <a:r>
              <a:rPr spc="5" dirty="0"/>
              <a:t>and achieve  </a:t>
            </a:r>
            <a:r>
              <a:rPr spc="-10" dirty="0"/>
              <a:t>significant </a:t>
            </a:r>
            <a:r>
              <a:rPr spc="-5" dirty="0"/>
              <a:t>improvements </a:t>
            </a:r>
            <a:r>
              <a:rPr spc="-10" dirty="0"/>
              <a:t>in </a:t>
            </a:r>
            <a:r>
              <a:rPr spc="-5" dirty="0"/>
              <a:t>the </a:t>
            </a:r>
            <a:r>
              <a:rPr dirty="0"/>
              <a:t>cross-domain </a:t>
            </a:r>
            <a:r>
              <a:rPr spc="15" dirty="0"/>
              <a:t>CWS</a:t>
            </a:r>
            <a:r>
              <a:rPr spc="-60" dirty="0"/>
              <a:t> </a:t>
            </a:r>
            <a:r>
              <a:rPr spc="5" dirty="0"/>
              <a:t>task.</a:t>
            </a:r>
          </a:p>
          <a:p>
            <a:pPr marL="72390">
              <a:lnSpc>
                <a:spcPct val="100000"/>
              </a:lnSpc>
              <a:spcBef>
                <a:spcPts val="5"/>
              </a:spcBef>
            </a:pPr>
            <a:endParaRPr sz="2300"/>
          </a:p>
          <a:p>
            <a:pPr marL="85090" marR="5080">
              <a:lnSpc>
                <a:spcPct val="100400"/>
              </a:lnSpc>
            </a:pPr>
            <a:r>
              <a:rPr b="1" spc="20" dirty="0">
                <a:latin typeface="Times New Roman"/>
                <a:cs typeface="Times New Roman"/>
              </a:rPr>
              <a:t>In </a:t>
            </a:r>
            <a:r>
              <a:rPr b="1" spc="-25" dirty="0">
                <a:latin typeface="Times New Roman"/>
                <a:cs typeface="Times New Roman"/>
              </a:rPr>
              <a:t>particular, </a:t>
            </a:r>
            <a:r>
              <a:rPr b="1" dirty="0">
                <a:latin typeface="Times New Roman"/>
                <a:cs typeface="Times New Roman"/>
              </a:rPr>
              <a:t>when </a:t>
            </a:r>
            <a:r>
              <a:rPr b="1" spc="-15" dirty="0">
                <a:latin typeface="Times New Roman"/>
                <a:cs typeface="Times New Roman"/>
              </a:rPr>
              <a:t>applying </a:t>
            </a:r>
            <a:r>
              <a:rPr b="1" spc="-20" dirty="0">
                <a:latin typeface="Times New Roman"/>
                <a:cs typeface="Times New Roman"/>
              </a:rPr>
              <a:t>the </a:t>
            </a:r>
            <a:r>
              <a:rPr b="1" spc="-10" dirty="0">
                <a:latin typeface="Times New Roman"/>
                <a:cs typeface="Times New Roman"/>
              </a:rPr>
              <a:t>model </a:t>
            </a:r>
            <a:r>
              <a:rPr b="1" dirty="0">
                <a:latin typeface="Times New Roman"/>
                <a:cs typeface="Times New Roman"/>
              </a:rPr>
              <a:t>on </a:t>
            </a:r>
            <a:r>
              <a:rPr b="1" spc="-10" dirty="0">
                <a:latin typeface="Times New Roman"/>
                <a:cs typeface="Times New Roman"/>
              </a:rPr>
              <a:t>different domains, </a:t>
            </a:r>
            <a:r>
              <a:rPr b="1" spc="5" dirty="0">
                <a:latin typeface="Times New Roman"/>
                <a:cs typeface="Times New Roman"/>
              </a:rPr>
              <a:t>we </a:t>
            </a:r>
            <a:r>
              <a:rPr b="1" spc="-10" dirty="0">
                <a:latin typeface="Times New Roman"/>
                <a:cs typeface="Times New Roman"/>
              </a:rPr>
              <a:t>only  </a:t>
            </a:r>
            <a:r>
              <a:rPr b="1" dirty="0">
                <a:latin typeface="Times New Roman"/>
                <a:cs typeface="Times New Roman"/>
              </a:rPr>
              <a:t>need </a:t>
            </a:r>
            <a:r>
              <a:rPr b="1" spc="-20" dirty="0">
                <a:latin typeface="Times New Roman"/>
                <a:cs typeface="Times New Roman"/>
              </a:rPr>
              <a:t>to </a:t>
            </a:r>
            <a:r>
              <a:rPr b="1" spc="-10" dirty="0">
                <a:latin typeface="Times New Roman"/>
                <a:cs typeface="Times New Roman"/>
              </a:rPr>
              <a:t>add </a:t>
            </a:r>
            <a:r>
              <a:rPr b="1" dirty="0">
                <a:latin typeface="Times New Roman"/>
                <a:cs typeface="Times New Roman"/>
              </a:rPr>
              <a:t>extra </a:t>
            </a:r>
            <a:r>
              <a:rPr b="1" spc="-15" dirty="0">
                <a:latin typeface="Times New Roman"/>
                <a:cs typeface="Times New Roman"/>
              </a:rPr>
              <a:t>domain specific </a:t>
            </a:r>
            <a:r>
              <a:rPr b="1" spc="-5" dirty="0">
                <a:latin typeface="Times New Roman"/>
                <a:cs typeface="Times New Roman"/>
              </a:rPr>
              <a:t>dictionaries. </a:t>
            </a: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10" dirty="0">
                <a:latin typeface="Times New Roman"/>
                <a:cs typeface="Times New Roman"/>
              </a:rPr>
              <a:t>other </a:t>
            </a:r>
            <a:r>
              <a:rPr b="1" dirty="0">
                <a:latin typeface="Times New Roman"/>
                <a:cs typeface="Times New Roman"/>
              </a:rPr>
              <a:t>learned  </a:t>
            </a:r>
            <a:r>
              <a:rPr b="1" spc="-5" dirty="0">
                <a:latin typeface="Times New Roman"/>
                <a:cs typeface="Times New Roman"/>
              </a:rPr>
              <a:t>parameters </a:t>
            </a:r>
            <a:r>
              <a:rPr b="1" spc="5" dirty="0">
                <a:latin typeface="Times New Roman"/>
                <a:cs typeface="Times New Roman"/>
              </a:rPr>
              <a:t>can </a:t>
            </a:r>
            <a:r>
              <a:rPr b="1" spc="-5" dirty="0">
                <a:latin typeface="Times New Roman"/>
                <a:cs typeface="Times New Roman"/>
              </a:rPr>
              <a:t>remain </a:t>
            </a:r>
            <a:r>
              <a:rPr b="1" spc="-10" dirty="0">
                <a:latin typeface="Times New Roman"/>
                <a:cs typeface="Times New Roman"/>
              </a:rPr>
              <a:t>unchanged with </a:t>
            </a:r>
            <a:r>
              <a:rPr b="1" spc="-15" dirty="0">
                <a:latin typeface="Times New Roman"/>
                <a:cs typeface="Times New Roman"/>
              </a:rPr>
              <a:t>no </a:t>
            </a:r>
            <a:r>
              <a:rPr b="1" dirty="0">
                <a:latin typeface="Times New Roman"/>
                <a:cs typeface="Times New Roman"/>
              </a:rPr>
              <a:t>need </a:t>
            </a:r>
            <a:r>
              <a:rPr b="1" spc="-15" dirty="0">
                <a:latin typeface="Times New Roman"/>
                <a:cs typeface="Times New Roman"/>
              </a:rPr>
              <a:t>for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retraining.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9275" y="2462771"/>
            <a:ext cx="5241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Thank you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3200" b="1" spc="-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attention!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5340" y="642207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898989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75514"/>
            <a:ext cx="6271895" cy="568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Chinese 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Word</a:t>
            </a:r>
            <a:r>
              <a:rPr sz="280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509270" indent="-342900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509905" algn="l"/>
              </a:tabLst>
            </a:pPr>
            <a:r>
              <a:rPr sz="4000" spc="-135" dirty="0">
                <a:solidFill>
                  <a:srgbClr val="604A7B"/>
                </a:solidFill>
                <a:latin typeface="Trebuchet MS"/>
                <a:cs typeface="Trebuchet MS"/>
              </a:rPr>
              <a:t>Input </a:t>
            </a:r>
            <a:r>
              <a:rPr sz="4000" spc="-225" dirty="0">
                <a:solidFill>
                  <a:srgbClr val="604A7B"/>
                </a:solidFill>
                <a:latin typeface="Trebuchet MS"/>
                <a:cs typeface="Trebuchet MS"/>
              </a:rPr>
              <a:t>(character</a:t>
            </a:r>
            <a:r>
              <a:rPr sz="4000" spc="-465" dirty="0">
                <a:solidFill>
                  <a:srgbClr val="604A7B"/>
                </a:solidFill>
                <a:latin typeface="Trebuchet MS"/>
                <a:cs typeface="Trebuchet MS"/>
              </a:rPr>
              <a:t> </a:t>
            </a:r>
            <a:r>
              <a:rPr sz="4000" spc="-185" dirty="0">
                <a:solidFill>
                  <a:srgbClr val="604A7B"/>
                </a:solidFill>
                <a:latin typeface="Trebuchet MS"/>
                <a:cs typeface="Trebuchet MS"/>
              </a:rPr>
              <a:t>sequence):</a:t>
            </a:r>
            <a:endParaRPr sz="4000">
              <a:latin typeface="Trebuchet MS"/>
              <a:cs typeface="Trebuchet MS"/>
            </a:endParaRPr>
          </a:p>
          <a:p>
            <a:pPr marL="2113280" algn="ctr">
              <a:lnSpc>
                <a:spcPct val="100000"/>
              </a:lnSpc>
              <a:spcBef>
                <a:spcPts val="1000"/>
              </a:spcBef>
            </a:pPr>
            <a:r>
              <a:rPr sz="3600" dirty="0">
                <a:latin typeface="Droid Sans Fallback"/>
                <a:cs typeface="Droid Sans Fallback"/>
              </a:rPr>
              <a:t>上海市复旦大学</a:t>
            </a:r>
            <a:endParaRPr sz="3600">
              <a:latin typeface="Droid Sans Fallback"/>
              <a:cs typeface="Droid Sans Fallback"/>
            </a:endParaRPr>
          </a:p>
          <a:p>
            <a:pPr marL="2096770" algn="ctr">
              <a:lnSpc>
                <a:spcPct val="100000"/>
              </a:lnSpc>
              <a:spcBef>
                <a:spcPts val="680"/>
              </a:spcBef>
            </a:pPr>
            <a:r>
              <a:rPr sz="3200" spc="-90" dirty="0">
                <a:latin typeface="Trebuchet MS"/>
                <a:cs typeface="Trebuchet MS"/>
              </a:rPr>
              <a:t>(</a:t>
            </a:r>
            <a:r>
              <a:rPr sz="2800" spc="-90" dirty="0">
                <a:latin typeface="Trebuchet MS"/>
                <a:cs typeface="Trebuchet MS"/>
              </a:rPr>
              <a:t>shang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hai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shi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fu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dan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da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xue</a:t>
            </a:r>
            <a:r>
              <a:rPr sz="3200" spc="-145" dirty="0"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00">
              <a:latin typeface="Times New Roman"/>
              <a:cs typeface="Times New Roman"/>
            </a:endParaRPr>
          </a:p>
          <a:p>
            <a:pPr marL="509270" indent="-342900">
              <a:lnSpc>
                <a:spcPct val="100000"/>
              </a:lnSpc>
              <a:buFont typeface="Arial"/>
              <a:buChar char="•"/>
              <a:tabLst>
                <a:tab pos="509905" algn="l"/>
              </a:tabLst>
            </a:pPr>
            <a:r>
              <a:rPr sz="4000" spc="-160" dirty="0">
                <a:solidFill>
                  <a:srgbClr val="604A7B"/>
                </a:solidFill>
                <a:latin typeface="Trebuchet MS"/>
                <a:cs typeface="Trebuchet MS"/>
              </a:rPr>
              <a:t>Output (word</a:t>
            </a:r>
            <a:r>
              <a:rPr sz="4000" spc="-455" dirty="0">
                <a:solidFill>
                  <a:srgbClr val="604A7B"/>
                </a:solidFill>
                <a:latin typeface="Trebuchet MS"/>
                <a:cs typeface="Trebuchet MS"/>
              </a:rPr>
              <a:t> </a:t>
            </a:r>
            <a:r>
              <a:rPr sz="4000" spc="-185" dirty="0">
                <a:solidFill>
                  <a:srgbClr val="604A7B"/>
                </a:solidFill>
                <a:latin typeface="Trebuchet MS"/>
                <a:cs typeface="Trebuchet MS"/>
              </a:rPr>
              <a:t>sequence):</a:t>
            </a:r>
            <a:endParaRPr sz="4000">
              <a:latin typeface="Trebuchet MS"/>
              <a:cs typeface="Trebuchet MS"/>
            </a:endParaRPr>
          </a:p>
          <a:p>
            <a:pPr marL="2113280" algn="ctr">
              <a:lnSpc>
                <a:spcPct val="100000"/>
              </a:lnSpc>
              <a:spcBef>
                <a:spcPts val="1000"/>
              </a:spcBef>
              <a:tabLst>
                <a:tab pos="3688079" algn="l"/>
              </a:tabLst>
            </a:pPr>
            <a:r>
              <a:rPr sz="3600" dirty="0">
                <a:latin typeface="Droid Sans Fallback"/>
                <a:cs typeface="Droid Sans Fallback"/>
              </a:rPr>
              <a:t>上海市	复旦大学</a:t>
            </a:r>
            <a:endParaRPr sz="3600">
              <a:latin typeface="Droid Sans Fallback"/>
              <a:cs typeface="Droid Sans Fallback"/>
            </a:endParaRPr>
          </a:p>
          <a:p>
            <a:pPr marL="2120900" algn="ctr">
              <a:lnSpc>
                <a:spcPct val="100000"/>
              </a:lnSpc>
              <a:spcBef>
                <a:spcPts val="580"/>
              </a:spcBef>
            </a:pPr>
            <a:r>
              <a:rPr sz="2800" spc="-110" dirty="0">
                <a:latin typeface="Trebuchet MS"/>
                <a:cs typeface="Trebuchet MS"/>
              </a:rPr>
              <a:t>(Shanghai </a:t>
            </a:r>
            <a:r>
              <a:rPr sz="2800" spc="-105" dirty="0">
                <a:latin typeface="Trebuchet MS"/>
                <a:cs typeface="Trebuchet MS"/>
              </a:rPr>
              <a:t>Fudan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University)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8600" y="48006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95251"/>
                </a:moveTo>
                <a:lnTo>
                  <a:pt x="7485" y="58175"/>
                </a:lnTo>
                <a:lnTo>
                  <a:pt x="27898" y="27898"/>
                </a:lnTo>
                <a:lnTo>
                  <a:pt x="58175" y="7485"/>
                </a:lnTo>
                <a:lnTo>
                  <a:pt x="95251" y="0"/>
                </a:lnTo>
                <a:lnTo>
                  <a:pt x="1352550" y="0"/>
                </a:lnTo>
                <a:lnTo>
                  <a:pt x="1389624" y="7485"/>
                </a:lnTo>
                <a:lnTo>
                  <a:pt x="1419900" y="27898"/>
                </a:lnTo>
                <a:lnTo>
                  <a:pt x="1440314" y="58175"/>
                </a:lnTo>
                <a:lnTo>
                  <a:pt x="1447800" y="95251"/>
                </a:lnTo>
                <a:lnTo>
                  <a:pt x="1447800" y="476248"/>
                </a:lnTo>
                <a:lnTo>
                  <a:pt x="1440314" y="513324"/>
                </a:lnTo>
                <a:lnTo>
                  <a:pt x="1419900" y="543601"/>
                </a:lnTo>
                <a:lnTo>
                  <a:pt x="1389624" y="564014"/>
                </a:lnTo>
                <a:lnTo>
                  <a:pt x="1352550" y="571500"/>
                </a:lnTo>
                <a:lnTo>
                  <a:pt x="95251" y="571500"/>
                </a:lnTo>
                <a:lnTo>
                  <a:pt x="58175" y="564014"/>
                </a:lnTo>
                <a:lnTo>
                  <a:pt x="27898" y="543601"/>
                </a:lnTo>
                <a:lnTo>
                  <a:pt x="7485" y="513324"/>
                </a:lnTo>
                <a:lnTo>
                  <a:pt x="0" y="476248"/>
                </a:lnTo>
                <a:lnTo>
                  <a:pt x="0" y="9525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6100" y="4800600"/>
            <a:ext cx="1866900" cy="571500"/>
          </a:xfrm>
          <a:custGeom>
            <a:avLst/>
            <a:gdLst/>
            <a:ahLst/>
            <a:cxnLst/>
            <a:rect l="l" t="t" r="r" b="b"/>
            <a:pathLst>
              <a:path w="1866900" h="571500">
                <a:moveTo>
                  <a:pt x="0" y="95252"/>
                </a:moveTo>
                <a:lnTo>
                  <a:pt x="7485" y="58175"/>
                </a:lnTo>
                <a:lnTo>
                  <a:pt x="27898" y="27898"/>
                </a:lnTo>
                <a:lnTo>
                  <a:pt x="58175" y="7485"/>
                </a:lnTo>
                <a:lnTo>
                  <a:pt x="95251" y="0"/>
                </a:lnTo>
                <a:lnTo>
                  <a:pt x="1771651" y="0"/>
                </a:lnTo>
                <a:lnTo>
                  <a:pt x="1808724" y="7485"/>
                </a:lnTo>
                <a:lnTo>
                  <a:pt x="1839001" y="27898"/>
                </a:lnTo>
                <a:lnTo>
                  <a:pt x="1859415" y="58175"/>
                </a:lnTo>
                <a:lnTo>
                  <a:pt x="1866901" y="95252"/>
                </a:lnTo>
                <a:lnTo>
                  <a:pt x="1866901" y="476248"/>
                </a:lnTo>
                <a:lnTo>
                  <a:pt x="1859415" y="513324"/>
                </a:lnTo>
                <a:lnTo>
                  <a:pt x="1839001" y="543601"/>
                </a:lnTo>
                <a:lnTo>
                  <a:pt x="1808724" y="564014"/>
                </a:lnTo>
                <a:lnTo>
                  <a:pt x="1771651" y="571500"/>
                </a:lnTo>
                <a:lnTo>
                  <a:pt x="95251" y="571500"/>
                </a:lnTo>
                <a:lnTo>
                  <a:pt x="58175" y="564014"/>
                </a:lnTo>
                <a:lnTo>
                  <a:pt x="27898" y="543601"/>
                </a:lnTo>
                <a:lnTo>
                  <a:pt x="7485" y="513324"/>
                </a:lnTo>
                <a:lnTo>
                  <a:pt x="0" y="476248"/>
                </a:lnTo>
                <a:lnTo>
                  <a:pt x="0" y="9525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6257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Importance </a:t>
            </a:r>
            <a:r>
              <a:rPr spc="-95" dirty="0"/>
              <a:t>of </a:t>
            </a:r>
            <a:r>
              <a:rPr spc="-110" dirty="0"/>
              <a:t>Chinese </a:t>
            </a:r>
            <a:r>
              <a:rPr spc="-45" dirty="0"/>
              <a:t>Word</a:t>
            </a:r>
            <a:r>
              <a:rPr spc="-650" dirty="0"/>
              <a:t> </a:t>
            </a:r>
            <a:r>
              <a:rPr spc="-125" dirty="0"/>
              <a:t>Segmentation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4292600"/>
            <a:ext cx="3467100" cy="2338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3207" y="2971529"/>
            <a:ext cx="1016980" cy="368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2998" y="2489200"/>
            <a:ext cx="137321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5900" y="3848100"/>
            <a:ext cx="1282904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5400" y="3467105"/>
            <a:ext cx="927100" cy="3555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9700" y="3202405"/>
            <a:ext cx="1066800" cy="2606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0" y="3403600"/>
            <a:ext cx="800100" cy="342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7000" y="2667000"/>
            <a:ext cx="45720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4737" y="1054100"/>
            <a:ext cx="2524262" cy="134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740" y="4889500"/>
            <a:ext cx="1974259" cy="990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2100" y="4940300"/>
            <a:ext cx="939800" cy="939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0259" y="1492402"/>
            <a:ext cx="35661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Parsing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65" dirty="0">
                <a:latin typeface="Times New Roman"/>
                <a:cs typeface="Times New Roman"/>
              </a:rPr>
              <a:t>Text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Classification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ts val="3329"/>
              </a:lnSpc>
              <a:spcBef>
                <a:spcPts val="4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10" dirty="0">
                <a:latin typeface="Times New Roman"/>
                <a:cs typeface="Times New Roman"/>
              </a:rPr>
              <a:t>Information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Retrieval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ts val="3329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20" dirty="0">
                <a:latin typeface="Times New Roman"/>
                <a:cs typeface="Times New Roman"/>
              </a:rPr>
              <a:t>Translation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ts val="3329"/>
              </a:lnSpc>
              <a:spcBef>
                <a:spcPts val="4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Question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Answering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ts val="3329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……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5673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Sequence </a:t>
            </a:r>
            <a:r>
              <a:rPr spc="-145" dirty="0"/>
              <a:t>Labeling </a:t>
            </a:r>
            <a:r>
              <a:rPr spc="-125" dirty="0"/>
              <a:t>Framework </a:t>
            </a:r>
            <a:r>
              <a:rPr spc="-120" dirty="0"/>
              <a:t>for</a:t>
            </a:r>
            <a:r>
              <a:rPr spc="-595" dirty="0"/>
              <a:t> </a:t>
            </a:r>
            <a:r>
              <a:rPr spc="-45" dirty="0"/>
              <a:t>CWS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9631" y="1701800"/>
          <a:ext cx="6094093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/>
                <a:gridCol w="870585"/>
                <a:gridCol w="847089"/>
                <a:gridCol w="894079"/>
                <a:gridCol w="870585"/>
                <a:gridCol w="870585"/>
                <a:gridCol w="871220"/>
              </a:tblGrid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上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海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市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17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复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旦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大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学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175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09266" y="5210155"/>
            <a:ext cx="6421755" cy="38100"/>
          </a:xfrm>
          <a:custGeom>
            <a:avLst/>
            <a:gdLst/>
            <a:ahLst/>
            <a:cxnLst/>
            <a:rect l="l" t="t" r="r" b="b"/>
            <a:pathLst>
              <a:path w="6421755" h="38100">
                <a:moveTo>
                  <a:pt x="0" y="0"/>
                </a:moveTo>
                <a:lnTo>
                  <a:pt x="6421413" y="0"/>
                </a:lnTo>
                <a:lnTo>
                  <a:pt x="6421413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9266" y="4725149"/>
            <a:ext cx="6421755" cy="0"/>
          </a:xfrm>
          <a:custGeom>
            <a:avLst/>
            <a:gdLst/>
            <a:ahLst/>
            <a:cxnLst/>
            <a:rect l="l" t="t" r="r" b="b"/>
            <a:pathLst>
              <a:path w="6421755">
                <a:moveTo>
                  <a:pt x="0" y="0"/>
                </a:moveTo>
                <a:lnTo>
                  <a:pt x="642141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9266" y="5733259"/>
            <a:ext cx="6421755" cy="0"/>
          </a:xfrm>
          <a:custGeom>
            <a:avLst/>
            <a:gdLst/>
            <a:ahLst/>
            <a:cxnLst/>
            <a:rect l="l" t="t" r="r" b="b"/>
            <a:pathLst>
              <a:path w="6421755">
                <a:moveTo>
                  <a:pt x="0" y="0"/>
                </a:moveTo>
                <a:lnTo>
                  <a:pt x="642141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1966" y="4731499"/>
            <a:ext cx="6396355" cy="47879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139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1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966" y="5248255"/>
            <a:ext cx="6396355" cy="478790"/>
          </a:xfrm>
          <a:prstGeom prst="rect">
            <a:avLst/>
          </a:prstGeom>
          <a:solidFill>
            <a:srgbClr val="D0D8E8"/>
          </a:solidFill>
        </p:spPr>
        <p:txBody>
          <a:bodyPr vert="horz" wrap="square" lIns="0" tIns="139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10"/>
              </a:spcBef>
              <a:tabLst>
                <a:tab pos="1100455" algn="l"/>
                <a:tab pos="2345055" algn="l"/>
                <a:tab pos="3145155" algn="l"/>
              </a:tabLst>
            </a:pPr>
            <a:r>
              <a:rPr sz="2000" spc="-120" dirty="0">
                <a:latin typeface="Trebuchet MS"/>
                <a:cs typeface="Trebuchet MS"/>
              </a:rPr>
              <a:t>B: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Begin	</a:t>
            </a:r>
            <a:r>
              <a:rPr sz="2000" spc="40" dirty="0">
                <a:latin typeface="Trebuchet MS"/>
                <a:cs typeface="Trebuchet MS"/>
              </a:rPr>
              <a:t>M: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Middle	</a:t>
            </a:r>
            <a:r>
              <a:rPr sz="2000" spc="-140" dirty="0">
                <a:latin typeface="Trebuchet MS"/>
                <a:cs typeface="Trebuchet MS"/>
              </a:rPr>
              <a:t>E: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End	</a:t>
            </a:r>
            <a:r>
              <a:rPr sz="2000" spc="-95" dirty="0">
                <a:latin typeface="Trebuchet MS"/>
                <a:cs typeface="Trebuchet MS"/>
              </a:rPr>
              <a:t>S:Single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19669" y="3073400"/>
          <a:ext cx="5421628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815"/>
                <a:gridCol w="869949"/>
                <a:gridCol w="903605"/>
                <a:gridCol w="892809"/>
                <a:gridCol w="914400"/>
                <a:gridCol w="908050"/>
              </a:tblGrid>
              <a:tr h="366395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去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2857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哈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尔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滨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2857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旅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游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28575" marB="0"/>
                </a:tc>
              </a:tr>
              <a:tr h="370205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4F81BD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1609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614" y="1248028"/>
            <a:ext cx="7803960" cy="3080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84" y="4660760"/>
            <a:ext cx="834517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Out-of-Vocabulary(OOV)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is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problem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for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CWS.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30" dirty="0">
                <a:latin typeface="Trebuchet MS"/>
                <a:cs typeface="Trebuchet MS"/>
              </a:rPr>
              <a:t>OOV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rare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words,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domain-specific</a:t>
            </a:r>
            <a:r>
              <a:rPr sz="2400" spc="-34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words.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90" dirty="0">
                <a:latin typeface="Trebuchet MS"/>
                <a:cs typeface="Trebuchet MS"/>
              </a:rPr>
              <a:t>Dictionaries</a:t>
            </a:r>
            <a:r>
              <a:rPr sz="2400" spc="-3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contain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both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commonly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words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rare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words.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1609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244" y="1780438"/>
            <a:ext cx="8013065" cy="395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3200" b="1" i="1" spc="-175" dirty="0">
                <a:latin typeface="Trebuchet MS"/>
                <a:cs typeface="Trebuchet MS"/>
              </a:rPr>
              <a:t>Neural </a:t>
            </a:r>
            <a:r>
              <a:rPr sz="3200" b="1" i="1" spc="-195" dirty="0">
                <a:latin typeface="Trebuchet MS"/>
                <a:cs typeface="Trebuchet MS"/>
              </a:rPr>
              <a:t>networks </a:t>
            </a:r>
            <a:r>
              <a:rPr sz="3200" b="1" i="1" spc="-160" dirty="0">
                <a:latin typeface="Trebuchet MS"/>
                <a:cs typeface="Trebuchet MS"/>
              </a:rPr>
              <a:t>model </a:t>
            </a:r>
            <a:r>
              <a:rPr sz="3200" b="1" i="1" spc="-285" dirty="0">
                <a:latin typeface="Trebuchet MS"/>
                <a:cs typeface="Trebuchet MS"/>
              </a:rPr>
              <a:t>+</a:t>
            </a:r>
            <a:r>
              <a:rPr sz="3200" b="1" i="1" spc="-575" dirty="0">
                <a:latin typeface="Trebuchet MS"/>
                <a:cs typeface="Trebuchet MS"/>
              </a:rPr>
              <a:t> </a:t>
            </a:r>
            <a:r>
              <a:rPr sz="3200" b="1" i="1" spc="-210" dirty="0">
                <a:latin typeface="Trebuchet MS"/>
                <a:cs typeface="Trebuchet MS"/>
              </a:rPr>
              <a:t>Dictionaries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</a:pPr>
            <a:r>
              <a:rPr sz="2800" spc="-75" dirty="0">
                <a:latin typeface="Trebuchet MS"/>
                <a:cs typeface="Trebuchet MS"/>
              </a:rPr>
              <a:t>How </a:t>
            </a:r>
            <a:r>
              <a:rPr sz="2800" spc="-120" dirty="0">
                <a:latin typeface="Trebuchet MS"/>
                <a:cs typeface="Trebuchet MS"/>
              </a:rPr>
              <a:t>to </a:t>
            </a:r>
            <a:r>
              <a:rPr sz="2800" spc="-160" dirty="0">
                <a:latin typeface="Trebuchet MS"/>
                <a:cs typeface="Trebuchet MS"/>
              </a:rPr>
              <a:t>integrate</a:t>
            </a:r>
            <a:r>
              <a:rPr sz="2800" spc="-4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dictionaries?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699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85" dirty="0">
                <a:latin typeface="Trebuchet MS"/>
                <a:cs typeface="Trebuchet MS"/>
              </a:rPr>
              <a:t>We </a:t>
            </a:r>
            <a:r>
              <a:rPr sz="2400" spc="-130" dirty="0">
                <a:latin typeface="Trebuchet MS"/>
                <a:cs typeface="Trebuchet MS"/>
              </a:rPr>
              <a:t>first </a:t>
            </a:r>
            <a:r>
              <a:rPr sz="2400" spc="-95" dirty="0">
                <a:latin typeface="Trebuchet MS"/>
                <a:cs typeface="Trebuchet MS"/>
              </a:rPr>
              <a:t>define </a:t>
            </a:r>
            <a:r>
              <a:rPr sz="2400" spc="-120" dirty="0">
                <a:latin typeface="Trebuchet MS"/>
                <a:cs typeface="Trebuchet MS"/>
              </a:rPr>
              <a:t>several </a:t>
            </a:r>
            <a:r>
              <a:rPr sz="2400" spc="-140" dirty="0">
                <a:latin typeface="Trebuchet MS"/>
                <a:cs typeface="Trebuchet MS"/>
              </a:rPr>
              <a:t>feature </a:t>
            </a:r>
            <a:r>
              <a:rPr sz="2400" spc="-110" dirty="0">
                <a:latin typeface="Trebuchet MS"/>
                <a:cs typeface="Trebuchet MS"/>
              </a:rPr>
              <a:t>templates </a:t>
            </a:r>
            <a:r>
              <a:rPr sz="2400" spc="-90" dirty="0">
                <a:latin typeface="Trebuchet MS"/>
                <a:cs typeface="Trebuchet MS"/>
              </a:rPr>
              <a:t>to </a:t>
            </a:r>
            <a:r>
              <a:rPr sz="2400" spc="-105" dirty="0">
                <a:latin typeface="Trebuchet MS"/>
                <a:cs typeface="Trebuchet MS"/>
              </a:rPr>
              <a:t>construct </a:t>
            </a:r>
            <a:r>
              <a:rPr sz="2400" spc="-140" dirty="0">
                <a:latin typeface="Trebuchet MS"/>
                <a:cs typeface="Trebuchet MS"/>
              </a:rPr>
              <a:t>feature  </a:t>
            </a:r>
            <a:r>
              <a:rPr sz="2400" spc="-100" dirty="0">
                <a:latin typeface="Trebuchet MS"/>
                <a:cs typeface="Trebuchet MS"/>
              </a:rPr>
              <a:t>vectors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for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each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character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based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on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dictionaries</a:t>
            </a:r>
            <a:r>
              <a:rPr sz="2400" spc="-3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contexts.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marR="29845" indent="-342900">
              <a:lnSpc>
                <a:spcPct val="100699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25" dirty="0">
                <a:latin typeface="Trebuchet MS"/>
                <a:cs typeface="Trebuchet MS"/>
              </a:rPr>
              <a:t>Then,</a:t>
            </a:r>
            <a:r>
              <a:rPr sz="2400" spc="-32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two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different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methods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that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extend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Bi-LSTM-CRF</a:t>
            </a:r>
            <a:r>
              <a:rPr sz="2400" spc="-32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are  </a:t>
            </a:r>
            <a:r>
              <a:rPr sz="2400" spc="-60" dirty="0">
                <a:latin typeface="Trebuchet MS"/>
                <a:cs typeface="Trebuchet MS"/>
              </a:rPr>
              <a:t>proposed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introduce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feature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vectors.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409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Feature </a:t>
            </a:r>
            <a:r>
              <a:rPr spc="-135" dirty="0"/>
              <a:t>Vector</a:t>
            </a:r>
            <a:r>
              <a:rPr spc="-465" dirty="0"/>
              <a:t> </a:t>
            </a:r>
            <a:r>
              <a:rPr spc="-105" dirty="0"/>
              <a:t>Construction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664" y="1103392"/>
            <a:ext cx="5507860" cy="160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067" y="3016176"/>
            <a:ext cx="5136334" cy="3244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96464" y="628392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 smtClean="0">
                <a:latin typeface="Georgia"/>
                <a:cs typeface="Georgia"/>
              </a:rPr>
              <a:t>t</a:t>
            </a:r>
            <a:r>
              <a:rPr lang="en-US" altLang="zh-CN" sz="1950" spc="-705" baseline="-17094" dirty="0" smtClean="0">
                <a:latin typeface="Georgia"/>
                <a:cs typeface="Georgia"/>
              </a:rPr>
              <a:t>i</a:t>
            </a:r>
            <a:endParaRPr sz="1950" baseline="-17094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7827" y="3737355"/>
            <a:ext cx="21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5" dirty="0">
                <a:latin typeface="Georgia"/>
                <a:cs typeface="Georgia"/>
              </a:rPr>
              <a:t>𝑥</a:t>
            </a:r>
            <a:r>
              <a:rPr sz="1950" spc="-705" baseline="-17094" dirty="0">
                <a:latin typeface="Georgia"/>
                <a:cs typeface="Georgia"/>
              </a:rPr>
              <a:t>&amp;</a:t>
            </a:r>
            <a:endParaRPr sz="1950" baseline="-17094">
              <a:latin typeface="Georgia"/>
              <a:cs typeface="Georgi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24" y="2819400"/>
            <a:ext cx="5562600" cy="5471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4096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General </a:t>
            </a:r>
            <a:r>
              <a:rPr spc="-105" dirty="0"/>
              <a:t>Bi-LSTM-CRF</a:t>
            </a:r>
            <a:r>
              <a:rPr spc="-430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599" y="1289105"/>
            <a:ext cx="5136709" cy="4995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0009" y="3961788"/>
            <a:ext cx="2739173" cy="56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6399" y="3528121"/>
            <a:ext cx="1627596" cy="198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6126" y="4692578"/>
            <a:ext cx="2490127" cy="626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6889" y="1348384"/>
            <a:ext cx="2894965" cy="179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Trebuchet MS"/>
                <a:cs typeface="Trebuchet MS"/>
              </a:rPr>
              <a:t>Bi-Lstm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layer: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2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400" b="1" spc="-185" dirty="0">
                <a:latin typeface="Trebuchet MS"/>
                <a:cs typeface="Trebuchet MS"/>
              </a:rPr>
              <a:t>CRF</a:t>
            </a:r>
            <a:r>
              <a:rPr sz="2400" b="1" spc="-229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layer: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020" y="1866546"/>
            <a:ext cx="3105150" cy="7590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175514"/>
            <a:ext cx="1131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Model</a:t>
            </a:r>
            <a:r>
              <a:rPr spc="-360" dirty="0"/>
              <a:t> </a:t>
            </a:r>
            <a:r>
              <a:rPr spc="-7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0" y="0"/>
            <a:ext cx="9144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676" y="1182914"/>
            <a:ext cx="4382200" cy="5113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7782" y="3688109"/>
            <a:ext cx="3371429" cy="734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3856" y="5834040"/>
            <a:ext cx="1328041" cy="278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94758" y="1289075"/>
            <a:ext cx="4324985" cy="2395527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61340">
              <a:lnSpc>
                <a:spcPts val="2600"/>
              </a:lnSpc>
              <a:spcBef>
                <a:spcPts val="219"/>
              </a:spcBef>
            </a:pPr>
            <a:r>
              <a:rPr sz="2200" spc="-100" dirty="0">
                <a:latin typeface="Trebuchet MS"/>
                <a:cs typeface="Trebuchet MS"/>
              </a:rPr>
              <a:t>The </a:t>
            </a:r>
            <a:r>
              <a:rPr sz="2200" dirty="0" smtClean="0">
                <a:latin typeface="Georgia"/>
                <a:cs typeface="Georgia"/>
              </a:rPr>
              <a:t>e</a:t>
            </a:r>
            <a:r>
              <a:rPr lang="en-US" altLang="zh-CN" sz="2400" baseline="-13888" dirty="0" smtClean="0">
                <a:latin typeface="Georgia"/>
                <a:cs typeface="Georgia"/>
              </a:rPr>
              <a:t>x</a:t>
            </a:r>
            <a:r>
              <a:rPr lang="zh-CN" altLang="en-US" sz="2400" baseline="-13888" dirty="0" smtClean="0">
                <a:latin typeface="Georgia"/>
                <a:cs typeface="Georgia"/>
              </a:rPr>
              <a:t> </a:t>
            </a:r>
            <a:r>
              <a:rPr sz="2200" dirty="0" smtClean="0">
                <a:latin typeface="Trebuchet MS"/>
                <a:cs typeface="Trebuchet MS"/>
              </a:rPr>
              <a:t>and </a:t>
            </a:r>
            <a:r>
              <a:rPr sz="2200" spc="-140" dirty="0">
                <a:latin typeface="Trebuchet MS"/>
                <a:cs typeface="Trebuchet MS"/>
              </a:rPr>
              <a:t>t </a:t>
            </a:r>
            <a:r>
              <a:rPr sz="2200" spc="-70" dirty="0">
                <a:latin typeface="Trebuchet MS"/>
                <a:cs typeface="Trebuchet MS"/>
              </a:rPr>
              <a:t>representcharacter  </a:t>
            </a:r>
            <a:r>
              <a:rPr sz="2200" spc="-60" dirty="0">
                <a:latin typeface="Trebuchet MS"/>
                <a:cs typeface="Trebuchet MS"/>
              </a:rPr>
              <a:t>embeddings</a:t>
            </a:r>
            <a:r>
              <a:rPr sz="2200" spc="-34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and</a:t>
            </a:r>
            <a:r>
              <a:rPr sz="2200" spc="-33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feature</a:t>
            </a:r>
            <a:r>
              <a:rPr sz="2200" spc="-27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vectors.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2065"/>
              </a:spcBef>
            </a:pPr>
            <a:r>
              <a:rPr sz="2200" spc="-114" dirty="0">
                <a:latin typeface="Trebuchet MS"/>
                <a:cs typeface="Trebuchet MS"/>
              </a:rPr>
              <a:t>Two </a:t>
            </a:r>
            <a:r>
              <a:rPr sz="2200" spc="-95" dirty="0">
                <a:latin typeface="Trebuchet MS"/>
                <a:cs typeface="Trebuchet MS"/>
              </a:rPr>
              <a:t>parallel </a:t>
            </a:r>
            <a:r>
              <a:rPr sz="2200" spc="-55" dirty="0">
                <a:latin typeface="Trebuchet MS"/>
                <a:cs typeface="Trebuchet MS"/>
              </a:rPr>
              <a:t>Bi-LSTMs </a:t>
            </a:r>
            <a:r>
              <a:rPr sz="2200" spc="-75" dirty="0">
                <a:latin typeface="Trebuchet MS"/>
                <a:cs typeface="Trebuchet MS"/>
              </a:rPr>
              <a:t>are </a:t>
            </a:r>
            <a:r>
              <a:rPr sz="2200" spc="-45" dirty="0">
                <a:latin typeface="Trebuchet MS"/>
                <a:cs typeface="Trebuchet MS"/>
              </a:rPr>
              <a:t>used </a:t>
            </a:r>
            <a:r>
              <a:rPr sz="2200" spc="-100" dirty="0">
                <a:latin typeface="Trebuchet MS"/>
                <a:cs typeface="Trebuchet MS"/>
              </a:rPr>
              <a:t>to  </a:t>
            </a:r>
            <a:r>
              <a:rPr sz="2200" spc="-120" dirty="0">
                <a:latin typeface="Trebuchet MS"/>
                <a:cs typeface="Trebuchet MS"/>
              </a:rPr>
              <a:t>extract </a:t>
            </a:r>
            <a:r>
              <a:rPr sz="2200" spc="-100" dirty="0">
                <a:latin typeface="Trebuchet MS"/>
                <a:cs typeface="Trebuchet MS"/>
              </a:rPr>
              <a:t>context </a:t>
            </a:r>
            <a:r>
              <a:rPr sz="2200" spc="-45" dirty="0">
                <a:latin typeface="Trebuchet MS"/>
                <a:cs typeface="Trebuchet MS"/>
              </a:rPr>
              <a:t>informationand  </a:t>
            </a:r>
            <a:r>
              <a:rPr sz="2200" spc="-105" dirty="0">
                <a:latin typeface="Trebuchet MS"/>
                <a:cs typeface="Trebuchet MS"/>
              </a:rPr>
              <a:t>potential </a:t>
            </a:r>
            <a:r>
              <a:rPr sz="2200" spc="-90" dirty="0">
                <a:latin typeface="Trebuchet MS"/>
                <a:cs typeface="Trebuchet MS"/>
              </a:rPr>
              <a:t>word </a:t>
            </a:r>
            <a:r>
              <a:rPr sz="2200" spc="-75" dirty="0">
                <a:latin typeface="Trebuchet MS"/>
                <a:cs typeface="Trebuchet MS"/>
              </a:rPr>
              <a:t>boundary</a:t>
            </a:r>
            <a:r>
              <a:rPr sz="2200" spc="-22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information.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758" y="5033492"/>
            <a:ext cx="385699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spc="-85" dirty="0">
                <a:latin typeface="Trebuchet MS"/>
                <a:cs typeface="Trebuchet MS"/>
              </a:rPr>
              <a:t>Then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we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combine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the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two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hidden  </a:t>
            </a:r>
            <a:r>
              <a:rPr sz="2200" spc="-90" dirty="0">
                <a:latin typeface="Trebuchet MS"/>
                <a:cs typeface="Trebuchet MS"/>
              </a:rPr>
              <a:t>states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as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inputs</a:t>
            </a:r>
            <a:r>
              <a:rPr sz="2200" spc="-32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of</a:t>
            </a:r>
            <a:r>
              <a:rPr sz="2200" spc="-24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CRF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155" dirty="0">
                <a:latin typeface="Trebuchet MS"/>
                <a:cs typeface="Trebuchet MS"/>
              </a:rPr>
              <a:t>layer.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603</Words>
  <Application>Microsoft Macintosh PowerPoint</Application>
  <PresentationFormat>全屏显示(4:3)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Calibri</vt:lpstr>
      <vt:lpstr>Droid Sans Fallback</vt:lpstr>
      <vt:lpstr>Georgia</vt:lpstr>
      <vt:lpstr>Times New Roman</vt:lpstr>
      <vt:lpstr>Trebuchet MS</vt:lpstr>
      <vt:lpstr>Wingdings</vt:lpstr>
      <vt:lpstr>宋体</vt:lpstr>
      <vt:lpstr>Arial</vt:lpstr>
      <vt:lpstr>Office Theme</vt:lpstr>
      <vt:lpstr>Neural networks Incorporating Dictionaries for  Chinese Word Segmentation</vt:lpstr>
      <vt:lpstr>PowerPoint 演示文稿</vt:lpstr>
      <vt:lpstr>Importance of Chinese Word Segmentation</vt:lpstr>
      <vt:lpstr>Sequence Labeling Framework for CWS</vt:lpstr>
      <vt:lpstr>Motivation</vt:lpstr>
      <vt:lpstr>Motivation</vt:lpstr>
      <vt:lpstr>Feature Vector Construction</vt:lpstr>
      <vt:lpstr>General Bi-LSTM-CRF Model</vt:lpstr>
      <vt:lpstr>Model I</vt:lpstr>
      <vt:lpstr>Model II</vt:lpstr>
      <vt:lpstr>Model II</vt:lpstr>
      <vt:lpstr>Experimental Results</vt:lpstr>
      <vt:lpstr>Datasets</vt:lpstr>
      <vt:lpstr>Indomain evaluation</vt:lpstr>
      <vt:lpstr>Cross-domain evaluation</vt:lpstr>
      <vt:lpstr>Conclusion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Incorporating Dictionaries for  Chinese Word Segmentation</dc:title>
  <cp:lastModifiedBy>宁时贤</cp:lastModifiedBy>
  <cp:revision>3</cp:revision>
  <dcterms:created xsi:type="dcterms:W3CDTF">2018-03-08T00:57:29Z</dcterms:created>
  <dcterms:modified xsi:type="dcterms:W3CDTF">2018-03-08T03:20:15Z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2018-03-08T00:00:00Z</vt:filetime>
  </property>
</Properties>
</file>