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62" r:id="rId4"/>
    <p:sldId id="263" r:id="rId5"/>
    <p:sldId id="264" r:id="rId6"/>
    <p:sldId id="265" r:id="rId7"/>
    <p:sldId id="266" r:id="rId8"/>
    <p:sldId id="258" r:id="rId9"/>
    <p:sldId id="259" r:id="rId10"/>
    <p:sldId id="267" r:id="rId11"/>
    <p:sldId id="268" r:id="rId12"/>
    <p:sldId id="260" r:id="rId13"/>
    <p:sldId id="261" r:id="rId14"/>
    <p:sldId id="269" r:id="rId15"/>
    <p:sldId id="270" r:id="rId16"/>
    <p:sldId id="271" r:id="rId17"/>
    <p:sldId id="272" r:id="rId18"/>
    <p:sldId id="273" r:id="rId19"/>
    <p:sldId id="274" r:id="rId20"/>
    <p:sldId id="276" r:id="rId21"/>
    <p:sldId id="277" r:id="rId22"/>
    <p:sldId id="278"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31" autoAdjust="0"/>
  </p:normalViewPr>
  <p:slideViewPr>
    <p:cSldViewPr snapToGrid="0">
      <p:cViewPr varScale="1">
        <p:scale>
          <a:sx n="85" d="100"/>
          <a:sy n="85"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A4CEB-DBD5-43C9-9FB9-EE28C7CFE0CA}" type="datetimeFigureOut">
              <a:rPr lang="zh-CN" altLang="en-US" smtClean="0"/>
              <a:t>2017/8/7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76C6A-59AA-4ADD-B86D-338A2694F9D1}" type="slidenum">
              <a:rPr lang="zh-CN" altLang="en-US" smtClean="0"/>
              <a:t>‹#›</a:t>
            </a:fld>
            <a:endParaRPr lang="zh-CN" altLang="en-US"/>
          </a:p>
        </p:txBody>
      </p:sp>
    </p:spTree>
    <p:extLst>
      <p:ext uri="{BB962C8B-B14F-4D97-AF65-F5344CB8AC3E}">
        <p14:creationId xmlns:p14="http://schemas.microsoft.com/office/powerpoint/2010/main" val="3841849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2</a:t>
            </a:fld>
            <a:endParaRPr lang="zh-CN" altLang="en-US"/>
          </a:p>
        </p:txBody>
      </p:sp>
    </p:spTree>
    <p:extLst>
      <p:ext uri="{BB962C8B-B14F-4D97-AF65-F5344CB8AC3E}">
        <p14:creationId xmlns:p14="http://schemas.microsoft.com/office/powerpoint/2010/main" val="4272044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11</a:t>
            </a:fld>
            <a:endParaRPr lang="zh-CN" altLang="en-US"/>
          </a:p>
        </p:txBody>
      </p:sp>
    </p:spTree>
    <p:extLst>
      <p:ext uri="{BB962C8B-B14F-4D97-AF65-F5344CB8AC3E}">
        <p14:creationId xmlns:p14="http://schemas.microsoft.com/office/powerpoint/2010/main" val="168702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12</a:t>
            </a:fld>
            <a:endParaRPr lang="zh-CN" altLang="en-US"/>
          </a:p>
        </p:txBody>
      </p:sp>
    </p:spTree>
    <p:extLst>
      <p:ext uri="{BB962C8B-B14F-4D97-AF65-F5344CB8AC3E}">
        <p14:creationId xmlns:p14="http://schemas.microsoft.com/office/powerpoint/2010/main" val="217373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13</a:t>
            </a:fld>
            <a:endParaRPr lang="zh-CN" altLang="en-US"/>
          </a:p>
        </p:txBody>
      </p:sp>
    </p:spTree>
    <p:extLst>
      <p:ext uri="{BB962C8B-B14F-4D97-AF65-F5344CB8AC3E}">
        <p14:creationId xmlns:p14="http://schemas.microsoft.com/office/powerpoint/2010/main" val="1883009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14</a:t>
            </a:fld>
            <a:endParaRPr lang="zh-CN" altLang="en-US"/>
          </a:p>
        </p:txBody>
      </p:sp>
    </p:spTree>
    <p:extLst>
      <p:ext uri="{BB962C8B-B14F-4D97-AF65-F5344CB8AC3E}">
        <p14:creationId xmlns:p14="http://schemas.microsoft.com/office/powerpoint/2010/main" val="434931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15</a:t>
            </a:fld>
            <a:endParaRPr lang="zh-CN" altLang="en-US"/>
          </a:p>
        </p:txBody>
      </p:sp>
    </p:spTree>
    <p:extLst>
      <p:ext uri="{BB962C8B-B14F-4D97-AF65-F5344CB8AC3E}">
        <p14:creationId xmlns:p14="http://schemas.microsoft.com/office/powerpoint/2010/main" val="2893483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16</a:t>
            </a:fld>
            <a:endParaRPr lang="zh-CN" altLang="en-US"/>
          </a:p>
        </p:txBody>
      </p:sp>
    </p:spTree>
    <p:extLst>
      <p:ext uri="{BB962C8B-B14F-4D97-AF65-F5344CB8AC3E}">
        <p14:creationId xmlns:p14="http://schemas.microsoft.com/office/powerpoint/2010/main" val="1793963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17</a:t>
            </a:fld>
            <a:endParaRPr lang="zh-CN" altLang="en-US"/>
          </a:p>
        </p:txBody>
      </p:sp>
    </p:spTree>
    <p:extLst>
      <p:ext uri="{BB962C8B-B14F-4D97-AF65-F5344CB8AC3E}">
        <p14:creationId xmlns:p14="http://schemas.microsoft.com/office/powerpoint/2010/main" val="11556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18</a:t>
            </a:fld>
            <a:endParaRPr lang="zh-CN" altLang="en-US"/>
          </a:p>
        </p:txBody>
      </p:sp>
    </p:spTree>
    <p:extLst>
      <p:ext uri="{BB962C8B-B14F-4D97-AF65-F5344CB8AC3E}">
        <p14:creationId xmlns:p14="http://schemas.microsoft.com/office/powerpoint/2010/main" val="2351573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19</a:t>
            </a:fld>
            <a:endParaRPr lang="zh-CN" altLang="en-US"/>
          </a:p>
        </p:txBody>
      </p:sp>
    </p:spTree>
    <p:extLst>
      <p:ext uri="{BB962C8B-B14F-4D97-AF65-F5344CB8AC3E}">
        <p14:creationId xmlns:p14="http://schemas.microsoft.com/office/powerpoint/2010/main" val="1750328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20</a:t>
            </a:fld>
            <a:endParaRPr lang="zh-CN" altLang="en-US"/>
          </a:p>
        </p:txBody>
      </p:sp>
    </p:spTree>
    <p:extLst>
      <p:ext uri="{BB962C8B-B14F-4D97-AF65-F5344CB8AC3E}">
        <p14:creationId xmlns:p14="http://schemas.microsoft.com/office/powerpoint/2010/main" val="118248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3</a:t>
            </a:fld>
            <a:endParaRPr lang="zh-CN" altLang="en-US"/>
          </a:p>
        </p:txBody>
      </p:sp>
    </p:spTree>
    <p:extLst>
      <p:ext uri="{BB962C8B-B14F-4D97-AF65-F5344CB8AC3E}">
        <p14:creationId xmlns:p14="http://schemas.microsoft.com/office/powerpoint/2010/main" val="1982257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21</a:t>
            </a:fld>
            <a:endParaRPr lang="zh-CN" altLang="en-US"/>
          </a:p>
        </p:txBody>
      </p:sp>
    </p:spTree>
    <p:extLst>
      <p:ext uri="{BB962C8B-B14F-4D97-AF65-F5344CB8AC3E}">
        <p14:creationId xmlns:p14="http://schemas.microsoft.com/office/powerpoint/2010/main" val="279866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22</a:t>
            </a:fld>
            <a:endParaRPr lang="zh-CN" altLang="en-US"/>
          </a:p>
        </p:txBody>
      </p:sp>
    </p:spTree>
    <p:extLst>
      <p:ext uri="{BB962C8B-B14F-4D97-AF65-F5344CB8AC3E}">
        <p14:creationId xmlns:p14="http://schemas.microsoft.com/office/powerpoint/2010/main" val="1705362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4</a:t>
            </a:fld>
            <a:endParaRPr lang="zh-CN" altLang="en-US"/>
          </a:p>
        </p:txBody>
      </p:sp>
    </p:spTree>
    <p:extLst>
      <p:ext uri="{BB962C8B-B14F-4D97-AF65-F5344CB8AC3E}">
        <p14:creationId xmlns:p14="http://schemas.microsoft.com/office/powerpoint/2010/main" val="4048130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5</a:t>
            </a:fld>
            <a:endParaRPr lang="zh-CN" altLang="en-US"/>
          </a:p>
        </p:txBody>
      </p:sp>
    </p:spTree>
    <p:extLst>
      <p:ext uri="{BB962C8B-B14F-4D97-AF65-F5344CB8AC3E}">
        <p14:creationId xmlns:p14="http://schemas.microsoft.com/office/powerpoint/2010/main" val="257213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6</a:t>
            </a:fld>
            <a:endParaRPr lang="zh-CN" altLang="en-US"/>
          </a:p>
        </p:txBody>
      </p:sp>
    </p:spTree>
    <p:extLst>
      <p:ext uri="{BB962C8B-B14F-4D97-AF65-F5344CB8AC3E}">
        <p14:creationId xmlns:p14="http://schemas.microsoft.com/office/powerpoint/2010/main" val="13239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7</a:t>
            </a:fld>
            <a:endParaRPr lang="zh-CN" altLang="en-US"/>
          </a:p>
        </p:txBody>
      </p:sp>
    </p:spTree>
    <p:extLst>
      <p:ext uri="{BB962C8B-B14F-4D97-AF65-F5344CB8AC3E}">
        <p14:creationId xmlns:p14="http://schemas.microsoft.com/office/powerpoint/2010/main" val="1760811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8</a:t>
            </a:fld>
            <a:endParaRPr lang="zh-CN" altLang="en-US"/>
          </a:p>
        </p:txBody>
      </p:sp>
    </p:spTree>
    <p:extLst>
      <p:ext uri="{BB962C8B-B14F-4D97-AF65-F5344CB8AC3E}">
        <p14:creationId xmlns:p14="http://schemas.microsoft.com/office/powerpoint/2010/main" val="1718474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9</a:t>
            </a:fld>
            <a:endParaRPr lang="zh-CN" altLang="en-US"/>
          </a:p>
        </p:txBody>
      </p:sp>
    </p:spTree>
    <p:extLst>
      <p:ext uri="{BB962C8B-B14F-4D97-AF65-F5344CB8AC3E}">
        <p14:creationId xmlns:p14="http://schemas.microsoft.com/office/powerpoint/2010/main" val="129430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76C6A-59AA-4ADD-B86D-338A2694F9D1}" type="slidenum">
              <a:rPr lang="zh-CN" altLang="en-US" smtClean="0"/>
              <a:t>10</a:t>
            </a:fld>
            <a:endParaRPr lang="zh-CN" altLang="en-US"/>
          </a:p>
        </p:txBody>
      </p:sp>
    </p:spTree>
    <p:extLst>
      <p:ext uri="{BB962C8B-B14F-4D97-AF65-F5344CB8AC3E}">
        <p14:creationId xmlns:p14="http://schemas.microsoft.com/office/powerpoint/2010/main" val="127086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8133846-1946-41C4-B23E-474887B04221}" type="datetime1">
              <a:rPr lang="zh-CN" altLang="en-US" smtClean="0"/>
              <a:t>2017/8/7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DDB867-FB43-473D-9EE5-B82A00774E76}" type="slidenum">
              <a:rPr lang="zh-CN" altLang="en-US" smtClean="0"/>
              <a:t>‹#›</a:t>
            </a:fld>
            <a:endParaRPr lang="zh-CN" altLang="en-US"/>
          </a:p>
        </p:txBody>
      </p:sp>
    </p:spTree>
    <p:extLst>
      <p:ext uri="{BB962C8B-B14F-4D97-AF65-F5344CB8AC3E}">
        <p14:creationId xmlns:p14="http://schemas.microsoft.com/office/powerpoint/2010/main" val="373742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AE86A46-1EC4-43CF-892B-F362343582C4}" type="datetime1">
              <a:rPr lang="zh-CN" altLang="en-US" smtClean="0"/>
              <a:t>2017/8/7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DDB867-FB43-473D-9EE5-B82A00774E76}" type="slidenum">
              <a:rPr lang="zh-CN" altLang="en-US" smtClean="0"/>
              <a:t>‹#›</a:t>
            </a:fld>
            <a:endParaRPr lang="zh-CN" altLang="en-US"/>
          </a:p>
        </p:txBody>
      </p:sp>
    </p:spTree>
    <p:extLst>
      <p:ext uri="{BB962C8B-B14F-4D97-AF65-F5344CB8AC3E}">
        <p14:creationId xmlns:p14="http://schemas.microsoft.com/office/powerpoint/2010/main" val="201937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E73A39-6634-47C2-985B-960E72E3C4CE}" type="datetime1">
              <a:rPr lang="zh-CN" altLang="en-US" smtClean="0"/>
              <a:t>2017/8/7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DDB867-FB43-473D-9EE5-B82A00774E76}" type="slidenum">
              <a:rPr lang="zh-CN" altLang="en-US" smtClean="0"/>
              <a:t>‹#›</a:t>
            </a:fld>
            <a:endParaRPr lang="zh-CN" altLang="en-US"/>
          </a:p>
        </p:txBody>
      </p:sp>
    </p:spTree>
    <p:extLst>
      <p:ext uri="{BB962C8B-B14F-4D97-AF65-F5344CB8AC3E}">
        <p14:creationId xmlns:p14="http://schemas.microsoft.com/office/powerpoint/2010/main" val="124626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DE499E-7EDA-488C-94A7-5CCCB0AC1715}" type="datetime1">
              <a:rPr lang="zh-CN" altLang="en-US" smtClean="0"/>
              <a:t>2017/8/7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DDB867-FB43-473D-9EE5-B82A00774E76}" type="slidenum">
              <a:rPr lang="zh-CN" altLang="en-US" smtClean="0"/>
              <a:t>‹#›</a:t>
            </a:fld>
            <a:endParaRPr lang="zh-CN" altLang="en-US"/>
          </a:p>
        </p:txBody>
      </p:sp>
    </p:spTree>
    <p:extLst>
      <p:ext uri="{BB962C8B-B14F-4D97-AF65-F5344CB8AC3E}">
        <p14:creationId xmlns:p14="http://schemas.microsoft.com/office/powerpoint/2010/main" val="30377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76F69DE-AE32-4C9E-96D6-6CF8F13043ED}" type="datetime1">
              <a:rPr lang="zh-CN" altLang="en-US" smtClean="0"/>
              <a:t>2017/8/7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DDB867-FB43-473D-9EE5-B82A00774E76}" type="slidenum">
              <a:rPr lang="zh-CN" altLang="en-US" smtClean="0"/>
              <a:t>‹#›</a:t>
            </a:fld>
            <a:endParaRPr lang="zh-CN" altLang="en-US"/>
          </a:p>
        </p:txBody>
      </p:sp>
    </p:spTree>
    <p:extLst>
      <p:ext uri="{BB962C8B-B14F-4D97-AF65-F5344CB8AC3E}">
        <p14:creationId xmlns:p14="http://schemas.microsoft.com/office/powerpoint/2010/main" val="25876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D3DC801-C586-4BC2-AA17-FB992CD2730B}" type="datetime1">
              <a:rPr lang="zh-CN" altLang="en-US" smtClean="0"/>
              <a:t>2017/8/7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DDB867-FB43-473D-9EE5-B82A00774E76}" type="slidenum">
              <a:rPr lang="zh-CN" altLang="en-US" smtClean="0"/>
              <a:t>‹#›</a:t>
            </a:fld>
            <a:endParaRPr lang="zh-CN" altLang="en-US"/>
          </a:p>
        </p:txBody>
      </p:sp>
    </p:spTree>
    <p:extLst>
      <p:ext uri="{BB962C8B-B14F-4D97-AF65-F5344CB8AC3E}">
        <p14:creationId xmlns:p14="http://schemas.microsoft.com/office/powerpoint/2010/main" val="4706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B74A526-AFDD-47A7-860B-29E94236AA3F}" type="datetime1">
              <a:rPr lang="zh-CN" altLang="en-US" smtClean="0"/>
              <a:t>2017/8/7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7DDB867-FB43-473D-9EE5-B82A00774E76}" type="slidenum">
              <a:rPr lang="zh-CN" altLang="en-US" smtClean="0"/>
              <a:t>‹#›</a:t>
            </a:fld>
            <a:endParaRPr lang="zh-CN" altLang="en-US"/>
          </a:p>
        </p:txBody>
      </p:sp>
    </p:spTree>
    <p:extLst>
      <p:ext uri="{BB962C8B-B14F-4D97-AF65-F5344CB8AC3E}">
        <p14:creationId xmlns:p14="http://schemas.microsoft.com/office/powerpoint/2010/main" val="385661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9185D43-8FE5-4867-BC28-B92A1A248CCA}" type="datetime1">
              <a:rPr lang="zh-CN" altLang="en-US" smtClean="0"/>
              <a:t>2017/8/7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7DDB867-FB43-473D-9EE5-B82A00774E76}" type="slidenum">
              <a:rPr lang="zh-CN" altLang="en-US" smtClean="0"/>
              <a:t>‹#›</a:t>
            </a:fld>
            <a:endParaRPr lang="zh-CN" altLang="en-US"/>
          </a:p>
        </p:txBody>
      </p:sp>
    </p:spTree>
    <p:extLst>
      <p:ext uri="{BB962C8B-B14F-4D97-AF65-F5344CB8AC3E}">
        <p14:creationId xmlns:p14="http://schemas.microsoft.com/office/powerpoint/2010/main" val="10962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B4216-864C-459C-971E-B1416459C902}" type="datetime1">
              <a:rPr lang="zh-CN" altLang="en-US" smtClean="0"/>
              <a:t>2017/8/7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7DDB867-FB43-473D-9EE5-B82A00774E76}" type="slidenum">
              <a:rPr lang="zh-CN" altLang="en-US" smtClean="0"/>
              <a:t>‹#›</a:t>
            </a:fld>
            <a:endParaRPr lang="zh-CN" altLang="en-US"/>
          </a:p>
        </p:txBody>
      </p:sp>
    </p:spTree>
    <p:extLst>
      <p:ext uri="{BB962C8B-B14F-4D97-AF65-F5344CB8AC3E}">
        <p14:creationId xmlns:p14="http://schemas.microsoft.com/office/powerpoint/2010/main" val="380102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FE6B641-DC19-46D5-90BF-93D346E3A28E}" type="datetime1">
              <a:rPr lang="zh-CN" altLang="en-US" smtClean="0"/>
              <a:t>2017/8/7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DDB867-FB43-473D-9EE5-B82A00774E76}" type="slidenum">
              <a:rPr lang="zh-CN" altLang="en-US" smtClean="0"/>
              <a:t>‹#›</a:t>
            </a:fld>
            <a:endParaRPr lang="zh-CN" altLang="en-US"/>
          </a:p>
        </p:txBody>
      </p:sp>
    </p:spTree>
    <p:extLst>
      <p:ext uri="{BB962C8B-B14F-4D97-AF65-F5344CB8AC3E}">
        <p14:creationId xmlns:p14="http://schemas.microsoft.com/office/powerpoint/2010/main" val="425614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A034452-13B5-4AFB-AB62-17A3C4B1B63A}" type="datetime1">
              <a:rPr lang="zh-CN" altLang="en-US" smtClean="0"/>
              <a:t>2017/8/7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DDB867-FB43-473D-9EE5-B82A00774E76}" type="slidenum">
              <a:rPr lang="zh-CN" altLang="en-US" smtClean="0"/>
              <a:t>‹#›</a:t>
            </a:fld>
            <a:endParaRPr lang="zh-CN" altLang="en-US"/>
          </a:p>
        </p:txBody>
      </p:sp>
    </p:spTree>
    <p:extLst>
      <p:ext uri="{BB962C8B-B14F-4D97-AF65-F5344CB8AC3E}">
        <p14:creationId xmlns:p14="http://schemas.microsoft.com/office/powerpoint/2010/main" val="396434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727C0-C3CC-48FC-B816-E41B647E1D36}" type="datetime1">
              <a:rPr lang="zh-CN" altLang="en-US" smtClean="0"/>
              <a:t>2017/8/7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DB867-FB43-473D-9EE5-B82A00774E76}" type="slidenum">
              <a:rPr lang="zh-CN" altLang="en-US" smtClean="0"/>
              <a:t>‹#›</a:t>
            </a:fld>
            <a:endParaRPr lang="zh-CN" altLang="en-US"/>
          </a:p>
        </p:txBody>
      </p:sp>
    </p:spTree>
    <p:extLst>
      <p:ext uri="{BB962C8B-B14F-4D97-AF65-F5344CB8AC3E}">
        <p14:creationId xmlns:p14="http://schemas.microsoft.com/office/powerpoint/2010/main" val="400210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标题 1"/>
          <p:cNvSpPr>
            <a:spLocks noGrp="1"/>
          </p:cNvSpPr>
          <p:nvPr>
            <p:ph type="ctrTitle"/>
          </p:nvPr>
        </p:nvSpPr>
        <p:spPr>
          <a:xfrm>
            <a:off x="342901" y="3037742"/>
            <a:ext cx="5627076" cy="830263"/>
          </a:xfrm>
        </p:spPr>
        <p:txBody>
          <a:bodyPr>
            <a:normAutofit fontScale="90000"/>
          </a:bodyPr>
          <a:lstStyle/>
          <a:p>
            <a:pPr>
              <a:defRPr/>
            </a:pPr>
            <a:r>
              <a:rPr lang="en-US" altLang="zh-CN" sz="4800" b="1" dirty="0">
                <a:solidFill>
                  <a:srgbClr val="0070C0"/>
                </a:solidFill>
                <a:effectLst>
                  <a:outerShdw blurRad="38100" dist="38100" dir="2700000" algn="tl">
                    <a:srgbClr val="000000">
                      <a:alpha val="43137"/>
                    </a:srgbClr>
                  </a:outerShdw>
                </a:effectLst>
                <a:latin typeface="+mn-lt"/>
                <a:ea typeface="+mn-ea"/>
                <a:cs typeface="+mn-ea"/>
                <a:sym typeface="+mn-lt"/>
              </a:rPr>
              <a:t>FOFE-based Local Detection for NER</a:t>
            </a:r>
            <a:endParaRPr lang="en-US" sz="4800" b="1" dirty="0">
              <a:solidFill>
                <a:srgbClr val="0070C0"/>
              </a:solidFill>
              <a:effectLst>
                <a:outerShdw blurRad="38100" dist="38100" dir="2700000" algn="tl">
                  <a:srgbClr val="000000">
                    <a:alpha val="43137"/>
                  </a:srgbClr>
                </a:outerShdw>
              </a:effectLst>
              <a:latin typeface="+mn-lt"/>
              <a:ea typeface="+mn-ea"/>
              <a:cs typeface="+mn-ea"/>
              <a:sym typeface="+mn-lt"/>
            </a:endParaRPr>
          </a:p>
        </p:txBody>
      </p:sp>
      <p:sp>
        <p:nvSpPr>
          <p:cNvPr id="5" name="副标题 2"/>
          <p:cNvSpPr>
            <a:spLocks noGrp="1"/>
          </p:cNvSpPr>
          <p:nvPr>
            <p:ph type="subTitle" idx="1"/>
          </p:nvPr>
        </p:nvSpPr>
        <p:spPr>
          <a:xfrm>
            <a:off x="5386388" y="5037138"/>
            <a:ext cx="3400425" cy="1047750"/>
          </a:xfrm>
        </p:spPr>
        <p:txBody>
          <a:bodyPr/>
          <a:lstStyle/>
          <a:p>
            <a:pPr algn="ctr" eaLnBrk="1" hangingPunct="1"/>
            <a:r>
              <a:rPr lang="zh-CN" altLang="en-US" dirty="0" smtClean="0">
                <a:solidFill>
                  <a:schemeClr val="tx2"/>
                </a:solidFill>
                <a:cs typeface="+mn-ea"/>
                <a:sym typeface="+mn-lt"/>
              </a:rPr>
              <a:t>宁时贤</a:t>
            </a:r>
            <a:endParaRPr lang="en-US" altLang="zh-CN" dirty="0" smtClean="0">
              <a:solidFill>
                <a:schemeClr val="tx2"/>
              </a:solidFill>
              <a:cs typeface="+mn-ea"/>
              <a:sym typeface="+mn-lt"/>
            </a:endParaRPr>
          </a:p>
          <a:p>
            <a:pPr algn="ctr" eaLnBrk="1" hangingPunct="1"/>
            <a:r>
              <a:rPr lang="en-US" altLang="zh-CN" dirty="0" smtClean="0">
                <a:solidFill>
                  <a:schemeClr val="tx2"/>
                </a:solidFill>
                <a:cs typeface="+mn-ea"/>
                <a:sym typeface="+mn-lt"/>
              </a:rPr>
              <a:t>2017-08-07</a:t>
            </a:r>
            <a:endParaRPr lang="en-US" altLang="zh-CN" dirty="0" smtClean="0">
              <a:solidFill>
                <a:schemeClr val="tx2"/>
              </a:solidFill>
              <a:cs typeface="+mn-ea"/>
              <a:sym typeface="+mn-lt"/>
            </a:endParaRPr>
          </a:p>
        </p:txBody>
      </p:sp>
      <p:sp>
        <p:nvSpPr>
          <p:cNvPr id="6" name="日期占位符 5"/>
          <p:cNvSpPr>
            <a:spLocks noGrp="1"/>
          </p:cNvSpPr>
          <p:nvPr>
            <p:ph type="dt" sz="half" idx="10"/>
          </p:nvPr>
        </p:nvSpPr>
        <p:spPr/>
        <p:txBody>
          <a:bodyPr/>
          <a:lstStyle/>
          <a:p>
            <a:fld id="{157EB376-D0EA-4914-8626-58A3652C4E70}" type="datetime1">
              <a:rPr lang="zh-CN" altLang="en-US" smtClean="0">
                <a:cs typeface="+mn-ea"/>
                <a:sym typeface="+mn-lt"/>
              </a:rPr>
              <a:t>2017/8/8</a:t>
            </a:fld>
            <a:endParaRPr lang="zh-CN" altLang="en-US">
              <a:cs typeface="+mn-ea"/>
              <a:sym typeface="+mn-lt"/>
            </a:endParaRPr>
          </a:p>
        </p:txBody>
      </p:sp>
      <p:sp>
        <p:nvSpPr>
          <p:cNvPr id="8" name="灯片编号占位符 7"/>
          <p:cNvSpPr>
            <a:spLocks noGrp="1"/>
          </p:cNvSpPr>
          <p:nvPr>
            <p:ph type="sldNum" sz="quarter" idx="12"/>
          </p:nvPr>
        </p:nvSpPr>
        <p:spPr/>
        <p:txBody>
          <a:bodyPr/>
          <a:lstStyle/>
          <a:p>
            <a:fld id="{B7DDB867-FB43-473D-9EE5-B82A00774E76}" type="slidenum">
              <a:rPr lang="zh-CN" altLang="en-US" smtClean="0">
                <a:cs typeface="+mn-ea"/>
                <a:sym typeface="+mn-lt"/>
              </a:rPr>
              <a:t>1</a:t>
            </a:fld>
            <a:endParaRPr lang="zh-CN" altLang="en-US">
              <a:cs typeface="+mn-ea"/>
              <a:sym typeface="+mn-lt"/>
            </a:endParaRPr>
          </a:p>
        </p:txBody>
      </p:sp>
      <p:sp>
        <p:nvSpPr>
          <p:cNvPr id="9" name="标题 1"/>
          <p:cNvSpPr txBox="1">
            <a:spLocks/>
          </p:cNvSpPr>
          <p:nvPr/>
        </p:nvSpPr>
        <p:spPr>
          <a:xfrm>
            <a:off x="356089" y="4037440"/>
            <a:ext cx="5108330" cy="83026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2800" b="1" dirty="0" smtClean="0">
                <a:solidFill>
                  <a:srgbClr val="0070C0"/>
                </a:solidFill>
                <a:effectLst>
                  <a:outerShdw blurRad="38100" dist="38100" dir="2700000" algn="tl">
                    <a:srgbClr val="000000">
                      <a:alpha val="43137"/>
                    </a:srgbClr>
                  </a:outerShdw>
                </a:effectLst>
                <a:latin typeface="+mn-lt"/>
                <a:ea typeface="+mn-ea"/>
                <a:cs typeface="+mn-ea"/>
                <a:sym typeface="+mn-lt"/>
              </a:rPr>
              <a:t>ACL 2017</a:t>
            </a:r>
            <a:endParaRPr lang="en-US" sz="2800" b="1" dirty="0">
              <a:solidFill>
                <a:srgbClr val="0070C0"/>
              </a:solidFill>
              <a:effectLst>
                <a:outerShdw blurRad="38100" dist="38100" dir="2700000" algn="tl">
                  <a:srgbClr val="000000">
                    <a:alpha val="43137"/>
                  </a:srgbClr>
                </a:outerShdw>
              </a:effectLst>
              <a:latin typeface="+mn-lt"/>
              <a:ea typeface="+mn-ea"/>
              <a:cs typeface="+mn-ea"/>
              <a:sym typeface="+mn-lt"/>
            </a:endParaRPr>
          </a:p>
        </p:txBody>
      </p:sp>
    </p:spTree>
    <p:extLst>
      <p:ext uri="{BB962C8B-B14F-4D97-AF65-F5344CB8AC3E}">
        <p14:creationId xmlns:p14="http://schemas.microsoft.com/office/powerpoint/2010/main" val="286339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en-US" altLang="zh-CN" sz="2800" dirty="0">
                <a:solidFill>
                  <a:schemeClr val="bg1"/>
                </a:solidFill>
                <a:latin typeface="+mn-lt"/>
                <a:ea typeface="+mn-ea"/>
                <a:cs typeface="+mn-ea"/>
                <a:sym typeface="+mn-lt"/>
              </a:rPr>
              <a:t>FOFE-NER</a:t>
            </a:r>
            <a:endParaRPr lang="zh-CN" altLang="en-US" sz="2800" dirty="0" smtClean="0">
              <a:solidFill>
                <a:schemeClr val="bg1"/>
              </a:solidFill>
              <a:latin typeface="+mn-lt"/>
              <a:ea typeface="+mn-ea"/>
              <a:cs typeface="+mn-ea"/>
              <a:sym typeface="+mn-lt"/>
            </a:endParaRPr>
          </a:p>
        </p:txBody>
      </p:sp>
      <p:sp>
        <p:nvSpPr>
          <p:cNvPr id="5" name="内容占位符 1"/>
          <p:cNvSpPr>
            <a:spLocks noGrp="1"/>
          </p:cNvSpPr>
          <p:nvPr>
            <p:ph idx="1"/>
          </p:nvPr>
        </p:nvSpPr>
        <p:spPr>
          <a:xfrm>
            <a:off x="228600" y="1333500"/>
            <a:ext cx="8661400" cy="4902200"/>
          </a:xfrm>
        </p:spPr>
        <p:txBody>
          <a:bodyPr>
            <a:normAutofit/>
          </a:bodyPr>
          <a:lstStyle/>
          <a:p>
            <a:pPr marL="180000" indent="-324000">
              <a:lnSpc>
                <a:spcPct val="150000"/>
              </a:lnSpc>
              <a:buClr>
                <a:schemeClr val="accent2"/>
              </a:buClr>
              <a:buFont typeface="Wingdings" panose="05000000000000000000" pitchFamily="2" charset="2"/>
              <a:buChar char="l"/>
            </a:pPr>
            <a:r>
              <a:rPr lang="en-US" altLang="zh-CN" sz="2000" dirty="0" smtClean="0"/>
              <a:t>FOFE-NER method </a:t>
            </a:r>
            <a:r>
              <a:rPr lang="en-US" altLang="zh-CN" sz="2000" dirty="0"/>
              <a:t>based on word segments (up to a </a:t>
            </a:r>
            <a:r>
              <a:rPr lang="en-US" altLang="zh-CN" sz="2000" dirty="0" smtClean="0"/>
              <a:t>certain length</a:t>
            </a:r>
            <a:r>
              <a:rPr lang="en-US" altLang="zh-CN" sz="2000" dirty="0"/>
              <a:t>) </a:t>
            </a:r>
            <a:r>
              <a:rPr lang="en-US" altLang="zh-CN" sz="2000" dirty="0" smtClean="0"/>
              <a:t>and </a:t>
            </a:r>
            <a:r>
              <a:rPr lang="en-US" altLang="zh-CN" sz="2000" dirty="0"/>
              <a:t>its left and right </a:t>
            </a:r>
            <a:r>
              <a:rPr lang="en-US" altLang="zh-CN" sz="2000" dirty="0" smtClean="0"/>
              <a:t>contexts </a:t>
            </a:r>
            <a:r>
              <a:rPr lang="en-US" altLang="zh-CN" sz="2000" dirty="0"/>
              <a:t>in a sentence</a:t>
            </a:r>
            <a:r>
              <a:rPr lang="en-US" altLang="zh-CN" sz="2000" dirty="0" smtClean="0"/>
              <a:t>.</a:t>
            </a:r>
          </a:p>
          <a:p>
            <a:pPr marL="637200" lvl="1" indent="-324000">
              <a:lnSpc>
                <a:spcPct val="150000"/>
              </a:lnSpc>
              <a:buClr>
                <a:schemeClr val="accent2"/>
              </a:buClr>
              <a:buFont typeface="Wingdings" panose="05000000000000000000" pitchFamily="2" charset="2"/>
              <a:buChar char="u"/>
            </a:pPr>
            <a:r>
              <a:rPr lang="en-US" altLang="zh-CN" sz="1600" dirty="0"/>
              <a:t>Whether a </a:t>
            </a:r>
            <a:r>
              <a:rPr lang="en-US" altLang="zh-CN" sz="1600" dirty="0" smtClean="0"/>
              <a:t>fragment is </a:t>
            </a:r>
            <a:r>
              <a:rPr lang="en-US" altLang="zh-CN" sz="1600" dirty="0"/>
              <a:t>an entity or not, and what class it may </a:t>
            </a:r>
            <a:r>
              <a:rPr lang="en-US" altLang="zh-CN" sz="1600" dirty="0" smtClean="0"/>
              <a:t>belong to</a:t>
            </a:r>
            <a:r>
              <a:rPr lang="en-US" altLang="zh-CN" sz="1600" dirty="0"/>
              <a:t>, largely depend on the internal structure of </a:t>
            </a:r>
            <a:r>
              <a:rPr lang="en-US" altLang="zh-CN" sz="1600" dirty="0" smtClean="0"/>
              <a:t>the fragment </a:t>
            </a:r>
            <a:r>
              <a:rPr lang="en-US" altLang="zh-CN" sz="1600" dirty="0"/>
              <a:t>itself as well as the left and right </a:t>
            </a:r>
            <a:r>
              <a:rPr lang="en-US" altLang="zh-CN" sz="1600" dirty="0" smtClean="0"/>
              <a:t>contexts in </a:t>
            </a:r>
            <a:r>
              <a:rPr lang="en-US" altLang="zh-CN" sz="1600" dirty="0"/>
              <a:t>which it appears. </a:t>
            </a:r>
          </a:p>
          <a:p>
            <a:pPr marL="180000" indent="-324000">
              <a:lnSpc>
                <a:spcPct val="150000"/>
              </a:lnSpc>
              <a:buClr>
                <a:schemeClr val="accent2"/>
              </a:buClr>
              <a:buFont typeface="Wingdings" panose="05000000000000000000" pitchFamily="2" charset="2"/>
              <a:buChar char="l"/>
            </a:pPr>
            <a:r>
              <a:rPr lang="en-US" altLang="zh-CN" sz="2000" dirty="0" smtClean="0">
                <a:cs typeface="+mn-ea"/>
                <a:sym typeface="+mn-lt"/>
              </a:rPr>
              <a:t>In this work, we propose to use </a:t>
            </a:r>
            <a:r>
              <a:rPr lang="en-US" altLang="zh-CN" sz="2000" b="1" dirty="0" smtClean="0">
                <a:cs typeface="+mn-ea"/>
                <a:sym typeface="+mn-lt"/>
              </a:rPr>
              <a:t>FOFE</a:t>
            </a:r>
            <a:r>
              <a:rPr lang="en-US" altLang="zh-CN" sz="2000" dirty="0">
                <a:cs typeface="+mn-ea"/>
                <a:sym typeface="+mn-lt"/>
              </a:rPr>
              <a:t> method to </a:t>
            </a:r>
            <a:r>
              <a:rPr lang="en-US" altLang="zh-CN" sz="2000" dirty="0" smtClean="0">
                <a:cs typeface="+mn-ea"/>
                <a:sym typeface="+mn-lt"/>
              </a:rPr>
              <a:t>encode </a:t>
            </a:r>
            <a:r>
              <a:rPr lang="en-US" altLang="zh-CN" sz="2000" dirty="0">
                <a:cs typeface="+mn-ea"/>
                <a:sym typeface="+mn-lt"/>
              </a:rPr>
              <a:t>the segment and its contexts into some fixed-size </a:t>
            </a:r>
            <a:r>
              <a:rPr lang="en-US" altLang="zh-CN" sz="2000" dirty="0" smtClean="0">
                <a:cs typeface="+mn-ea"/>
                <a:sym typeface="+mn-lt"/>
              </a:rPr>
              <a:t>representations. And </a:t>
            </a:r>
            <a:r>
              <a:rPr lang="en-US" altLang="zh-CN" sz="2000" dirty="0">
                <a:cs typeface="+mn-ea"/>
                <a:sym typeface="+mn-lt"/>
              </a:rPr>
              <a:t>then a </a:t>
            </a:r>
            <a:r>
              <a:rPr lang="en-US" altLang="zh-CN" sz="2000" dirty="0" smtClean="0">
                <a:cs typeface="+mn-ea"/>
                <a:sym typeface="+mn-lt"/>
              </a:rPr>
              <a:t>FFNN can </a:t>
            </a:r>
            <a:r>
              <a:rPr lang="en-US" altLang="zh-CN" sz="2000" dirty="0">
                <a:cs typeface="+mn-ea"/>
                <a:sym typeface="+mn-lt"/>
              </a:rPr>
              <a:t>be trained to make a precise </a:t>
            </a:r>
            <a:r>
              <a:rPr lang="en-US" altLang="zh-CN" sz="2000" dirty="0" smtClean="0">
                <a:cs typeface="+mn-ea"/>
                <a:sym typeface="+mn-lt"/>
              </a:rPr>
              <a:t>recognition for </a:t>
            </a:r>
            <a:r>
              <a:rPr lang="en-US" altLang="zh-CN" sz="2000" dirty="0">
                <a:cs typeface="+mn-ea"/>
                <a:sym typeface="+mn-lt"/>
              </a:rPr>
              <a:t>each individual word </a:t>
            </a:r>
            <a:r>
              <a:rPr lang="en-US" altLang="zh-CN" sz="2000" dirty="0" smtClean="0">
                <a:cs typeface="+mn-ea"/>
                <a:sym typeface="+mn-lt"/>
              </a:rPr>
              <a:t>segment.</a:t>
            </a:r>
          </a:p>
        </p:txBody>
      </p:sp>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10</a:t>
            </a:fld>
            <a:endParaRPr lang="zh-CN" altLang="en-US" sz="1400" dirty="0">
              <a:solidFill>
                <a:schemeClr val="bg1"/>
              </a:solidFill>
              <a:cs typeface="+mn-ea"/>
              <a:sym typeface="+mn-lt"/>
            </a:endParaRPr>
          </a:p>
        </p:txBody>
      </p:sp>
    </p:spTree>
    <p:extLst>
      <p:ext uri="{BB962C8B-B14F-4D97-AF65-F5344CB8AC3E}">
        <p14:creationId xmlns:p14="http://schemas.microsoft.com/office/powerpoint/2010/main" val="2375639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en-US" altLang="zh-CN" sz="2800" dirty="0">
                <a:solidFill>
                  <a:schemeClr val="bg1"/>
                </a:solidFill>
                <a:latin typeface="+mn-lt"/>
                <a:ea typeface="+mn-ea"/>
                <a:cs typeface="+mn-ea"/>
                <a:sym typeface="+mn-lt"/>
              </a:rPr>
              <a:t>FOFE-NER</a:t>
            </a:r>
            <a:endParaRPr lang="zh-CN" altLang="en-US" sz="2800" dirty="0" smtClean="0">
              <a:solidFill>
                <a:schemeClr val="bg1"/>
              </a:solidFill>
              <a:latin typeface="+mn-lt"/>
              <a:ea typeface="+mn-ea"/>
              <a:cs typeface="+mn-ea"/>
              <a:sym typeface="+mn-lt"/>
            </a:endParaRPr>
          </a:p>
        </p:txBody>
      </p:sp>
      <p:sp>
        <p:nvSpPr>
          <p:cNvPr id="5" name="内容占位符 1"/>
          <p:cNvSpPr>
            <a:spLocks noGrp="1"/>
          </p:cNvSpPr>
          <p:nvPr>
            <p:ph idx="1"/>
          </p:nvPr>
        </p:nvSpPr>
        <p:spPr>
          <a:xfrm>
            <a:off x="228600" y="1333500"/>
            <a:ext cx="8661400" cy="4902200"/>
          </a:xfrm>
        </p:spPr>
        <p:txBody>
          <a:bodyPr>
            <a:normAutofit/>
          </a:bodyPr>
          <a:lstStyle/>
          <a:p>
            <a:pPr marL="180000" indent="-324000">
              <a:lnSpc>
                <a:spcPct val="150000"/>
              </a:lnSpc>
              <a:buClr>
                <a:schemeClr val="accent2"/>
              </a:buClr>
              <a:buFont typeface="Wingdings" panose="05000000000000000000" pitchFamily="2" charset="2"/>
              <a:buChar char="l"/>
            </a:pPr>
            <a:r>
              <a:rPr lang="en-US" altLang="zh-CN" sz="2000" dirty="0">
                <a:cs typeface="+mn-ea"/>
                <a:sym typeface="+mn-lt"/>
              </a:rPr>
              <a:t>In this work, we use FOFE to explore both word-level and character-level features for each fragment and its contexts</a:t>
            </a:r>
            <a:r>
              <a:rPr lang="en-US" altLang="zh-CN" sz="2000" dirty="0" smtClean="0">
                <a:cs typeface="+mn-ea"/>
                <a:sym typeface="+mn-lt"/>
              </a:rPr>
              <a:t>.</a:t>
            </a:r>
          </a:p>
          <a:p>
            <a:pPr marL="180000" indent="-324000">
              <a:lnSpc>
                <a:spcPct val="150000"/>
              </a:lnSpc>
              <a:buClr>
                <a:schemeClr val="accent2"/>
              </a:buClr>
              <a:buFont typeface="Wingdings" panose="05000000000000000000" pitchFamily="2" charset="2"/>
              <a:buChar char="l"/>
            </a:pPr>
            <a:r>
              <a:rPr lang="en-US" altLang="zh-CN" sz="2000" dirty="0"/>
              <a:t>Word-level Features</a:t>
            </a:r>
            <a:endParaRPr lang="en-US" altLang="zh-CN" sz="2000" dirty="0" smtClean="0">
              <a:cs typeface="+mn-ea"/>
              <a:sym typeface="+mn-lt"/>
            </a:endParaRPr>
          </a:p>
          <a:p>
            <a:pPr marL="656100" lvl="1" indent="-342900">
              <a:lnSpc>
                <a:spcPct val="150000"/>
              </a:lnSpc>
              <a:buClr>
                <a:schemeClr val="accent2"/>
              </a:buClr>
              <a:buFont typeface="Wingdings" panose="05000000000000000000" pitchFamily="2" charset="2"/>
              <a:buChar char="u"/>
            </a:pPr>
            <a:r>
              <a:rPr lang="en-US" altLang="zh-CN" sz="1600" dirty="0" smtClean="0">
                <a:cs typeface="+mn-ea"/>
                <a:sym typeface="+mn-lt"/>
              </a:rPr>
              <a:t>Initialized by </a:t>
            </a:r>
            <a:r>
              <a:rPr lang="en-US" altLang="zh-CN" sz="1600" dirty="0">
                <a:cs typeface="+mn-ea"/>
                <a:sym typeface="+mn-lt"/>
              </a:rPr>
              <a:t>word </a:t>
            </a:r>
            <a:r>
              <a:rPr lang="en-US" altLang="zh-CN" sz="1600" dirty="0" err="1">
                <a:cs typeface="+mn-ea"/>
                <a:sym typeface="+mn-lt"/>
              </a:rPr>
              <a:t>embeddings</a:t>
            </a:r>
            <a:r>
              <a:rPr lang="en-US" altLang="zh-CN" sz="1600" dirty="0">
                <a:cs typeface="+mn-ea"/>
                <a:sym typeface="+mn-lt"/>
              </a:rPr>
              <a:t> trained by </a:t>
            </a:r>
            <a:r>
              <a:rPr lang="en-US" altLang="zh-CN" sz="1600" dirty="0" err="1" smtClean="0">
                <a:cs typeface="+mn-ea"/>
                <a:sym typeface="+mn-lt"/>
              </a:rPr>
              <a:t>word2vec</a:t>
            </a:r>
            <a:endParaRPr lang="en-US" altLang="zh-CN" sz="1600" dirty="0" smtClean="0">
              <a:cs typeface="+mn-ea"/>
              <a:sym typeface="+mn-lt"/>
            </a:endParaRPr>
          </a:p>
          <a:p>
            <a:pPr marL="198900" indent="-342900">
              <a:lnSpc>
                <a:spcPct val="150000"/>
              </a:lnSpc>
              <a:buClr>
                <a:schemeClr val="accent2"/>
              </a:buClr>
              <a:buFont typeface="Wingdings" panose="05000000000000000000" pitchFamily="2" charset="2"/>
              <a:buChar char="l"/>
            </a:pPr>
            <a:r>
              <a:rPr lang="en-US" altLang="zh-CN" sz="2000" dirty="0"/>
              <a:t>Character-level </a:t>
            </a:r>
            <a:r>
              <a:rPr lang="en-US" altLang="zh-CN" sz="2000" dirty="0" smtClean="0"/>
              <a:t>Features</a:t>
            </a:r>
          </a:p>
          <a:p>
            <a:pPr marL="656100" lvl="1" indent="-342900">
              <a:lnSpc>
                <a:spcPct val="150000"/>
              </a:lnSpc>
              <a:buClr>
                <a:schemeClr val="accent2"/>
              </a:buClr>
              <a:buFont typeface="Wingdings" panose="05000000000000000000" pitchFamily="2" charset="2"/>
              <a:buChar char="l"/>
            </a:pPr>
            <a:r>
              <a:rPr lang="en-US" altLang="zh-CN" sz="1600" dirty="0">
                <a:cs typeface="+mn-ea"/>
                <a:sym typeface="+mn-lt"/>
              </a:rPr>
              <a:t>to further model its </a:t>
            </a:r>
            <a:r>
              <a:rPr lang="en-US" altLang="zh-CN" sz="1600" dirty="0" smtClean="0">
                <a:cs typeface="+mn-ea"/>
                <a:sym typeface="+mn-lt"/>
              </a:rPr>
              <a:t>morphological structure</a:t>
            </a:r>
          </a:p>
          <a:p>
            <a:pPr marL="656100" lvl="1" indent="-342900">
              <a:lnSpc>
                <a:spcPct val="150000"/>
              </a:lnSpc>
              <a:buClr>
                <a:schemeClr val="accent2"/>
              </a:buClr>
              <a:buFont typeface="Wingdings" panose="05000000000000000000" pitchFamily="2" charset="2"/>
              <a:buChar char="l"/>
            </a:pPr>
            <a:r>
              <a:rPr lang="en-US" altLang="zh-CN" sz="1600" dirty="0">
                <a:cs typeface="+mn-ea"/>
                <a:sym typeface="+mn-lt"/>
              </a:rPr>
              <a:t>character </a:t>
            </a:r>
            <a:r>
              <a:rPr lang="en-US" altLang="zh-CN" sz="1600" dirty="0" smtClean="0">
                <a:cs typeface="+mn-ea"/>
                <a:sym typeface="+mn-lt"/>
              </a:rPr>
              <a:t>embedding is </a:t>
            </a:r>
            <a:r>
              <a:rPr lang="en-US" altLang="zh-CN" sz="1600" dirty="0">
                <a:cs typeface="+mn-ea"/>
                <a:sym typeface="+mn-lt"/>
              </a:rPr>
              <a:t>randomly initialized and </a:t>
            </a:r>
            <a:r>
              <a:rPr lang="en-US" altLang="zh-CN" sz="1600" dirty="0" smtClean="0">
                <a:cs typeface="+mn-ea"/>
                <a:sym typeface="+mn-lt"/>
              </a:rPr>
              <a:t>fine-tuned during </a:t>
            </a:r>
            <a:r>
              <a:rPr lang="en-US" altLang="zh-CN" sz="1600" dirty="0">
                <a:cs typeface="+mn-ea"/>
                <a:sym typeface="+mn-lt"/>
              </a:rPr>
              <a:t>model training</a:t>
            </a:r>
            <a:r>
              <a:rPr lang="en-US" altLang="zh-CN" sz="1600" dirty="0" smtClean="0">
                <a:cs typeface="+mn-ea"/>
                <a:sym typeface="+mn-lt"/>
              </a:rPr>
              <a:t>.</a:t>
            </a:r>
          </a:p>
          <a:p>
            <a:pPr marL="656100" lvl="1" indent="-342900">
              <a:lnSpc>
                <a:spcPct val="150000"/>
              </a:lnSpc>
              <a:buClr>
                <a:schemeClr val="accent2"/>
              </a:buClr>
              <a:buFont typeface="Wingdings" panose="05000000000000000000" pitchFamily="2" charset="2"/>
              <a:buChar char="l"/>
            </a:pPr>
            <a:r>
              <a:rPr lang="zh-CN" altLang="en-US" sz="1600" dirty="0">
                <a:cs typeface="+mn-ea"/>
                <a:sym typeface="+mn-lt"/>
              </a:rPr>
              <a:t>双向</a:t>
            </a:r>
          </a:p>
        </p:txBody>
      </p:sp>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11</a:t>
            </a:fld>
            <a:endParaRPr lang="zh-CN" altLang="en-US" sz="1400" dirty="0">
              <a:solidFill>
                <a:schemeClr val="bg1"/>
              </a:solidFill>
              <a:cs typeface="+mn-ea"/>
              <a:sym typeface="+mn-lt"/>
            </a:endParaRPr>
          </a:p>
        </p:txBody>
      </p:sp>
    </p:spTree>
    <p:extLst>
      <p:ext uri="{BB962C8B-B14F-4D97-AF65-F5344CB8AC3E}">
        <p14:creationId xmlns:p14="http://schemas.microsoft.com/office/powerpoint/2010/main" val="3799213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zh-CN" altLang="en-US" sz="2800" dirty="0" smtClean="0">
                <a:solidFill>
                  <a:schemeClr val="bg1"/>
                </a:solidFill>
                <a:latin typeface="+mn-lt"/>
                <a:ea typeface="+mn-ea"/>
                <a:cs typeface="+mn-ea"/>
                <a:sym typeface="+mn-lt"/>
              </a:rPr>
              <a:t>模型优点</a:t>
            </a:r>
            <a:endParaRPr lang="zh-CN" altLang="en-US" sz="2800" dirty="0" smtClean="0">
              <a:solidFill>
                <a:schemeClr val="bg1"/>
              </a:solidFill>
              <a:latin typeface="+mn-lt"/>
              <a:ea typeface="+mn-ea"/>
              <a:cs typeface="+mn-ea"/>
              <a:sym typeface="+mn-lt"/>
            </a:endParaRPr>
          </a:p>
        </p:txBody>
      </p:sp>
      <p:sp>
        <p:nvSpPr>
          <p:cNvPr id="5" name="内容占位符 1"/>
          <p:cNvSpPr>
            <a:spLocks noGrp="1"/>
          </p:cNvSpPr>
          <p:nvPr>
            <p:ph idx="1"/>
          </p:nvPr>
        </p:nvSpPr>
        <p:spPr>
          <a:xfrm>
            <a:off x="228600" y="1333500"/>
            <a:ext cx="8661400" cy="4902200"/>
          </a:xfrm>
        </p:spPr>
        <p:txBody>
          <a:bodyPr>
            <a:normAutofit/>
          </a:bodyPr>
          <a:lstStyle/>
          <a:p>
            <a:pPr marL="180000" indent="-324000">
              <a:lnSpc>
                <a:spcPct val="150000"/>
              </a:lnSpc>
              <a:buClr>
                <a:schemeClr val="accent2"/>
              </a:buClr>
              <a:buFont typeface="Wingdings" panose="05000000000000000000" pitchFamily="2" charset="2"/>
              <a:buChar char="l"/>
            </a:pPr>
            <a:r>
              <a:rPr lang="en-US" altLang="zh-CN" sz="2000" dirty="0"/>
              <a:t>Firstly, </a:t>
            </a:r>
            <a:r>
              <a:rPr lang="en-US" altLang="zh-CN" sz="2000" dirty="0" smtClean="0"/>
              <a:t>feature engineering </a:t>
            </a:r>
            <a:r>
              <a:rPr lang="en-US" altLang="zh-CN" sz="2000" dirty="0"/>
              <a:t>is almost eliminated</a:t>
            </a:r>
            <a:r>
              <a:rPr lang="en-US" altLang="zh-CN" sz="2000" dirty="0" smtClean="0"/>
              <a:t>.</a:t>
            </a:r>
          </a:p>
          <a:p>
            <a:pPr marL="180000" indent="-324000">
              <a:lnSpc>
                <a:spcPct val="150000"/>
              </a:lnSpc>
              <a:buClr>
                <a:schemeClr val="accent2"/>
              </a:buClr>
              <a:buFont typeface="Wingdings" panose="05000000000000000000" pitchFamily="2" charset="2"/>
              <a:buChar char="l"/>
            </a:pPr>
            <a:r>
              <a:rPr lang="en-US" altLang="zh-CN" sz="2000" dirty="0" smtClean="0">
                <a:cs typeface="+mn-ea"/>
                <a:sym typeface="+mn-lt"/>
              </a:rPr>
              <a:t>Secondly, under </a:t>
            </a:r>
            <a:r>
              <a:rPr lang="en-US" altLang="zh-CN" sz="2000" dirty="0">
                <a:cs typeface="+mn-ea"/>
                <a:sym typeface="+mn-lt"/>
              </a:rPr>
              <a:t>this local detection framework, nested </a:t>
            </a:r>
            <a:r>
              <a:rPr lang="en-US" altLang="zh-CN" sz="2000" dirty="0" smtClean="0">
                <a:cs typeface="+mn-ea"/>
                <a:sym typeface="+mn-lt"/>
              </a:rPr>
              <a:t>mention is </a:t>
            </a:r>
            <a:r>
              <a:rPr lang="en-US" altLang="zh-CN" sz="2000" dirty="0">
                <a:cs typeface="+mn-ea"/>
                <a:sym typeface="+mn-lt"/>
              </a:rPr>
              <a:t>handled with little modification</a:t>
            </a:r>
            <a:r>
              <a:rPr lang="en-US" altLang="zh-CN" sz="2000" dirty="0" smtClean="0">
                <a:cs typeface="+mn-ea"/>
                <a:sym typeface="+mn-lt"/>
              </a:rPr>
              <a:t>.</a:t>
            </a:r>
          </a:p>
          <a:p>
            <a:pPr marL="180000" indent="-324000">
              <a:lnSpc>
                <a:spcPct val="150000"/>
              </a:lnSpc>
              <a:buClr>
                <a:schemeClr val="accent2"/>
              </a:buClr>
              <a:buFont typeface="Wingdings" panose="05000000000000000000" pitchFamily="2" charset="2"/>
              <a:buChar char="l"/>
            </a:pPr>
            <a:r>
              <a:rPr lang="en-US" altLang="zh-CN" sz="2000" dirty="0">
                <a:cs typeface="+mn-ea"/>
                <a:sym typeface="+mn-lt"/>
              </a:rPr>
              <a:t>Next, </a:t>
            </a:r>
            <a:r>
              <a:rPr lang="en-US" altLang="zh-CN" sz="2000" dirty="0" smtClean="0">
                <a:cs typeface="+mn-ea"/>
                <a:sym typeface="+mn-lt"/>
              </a:rPr>
              <a:t>it makes </a:t>
            </a:r>
            <a:r>
              <a:rPr lang="en-US" altLang="zh-CN" sz="2000" dirty="0">
                <a:cs typeface="+mn-ea"/>
                <a:sym typeface="+mn-lt"/>
              </a:rPr>
              <a:t>better use of partially-labeled </a:t>
            </a:r>
            <a:r>
              <a:rPr lang="en-US" altLang="zh-CN" sz="2000" dirty="0" smtClean="0">
                <a:cs typeface="+mn-ea"/>
                <a:sym typeface="+mn-lt"/>
              </a:rPr>
              <a:t>data</a:t>
            </a:r>
          </a:p>
          <a:p>
            <a:pPr marL="180000" indent="-324000">
              <a:lnSpc>
                <a:spcPct val="150000"/>
              </a:lnSpc>
              <a:buClr>
                <a:schemeClr val="accent2"/>
              </a:buClr>
              <a:buFont typeface="Wingdings" panose="05000000000000000000" pitchFamily="2" charset="2"/>
              <a:buChar char="l"/>
            </a:pPr>
            <a:r>
              <a:rPr lang="en-US" altLang="zh-CN" sz="2000" dirty="0"/>
              <a:t>At last, due to the simplicity of FOFE, simple neural networks, such as </a:t>
            </a:r>
            <a:r>
              <a:rPr lang="en-US" altLang="zh-CN" sz="2000" dirty="0" smtClean="0"/>
              <a:t>multilayer </a:t>
            </a:r>
            <a:r>
              <a:rPr lang="en-US" altLang="zh-CN" sz="2000" dirty="0" err="1" smtClean="0"/>
              <a:t>perceptrons</a:t>
            </a:r>
            <a:r>
              <a:rPr lang="en-US" altLang="zh-CN" sz="2000" dirty="0"/>
              <a:t>, </a:t>
            </a:r>
            <a:r>
              <a:rPr lang="en-US" altLang="zh-CN" sz="2000" dirty="0"/>
              <a:t>much faster to train and easier to tune</a:t>
            </a:r>
            <a:r>
              <a:rPr lang="en-US" altLang="zh-CN" sz="2000" dirty="0" smtClean="0"/>
              <a:t>.</a:t>
            </a:r>
          </a:p>
          <a:p>
            <a:pPr marL="180000" indent="-324000">
              <a:lnSpc>
                <a:spcPct val="150000"/>
              </a:lnSpc>
              <a:buClr>
                <a:schemeClr val="accent2"/>
              </a:buClr>
              <a:buFont typeface="Wingdings" panose="05000000000000000000" pitchFamily="2" charset="2"/>
              <a:buChar char="l"/>
            </a:pPr>
            <a:endParaRPr lang="en-US" altLang="zh-CN" sz="2000" dirty="0"/>
          </a:p>
        </p:txBody>
      </p:sp>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2017/8/7</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12</a:t>
            </a:fld>
            <a:endParaRPr lang="zh-CN" altLang="en-US" sz="1400" dirty="0">
              <a:solidFill>
                <a:schemeClr val="bg1"/>
              </a:solidFill>
              <a:cs typeface="+mn-ea"/>
              <a:sym typeface="+mn-lt"/>
            </a:endParaRPr>
          </a:p>
        </p:txBody>
      </p:sp>
    </p:spTree>
    <p:extLst>
      <p:ext uri="{BB962C8B-B14F-4D97-AF65-F5344CB8AC3E}">
        <p14:creationId xmlns:p14="http://schemas.microsoft.com/office/powerpoint/2010/main" val="3405496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fontScale="90000"/>
          </a:bodyPr>
          <a:lstStyle/>
          <a:p>
            <a:r>
              <a:rPr lang="en-US" altLang="zh-CN" sz="2800" dirty="0">
                <a:solidFill>
                  <a:schemeClr val="bg1"/>
                </a:solidFill>
                <a:latin typeface="+mn-lt"/>
                <a:ea typeface="+mn-ea"/>
                <a:cs typeface="+mn-ea"/>
                <a:sym typeface="+mn-lt"/>
              </a:rPr>
              <a:t>Training and Decoding Algorithm</a:t>
            </a:r>
            <a:endParaRPr lang="zh-CN" altLang="en-US" sz="2800" dirty="0" smtClean="0">
              <a:solidFill>
                <a:schemeClr val="bg1"/>
              </a:solidFill>
              <a:latin typeface="+mn-lt"/>
              <a:ea typeface="+mn-ea"/>
              <a:cs typeface="+mn-ea"/>
              <a:sym typeface="+mn-lt"/>
            </a:endParaRPr>
          </a:p>
        </p:txBody>
      </p:sp>
      <p:pic>
        <p:nvPicPr>
          <p:cNvPr id="2" name="内容占位符 1"/>
          <p:cNvPicPr>
            <a:picLocks noGrp="1" noChangeAspect="1"/>
          </p:cNvPicPr>
          <p:nvPr>
            <p:ph idx="1"/>
          </p:nvPr>
        </p:nvPicPr>
        <p:blipFill>
          <a:blip r:embed="rId4"/>
          <a:stretch>
            <a:fillRect/>
          </a:stretch>
        </p:blipFill>
        <p:spPr>
          <a:xfrm>
            <a:off x="1721205" y="2589362"/>
            <a:ext cx="5676190" cy="2390476"/>
          </a:xfrm>
          <a:prstGeom prst="rect">
            <a:avLst/>
          </a:prstGeom>
        </p:spPr>
      </p:pic>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13</a:t>
            </a:fld>
            <a:endParaRPr lang="zh-CN" altLang="en-US" sz="1400" dirty="0">
              <a:solidFill>
                <a:schemeClr val="bg1"/>
              </a:solidFill>
              <a:cs typeface="+mn-ea"/>
              <a:sym typeface="+mn-lt"/>
            </a:endParaRPr>
          </a:p>
        </p:txBody>
      </p:sp>
    </p:spTree>
    <p:extLst>
      <p:ext uri="{BB962C8B-B14F-4D97-AF65-F5344CB8AC3E}">
        <p14:creationId xmlns:p14="http://schemas.microsoft.com/office/powerpoint/2010/main" val="2958950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fontScale="90000"/>
          </a:bodyPr>
          <a:lstStyle/>
          <a:p>
            <a:r>
              <a:rPr lang="en-US" altLang="zh-CN" sz="2800" dirty="0">
                <a:solidFill>
                  <a:schemeClr val="bg1"/>
                </a:solidFill>
                <a:cs typeface="+mn-ea"/>
                <a:sym typeface="+mn-lt"/>
              </a:rPr>
              <a:t>Training and Decoding Algorithm</a:t>
            </a:r>
            <a:endParaRPr lang="zh-CN" altLang="en-US" sz="2800" dirty="0" smtClean="0">
              <a:solidFill>
                <a:schemeClr val="bg1"/>
              </a:solidFill>
              <a:latin typeface="+mn-lt"/>
              <a:ea typeface="+mn-ea"/>
              <a:cs typeface="+mn-ea"/>
              <a:sym typeface="+mn-lt"/>
            </a:endParaRPr>
          </a:p>
        </p:txBody>
      </p:sp>
      <p:pic>
        <p:nvPicPr>
          <p:cNvPr id="2" name="内容占位符 1"/>
          <p:cNvPicPr>
            <a:picLocks noGrp="1" noChangeAspect="1"/>
          </p:cNvPicPr>
          <p:nvPr>
            <p:ph idx="1"/>
          </p:nvPr>
        </p:nvPicPr>
        <p:blipFill>
          <a:blip r:embed="rId4"/>
          <a:stretch>
            <a:fillRect/>
          </a:stretch>
        </p:blipFill>
        <p:spPr>
          <a:xfrm>
            <a:off x="1745014" y="1340133"/>
            <a:ext cx="5647619" cy="3123809"/>
          </a:xfrm>
          <a:prstGeom prst="rect">
            <a:avLst/>
          </a:prstGeom>
        </p:spPr>
      </p:pic>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14</a:t>
            </a:fld>
            <a:endParaRPr lang="zh-CN" altLang="en-US" sz="1400" dirty="0">
              <a:solidFill>
                <a:schemeClr val="bg1"/>
              </a:solidFill>
              <a:cs typeface="+mn-ea"/>
              <a:sym typeface="+mn-lt"/>
            </a:endParaRPr>
          </a:p>
        </p:txBody>
      </p:sp>
      <p:pic>
        <p:nvPicPr>
          <p:cNvPr id="3" name="图片 2"/>
          <p:cNvPicPr>
            <a:picLocks noChangeAspect="1"/>
          </p:cNvPicPr>
          <p:nvPr/>
        </p:nvPicPr>
        <p:blipFill>
          <a:blip r:embed="rId5"/>
          <a:stretch>
            <a:fillRect/>
          </a:stretch>
        </p:blipFill>
        <p:spPr>
          <a:xfrm>
            <a:off x="1745014" y="4660545"/>
            <a:ext cx="5638095" cy="1400000"/>
          </a:xfrm>
          <a:prstGeom prst="rect">
            <a:avLst/>
          </a:prstGeom>
        </p:spPr>
      </p:pic>
    </p:spTree>
    <p:extLst>
      <p:ext uri="{BB962C8B-B14F-4D97-AF65-F5344CB8AC3E}">
        <p14:creationId xmlns:p14="http://schemas.microsoft.com/office/powerpoint/2010/main" val="3144819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en-US" altLang="zh-CN" sz="2800" dirty="0">
                <a:solidFill>
                  <a:schemeClr val="bg1"/>
                </a:solidFill>
                <a:cs typeface="+mn-ea"/>
                <a:sym typeface="+mn-lt"/>
              </a:rPr>
              <a:t>post-processing methods</a:t>
            </a:r>
            <a:endParaRPr lang="zh-CN" altLang="en-US" sz="2800" dirty="0" smtClean="0">
              <a:solidFill>
                <a:schemeClr val="bg1"/>
              </a:solidFill>
              <a:latin typeface="+mn-lt"/>
              <a:ea typeface="+mn-ea"/>
              <a:cs typeface="+mn-ea"/>
              <a:sym typeface="+mn-lt"/>
            </a:endParaRPr>
          </a:p>
        </p:txBody>
      </p:sp>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15</a:t>
            </a:fld>
            <a:endParaRPr lang="zh-CN" altLang="en-US" sz="1400" dirty="0">
              <a:solidFill>
                <a:schemeClr val="bg1"/>
              </a:solidFill>
              <a:cs typeface="+mn-ea"/>
              <a:sym typeface="+mn-lt"/>
            </a:endParaRPr>
          </a:p>
        </p:txBody>
      </p:sp>
      <p:pic>
        <p:nvPicPr>
          <p:cNvPr id="7" name="图片 6"/>
          <p:cNvPicPr>
            <a:picLocks noChangeAspect="1"/>
          </p:cNvPicPr>
          <p:nvPr/>
        </p:nvPicPr>
        <p:blipFill>
          <a:blip r:embed="rId4"/>
          <a:stretch>
            <a:fillRect/>
          </a:stretch>
        </p:blipFill>
        <p:spPr>
          <a:xfrm>
            <a:off x="1752952" y="1667095"/>
            <a:ext cx="5638095" cy="3523809"/>
          </a:xfrm>
          <a:prstGeom prst="rect">
            <a:avLst/>
          </a:prstGeom>
        </p:spPr>
      </p:pic>
    </p:spTree>
    <p:extLst>
      <p:ext uri="{BB962C8B-B14F-4D97-AF65-F5344CB8AC3E}">
        <p14:creationId xmlns:p14="http://schemas.microsoft.com/office/powerpoint/2010/main" val="1618868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zh-CN" altLang="en-US" sz="2800" dirty="0" smtClean="0">
                <a:solidFill>
                  <a:schemeClr val="bg1"/>
                </a:solidFill>
                <a:latin typeface="+mn-lt"/>
                <a:ea typeface="+mn-ea"/>
                <a:cs typeface="+mn-ea"/>
                <a:sym typeface="+mn-lt"/>
              </a:rPr>
              <a:t>后处理举例</a:t>
            </a:r>
            <a:endParaRPr lang="zh-CN" altLang="en-US" sz="2800" dirty="0" smtClean="0">
              <a:solidFill>
                <a:schemeClr val="bg1"/>
              </a:solidFill>
              <a:latin typeface="+mn-lt"/>
              <a:ea typeface="+mn-ea"/>
              <a:cs typeface="+mn-ea"/>
              <a:sym typeface="+mn-lt"/>
            </a:endParaRPr>
          </a:p>
        </p:txBody>
      </p:sp>
      <p:pic>
        <p:nvPicPr>
          <p:cNvPr id="9" name="内容占位符 8"/>
          <p:cNvPicPr>
            <a:picLocks noGrp="1" noChangeAspect="1"/>
          </p:cNvPicPr>
          <p:nvPr>
            <p:ph idx="1"/>
          </p:nvPr>
        </p:nvPicPr>
        <p:blipFill>
          <a:blip r:embed="rId4"/>
          <a:stretch>
            <a:fillRect/>
          </a:stretch>
        </p:blipFill>
        <p:spPr>
          <a:xfrm>
            <a:off x="1635490" y="3060790"/>
            <a:ext cx="5847619" cy="1447619"/>
          </a:xfrm>
          <a:prstGeom prst="rect">
            <a:avLst/>
          </a:prstGeom>
        </p:spPr>
      </p:pic>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16</a:t>
            </a:fld>
            <a:endParaRPr lang="zh-CN" altLang="en-US" sz="1400" dirty="0">
              <a:solidFill>
                <a:schemeClr val="bg1"/>
              </a:solidFill>
              <a:cs typeface="+mn-ea"/>
              <a:sym typeface="+mn-lt"/>
            </a:endParaRPr>
          </a:p>
        </p:txBody>
      </p:sp>
    </p:spTree>
    <p:extLst>
      <p:ext uri="{BB962C8B-B14F-4D97-AF65-F5344CB8AC3E}">
        <p14:creationId xmlns:p14="http://schemas.microsoft.com/office/powerpoint/2010/main" val="1156611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en-US" altLang="zh-CN" sz="2800" dirty="0">
                <a:solidFill>
                  <a:schemeClr val="bg1"/>
                </a:solidFill>
                <a:latin typeface="+mn-lt"/>
                <a:ea typeface="+mn-ea"/>
                <a:cs typeface="+mn-ea"/>
                <a:sym typeface="+mn-lt"/>
              </a:rPr>
              <a:t>Second-Pass Augmentation</a:t>
            </a:r>
            <a:endParaRPr lang="zh-CN" altLang="en-US" sz="2800" dirty="0" smtClean="0">
              <a:solidFill>
                <a:schemeClr val="bg1"/>
              </a:solidFill>
              <a:latin typeface="+mn-lt"/>
              <a:ea typeface="+mn-ea"/>
              <a:cs typeface="+mn-ea"/>
              <a:sym typeface="+mn-lt"/>
            </a:endParaRPr>
          </a:p>
        </p:txBody>
      </p:sp>
      <p:pic>
        <p:nvPicPr>
          <p:cNvPr id="2" name="内容占位符 1"/>
          <p:cNvPicPr>
            <a:picLocks noGrp="1" noChangeAspect="1"/>
          </p:cNvPicPr>
          <p:nvPr>
            <p:ph idx="1"/>
          </p:nvPr>
        </p:nvPicPr>
        <p:blipFill>
          <a:blip r:embed="rId4"/>
          <a:stretch>
            <a:fillRect/>
          </a:stretch>
        </p:blipFill>
        <p:spPr>
          <a:xfrm>
            <a:off x="1692633" y="1884600"/>
            <a:ext cx="5733333" cy="3800000"/>
          </a:xfrm>
          <a:prstGeom prst="rect">
            <a:avLst/>
          </a:prstGeom>
        </p:spPr>
      </p:pic>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17</a:t>
            </a:fld>
            <a:endParaRPr lang="zh-CN" altLang="en-US" sz="1400" dirty="0">
              <a:solidFill>
                <a:schemeClr val="bg1"/>
              </a:solidFill>
              <a:cs typeface="+mn-ea"/>
              <a:sym typeface="+mn-lt"/>
            </a:endParaRPr>
          </a:p>
        </p:txBody>
      </p:sp>
    </p:spTree>
    <p:extLst>
      <p:ext uri="{BB962C8B-B14F-4D97-AF65-F5344CB8AC3E}">
        <p14:creationId xmlns:p14="http://schemas.microsoft.com/office/powerpoint/2010/main" val="3129934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en-US" altLang="zh-CN" sz="2800" dirty="0">
                <a:solidFill>
                  <a:schemeClr val="bg1"/>
                </a:solidFill>
                <a:latin typeface="+mn-lt"/>
                <a:ea typeface="+mn-ea"/>
                <a:cs typeface="+mn-ea"/>
                <a:sym typeface="+mn-lt"/>
              </a:rPr>
              <a:t>Experiments</a:t>
            </a:r>
            <a:endParaRPr lang="zh-CN" altLang="en-US" sz="2800" dirty="0" smtClean="0">
              <a:solidFill>
                <a:schemeClr val="bg1"/>
              </a:solidFill>
              <a:latin typeface="+mn-lt"/>
              <a:ea typeface="+mn-ea"/>
              <a:cs typeface="+mn-ea"/>
              <a:sym typeface="+mn-lt"/>
            </a:endParaRPr>
          </a:p>
        </p:txBody>
      </p:sp>
      <p:sp>
        <p:nvSpPr>
          <p:cNvPr id="5" name="内容占位符 1"/>
          <p:cNvSpPr>
            <a:spLocks noGrp="1"/>
          </p:cNvSpPr>
          <p:nvPr>
            <p:ph idx="1"/>
          </p:nvPr>
        </p:nvSpPr>
        <p:spPr>
          <a:xfrm>
            <a:off x="228600" y="1333500"/>
            <a:ext cx="8661400" cy="4902200"/>
          </a:xfrm>
        </p:spPr>
        <p:txBody>
          <a:bodyPr>
            <a:normAutofit/>
          </a:bodyPr>
          <a:lstStyle/>
          <a:p>
            <a:pPr marL="180000" indent="-324000">
              <a:lnSpc>
                <a:spcPct val="150000"/>
              </a:lnSpc>
              <a:buClr>
                <a:schemeClr val="accent2"/>
              </a:buClr>
              <a:buFont typeface="Wingdings" panose="05000000000000000000" pitchFamily="2" charset="2"/>
              <a:buChar char="l"/>
            </a:pPr>
            <a:r>
              <a:rPr lang="en-US" altLang="zh-CN" sz="2000" dirty="0" err="1"/>
              <a:t>CoNLL</a:t>
            </a:r>
            <a:r>
              <a:rPr lang="en-US" altLang="zh-CN" sz="2000" dirty="0"/>
              <a:t> 2003 NER </a:t>
            </a:r>
            <a:r>
              <a:rPr lang="en-US" altLang="zh-CN" sz="2000" dirty="0" smtClean="0"/>
              <a:t>task</a:t>
            </a:r>
          </a:p>
          <a:p>
            <a:pPr marL="180000" indent="-324000">
              <a:lnSpc>
                <a:spcPct val="150000"/>
              </a:lnSpc>
              <a:buClr>
                <a:schemeClr val="accent2"/>
              </a:buClr>
              <a:buFont typeface="Wingdings" panose="05000000000000000000" pitchFamily="2" charset="2"/>
              <a:buChar char="l"/>
            </a:pPr>
            <a:r>
              <a:rPr lang="en-US" altLang="zh-CN" sz="2000" dirty="0"/>
              <a:t>location (LOC), </a:t>
            </a:r>
            <a:r>
              <a:rPr lang="en-US" altLang="zh-CN" sz="2000" dirty="0" smtClean="0"/>
              <a:t>organization </a:t>
            </a:r>
            <a:r>
              <a:rPr lang="en-US" altLang="zh-CN" sz="2000" dirty="0"/>
              <a:t>(ORG), person (PER), and </a:t>
            </a:r>
            <a:r>
              <a:rPr lang="en-US" altLang="zh-CN" sz="2000" dirty="0" smtClean="0"/>
              <a:t>miscellaneous (MISC).</a:t>
            </a:r>
          </a:p>
          <a:p>
            <a:pPr marL="180000" indent="-324000">
              <a:lnSpc>
                <a:spcPct val="150000"/>
              </a:lnSpc>
              <a:buClr>
                <a:schemeClr val="accent2"/>
              </a:buClr>
              <a:buFont typeface="Wingdings" panose="05000000000000000000" pitchFamily="2" charset="2"/>
              <a:buChar char="l"/>
            </a:pPr>
            <a:endParaRPr lang="en-US" altLang="zh-CN" sz="2000" dirty="0"/>
          </a:p>
        </p:txBody>
      </p:sp>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18</a:t>
            </a:fld>
            <a:endParaRPr lang="zh-CN" altLang="en-US" sz="1400" dirty="0">
              <a:solidFill>
                <a:schemeClr val="bg1"/>
              </a:solidFill>
              <a:cs typeface="+mn-ea"/>
              <a:sym typeface="+mn-lt"/>
            </a:endParaRPr>
          </a:p>
        </p:txBody>
      </p:sp>
      <p:graphicFrame>
        <p:nvGraphicFramePr>
          <p:cNvPr id="2" name="表格 1"/>
          <p:cNvGraphicFramePr>
            <a:graphicFrameLocks noGrp="1"/>
          </p:cNvGraphicFramePr>
          <p:nvPr>
            <p:extLst>
              <p:ext uri="{D42A27DB-BD31-4B8C-83A1-F6EECF244321}">
                <p14:modId xmlns:p14="http://schemas.microsoft.com/office/powerpoint/2010/main" val="3899146429"/>
              </p:ext>
            </p:extLst>
          </p:nvPr>
        </p:nvGraphicFramePr>
        <p:xfrm>
          <a:off x="1511300" y="2999740"/>
          <a:ext cx="6096000" cy="3235960"/>
        </p:xfrm>
        <a:graphic>
          <a:graphicData uri="http://schemas.openxmlformats.org/drawingml/2006/table">
            <a:tbl>
              <a:tblPr firstRow="1" bandRow="1">
                <a:tableStyleId>{5C22544A-7EE6-4342-B048-85BDC9FD1C3A}</a:tableStyleId>
              </a:tblPr>
              <a:tblGrid>
                <a:gridCol w="3048000"/>
                <a:gridCol w="3048000"/>
              </a:tblGrid>
              <a:tr h="370840">
                <a:tc gridSpan="2">
                  <a:txBody>
                    <a:bodyPr/>
                    <a:lstStyle/>
                    <a:p>
                      <a:pPr algn="ctr"/>
                      <a:r>
                        <a:rPr lang="en-US" altLang="zh-CN" dirty="0" smtClean="0"/>
                        <a:t>hyper-parameters</a:t>
                      </a:r>
                      <a:endParaRPr lang="zh-CN" altLang="en-US" dirty="0"/>
                    </a:p>
                  </a:txBody>
                  <a:tcPr/>
                </a:tc>
                <a:tc hMerge="1">
                  <a:txBody>
                    <a:bodyPr/>
                    <a:lstStyle/>
                    <a:p>
                      <a:pPr algn="ctr"/>
                      <a:endParaRPr lang="zh-CN" altLang="en-US" dirty="0"/>
                    </a:p>
                  </a:txBody>
                  <a:tcPr/>
                </a:tc>
              </a:tr>
              <a:tr h="370840">
                <a:tc>
                  <a:txBody>
                    <a:bodyPr/>
                    <a:lstStyle/>
                    <a:p>
                      <a:r>
                        <a:rPr lang="en-US" altLang="zh-CN" dirty="0" smtClean="0"/>
                        <a:t>Learning rate</a:t>
                      </a:r>
                      <a:endParaRPr lang="zh-CN" altLang="en-US" dirty="0"/>
                    </a:p>
                  </a:txBody>
                  <a:tcPr/>
                </a:tc>
                <a:tc>
                  <a:txBody>
                    <a:bodyPr/>
                    <a:lstStyle/>
                    <a:p>
                      <a:r>
                        <a:rPr lang="en-US" altLang="zh-CN" dirty="0" smtClean="0"/>
                        <a:t>0.128 (</a:t>
                      </a:r>
                      <a:r>
                        <a:rPr lang="zh-CN" altLang="en-US" dirty="0" smtClean="0"/>
                        <a:t>每次迭代递减</a:t>
                      </a:r>
                      <a:r>
                        <a:rPr lang="en-US" altLang="zh-CN" dirty="0" smtClean="0"/>
                        <a:t>)</a:t>
                      </a:r>
                      <a:endParaRPr lang="zh-CN" altLang="en-US" dirty="0"/>
                    </a:p>
                  </a:txBody>
                  <a:tcPr/>
                </a:tc>
              </a:tr>
              <a:tr h="370840">
                <a:tc>
                  <a:txBody>
                    <a:bodyPr/>
                    <a:lstStyle/>
                    <a:p>
                      <a:r>
                        <a:rPr lang="en-US" altLang="zh-CN" dirty="0" smtClean="0"/>
                        <a:t>activation</a:t>
                      </a:r>
                      <a:endParaRPr lang="zh-CN" altLang="en-US" dirty="0"/>
                    </a:p>
                  </a:txBody>
                  <a:tcPr/>
                </a:tc>
                <a:tc>
                  <a:txBody>
                    <a:bodyPr/>
                    <a:lstStyle/>
                    <a:p>
                      <a:r>
                        <a:rPr lang="en-US" altLang="zh-CN" dirty="0" err="1" smtClean="0"/>
                        <a:t>ReLU</a:t>
                      </a:r>
                      <a:endParaRPr lang="zh-CN" altLang="en-US" dirty="0"/>
                    </a:p>
                  </a:txBody>
                  <a:tcPr/>
                </a:tc>
              </a:tr>
              <a:tr h="370840">
                <a:tc>
                  <a:txBody>
                    <a:bodyPr/>
                    <a:lstStyle/>
                    <a:p>
                      <a:r>
                        <a:rPr lang="en-US" altLang="zh-CN" dirty="0" smtClean="0"/>
                        <a:t>Character </a:t>
                      </a:r>
                      <a:r>
                        <a:rPr lang="en-US" altLang="zh-CN" dirty="0" err="1" smtClean="0"/>
                        <a:t>embeddings</a:t>
                      </a:r>
                      <a:endParaRPr lang="zh-CN" altLang="en-US" dirty="0"/>
                    </a:p>
                  </a:txBody>
                  <a:tcPr/>
                </a:tc>
                <a:tc>
                  <a:txBody>
                    <a:bodyPr/>
                    <a:lstStyle/>
                    <a:p>
                      <a:r>
                        <a:rPr lang="en-US" altLang="zh-CN" dirty="0" smtClean="0"/>
                        <a:t>64 dimensions</a:t>
                      </a:r>
                    </a:p>
                    <a:p>
                      <a:r>
                        <a:rPr lang="en-US" altLang="zh-CN" dirty="0" smtClean="0"/>
                        <a:t>randomly initialized</a:t>
                      </a:r>
                      <a:endParaRPr lang="zh-CN" altLang="en-US" dirty="0"/>
                    </a:p>
                  </a:txBody>
                  <a:tcPr/>
                </a:tc>
              </a:tr>
              <a:tr h="370840">
                <a:tc>
                  <a:txBody>
                    <a:bodyPr/>
                    <a:lstStyle/>
                    <a:p>
                      <a:r>
                        <a:rPr lang="en-US" altLang="zh-CN" dirty="0" smtClean="0"/>
                        <a:t>Dropout rate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0.4 (</a:t>
                      </a:r>
                      <a:r>
                        <a:rPr lang="zh-CN" altLang="en-US" dirty="0" smtClean="0"/>
                        <a:t>每次迭代递减</a:t>
                      </a:r>
                      <a:r>
                        <a:rPr lang="en-US" altLang="zh-CN" dirty="0" smtClean="0"/>
                        <a:t>)</a:t>
                      </a:r>
                      <a:endParaRPr lang="zh-CN" altLang="en-US" dirty="0"/>
                    </a:p>
                  </a:txBody>
                  <a:tcPr/>
                </a:tc>
              </a:tr>
              <a:tr h="370840">
                <a:tc>
                  <a:txBody>
                    <a:bodyPr/>
                    <a:lstStyle/>
                    <a:p>
                      <a:r>
                        <a:rPr lang="en-US" altLang="zh-CN" dirty="0" smtClean="0"/>
                        <a:t>Number of epochs</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128</a:t>
                      </a:r>
                      <a:endParaRPr lang="zh-CN" altLang="en-US" dirty="0"/>
                    </a:p>
                  </a:txBody>
                  <a:tcPr/>
                </a:tc>
              </a:tr>
              <a:tr h="370840">
                <a:tc>
                  <a:txBody>
                    <a:bodyPr/>
                    <a:lstStyle/>
                    <a:p>
                      <a:r>
                        <a:rPr lang="en-US" altLang="zh-CN" dirty="0" smtClean="0"/>
                        <a:t>word </a:t>
                      </a:r>
                      <a:r>
                        <a:rPr lang="en-US" altLang="zh-CN" dirty="0" err="1" smtClean="0"/>
                        <a:t>embeddings</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256 dimensions</a:t>
                      </a:r>
                      <a:endParaRPr lang="zh-CN" altLang="en-US" dirty="0"/>
                    </a:p>
                  </a:txBody>
                  <a:tcPr/>
                </a:tc>
              </a:tr>
              <a:tr h="370840">
                <a:tc>
                  <a:txBody>
                    <a:bodyPr/>
                    <a:lstStyle/>
                    <a:p>
                      <a:r>
                        <a:rPr lang="en-US" altLang="zh-CN" dirty="0" smtClean="0"/>
                        <a:t>Forgetting factor </a:t>
                      </a:r>
                      <a:r>
                        <a:rPr lang="el-GR" altLang="zh-CN" dirty="0" smtClean="0"/>
                        <a:t>α </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altLang="zh-CN" dirty="0" smtClean="0"/>
                        <a:t>α = 0.5</a:t>
                      </a:r>
                      <a:endParaRPr lang="zh-CN" altLang="en-US" dirty="0"/>
                    </a:p>
                  </a:txBody>
                  <a:tcPr/>
                </a:tc>
              </a:tr>
            </a:tbl>
          </a:graphicData>
        </a:graphic>
      </p:graphicFrame>
    </p:spTree>
    <p:extLst>
      <p:ext uri="{BB962C8B-B14F-4D97-AF65-F5344CB8AC3E}">
        <p14:creationId xmlns:p14="http://schemas.microsoft.com/office/powerpoint/2010/main" val="3389952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en-US" altLang="zh-CN" sz="2800" dirty="0">
                <a:solidFill>
                  <a:schemeClr val="bg1"/>
                </a:solidFill>
                <a:latin typeface="+mn-lt"/>
                <a:ea typeface="+mn-ea"/>
                <a:cs typeface="+mn-ea"/>
                <a:sym typeface="+mn-lt"/>
              </a:rPr>
              <a:t>Experiments</a:t>
            </a:r>
            <a:endParaRPr lang="zh-CN" altLang="en-US" sz="2800" dirty="0" smtClean="0">
              <a:solidFill>
                <a:schemeClr val="bg1"/>
              </a:solidFill>
              <a:latin typeface="+mn-lt"/>
              <a:ea typeface="+mn-ea"/>
              <a:cs typeface="+mn-ea"/>
              <a:sym typeface="+mn-lt"/>
            </a:endParaRPr>
          </a:p>
        </p:txBody>
      </p:sp>
      <p:pic>
        <p:nvPicPr>
          <p:cNvPr id="3" name="内容占位符 2"/>
          <p:cNvPicPr>
            <a:picLocks noGrp="1" noChangeAspect="1"/>
          </p:cNvPicPr>
          <p:nvPr>
            <p:ph idx="1"/>
          </p:nvPr>
        </p:nvPicPr>
        <p:blipFill>
          <a:blip r:embed="rId4"/>
          <a:stretch>
            <a:fillRect/>
          </a:stretch>
        </p:blipFill>
        <p:spPr>
          <a:xfrm>
            <a:off x="228600" y="2457278"/>
            <a:ext cx="8661400" cy="2654644"/>
          </a:xfrm>
          <a:prstGeom prst="rect">
            <a:avLst/>
          </a:prstGeom>
        </p:spPr>
      </p:pic>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19</a:t>
            </a:fld>
            <a:endParaRPr lang="zh-CN" altLang="en-US" sz="1400" dirty="0">
              <a:solidFill>
                <a:schemeClr val="bg1"/>
              </a:solidFill>
              <a:cs typeface="+mn-ea"/>
              <a:sym typeface="+mn-lt"/>
            </a:endParaRPr>
          </a:p>
        </p:txBody>
      </p:sp>
    </p:spTree>
    <p:extLst>
      <p:ext uri="{BB962C8B-B14F-4D97-AF65-F5344CB8AC3E}">
        <p14:creationId xmlns:p14="http://schemas.microsoft.com/office/powerpoint/2010/main" val="3795613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zh-CN" altLang="en-US" sz="2800" dirty="0">
                <a:solidFill>
                  <a:schemeClr val="bg1"/>
                </a:solidFill>
                <a:latin typeface="+mn-lt"/>
                <a:ea typeface="+mn-ea"/>
                <a:cs typeface="+mn-ea"/>
                <a:sym typeface="+mn-lt"/>
              </a:rPr>
              <a:t>摘要</a:t>
            </a:r>
            <a:endParaRPr lang="zh-CN" altLang="en-US" sz="2800" dirty="0" smtClean="0">
              <a:solidFill>
                <a:schemeClr val="bg1"/>
              </a:solidFill>
              <a:latin typeface="+mn-lt"/>
              <a:ea typeface="+mn-ea"/>
              <a:cs typeface="+mn-ea"/>
              <a:sym typeface="+mn-lt"/>
            </a:endParaRPr>
          </a:p>
        </p:txBody>
      </p:sp>
      <p:sp>
        <p:nvSpPr>
          <p:cNvPr id="5" name="内容占位符 1"/>
          <p:cNvSpPr>
            <a:spLocks noGrp="1"/>
          </p:cNvSpPr>
          <p:nvPr>
            <p:ph idx="1"/>
          </p:nvPr>
        </p:nvSpPr>
        <p:spPr>
          <a:xfrm>
            <a:off x="228600" y="1333500"/>
            <a:ext cx="8661400" cy="4902200"/>
          </a:xfrm>
        </p:spPr>
        <p:txBody>
          <a:bodyPr>
            <a:normAutofit/>
          </a:bodyPr>
          <a:lstStyle/>
          <a:p>
            <a:pPr marL="180000" indent="-324000">
              <a:lnSpc>
                <a:spcPct val="150000"/>
              </a:lnSpc>
              <a:buClr>
                <a:schemeClr val="accent2"/>
              </a:buClr>
              <a:buFont typeface="Wingdings" panose="05000000000000000000" pitchFamily="2" charset="2"/>
              <a:buChar char="l"/>
            </a:pPr>
            <a:r>
              <a:rPr lang="zh-CN" altLang="en-US" sz="2000" dirty="0"/>
              <a:t>该论文针对命名实体识别任务提出了一种新颖的解决方式</a:t>
            </a:r>
            <a:r>
              <a:rPr lang="zh-CN" altLang="en-US" sz="2000" dirty="0" smtClean="0"/>
              <a:t>，将序列标注问题转换为一</a:t>
            </a:r>
            <a:r>
              <a:rPr lang="zh-CN" altLang="en-US" sz="2000" dirty="0"/>
              <a:t>种</a:t>
            </a:r>
            <a:r>
              <a:rPr lang="zh-CN" altLang="en-US" sz="2000" dirty="0">
                <a:solidFill>
                  <a:srgbClr val="FF0000"/>
                </a:solidFill>
              </a:rPr>
              <a:t>对输入文本中的文本</a:t>
            </a:r>
            <a:r>
              <a:rPr lang="zh-CN" altLang="en-US" sz="2000" dirty="0" smtClean="0">
                <a:solidFill>
                  <a:srgbClr val="FF0000"/>
                </a:solidFill>
              </a:rPr>
              <a:t>片段进行分类</a:t>
            </a:r>
            <a:r>
              <a:rPr lang="zh-CN" altLang="en-US" sz="2000" dirty="0"/>
              <a:t>的方式识别实体</a:t>
            </a:r>
            <a:r>
              <a:rPr lang="zh-CN" altLang="en-US" sz="2000" dirty="0" smtClean="0"/>
              <a:t>。</a:t>
            </a:r>
            <a:endParaRPr lang="en-US" altLang="zh-CN" sz="2000" dirty="0" smtClean="0"/>
          </a:p>
          <a:p>
            <a:pPr marL="180000" indent="-324000">
              <a:lnSpc>
                <a:spcPct val="150000"/>
              </a:lnSpc>
              <a:buClr>
                <a:schemeClr val="accent2"/>
              </a:buClr>
              <a:buFont typeface="Wingdings" panose="05000000000000000000" pitchFamily="2" charset="2"/>
              <a:buChar char="l"/>
            </a:pPr>
            <a:r>
              <a:rPr lang="zh-CN" altLang="en-US" sz="2000" dirty="0" smtClean="0"/>
              <a:t>→ 通过</a:t>
            </a:r>
            <a:r>
              <a:rPr lang="zh-CN" altLang="en-US" sz="2000" dirty="0"/>
              <a:t>固定窗口的方式获得输入文本中的各片段，然后利用片段的上下文背景信息及片段本身信息对片段进行实体分类。该方法在几个公开的实体识别数据中获得了最优结果</a:t>
            </a:r>
            <a:r>
              <a:rPr lang="zh-CN" altLang="en-US" sz="2000" dirty="0" smtClean="0"/>
              <a:t>。</a:t>
            </a:r>
            <a:endParaRPr lang="en-US" altLang="zh-CN" sz="2000" dirty="0" smtClean="0"/>
          </a:p>
          <a:p>
            <a:pPr lvl="1">
              <a:lnSpc>
                <a:spcPct val="150000"/>
              </a:lnSpc>
              <a:buClr>
                <a:schemeClr val="accent2"/>
              </a:buClr>
              <a:buFont typeface="Wingdings" panose="05000000000000000000" pitchFamily="2" charset="2"/>
              <a:buChar char="Ø"/>
            </a:pPr>
            <a:r>
              <a:rPr lang="en-US" altLang="zh-CN" sz="1600" dirty="0" err="1">
                <a:cs typeface="+mn-ea"/>
              </a:rPr>
              <a:t>CoNLL</a:t>
            </a:r>
            <a:r>
              <a:rPr lang="en-US" altLang="zh-CN" sz="1600" dirty="0">
                <a:cs typeface="+mn-ea"/>
              </a:rPr>
              <a:t> 2003 NER task </a:t>
            </a:r>
          </a:p>
          <a:p>
            <a:pPr lvl="1">
              <a:lnSpc>
                <a:spcPct val="150000"/>
              </a:lnSpc>
              <a:buClr>
                <a:schemeClr val="accent2"/>
              </a:buClr>
              <a:buFont typeface="Wingdings" panose="05000000000000000000" pitchFamily="2" charset="2"/>
              <a:buChar char="Ø"/>
            </a:pPr>
            <a:r>
              <a:rPr lang="en-US" altLang="zh-CN" sz="1600" dirty="0">
                <a:cs typeface="+mn-ea"/>
              </a:rPr>
              <a:t>TAC-KBP2015 and TAC-KBP2016 Trilingual Entity Discovery and Linking (EDL) tasks</a:t>
            </a:r>
            <a:r>
              <a:rPr lang="en-US" altLang="zh-CN" sz="1600" dirty="0" smtClean="0">
                <a:cs typeface="+mn-ea"/>
              </a:rPr>
              <a:t>.</a:t>
            </a:r>
            <a:endParaRPr lang="en-US" altLang="zh-CN" sz="2000" dirty="0" smtClean="0"/>
          </a:p>
          <a:p>
            <a:pPr marL="180000" indent="-324000">
              <a:lnSpc>
                <a:spcPct val="150000"/>
              </a:lnSpc>
              <a:buClr>
                <a:schemeClr val="accent2"/>
              </a:buClr>
              <a:buFont typeface="Wingdings" panose="05000000000000000000" pitchFamily="2" charset="2"/>
              <a:buChar char="l"/>
            </a:pPr>
            <a:r>
              <a:rPr lang="en-US" altLang="zh-CN" sz="2000" dirty="0" smtClean="0">
                <a:cs typeface="+mn-ea"/>
                <a:sym typeface="+mn-lt"/>
              </a:rPr>
              <a:t>FOFE + FFNN</a:t>
            </a:r>
            <a:endParaRPr lang="en-US" altLang="zh-CN" sz="2000" dirty="0" smtClean="0"/>
          </a:p>
        </p:txBody>
      </p:sp>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2</a:t>
            </a:fld>
            <a:endParaRPr lang="zh-CN" altLang="en-US" sz="1400" dirty="0">
              <a:solidFill>
                <a:schemeClr val="bg1"/>
              </a:solidFill>
              <a:cs typeface="+mn-ea"/>
              <a:sym typeface="+mn-lt"/>
            </a:endParaRPr>
          </a:p>
        </p:txBody>
      </p:sp>
    </p:spTree>
    <p:extLst>
      <p:ext uri="{BB962C8B-B14F-4D97-AF65-F5344CB8AC3E}">
        <p14:creationId xmlns:p14="http://schemas.microsoft.com/office/powerpoint/2010/main" val="1610395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en-US" altLang="zh-CN" sz="2800" dirty="0">
                <a:solidFill>
                  <a:schemeClr val="bg1"/>
                </a:solidFill>
                <a:cs typeface="+mn-ea"/>
                <a:sym typeface="+mn-lt"/>
              </a:rPr>
              <a:t>KBP2015 EDL evaluation</a:t>
            </a:r>
            <a:endParaRPr lang="zh-CN" altLang="en-US" sz="2800" dirty="0" smtClean="0">
              <a:solidFill>
                <a:schemeClr val="bg1"/>
              </a:solidFill>
              <a:latin typeface="+mn-lt"/>
              <a:ea typeface="+mn-ea"/>
              <a:cs typeface="+mn-ea"/>
              <a:sym typeface="+mn-lt"/>
            </a:endParaRPr>
          </a:p>
        </p:txBody>
      </p:sp>
      <p:pic>
        <p:nvPicPr>
          <p:cNvPr id="2" name="内容占位符 1"/>
          <p:cNvPicPr>
            <a:picLocks noGrp="1" noChangeAspect="1"/>
          </p:cNvPicPr>
          <p:nvPr>
            <p:ph idx="1"/>
          </p:nvPr>
        </p:nvPicPr>
        <p:blipFill>
          <a:blip r:embed="rId4"/>
          <a:stretch>
            <a:fillRect/>
          </a:stretch>
        </p:blipFill>
        <p:spPr>
          <a:xfrm>
            <a:off x="1716443" y="1875076"/>
            <a:ext cx="5685714" cy="3819048"/>
          </a:xfrm>
          <a:prstGeom prst="rect">
            <a:avLst/>
          </a:prstGeom>
        </p:spPr>
      </p:pic>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20</a:t>
            </a:fld>
            <a:endParaRPr lang="zh-CN" altLang="en-US" sz="1400" dirty="0">
              <a:solidFill>
                <a:schemeClr val="bg1"/>
              </a:solidFill>
              <a:cs typeface="+mn-ea"/>
              <a:sym typeface="+mn-lt"/>
            </a:endParaRPr>
          </a:p>
        </p:txBody>
      </p:sp>
    </p:spTree>
    <p:extLst>
      <p:ext uri="{BB962C8B-B14F-4D97-AF65-F5344CB8AC3E}">
        <p14:creationId xmlns:p14="http://schemas.microsoft.com/office/powerpoint/2010/main" val="2841676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en-US" altLang="zh-CN" sz="2800" dirty="0">
                <a:solidFill>
                  <a:schemeClr val="bg1"/>
                </a:solidFill>
                <a:latin typeface="+mn-lt"/>
                <a:ea typeface="+mn-ea"/>
                <a:cs typeface="+mn-ea"/>
                <a:sym typeface="+mn-lt"/>
              </a:rPr>
              <a:t>KBP2016 trilingual EDL track</a:t>
            </a:r>
            <a:endParaRPr lang="zh-CN" altLang="en-US" sz="2800" dirty="0" smtClean="0">
              <a:solidFill>
                <a:schemeClr val="bg1"/>
              </a:solidFill>
              <a:latin typeface="+mn-lt"/>
              <a:ea typeface="+mn-ea"/>
              <a:cs typeface="+mn-ea"/>
              <a:sym typeface="+mn-lt"/>
            </a:endParaRPr>
          </a:p>
        </p:txBody>
      </p:sp>
      <p:pic>
        <p:nvPicPr>
          <p:cNvPr id="2" name="内容占位符 1"/>
          <p:cNvPicPr>
            <a:picLocks noGrp="1" noChangeAspect="1"/>
          </p:cNvPicPr>
          <p:nvPr>
            <p:ph idx="1"/>
          </p:nvPr>
        </p:nvPicPr>
        <p:blipFill>
          <a:blip r:embed="rId4"/>
          <a:stretch>
            <a:fillRect/>
          </a:stretch>
        </p:blipFill>
        <p:spPr>
          <a:xfrm>
            <a:off x="228600" y="2971925"/>
            <a:ext cx="8661400" cy="1625349"/>
          </a:xfrm>
          <a:prstGeom prst="rect">
            <a:avLst/>
          </a:prstGeom>
        </p:spPr>
      </p:pic>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21</a:t>
            </a:fld>
            <a:endParaRPr lang="zh-CN" altLang="en-US" sz="1400" dirty="0">
              <a:solidFill>
                <a:schemeClr val="bg1"/>
              </a:solidFill>
              <a:cs typeface="+mn-ea"/>
              <a:sym typeface="+mn-lt"/>
            </a:endParaRPr>
          </a:p>
        </p:txBody>
      </p:sp>
    </p:spTree>
    <p:extLst>
      <p:ext uri="{BB962C8B-B14F-4D97-AF65-F5344CB8AC3E}">
        <p14:creationId xmlns:p14="http://schemas.microsoft.com/office/powerpoint/2010/main" val="847625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en-US" altLang="zh-CN" sz="2800" dirty="0">
                <a:solidFill>
                  <a:schemeClr val="bg1"/>
                </a:solidFill>
                <a:latin typeface="+mn-lt"/>
                <a:ea typeface="+mn-ea"/>
                <a:cs typeface="+mn-ea"/>
                <a:sym typeface="+mn-lt"/>
              </a:rPr>
              <a:t>Conclusion</a:t>
            </a:r>
            <a:endParaRPr lang="zh-CN" altLang="en-US" sz="2800" dirty="0" smtClean="0">
              <a:solidFill>
                <a:schemeClr val="bg1"/>
              </a:solidFill>
              <a:latin typeface="+mn-lt"/>
              <a:ea typeface="+mn-ea"/>
              <a:cs typeface="+mn-ea"/>
              <a:sym typeface="+mn-lt"/>
            </a:endParaRPr>
          </a:p>
        </p:txBody>
      </p:sp>
      <p:sp>
        <p:nvSpPr>
          <p:cNvPr id="5" name="内容占位符 1"/>
          <p:cNvSpPr>
            <a:spLocks noGrp="1"/>
          </p:cNvSpPr>
          <p:nvPr>
            <p:ph idx="1"/>
          </p:nvPr>
        </p:nvSpPr>
        <p:spPr>
          <a:xfrm>
            <a:off x="228600" y="1333500"/>
            <a:ext cx="8661400" cy="4902200"/>
          </a:xfrm>
        </p:spPr>
        <p:txBody>
          <a:bodyPr>
            <a:normAutofit/>
          </a:bodyPr>
          <a:lstStyle/>
          <a:p>
            <a:pPr marL="180000" indent="-324000">
              <a:lnSpc>
                <a:spcPct val="150000"/>
              </a:lnSpc>
              <a:buClr>
                <a:schemeClr val="accent2"/>
              </a:buClr>
              <a:buFont typeface="Wingdings" panose="05000000000000000000" pitchFamily="2" charset="2"/>
              <a:buChar char="l"/>
            </a:pPr>
            <a:r>
              <a:rPr lang="en-US" altLang="zh-CN" sz="2000" dirty="0" smtClean="0"/>
              <a:t>Applying </a:t>
            </a:r>
            <a:r>
              <a:rPr lang="en-US" altLang="zh-CN" sz="2000" dirty="0"/>
              <a:t>FFNN on top of FOFE </a:t>
            </a:r>
            <a:r>
              <a:rPr lang="en-US" altLang="zh-CN" sz="2000" dirty="0" smtClean="0"/>
              <a:t>features</a:t>
            </a:r>
          </a:p>
          <a:p>
            <a:pPr marL="180000" indent="-324000">
              <a:lnSpc>
                <a:spcPct val="150000"/>
              </a:lnSpc>
              <a:buClr>
                <a:schemeClr val="accent2"/>
              </a:buClr>
              <a:buFont typeface="Wingdings" panose="05000000000000000000" pitchFamily="2" charset="2"/>
              <a:buChar char="l"/>
            </a:pPr>
            <a:r>
              <a:rPr lang="en-US" altLang="zh-CN" sz="2000" dirty="0" smtClean="0"/>
              <a:t>Without </a:t>
            </a:r>
            <a:r>
              <a:rPr lang="en-US" altLang="zh-CN" sz="2000" dirty="0"/>
              <a:t>using </a:t>
            </a:r>
            <a:r>
              <a:rPr lang="en-US" altLang="zh-CN" sz="2000" dirty="0" smtClean="0"/>
              <a:t>any external </a:t>
            </a:r>
            <a:r>
              <a:rPr lang="en-US" altLang="zh-CN" sz="2000" dirty="0"/>
              <a:t>knowledge or feature engineering</a:t>
            </a:r>
          </a:p>
          <a:p>
            <a:pPr marL="180000" indent="-324000">
              <a:lnSpc>
                <a:spcPct val="150000"/>
              </a:lnSpc>
              <a:buClr>
                <a:schemeClr val="accent2"/>
              </a:buClr>
              <a:buFont typeface="Wingdings" panose="05000000000000000000" pitchFamily="2" charset="2"/>
              <a:buChar char="l"/>
            </a:pPr>
            <a:r>
              <a:rPr lang="en-US" altLang="zh-CN" sz="2000" dirty="0" smtClean="0"/>
              <a:t>Achieved </a:t>
            </a:r>
            <a:r>
              <a:rPr lang="en-US" altLang="zh-CN" sz="2000" dirty="0"/>
              <a:t>almost state-of-the-art performance</a:t>
            </a:r>
          </a:p>
        </p:txBody>
      </p:sp>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22</a:t>
            </a:fld>
            <a:endParaRPr lang="zh-CN" altLang="en-US" sz="1400" dirty="0">
              <a:solidFill>
                <a:schemeClr val="bg1"/>
              </a:solidFill>
              <a:cs typeface="+mn-ea"/>
              <a:sym typeface="+mn-lt"/>
            </a:endParaRPr>
          </a:p>
        </p:txBody>
      </p:sp>
    </p:spTree>
    <p:extLst>
      <p:ext uri="{BB962C8B-B14F-4D97-AF65-F5344CB8AC3E}">
        <p14:creationId xmlns:p14="http://schemas.microsoft.com/office/powerpoint/2010/main" val="1414152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en-US" altLang="zh-CN" sz="2800" dirty="0">
                <a:solidFill>
                  <a:schemeClr val="bg1"/>
                </a:solidFill>
                <a:latin typeface="+mn-lt"/>
                <a:ea typeface="+mn-ea"/>
                <a:cs typeface="+mn-ea"/>
                <a:sym typeface="+mn-lt"/>
              </a:rPr>
              <a:t>FOFE + </a:t>
            </a:r>
            <a:r>
              <a:rPr lang="en-US" altLang="zh-CN" sz="2800" dirty="0" smtClean="0">
                <a:solidFill>
                  <a:schemeClr val="bg1"/>
                </a:solidFill>
                <a:latin typeface="+mn-lt"/>
                <a:ea typeface="+mn-ea"/>
                <a:cs typeface="+mn-ea"/>
                <a:sym typeface="+mn-lt"/>
              </a:rPr>
              <a:t>FFNN</a:t>
            </a:r>
            <a:r>
              <a:rPr lang="zh-CN" altLang="en-US" sz="2800" dirty="0" smtClean="0">
                <a:solidFill>
                  <a:schemeClr val="bg1"/>
                </a:solidFill>
                <a:latin typeface="+mn-lt"/>
                <a:ea typeface="+mn-ea"/>
                <a:cs typeface="+mn-ea"/>
                <a:sym typeface="+mn-lt"/>
              </a:rPr>
              <a:t>方法概述</a:t>
            </a:r>
            <a:endParaRPr lang="zh-CN" altLang="en-US" sz="2800" dirty="0" smtClean="0">
              <a:solidFill>
                <a:schemeClr val="bg1"/>
              </a:solidFill>
              <a:latin typeface="+mn-lt"/>
              <a:ea typeface="+mn-ea"/>
              <a:cs typeface="+mn-ea"/>
              <a:sym typeface="+mn-lt"/>
            </a:endParaRPr>
          </a:p>
        </p:txBody>
      </p:sp>
      <p:sp>
        <p:nvSpPr>
          <p:cNvPr id="5" name="内容占位符 1"/>
          <p:cNvSpPr>
            <a:spLocks noGrp="1"/>
          </p:cNvSpPr>
          <p:nvPr>
            <p:ph idx="1"/>
          </p:nvPr>
        </p:nvSpPr>
        <p:spPr>
          <a:xfrm>
            <a:off x="228600" y="1333500"/>
            <a:ext cx="8661400" cy="4902200"/>
          </a:xfrm>
        </p:spPr>
        <p:txBody>
          <a:bodyPr>
            <a:normAutofit/>
          </a:bodyPr>
          <a:lstStyle/>
          <a:p>
            <a:pPr marL="180000" indent="-324000">
              <a:lnSpc>
                <a:spcPct val="150000"/>
              </a:lnSpc>
              <a:buClr>
                <a:schemeClr val="accent2"/>
              </a:buClr>
              <a:buFont typeface="Wingdings" panose="05000000000000000000" pitchFamily="2" charset="2"/>
              <a:buChar char="l"/>
            </a:pPr>
            <a:r>
              <a:rPr lang="en-US" altLang="zh-CN" sz="2000" dirty="0" smtClean="0">
                <a:cs typeface="+mn-ea"/>
                <a:sym typeface="+mn-lt"/>
              </a:rPr>
              <a:t>FOFE </a:t>
            </a:r>
            <a:r>
              <a:rPr lang="en-US" altLang="zh-CN" sz="2000" dirty="0" smtClean="0"/>
              <a:t>(Zhang </a:t>
            </a:r>
            <a:r>
              <a:rPr lang="en-US" altLang="zh-CN" sz="2000" dirty="0"/>
              <a:t>et al., </a:t>
            </a:r>
            <a:r>
              <a:rPr lang="en-US" altLang="zh-CN" sz="2000" dirty="0" smtClean="0"/>
              <a:t>2015 </a:t>
            </a:r>
            <a:r>
              <a:rPr lang="en-US" altLang="zh-CN" sz="2000" dirty="0" err="1" smtClean="0"/>
              <a:t>a,b</a:t>
            </a:r>
            <a:r>
              <a:rPr lang="en-US" altLang="zh-CN" sz="2000" dirty="0" smtClean="0"/>
              <a:t>)</a:t>
            </a:r>
            <a:endParaRPr lang="en-US" altLang="zh-CN" sz="2000" dirty="0" smtClean="0">
              <a:cs typeface="+mn-ea"/>
              <a:sym typeface="+mn-lt"/>
            </a:endParaRPr>
          </a:p>
          <a:p>
            <a:pPr marL="637200" lvl="1" indent="-324000">
              <a:lnSpc>
                <a:spcPct val="150000"/>
              </a:lnSpc>
              <a:buClr>
                <a:schemeClr val="accent2"/>
              </a:buClr>
              <a:buFont typeface="Wingdings" panose="05000000000000000000" pitchFamily="2" charset="2"/>
              <a:buChar char="u"/>
            </a:pPr>
            <a:r>
              <a:rPr lang="en-US" altLang="zh-CN" sz="1600" dirty="0" smtClean="0"/>
              <a:t>FOFE (</a:t>
            </a:r>
            <a:r>
              <a:rPr lang="en-US" altLang="zh-CN" sz="1600" dirty="0"/>
              <a:t>Fixed-size </a:t>
            </a:r>
            <a:r>
              <a:rPr lang="en-US" altLang="zh-CN" sz="1600" dirty="0" err="1"/>
              <a:t>Ordinally</a:t>
            </a:r>
            <a:r>
              <a:rPr lang="en-US" altLang="zh-CN" sz="1600" dirty="0"/>
              <a:t>-Forgetting Encoding) </a:t>
            </a:r>
            <a:endParaRPr lang="en-US" altLang="zh-CN" sz="1600" dirty="0" smtClean="0">
              <a:cs typeface="+mn-ea"/>
              <a:sym typeface="+mn-lt"/>
            </a:endParaRPr>
          </a:p>
          <a:p>
            <a:pPr marL="637200" lvl="1" indent="-324000">
              <a:lnSpc>
                <a:spcPct val="150000"/>
              </a:lnSpc>
              <a:buClr>
                <a:schemeClr val="accent2"/>
              </a:buClr>
              <a:buFont typeface="Wingdings" panose="05000000000000000000" pitchFamily="2" charset="2"/>
              <a:buChar char="u"/>
            </a:pPr>
            <a:r>
              <a:rPr lang="zh-CN" altLang="en-US" sz="1600" dirty="0" smtClean="0">
                <a:cs typeface="+mn-ea"/>
                <a:sym typeface="+mn-lt"/>
              </a:rPr>
              <a:t>用于编码片段本身及其上下文信息，得到固定长度的表示，</a:t>
            </a:r>
            <a:r>
              <a:rPr lang="zh-CN" altLang="en-US" sz="1600" dirty="0"/>
              <a:t>解决变</a:t>
            </a:r>
            <a:r>
              <a:rPr lang="zh-CN" altLang="en-US" sz="1600" dirty="0" smtClean="0"/>
              <a:t>长句子的编码问题</a:t>
            </a:r>
            <a:endParaRPr lang="en-US" altLang="zh-CN" sz="1600" dirty="0" smtClean="0"/>
          </a:p>
          <a:p>
            <a:pPr marL="198900" indent="-342900">
              <a:lnSpc>
                <a:spcPct val="150000"/>
              </a:lnSpc>
              <a:buClr>
                <a:schemeClr val="accent2"/>
              </a:buClr>
              <a:buFont typeface="Wingdings" panose="05000000000000000000" pitchFamily="2" charset="2"/>
              <a:buChar char="l"/>
            </a:pPr>
            <a:r>
              <a:rPr lang="en-US" altLang="zh-CN" sz="2000" dirty="0" smtClean="0">
                <a:cs typeface="+mn-ea"/>
                <a:sym typeface="+mn-lt"/>
              </a:rPr>
              <a:t>FFNN</a:t>
            </a:r>
            <a:r>
              <a:rPr lang="zh-CN" altLang="en-US" sz="2000" dirty="0" smtClean="0">
                <a:cs typeface="+mn-ea"/>
                <a:sym typeface="+mn-lt"/>
              </a:rPr>
              <a:t>（前馈神经网络）</a:t>
            </a:r>
            <a:endParaRPr lang="en-US" altLang="zh-CN" sz="2000" dirty="0" smtClean="0">
              <a:cs typeface="+mn-ea"/>
              <a:sym typeface="+mn-lt"/>
            </a:endParaRPr>
          </a:p>
          <a:p>
            <a:pPr marL="656100" lvl="1" indent="-342900">
              <a:lnSpc>
                <a:spcPct val="150000"/>
              </a:lnSpc>
              <a:buClr>
                <a:schemeClr val="accent2"/>
              </a:buClr>
              <a:buFont typeface="Wingdings" panose="05000000000000000000" pitchFamily="2" charset="2"/>
              <a:buChar char="u"/>
            </a:pPr>
            <a:r>
              <a:rPr lang="en-US" altLang="zh-CN" sz="1600" dirty="0">
                <a:cs typeface="+mn-ea"/>
                <a:sym typeface="+mn-lt"/>
              </a:rPr>
              <a:t>a </a:t>
            </a:r>
            <a:r>
              <a:rPr lang="en-US" altLang="zh-CN" sz="1600" dirty="0" smtClean="0">
                <a:cs typeface="+mn-ea"/>
                <a:sym typeface="+mn-lt"/>
              </a:rPr>
              <a:t>simple feedforward </a:t>
            </a:r>
            <a:r>
              <a:rPr lang="en-US" altLang="zh-CN" sz="1600" dirty="0">
                <a:cs typeface="+mn-ea"/>
                <a:sym typeface="+mn-lt"/>
              </a:rPr>
              <a:t>neural </a:t>
            </a:r>
            <a:r>
              <a:rPr lang="en-US" altLang="zh-CN" sz="1600" dirty="0" smtClean="0">
                <a:cs typeface="+mn-ea"/>
                <a:sym typeface="+mn-lt"/>
              </a:rPr>
              <a:t>network</a:t>
            </a:r>
          </a:p>
          <a:p>
            <a:pPr>
              <a:lnSpc>
                <a:spcPct val="150000"/>
              </a:lnSpc>
              <a:buClr>
                <a:schemeClr val="accent2"/>
              </a:buClr>
              <a:buFont typeface="Wingdings" panose="05000000000000000000" pitchFamily="2" charset="2"/>
              <a:buChar char="l"/>
            </a:pPr>
            <a:r>
              <a:rPr lang="en-US" altLang="zh-CN" sz="2000" dirty="0" smtClean="0">
                <a:cs typeface="+mn-ea"/>
                <a:sym typeface="+mn-lt"/>
              </a:rPr>
              <a:t>We apply a </a:t>
            </a:r>
            <a:r>
              <a:rPr lang="en-US" altLang="zh-CN" sz="2000" dirty="0">
                <a:cs typeface="+mn-ea"/>
                <a:sym typeface="+mn-lt"/>
              </a:rPr>
              <a:t>DNN on top of </a:t>
            </a:r>
            <a:r>
              <a:rPr lang="en-US" altLang="zh-CN" sz="2000" dirty="0" smtClean="0">
                <a:cs typeface="+mn-ea"/>
                <a:sym typeface="+mn-lt"/>
              </a:rPr>
              <a:t>FOFE-based features.</a:t>
            </a:r>
          </a:p>
          <a:p>
            <a:pPr lvl="1">
              <a:lnSpc>
                <a:spcPct val="150000"/>
              </a:lnSpc>
              <a:buClr>
                <a:schemeClr val="accent2"/>
              </a:buClr>
              <a:buFont typeface="Wingdings" panose="05000000000000000000" pitchFamily="2" charset="2"/>
              <a:buChar char="u"/>
            </a:pPr>
            <a:r>
              <a:rPr lang="zh-CN" altLang="en-US" sz="1600" dirty="0"/>
              <a:t>降低模型复杂</a:t>
            </a:r>
            <a:r>
              <a:rPr lang="zh-CN" altLang="en-US" sz="1600" dirty="0" smtClean="0"/>
              <a:t>度</a:t>
            </a:r>
            <a:endParaRPr lang="en-US" altLang="zh-CN" sz="1600" dirty="0" smtClean="0"/>
          </a:p>
          <a:p>
            <a:pPr lvl="1">
              <a:lnSpc>
                <a:spcPct val="150000"/>
              </a:lnSpc>
              <a:buClr>
                <a:schemeClr val="accent2"/>
              </a:buClr>
              <a:buFont typeface="Wingdings" panose="05000000000000000000" pitchFamily="2" charset="2"/>
              <a:buChar char="u"/>
            </a:pPr>
            <a:r>
              <a:rPr lang="zh-CN" altLang="en-US" sz="1600" dirty="0" smtClean="0"/>
              <a:t>提高</a:t>
            </a:r>
            <a:r>
              <a:rPr lang="zh-CN" altLang="en-US" sz="1600" dirty="0"/>
              <a:t>训练速度甚至整体效果</a:t>
            </a:r>
            <a:endParaRPr lang="en-US" altLang="zh-CN" sz="1600" dirty="0" smtClean="0">
              <a:cs typeface="+mn-ea"/>
              <a:sym typeface="+mn-lt"/>
            </a:endParaRPr>
          </a:p>
        </p:txBody>
      </p:sp>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3</a:t>
            </a:fld>
            <a:endParaRPr lang="zh-CN" altLang="en-US" sz="1400" dirty="0">
              <a:solidFill>
                <a:schemeClr val="bg1"/>
              </a:solidFill>
              <a:cs typeface="+mn-ea"/>
              <a:sym typeface="+mn-lt"/>
            </a:endParaRPr>
          </a:p>
        </p:txBody>
      </p:sp>
    </p:spTree>
    <p:extLst>
      <p:ext uri="{BB962C8B-B14F-4D97-AF65-F5344CB8AC3E}">
        <p14:creationId xmlns:p14="http://schemas.microsoft.com/office/powerpoint/2010/main" val="311999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en-US" altLang="zh-CN" sz="2800" dirty="0" smtClean="0">
                <a:solidFill>
                  <a:schemeClr val="bg1"/>
                </a:solidFill>
                <a:latin typeface="+mn-lt"/>
                <a:ea typeface="+mn-ea"/>
                <a:cs typeface="+mn-ea"/>
                <a:sym typeface="+mn-lt"/>
              </a:rPr>
              <a:t>FOFE</a:t>
            </a:r>
            <a:endParaRPr lang="zh-CN" altLang="en-US" sz="2800" dirty="0" smtClean="0">
              <a:solidFill>
                <a:schemeClr val="bg1"/>
              </a:solidFill>
              <a:latin typeface="+mn-lt"/>
              <a:ea typeface="+mn-ea"/>
              <a:cs typeface="+mn-ea"/>
              <a:sym typeface="+mn-lt"/>
            </a:endParaRPr>
          </a:p>
        </p:txBody>
      </p:sp>
      <p:sp>
        <p:nvSpPr>
          <p:cNvPr id="5" name="内容占位符 1"/>
          <p:cNvSpPr>
            <a:spLocks noGrp="1"/>
          </p:cNvSpPr>
          <p:nvPr>
            <p:ph idx="1"/>
          </p:nvPr>
        </p:nvSpPr>
        <p:spPr>
          <a:xfrm>
            <a:off x="228600" y="1333500"/>
            <a:ext cx="8661400" cy="4902200"/>
          </a:xfrm>
        </p:spPr>
        <p:txBody>
          <a:bodyPr>
            <a:normAutofit/>
          </a:bodyPr>
          <a:lstStyle/>
          <a:p>
            <a:pPr marL="180000" indent="-324000">
              <a:lnSpc>
                <a:spcPct val="150000"/>
              </a:lnSpc>
              <a:buClr>
                <a:schemeClr val="accent2"/>
              </a:buClr>
              <a:buFont typeface="Wingdings" panose="05000000000000000000" pitchFamily="2" charset="2"/>
              <a:buChar char="l"/>
            </a:pPr>
            <a:r>
              <a:rPr lang="en-US" altLang="zh-CN" sz="2000" dirty="0"/>
              <a:t>FOFE</a:t>
            </a:r>
            <a:r>
              <a:rPr lang="zh-CN" altLang="en-US" sz="2000" dirty="0"/>
              <a:t>是一种简单精妙的</a:t>
            </a:r>
            <a:r>
              <a:rPr lang="en-US" altLang="zh-CN" sz="2000" dirty="0"/>
              <a:t>rule-base</a:t>
            </a:r>
            <a:r>
              <a:rPr lang="zh-CN" altLang="en-US" sz="2000" dirty="0"/>
              <a:t>编码</a:t>
            </a:r>
            <a:r>
              <a:rPr lang="zh-CN" altLang="en-US" sz="2000" dirty="0" smtClean="0"/>
              <a:t>方式</a:t>
            </a:r>
            <a:endParaRPr lang="en-US" altLang="zh-CN" sz="2000" dirty="0" smtClean="0"/>
          </a:p>
          <a:p>
            <a:pPr marL="180000" indent="-324000">
              <a:lnSpc>
                <a:spcPct val="150000"/>
              </a:lnSpc>
              <a:buClr>
                <a:schemeClr val="accent2"/>
              </a:buClr>
              <a:buFont typeface="Wingdings" panose="05000000000000000000" pitchFamily="2" charset="2"/>
              <a:buChar char="l"/>
            </a:pPr>
            <a:r>
              <a:rPr lang="zh-CN" altLang="en-US" sz="2000" dirty="0" smtClean="0"/>
              <a:t>优点：</a:t>
            </a:r>
            <a:endParaRPr lang="en-US" altLang="zh-CN" sz="2000" dirty="0" smtClean="0"/>
          </a:p>
          <a:p>
            <a:pPr marL="637200" lvl="1" indent="-324000">
              <a:lnSpc>
                <a:spcPct val="150000"/>
              </a:lnSpc>
              <a:buClr>
                <a:schemeClr val="accent2"/>
              </a:buClr>
              <a:buFont typeface="Wingdings" panose="05000000000000000000" pitchFamily="2" charset="2"/>
              <a:buChar char="u"/>
            </a:pPr>
            <a:r>
              <a:rPr lang="en-US" altLang="zh-CN" sz="1600" dirty="0" smtClean="0"/>
              <a:t>FOFE </a:t>
            </a:r>
            <a:r>
              <a:rPr lang="en-US" altLang="zh-CN" sz="1600" dirty="0"/>
              <a:t>is </a:t>
            </a:r>
            <a:r>
              <a:rPr lang="en-US" altLang="zh-CN" sz="1600" dirty="0" smtClean="0"/>
              <a:t>capable of </a:t>
            </a:r>
            <a:r>
              <a:rPr lang="en-US" altLang="zh-CN" sz="1600" dirty="0"/>
              <a:t>uniquely encoding any sequence of </a:t>
            </a:r>
            <a:r>
              <a:rPr lang="en-US" altLang="zh-CN" sz="1600" dirty="0" smtClean="0"/>
              <a:t>arbitrary length</a:t>
            </a:r>
            <a:r>
              <a:rPr lang="en-US" altLang="zh-CN" sz="1600" dirty="0"/>
              <a:t>, serving as a fixed-size but </a:t>
            </a:r>
            <a:r>
              <a:rPr lang="en-US" altLang="zh-CN" sz="1600" dirty="0" smtClean="0"/>
              <a:t>theoretically lossless </a:t>
            </a:r>
            <a:r>
              <a:rPr lang="en-US" altLang="zh-CN" sz="1600" dirty="0"/>
              <a:t>representation for any sequence</a:t>
            </a:r>
            <a:r>
              <a:rPr lang="en-US" altLang="zh-CN" sz="1600" dirty="0" smtClean="0"/>
              <a:t>.</a:t>
            </a:r>
          </a:p>
          <a:p>
            <a:pPr marL="637200" lvl="1" indent="-324000">
              <a:lnSpc>
                <a:spcPct val="150000"/>
              </a:lnSpc>
              <a:buClr>
                <a:schemeClr val="accent2"/>
              </a:buClr>
              <a:buFont typeface="Wingdings" panose="05000000000000000000" pitchFamily="2" charset="2"/>
              <a:buChar char="u"/>
            </a:pPr>
            <a:r>
              <a:rPr lang="en-US" altLang="zh-CN" sz="1600" dirty="0"/>
              <a:t>theoretically lossless</a:t>
            </a:r>
            <a:endParaRPr lang="en-US" altLang="zh-CN" sz="1600" dirty="0"/>
          </a:p>
          <a:p>
            <a:pPr marL="180000" indent="-324000">
              <a:lnSpc>
                <a:spcPct val="150000"/>
              </a:lnSpc>
              <a:buClr>
                <a:schemeClr val="accent2"/>
              </a:buClr>
              <a:buFont typeface="Wingdings" panose="05000000000000000000" pitchFamily="2" charset="2"/>
              <a:buChar char="l"/>
            </a:pPr>
            <a:endParaRPr lang="en-US" altLang="zh-CN" sz="2000" dirty="0" smtClean="0"/>
          </a:p>
          <a:p>
            <a:pPr marL="180000" indent="-324000">
              <a:lnSpc>
                <a:spcPct val="150000"/>
              </a:lnSpc>
              <a:buClr>
                <a:schemeClr val="accent2"/>
              </a:buClr>
              <a:buFont typeface="Wingdings" panose="05000000000000000000" pitchFamily="2" charset="2"/>
              <a:buChar char="l"/>
            </a:pPr>
            <a:endParaRPr lang="en-US" altLang="zh-CN" sz="1600" dirty="0" smtClean="0">
              <a:cs typeface="+mn-ea"/>
              <a:sym typeface="+mn-lt"/>
            </a:endParaRPr>
          </a:p>
        </p:txBody>
      </p:sp>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4</a:t>
            </a:fld>
            <a:endParaRPr lang="zh-CN" altLang="en-US" sz="1400" dirty="0">
              <a:solidFill>
                <a:schemeClr val="bg1"/>
              </a:solidFill>
              <a:cs typeface="+mn-ea"/>
              <a:sym typeface="+mn-lt"/>
            </a:endParaRPr>
          </a:p>
        </p:txBody>
      </p:sp>
      <p:pic>
        <p:nvPicPr>
          <p:cNvPr id="1026" name="Picture 2" descr="DingTalk2017062910325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743" y="280988"/>
            <a:ext cx="7261147" cy="5592763"/>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5"/>
          <a:stretch>
            <a:fillRect/>
          </a:stretch>
        </p:blipFill>
        <p:spPr>
          <a:xfrm>
            <a:off x="2417143" y="4920874"/>
            <a:ext cx="4284312" cy="952877"/>
          </a:xfrm>
          <a:prstGeom prst="rect">
            <a:avLst/>
          </a:prstGeom>
        </p:spPr>
      </p:pic>
    </p:spTree>
    <p:extLst>
      <p:ext uri="{BB962C8B-B14F-4D97-AF65-F5344CB8AC3E}">
        <p14:creationId xmlns:p14="http://schemas.microsoft.com/office/powerpoint/2010/main" val="111881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en-US" altLang="zh-CN" sz="2800" dirty="0" smtClean="0">
                <a:solidFill>
                  <a:schemeClr val="bg1"/>
                </a:solidFill>
                <a:latin typeface="+mn-lt"/>
                <a:ea typeface="+mn-ea"/>
                <a:cs typeface="+mn-ea"/>
                <a:sym typeface="+mn-lt"/>
              </a:rPr>
              <a:t>FOFE </a:t>
            </a:r>
            <a:r>
              <a:rPr lang="zh-CN" altLang="en-US" sz="2800" dirty="0" smtClean="0">
                <a:solidFill>
                  <a:schemeClr val="bg1"/>
                </a:solidFill>
                <a:latin typeface="+mn-lt"/>
                <a:ea typeface="+mn-ea"/>
                <a:cs typeface="+mn-ea"/>
                <a:sym typeface="+mn-lt"/>
              </a:rPr>
              <a:t>理论证明</a:t>
            </a:r>
            <a:endParaRPr lang="zh-CN" altLang="en-US" sz="2800" dirty="0" smtClean="0">
              <a:solidFill>
                <a:schemeClr val="bg1"/>
              </a:solidFill>
              <a:latin typeface="+mn-lt"/>
              <a:ea typeface="+mn-ea"/>
              <a:cs typeface="+mn-ea"/>
              <a:sym typeface="+mn-lt"/>
            </a:endParaRPr>
          </a:p>
        </p:txBody>
      </p:sp>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5</a:t>
            </a:fld>
            <a:endParaRPr lang="zh-CN" altLang="en-US" sz="1400" dirty="0">
              <a:solidFill>
                <a:schemeClr val="bg1"/>
              </a:solidFill>
              <a:cs typeface="+mn-ea"/>
              <a:sym typeface="+mn-lt"/>
            </a:endParaRPr>
          </a:p>
        </p:txBody>
      </p:sp>
      <p:pic>
        <p:nvPicPr>
          <p:cNvPr id="2054" name="Picture 6" descr="DingTalk201706291047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348" y="1171573"/>
            <a:ext cx="6543675"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758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en-US" altLang="zh-CN" sz="2800" dirty="0" smtClean="0">
                <a:solidFill>
                  <a:schemeClr val="bg1"/>
                </a:solidFill>
                <a:latin typeface="+mn-lt"/>
                <a:ea typeface="+mn-ea"/>
                <a:cs typeface="+mn-ea"/>
                <a:sym typeface="+mn-lt"/>
              </a:rPr>
              <a:t>FOFE </a:t>
            </a:r>
            <a:r>
              <a:rPr lang="zh-CN" altLang="en-US" sz="2800" dirty="0" smtClean="0">
                <a:solidFill>
                  <a:schemeClr val="bg1"/>
                </a:solidFill>
                <a:latin typeface="+mn-lt"/>
                <a:ea typeface="+mn-ea"/>
                <a:cs typeface="+mn-ea"/>
                <a:sym typeface="+mn-lt"/>
              </a:rPr>
              <a:t>应用</a:t>
            </a:r>
            <a:endParaRPr lang="zh-CN" altLang="en-US" sz="2800" dirty="0" smtClean="0">
              <a:solidFill>
                <a:schemeClr val="bg1"/>
              </a:solidFill>
              <a:latin typeface="+mn-lt"/>
              <a:ea typeface="+mn-ea"/>
              <a:cs typeface="+mn-ea"/>
              <a:sym typeface="+mn-lt"/>
            </a:endParaRPr>
          </a:p>
        </p:txBody>
      </p:sp>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6</a:t>
            </a:fld>
            <a:endParaRPr lang="zh-CN" altLang="en-US" sz="1400" dirty="0">
              <a:solidFill>
                <a:schemeClr val="bg1"/>
              </a:solidFill>
              <a:cs typeface="+mn-ea"/>
              <a:sym typeface="+mn-lt"/>
            </a:endParaRPr>
          </a:p>
        </p:txBody>
      </p:sp>
      <p:pic>
        <p:nvPicPr>
          <p:cNvPr id="3074" name="Picture 2" descr="DingTalk2017062910503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217612"/>
            <a:ext cx="6619875" cy="506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15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en-US" altLang="zh-CN" sz="2800" dirty="0" smtClean="0">
                <a:solidFill>
                  <a:schemeClr val="bg1"/>
                </a:solidFill>
                <a:latin typeface="+mn-lt"/>
                <a:ea typeface="+mn-ea"/>
                <a:cs typeface="+mn-ea"/>
                <a:sym typeface="+mn-lt"/>
              </a:rPr>
              <a:t>FFNN</a:t>
            </a:r>
            <a:endParaRPr lang="zh-CN" altLang="en-US" sz="2800" dirty="0" smtClean="0">
              <a:solidFill>
                <a:schemeClr val="bg1"/>
              </a:solidFill>
              <a:latin typeface="+mn-lt"/>
              <a:ea typeface="+mn-ea"/>
              <a:cs typeface="+mn-ea"/>
              <a:sym typeface="+mn-lt"/>
            </a:endParaRPr>
          </a:p>
        </p:txBody>
      </p:sp>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7</a:t>
            </a:fld>
            <a:endParaRPr lang="zh-CN" altLang="en-US" sz="1400" dirty="0">
              <a:solidFill>
                <a:schemeClr val="bg1"/>
              </a:solidFill>
              <a:cs typeface="+mn-ea"/>
              <a:sym typeface="+mn-lt"/>
            </a:endParaRPr>
          </a:p>
        </p:txBody>
      </p:sp>
      <p:pic>
        <p:nvPicPr>
          <p:cNvPr id="2" name="图片 1"/>
          <p:cNvPicPr>
            <a:picLocks noChangeAspect="1"/>
          </p:cNvPicPr>
          <p:nvPr/>
        </p:nvPicPr>
        <p:blipFill>
          <a:blip r:embed="rId4"/>
          <a:stretch>
            <a:fillRect/>
          </a:stretch>
        </p:blipFill>
        <p:spPr>
          <a:xfrm>
            <a:off x="2936700" y="1386060"/>
            <a:ext cx="2619048" cy="2771429"/>
          </a:xfrm>
          <a:prstGeom prst="rect">
            <a:avLst/>
          </a:prstGeom>
        </p:spPr>
      </p:pic>
      <p:pic>
        <p:nvPicPr>
          <p:cNvPr id="3" name="图片 2"/>
          <p:cNvPicPr>
            <a:picLocks noChangeAspect="1"/>
          </p:cNvPicPr>
          <p:nvPr/>
        </p:nvPicPr>
        <p:blipFill>
          <a:blip r:embed="rId5"/>
          <a:stretch>
            <a:fillRect/>
          </a:stretch>
        </p:blipFill>
        <p:spPr>
          <a:xfrm>
            <a:off x="1929163" y="4157489"/>
            <a:ext cx="4805572" cy="2047875"/>
          </a:xfrm>
          <a:prstGeom prst="rect">
            <a:avLst/>
          </a:prstGeom>
        </p:spPr>
      </p:pic>
    </p:spTree>
    <p:extLst>
      <p:ext uri="{BB962C8B-B14F-4D97-AF65-F5344CB8AC3E}">
        <p14:creationId xmlns:p14="http://schemas.microsoft.com/office/powerpoint/2010/main" val="666078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en-US" altLang="zh-CN" sz="2800" dirty="0" smtClean="0">
                <a:solidFill>
                  <a:schemeClr val="bg1"/>
                </a:solidFill>
                <a:latin typeface="+mn-lt"/>
                <a:ea typeface="+mn-ea"/>
                <a:cs typeface="+mn-ea"/>
                <a:sym typeface="+mn-lt"/>
              </a:rPr>
              <a:t>NER</a:t>
            </a:r>
            <a:r>
              <a:rPr lang="zh-CN" altLang="en-US" sz="2800" dirty="0" smtClean="0">
                <a:solidFill>
                  <a:schemeClr val="bg1"/>
                </a:solidFill>
                <a:latin typeface="+mn-lt"/>
                <a:ea typeface="+mn-ea"/>
                <a:cs typeface="+mn-ea"/>
                <a:sym typeface="+mn-lt"/>
              </a:rPr>
              <a:t>例子</a:t>
            </a:r>
            <a:endParaRPr lang="zh-CN" altLang="en-US" sz="2800" dirty="0" smtClean="0">
              <a:solidFill>
                <a:schemeClr val="bg1"/>
              </a:solidFill>
              <a:latin typeface="+mn-lt"/>
              <a:ea typeface="+mn-ea"/>
              <a:cs typeface="+mn-ea"/>
              <a:sym typeface="+mn-lt"/>
            </a:endParaRPr>
          </a:p>
        </p:txBody>
      </p:sp>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2017/8/7</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8</a:t>
            </a:fld>
            <a:endParaRPr lang="zh-CN" altLang="en-US" sz="1400" dirty="0">
              <a:solidFill>
                <a:schemeClr val="bg1"/>
              </a:solidFill>
              <a:cs typeface="+mn-ea"/>
              <a:sym typeface="+mn-lt"/>
            </a:endParaRPr>
          </a:p>
        </p:txBody>
      </p:sp>
      <p:pic>
        <p:nvPicPr>
          <p:cNvPr id="5" name="内容占位符 4"/>
          <p:cNvPicPr>
            <a:picLocks noGrp="1" noChangeAspect="1"/>
          </p:cNvPicPr>
          <p:nvPr>
            <p:ph idx="1"/>
          </p:nvPr>
        </p:nvPicPr>
        <p:blipFill>
          <a:blip r:embed="rId4"/>
          <a:stretch>
            <a:fillRect/>
          </a:stretch>
        </p:blipFill>
        <p:spPr>
          <a:xfrm>
            <a:off x="1802157" y="3332219"/>
            <a:ext cx="5514286" cy="904762"/>
          </a:xfrm>
          <a:prstGeom prst="rect">
            <a:avLst/>
          </a:prstGeom>
        </p:spPr>
      </p:pic>
      <p:sp>
        <p:nvSpPr>
          <p:cNvPr id="9" name="内容占位符 1"/>
          <p:cNvSpPr txBox="1">
            <a:spLocks/>
          </p:cNvSpPr>
          <p:nvPr/>
        </p:nvSpPr>
        <p:spPr>
          <a:xfrm>
            <a:off x="228600" y="1333500"/>
            <a:ext cx="8661400" cy="490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0000" indent="-324000">
              <a:lnSpc>
                <a:spcPct val="150000"/>
              </a:lnSpc>
              <a:buClr>
                <a:schemeClr val="accent2"/>
              </a:buClr>
              <a:buFont typeface="Wingdings" panose="05000000000000000000" pitchFamily="2" charset="2"/>
              <a:buChar char="l"/>
            </a:pPr>
            <a:r>
              <a:rPr lang="en-US" altLang="zh-CN" sz="2000" dirty="0" smtClean="0"/>
              <a:t>NER is formulated as a sequence labeling problem, where a tag is sequentially assigned to each word in the input sentence. </a:t>
            </a:r>
          </a:p>
        </p:txBody>
      </p:sp>
    </p:spTree>
    <p:extLst>
      <p:ext uri="{BB962C8B-B14F-4D97-AF65-F5344CB8AC3E}">
        <p14:creationId xmlns:p14="http://schemas.microsoft.com/office/powerpoint/2010/main" val="1868286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标题 2"/>
          <p:cNvSpPr>
            <a:spLocks noGrp="1"/>
          </p:cNvSpPr>
          <p:nvPr>
            <p:ph type="title"/>
          </p:nvPr>
        </p:nvSpPr>
        <p:spPr>
          <a:xfrm>
            <a:off x="358775" y="280988"/>
            <a:ext cx="5389563" cy="523875"/>
          </a:xfrm>
          <a:ln/>
        </p:spPr>
        <p:txBody>
          <a:bodyPr>
            <a:normAutofit/>
          </a:bodyPr>
          <a:lstStyle/>
          <a:p>
            <a:r>
              <a:rPr lang="en-US" altLang="zh-CN" sz="2800" dirty="0">
                <a:solidFill>
                  <a:schemeClr val="bg1"/>
                </a:solidFill>
                <a:latin typeface="+mn-lt"/>
                <a:ea typeface="+mn-ea"/>
                <a:cs typeface="+mn-ea"/>
                <a:sym typeface="+mn-lt"/>
              </a:rPr>
              <a:t>proposed </a:t>
            </a:r>
            <a:r>
              <a:rPr lang="en-US" altLang="zh-CN" sz="2800" dirty="0" smtClean="0">
                <a:solidFill>
                  <a:schemeClr val="bg1"/>
                </a:solidFill>
                <a:latin typeface="+mn-lt"/>
                <a:ea typeface="+mn-ea"/>
                <a:cs typeface="+mn-ea"/>
                <a:sym typeface="+mn-lt"/>
              </a:rPr>
              <a:t>FOFENER method</a:t>
            </a:r>
            <a:endParaRPr lang="zh-CN" altLang="en-US" sz="2800" dirty="0" smtClean="0">
              <a:solidFill>
                <a:schemeClr val="bg1"/>
              </a:solidFill>
              <a:latin typeface="+mn-lt"/>
              <a:ea typeface="+mn-ea"/>
              <a:cs typeface="+mn-ea"/>
              <a:sym typeface="+mn-lt"/>
            </a:endParaRPr>
          </a:p>
        </p:txBody>
      </p:sp>
      <p:pic>
        <p:nvPicPr>
          <p:cNvPr id="2" name="内容占位符 1"/>
          <p:cNvPicPr>
            <a:picLocks noGrp="1" noChangeAspect="1"/>
          </p:cNvPicPr>
          <p:nvPr>
            <p:ph idx="1"/>
          </p:nvPr>
        </p:nvPicPr>
        <p:blipFill>
          <a:blip r:embed="rId4"/>
          <a:stretch>
            <a:fillRect/>
          </a:stretch>
        </p:blipFill>
        <p:spPr>
          <a:xfrm>
            <a:off x="228600" y="2342189"/>
            <a:ext cx="8661400" cy="2884821"/>
          </a:xfrm>
          <a:prstGeom prst="rect">
            <a:avLst/>
          </a:prstGeom>
        </p:spPr>
      </p:pic>
      <p:sp>
        <p:nvSpPr>
          <p:cNvPr id="6" name="日期占位符 5"/>
          <p:cNvSpPr>
            <a:spLocks noGrp="1"/>
          </p:cNvSpPr>
          <p:nvPr>
            <p:ph type="dt" sz="half" idx="10"/>
          </p:nvPr>
        </p:nvSpPr>
        <p:spPr>
          <a:xfrm>
            <a:off x="7746023" y="6399212"/>
            <a:ext cx="1244112" cy="365125"/>
          </a:xfrm>
        </p:spPr>
        <p:txBody>
          <a:bodyPr/>
          <a:lstStyle/>
          <a:p>
            <a:fld id="{05EE8BEA-E509-4F1D-BFCF-3A5996808292}" type="datetime1">
              <a:rPr lang="zh-CN" altLang="en-US" sz="1400" smtClean="0">
                <a:solidFill>
                  <a:schemeClr val="bg1"/>
                </a:solidFill>
                <a:cs typeface="+mn-ea"/>
                <a:sym typeface="+mn-lt"/>
              </a:rPr>
              <a:t>2017/8/8</a:t>
            </a:fld>
            <a:endParaRPr lang="zh-CN" altLang="en-US" sz="1400" dirty="0">
              <a:solidFill>
                <a:schemeClr val="bg1"/>
              </a:solidFill>
              <a:cs typeface="+mn-ea"/>
              <a:sym typeface="+mn-lt"/>
            </a:endParaRPr>
          </a:p>
        </p:txBody>
      </p:sp>
      <p:sp>
        <p:nvSpPr>
          <p:cNvPr id="8" name="灯片编号占位符 7"/>
          <p:cNvSpPr>
            <a:spLocks noGrp="1"/>
          </p:cNvSpPr>
          <p:nvPr>
            <p:ph type="sldNum" sz="quarter" idx="12"/>
          </p:nvPr>
        </p:nvSpPr>
        <p:spPr>
          <a:xfrm>
            <a:off x="9769" y="6399212"/>
            <a:ext cx="755162" cy="365125"/>
          </a:xfrm>
        </p:spPr>
        <p:txBody>
          <a:bodyPr/>
          <a:lstStyle/>
          <a:p>
            <a:fld id="{B7DDB867-FB43-473D-9EE5-B82A00774E76}" type="slidenum">
              <a:rPr lang="zh-CN" altLang="en-US" sz="1400" smtClean="0">
                <a:solidFill>
                  <a:schemeClr val="bg1"/>
                </a:solidFill>
                <a:cs typeface="+mn-ea"/>
                <a:sym typeface="+mn-lt"/>
              </a:rPr>
              <a:t>9</a:t>
            </a:fld>
            <a:endParaRPr lang="zh-CN" altLang="en-US" sz="1400" dirty="0">
              <a:solidFill>
                <a:schemeClr val="bg1"/>
              </a:solidFill>
              <a:cs typeface="+mn-ea"/>
              <a:sym typeface="+mn-lt"/>
            </a:endParaRPr>
          </a:p>
        </p:txBody>
      </p:sp>
    </p:spTree>
    <p:extLst>
      <p:ext uri="{BB962C8B-B14F-4D97-AF65-F5344CB8AC3E}">
        <p14:creationId xmlns:p14="http://schemas.microsoft.com/office/powerpoint/2010/main" val="2078470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panose="020F0302020204030204"/>
        <a:ea typeface="微软雅黑"/>
        <a:cs typeface=""/>
      </a:majorFont>
      <a:minorFont>
        <a:latin typeface="微软雅黑" panose="020F05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2121</TotalTime>
  <Words>597</Words>
  <Application>Microsoft Office PowerPoint</Application>
  <PresentationFormat>全屏显示(4:3)</PresentationFormat>
  <Paragraphs>143</Paragraphs>
  <Slides>22</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宋体</vt:lpstr>
      <vt:lpstr>微软雅黑</vt:lpstr>
      <vt:lpstr>Arial</vt:lpstr>
      <vt:lpstr>Calibri</vt:lpstr>
      <vt:lpstr>Wingdings</vt:lpstr>
      <vt:lpstr>Office 主题</vt:lpstr>
      <vt:lpstr>FOFE-based Local Detection for NER</vt:lpstr>
      <vt:lpstr>摘要</vt:lpstr>
      <vt:lpstr>FOFE + FFNN方法概述</vt:lpstr>
      <vt:lpstr>FOFE</vt:lpstr>
      <vt:lpstr>FOFE 理论证明</vt:lpstr>
      <vt:lpstr>FOFE 应用</vt:lpstr>
      <vt:lpstr>FFNN</vt:lpstr>
      <vt:lpstr>NER例子</vt:lpstr>
      <vt:lpstr>proposed FOFENER method</vt:lpstr>
      <vt:lpstr>FOFE-NER</vt:lpstr>
      <vt:lpstr>FOFE-NER</vt:lpstr>
      <vt:lpstr>模型优点</vt:lpstr>
      <vt:lpstr>Training and Decoding Algorithm</vt:lpstr>
      <vt:lpstr>Training and Decoding Algorithm</vt:lpstr>
      <vt:lpstr>post-processing methods</vt:lpstr>
      <vt:lpstr>后处理举例</vt:lpstr>
      <vt:lpstr>Second-Pass Augmentation</vt:lpstr>
      <vt:lpstr>Experiments</vt:lpstr>
      <vt:lpstr>Experiments</vt:lpstr>
      <vt:lpstr>KBP2015 EDL evaluation</vt:lpstr>
      <vt:lpstr>KBP2016 trilingual EDL track</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shixian ning</dc:creator>
  <cp:lastModifiedBy>shixian ning</cp:lastModifiedBy>
  <cp:revision>95</cp:revision>
  <dcterms:created xsi:type="dcterms:W3CDTF">2017-08-01T02:11:21Z</dcterms:created>
  <dcterms:modified xsi:type="dcterms:W3CDTF">2017-08-08T14:17:58Z</dcterms:modified>
</cp:coreProperties>
</file>