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58" r:id="rId4"/>
    <p:sldId id="259" r:id="rId5"/>
    <p:sldId id="267" r:id="rId6"/>
    <p:sldId id="263" r:id="rId7"/>
    <p:sldId id="261" r:id="rId8"/>
    <p:sldId id="260" r:id="rId9"/>
    <p:sldId id="262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0" r:id="rId23"/>
    <p:sldId id="277" r:id="rId24"/>
    <p:sldId id="278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41" autoAdjust="0"/>
  </p:normalViewPr>
  <p:slideViewPr>
    <p:cSldViewPr snapToGrid="0" snapToObjects="1">
      <p:cViewPr>
        <p:scale>
          <a:sx n="110" d="100"/>
          <a:sy n="110" d="100"/>
        </p:scale>
        <p:origin x="-496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3E39-9684-7B4F-9B29-D5E62CA4396A}" type="datetimeFigureOut">
              <a:rPr kumimoji="1" lang="zh-CN" altLang="en-US" smtClean="0"/>
              <a:t>17/10/8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D699-EB69-0347-A6C9-638D250C2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3E39-9684-7B4F-9B29-D5E62CA4396A}" type="datetimeFigureOut">
              <a:rPr kumimoji="1" lang="zh-CN" altLang="en-US" smtClean="0"/>
              <a:t>17/10/8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D699-EB69-0347-A6C9-638D250C2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02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3E39-9684-7B4F-9B29-D5E62CA4396A}" type="datetimeFigureOut">
              <a:rPr kumimoji="1" lang="zh-CN" altLang="en-US" smtClean="0"/>
              <a:t>17/10/8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D699-EB69-0347-A6C9-638D250C2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928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3E39-9684-7B4F-9B29-D5E62CA4396A}" type="datetimeFigureOut">
              <a:rPr kumimoji="1" lang="zh-CN" altLang="en-US" smtClean="0"/>
              <a:t>17/10/8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D699-EB69-0347-A6C9-638D250C2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678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3E39-9684-7B4F-9B29-D5E62CA4396A}" type="datetimeFigureOut">
              <a:rPr kumimoji="1" lang="zh-CN" altLang="en-US" smtClean="0"/>
              <a:t>17/10/8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D699-EB69-0347-A6C9-638D250C2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38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3E39-9684-7B4F-9B29-D5E62CA4396A}" type="datetimeFigureOut">
              <a:rPr kumimoji="1" lang="zh-CN" altLang="en-US" smtClean="0"/>
              <a:t>17/10/8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D699-EB69-0347-A6C9-638D250C2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51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3E39-9684-7B4F-9B29-D5E62CA4396A}" type="datetimeFigureOut">
              <a:rPr kumimoji="1" lang="zh-CN" altLang="en-US" smtClean="0"/>
              <a:t>17/10/8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D699-EB69-0347-A6C9-638D250C2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6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3E39-9684-7B4F-9B29-D5E62CA4396A}" type="datetimeFigureOut">
              <a:rPr kumimoji="1" lang="zh-CN" altLang="en-US" smtClean="0"/>
              <a:t>17/10/8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D699-EB69-0347-A6C9-638D250C2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24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3E39-9684-7B4F-9B29-D5E62CA4396A}" type="datetimeFigureOut">
              <a:rPr kumimoji="1" lang="zh-CN" altLang="en-US" smtClean="0"/>
              <a:t>17/10/8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D699-EB69-0347-A6C9-638D250C2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746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3E39-9684-7B4F-9B29-D5E62CA4396A}" type="datetimeFigureOut">
              <a:rPr kumimoji="1" lang="zh-CN" altLang="en-US" smtClean="0"/>
              <a:t>17/10/8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D699-EB69-0347-A6C9-638D250C2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406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3E39-9684-7B4F-9B29-D5E62CA4396A}" type="datetimeFigureOut">
              <a:rPr kumimoji="1" lang="zh-CN" altLang="en-US" smtClean="0"/>
              <a:t>17/10/8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D699-EB69-0347-A6C9-638D250C2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006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3E39-9684-7B4F-9B29-D5E62CA4396A}" type="datetimeFigureOut">
              <a:rPr kumimoji="1" lang="zh-CN" altLang="en-US" smtClean="0"/>
              <a:t>17/10/8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D699-EB69-0347-A6C9-638D250C2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19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8" name="图片 7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1400"/>
            <a:ext cx="9144000" cy="223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97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</a:rPr>
              <a:t>神经网络</a:t>
            </a:r>
            <a:r>
              <a:rPr kumimoji="1" lang="en-US" altLang="en-US" dirty="0" smtClean="0">
                <a:latin typeface="+mj-ea"/>
              </a:rPr>
              <a:t>方法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approach</a:t>
            </a:r>
          </a:p>
          <a:p>
            <a:r>
              <a:rPr kumimoji="1" lang="en-US" altLang="zh-CN" dirty="0" smtClean="0"/>
              <a:t>RNN</a:t>
            </a:r>
          </a:p>
          <a:p>
            <a:r>
              <a:rPr kumimoji="1" lang="en-US" altLang="zh-CN" dirty="0" smtClean="0"/>
              <a:t>Skip-gram</a:t>
            </a:r>
          </a:p>
          <a:p>
            <a:r>
              <a:rPr lang="en-US" altLang="zh-CN" dirty="0" err="1"/>
              <a:t>fastText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31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外部资源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直接通过大规模语料学习，将语言学关系编码到词向量中是非常困难的，因此需要利用外部资源</a:t>
            </a:r>
            <a:endParaRPr kumimoji="1" lang="en-US" altLang="zh-CN" dirty="0" smtClean="0"/>
          </a:p>
          <a:p>
            <a:r>
              <a:rPr lang="en-US" altLang="zh-CN" dirty="0"/>
              <a:t>Lexical </a:t>
            </a:r>
            <a:r>
              <a:rPr lang="en-US" altLang="zh-CN" dirty="0" smtClean="0"/>
              <a:t>databases</a:t>
            </a:r>
          </a:p>
          <a:p>
            <a:pPr lvl="1"/>
            <a:r>
              <a:rPr lang="en-US" altLang="zh-CN" dirty="0" err="1" smtClean="0"/>
              <a:t>WordNet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Yu and </a:t>
            </a:r>
            <a:r>
              <a:rPr lang="en-US" altLang="zh-CN" dirty="0" err="1" smtClean="0"/>
              <a:t>Dredze</a:t>
            </a:r>
            <a:r>
              <a:rPr lang="zh-CN" altLang="zh-CN" dirty="0" smtClean="0"/>
              <a:t> </a:t>
            </a:r>
            <a:r>
              <a:rPr lang="is-IS" altLang="zh-CN" dirty="0" smtClean="0"/>
              <a:t>(2014)</a:t>
            </a:r>
            <a:r>
              <a:rPr lang="zh-CN" altLang="en-US" dirty="0" smtClean="0"/>
              <a:t> 在</a:t>
            </a:r>
            <a:r>
              <a:rPr lang="en-US" altLang="zh-CN" dirty="0" smtClean="0"/>
              <a:t>Word2vec</a:t>
            </a:r>
            <a:r>
              <a:rPr lang="zh-CN" altLang="en-US" dirty="0" smtClean="0"/>
              <a:t>基础之上引入 </a:t>
            </a:r>
            <a:r>
              <a:rPr lang="en-US" altLang="zh-CN" dirty="0" err="1" smtClean="0"/>
              <a:t>WordNet</a:t>
            </a:r>
            <a:r>
              <a:rPr lang="zh-CN" altLang="en-US" dirty="0" smtClean="0"/>
              <a:t> 中的同义词先验知识</a:t>
            </a:r>
            <a:endParaRPr lang="en-US" altLang="zh-CN" dirty="0" smtClean="0"/>
          </a:p>
          <a:p>
            <a:pPr lvl="1"/>
            <a:r>
              <a:rPr lang="en-US" altLang="zh-CN" dirty="0" err="1"/>
              <a:t>Faruqui</a:t>
            </a:r>
            <a:r>
              <a:rPr lang="en-US" altLang="zh-CN" dirty="0"/>
              <a:t> et </a:t>
            </a:r>
            <a:r>
              <a:rPr lang="en-US" altLang="zh-CN" dirty="0" smtClean="0"/>
              <a:t>al</a:t>
            </a:r>
            <a:r>
              <a:rPr lang="zh-CN" altLang="en-US" dirty="0"/>
              <a:t>.</a:t>
            </a:r>
            <a:r>
              <a:rPr lang="zh-CN" altLang="zh-CN" dirty="0" smtClean="0"/>
              <a:t> </a:t>
            </a:r>
            <a:r>
              <a:rPr lang="is-IS" altLang="zh-CN" dirty="0" smtClean="0"/>
              <a:t>(</a:t>
            </a:r>
            <a:r>
              <a:rPr lang="is-IS" altLang="zh-CN" dirty="0"/>
              <a:t>2015</a:t>
            </a:r>
            <a:r>
              <a:rPr lang="is-IS" altLang="zh-CN" dirty="0" smtClean="0"/>
              <a:t>)</a:t>
            </a:r>
            <a:r>
              <a:rPr lang="zh-CN" altLang="en-US" dirty="0" smtClean="0"/>
              <a:t> 利用词典资源中的语义关系，对学习到的词向量进行后处理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13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外部资源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Lexical databases</a:t>
            </a:r>
          </a:p>
          <a:p>
            <a:pPr lvl="1"/>
            <a:r>
              <a:rPr lang="nb-NO" altLang="zh-CN" dirty="0" err="1"/>
              <a:t>Kiela</a:t>
            </a:r>
            <a:r>
              <a:rPr lang="nb-NO" altLang="zh-CN" dirty="0"/>
              <a:t> et al. (2015</a:t>
            </a:r>
            <a:r>
              <a:rPr lang="nb-NO" altLang="zh-CN" dirty="0" smtClean="0"/>
              <a:t>)</a:t>
            </a:r>
            <a:r>
              <a:rPr lang="zh-CN" altLang="en-US" dirty="0" smtClean="0"/>
              <a:t> 利用</a:t>
            </a:r>
            <a:r>
              <a:rPr lang="en-US" altLang="zh-CN" dirty="0" smtClean="0"/>
              <a:t>Skip</a:t>
            </a:r>
            <a:r>
              <a:rPr lang="en-US" altLang="zh-CN" dirty="0"/>
              <a:t>-</a:t>
            </a:r>
            <a:r>
              <a:rPr lang="en-US" altLang="zh-CN" dirty="0" smtClean="0"/>
              <a:t>gram</a:t>
            </a:r>
            <a:r>
              <a:rPr lang="zh-CN" altLang="en-US" dirty="0" smtClean="0"/>
              <a:t>特殊化词向量</a:t>
            </a:r>
            <a:endParaRPr lang="en-US" altLang="zh-CN" dirty="0" smtClean="0"/>
          </a:p>
          <a:p>
            <a:pPr lvl="1"/>
            <a:r>
              <a:rPr lang="en-US" altLang="zh-CN" dirty="0" err="1"/>
              <a:t>Bian</a:t>
            </a:r>
            <a:r>
              <a:rPr lang="en-US" altLang="zh-CN" dirty="0"/>
              <a:t> et al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is-IS" altLang="zh-CN" dirty="0"/>
              <a:t>(2014</a:t>
            </a:r>
            <a:r>
              <a:rPr lang="is-IS" altLang="zh-CN" dirty="0" smtClean="0"/>
              <a:t>)</a:t>
            </a:r>
            <a:r>
              <a:rPr lang="zh-CN" altLang="en-US" dirty="0" smtClean="0"/>
              <a:t> 将多种语义资源（</a:t>
            </a:r>
            <a:r>
              <a:rPr lang="en-US" altLang="zh-CN" dirty="0" smtClean="0"/>
              <a:t>POS</a:t>
            </a:r>
            <a:r>
              <a:rPr lang="zh-CN" altLang="en-US" dirty="0" smtClean="0"/>
              <a:t>，上下位关系等）融入</a:t>
            </a:r>
            <a:r>
              <a:rPr lang="en-US" altLang="zh-CN" dirty="0" smtClean="0"/>
              <a:t>CBOW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en-US" altLang="zh-CN" dirty="0" smtClean="0"/>
              <a:t>Knowledge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bases</a:t>
            </a:r>
            <a:endParaRPr lang="en-US" altLang="zh-CN" dirty="0"/>
          </a:p>
          <a:p>
            <a:pPr lvl="1"/>
            <a:r>
              <a:rPr lang="zh-CN" altLang="en-US" dirty="0" smtClean="0"/>
              <a:t>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391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Dict2vec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76982"/>
          </a:xfrm>
        </p:spPr>
        <p:txBody>
          <a:bodyPr>
            <a:normAutofit fontScale="92500" lnSpcReduction="10000"/>
          </a:bodyPr>
          <a:lstStyle/>
          <a:p>
            <a:pPr marL="457200" lvl="1" indent="-457200">
              <a:buFont typeface="Arial"/>
              <a:buChar char="•"/>
            </a:pPr>
            <a:r>
              <a:rPr lang="zh-CN" altLang="en-US" dirty="0" smtClean="0"/>
              <a:t>目标：最小化损失函数，</a:t>
            </a:r>
            <a:r>
              <a:rPr lang="zh-CN" altLang="en-US" dirty="0"/>
              <a:t>让形成正例词对</a:t>
            </a:r>
            <a:r>
              <a:rPr lang="zh-CN" altLang="zh-CN" dirty="0"/>
              <a:t>（</a:t>
            </a:r>
            <a:r>
              <a:rPr lang="en-US" altLang="zh-CN" b="1" dirty="0"/>
              <a:t>Strong pairs</a:t>
            </a:r>
            <a:r>
              <a:rPr lang="zh-CN" altLang="en-US" b="1" dirty="0"/>
              <a:t>/</a:t>
            </a:r>
            <a:r>
              <a:rPr lang="en-US" altLang="zh-CN" b="1" dirty="0"/>
              <a:t>Weak pairs</a:t>
            </a:r>
            <a:r>
              <a:rPr lang="zh-CN" altLang="en-US" dirty="0"/>
              <a:t>）</a:t>
            </a:r>
            <a:r>
              <a:rPr lang="zh-CN" altLang="en-US" dirty="0" smtClean="0"/>
              <a:t>的词向量接近。</a:t>
            </a:r>
            <a:endParaRPr lang="en-US" altLang="zh-CN" dirty="0" smtClean="0"/>
          </a:p>
          <a:p>
            <a:pPr marL="457200" lvl="1" indent="-457200">
              <a:buFont typeface="Arial"/>
              <a:buChar char="•"/>
            </a:pPr>
            <a:endParaRPr lang="en-US" altLang="zh-CN" dirty="0"/>
          </a:p>
          <a:p>
            <a:pPr marL="457200" lvl="1" indent="-457200">
              <a:buFont typeface="Arial"/>
              <a:buChar char="•"/>
            </a:pPr>
            <a:endParaRPr lang="en-US" altLang="zh-CN" dirty="0" smtClean="0"/>
          </a:p>
          <a:p>
            <a:pPr marL="457200" lvl="1" indent="-457200">
              <a:buFont typeface="Arial"/>
              <a:buChar char="•"/>
            </a:pPr>
            <a:endParaRPr lang="en-US" altLang="zh-CN" dirty="0"/>
          </a:p>
          <a:p>
            <a:pPr marL="457200" lvl="1" indent="-457200">
              <a:buFont typeface="Arial"/>
              <a:buChar char="•"/>
            </a:pPr>
            <a:endParaRPr lang="en-US" altLang="zh-CN" dirty="0" smtClean="0"/>
          </a:p>
          <a:p>
            <a:pPr marL="457200" lvl="1" indent="-457200">
              <a:buFont typeface="Arial"/>
              <a:buChar char="•"/>
            </a:pPr>
            <a:endParaRPr lang="en-US" altLang="zh-CN" dirty="0"/>
          </a:p>
          <a:p>
            <a:pPr marL="457200" lvl="1" indent="-457200">
              <a:buFont typeface="Arial"/>
              <a:buChar char="•"/>
            </a:pPr>
            <a:endParaRPr lang="en-US" altLang="zh-CN" dirty="0" smtClean="0"/>
          </a:p>
          <a:p>
            <a:pPr marL="457200" lvl="1" indent="-457200">
              <a:buFont typeface="Arial"/>
              <a:buChar char="•"/>
            </a:pPr>
            <a:endParaRPr lang="en-US" altLang="zh-CN" dirty="0" smtClean="0"/>
          </a:p>
          <a:p>
            <a:pPr marL="457200" lvl="1" indent="-457200">
              <a:buFont typeface="Arial"/>
              <a:buChar char="•"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</a:t>
            </a:r>
            <a:r>
              <a:rPr lang="zh-CN" altLang="en-US" dirty="0"/>
              <a:t>当前词形成</a:t>
            </a:r>
            <a:r>
              <a:rPr lang="zh-CN" altLang="en-US" b="1" dirty="0">
                <a:solidFill>
                  <a:srgbClr val="FF0000"/>
                </a:solidFill>
              </a:rPr>
              <a:t>强词对</a:t>
            </a:r>
            <a:r>
              <a:rPr lang="zh-CN" altLang="en-US" dirty="0" smtClean="0"/>
              <a:t>的词集合，共有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s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457200" lvl="1" indent="-457200">
              <a:buFont typeface="Arial"/>
              <a:buChar char="•"/>
            </a:pPr>
            <a:r>
              <a:rPr lang="zh-CN" altLang="en-US" dirty="0" smtClean="0"/>
              <a:t>   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与当前词形成</a:t>
            </a:r>
            <a:r>
              <a:rPr lang="zh-CN" altLang="en-US" b="1" dirty="0" smtClean="0">
                <a:solidFill>
                  <a:srgbClr val="FF0000"/>
                </a:solidFill>
              </a:rPr>
              <a:t>弱词对</a:t>
            </a:r>
            <a:r>
              <a:rPr lang="zh-CN" altLang="en-US" dirty="0"/>
              <a:t>的词集合，共有</a:t>
            </a:r>
            <a:r>
              <a:rPr lang="en-US" altLang="zh-CN" dirty="0" err="1" smtClean="0"/>
              <a:t>n</a:t>
            </a:r>
            <a:r>
              <a:rPr lang="en-US" altLang="zh-CN" baseline="-25000" dirty="0" err="1" smtClean="0"/>
              <a:t>w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457200" lvl="1" indent="-457200">
              <a:buFont typeface="Arial"/>
              <a:buChar char="•"/>
            </a:pPr>
            <a:r>
              <a:rPr lang="en-US" altLang="zh-CN" dirty="0" smtClean="0"/>
              <a:t>β</a:t>
            </a:r>
            <a:r>
              <a:rPr lang="zh-CN" altLang="en-US" dirty="0" smtClean="0"/>
              <a:t> 权重系数</a:t>
            </a:r>
            <a:endParaRPr lang="en-US" altLang="zh-CN" dirty="0" smtClean="0"/>
          </a:p>
          <a:p>
            <a:pPr marL="0" lvl="1" indent="0">
              <a:buNone/>
            </a:pPr>
            <a:endParaRPr lang="en-US" altLang="zh-CN" dirty="0" smtClean="0"/>
          </a:p>
          <a:p>
            <a:pPr marL="0" lvl="1" indent="0">
              <a:buNone/>
            </a:pPr>
            <a:endParaRPr lang="en-US" altLang="zh-CN" dirty="0" smtClean="0"/>
          </a:p>
          <a:p>
            <a:pPr marL="457200" lvl="1" indent="-457200">
              <a:buFont typeface="Arial"/>
              <a:buChar char="•"/>
            </a:pPr>
            <a:endParaRPr lang="en-US" altLang="zh-CN" dirty="0" smtClean="0"/>
          </a:p>
          <a:p>
            <a:pPr marL="457200" lvl="1" indent="-457200">
              <a:buFont typeface="Arial"/>
              <a:buChar char="•"/>
            </a:pPr>
            <a:endParaRPr lang="en-US" altLang="zh-CN" dirty="0" smtClean="0"/>
          </a:p>
        </p:txBody>
      </p:sp>
      <p:pic>
        <p:nvPicPr>
          <p:cNvPr id="5" name="图片 4" descr="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2435226"/>
            <a:ext cx="5525347" cy="2446337"/>
          </a:xfrm>
          <a:prstGeom prst="rect">
            <a:avLst/>
          </a:prstGeom>
        </p:spPr>
      </p:pic>
      <p:pic>
        <p:nvPicPr>
          <p:cNvPr id="10" name="图片 9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4856163"/>
            <a:ext cx="3314700" cy="444500"/>
          </a:xfrm>
          <a:prstGeom prst="rect">
            <a:avLst/>
          </a:prstGeom>
        </p:spPr>
      </p:pic>
      <p:pic>
        <p:nvPicPr>
          <p:cNvPr id="12" name="图片 11" descr="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5487434"/>
            <a:ext cx="927099" cy="355747"/>
          </a:xfrm>
          <a:prstGeom prst="rect">
            <a:avLst/>
          </a:prstGeom>
        </p:spPr>
      </p:pic>
      <p:pic>
        <p:nvPicPr>
          <p:cNvPr id="13" name="图片 12" descr="2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35" y="5881281"/>
            <a:ext cx="1003299" cy="44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0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Dict2vec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Arial"/>
              <a:buChar char="•"/>
            </a:pPr>
            <a:r>
              <a:rPr lang="zh-CN" altLang="en-US" dirty="0" smtClean="0"/>
              <a:t>可控负例采样损失</a:t>
            </a:r>
            <a:r>
              <a:rPr lang="en-US" altLang="zh-CN" dirty="0" smtClean="0"/>
              <a:t>，</a:t>
            </a:r>
            <a:r>
              <a:rPr lang="zh-CN" altLang="en-US" dirty="0" smtClean="0"/>
              <a:t>最小化</a:t>
            </a:r>
            <a:endParaRPr lang="en-US" altLang="zh-CN" dirty="0"/>
          </a:p>
          <a:p>
            <a:pPr marL="457200" lvl="1" indent="-457200">
              <a:buFont typeface="Arial"/>
              <a:buChar char="•"/>
            </a:pPr>
            <a:endParaRPr lang="en-US" altLang="zh-CN" dirty="0" smtClean="0"/>
          </a:p>
          <a:p>
            <a:pPr marL="457200" lvl="1" indent="-457200">
              <a:buFont typeface="Arial"/>
              <a:buChar char="•"/>
            </a:pPr>
            <a:endParaRPr lang="en-US" altLang="zh-CN" dirty="0"/>
          </a:p>
          <a:p>
            <a:pPr marL="457200" lvl="1" indent="-457200">
              <a:buFont typeface="Arial"/>
              <a:buChar char="•"/>
            </a:pPr>
            <a:endParaRPr lang="en-US" altLang="zh-CN" dirty="0" smtClean="0"/>
          </a:p>
          <a:p>
            <a:pPr marL="457200" lvl="1" indent="-457200">
              <a:buFont typeface="Arial"/>
              <a:buChar char="•"/>
            </a:pPr>
            <a:endParaRPr lang="en-US" altLang="zh-CN" dirty="0"/>
          </a:p>
          <a:p>
            <a:pPr marL="857250" lvl="3" indent="0">
              <a:buNone/>
            </a:pPr>
            <a:r>
              <a:rPr lang="zh-CN" altLang="en-US" dirty="0" smtClean="0"/>
              <a:t>  是从词表中随机选取的词集合，但不属于</a:t>
            </a:r>
            <a:r>
              <a:rPr lang="en-US" altLang="zh-CN" b="1" dirty="0"/>
              <a:t>Strong </a:t>
            </a:r>
            <a:r>
              <a:rPr lang="en-US" altLang="zh-CN" b="1" dirty="0" smtClean="0"/>
              <a:t>pairs </a:t>
            </a:r>
            <a:r>
              <a:rPr lang="en-US" altLang="en-US" dirty="0" smtClean="0"/>
              <a:t>或者 </a:t>
            </a:r>
            <a:r>
              <a:rPr lang="en-US" altLang="zh-CN" b="1" dirty="0" smtClean="0"/>
              <a:t>Weak pairs</a:t>
            </a:r>
          </a:p>
          <a:p>
            <a:pPr marL="857250" lvl="3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  <a:p>
            <a:pPr marL="857250" lvl="3" indent="0">
              <a:buNone/>
            </a:pPr>
            <a:endParaRPr lang="en-US" altLang="zh-CN" b="1" dirty="0"/>
          </a:p>
        </p:txBody>
      </p:sp>
      <p:pic>
        <p:nvPicPr>
          <p:cNvPr id="4" name="图片 3" descr="j_ne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99" y="2138215"/>
            <a:ext cx="5966123" cy="1993900"/>
          </a:xfrm>
          <a:prstGeom prst="rect">
            <a:avLst/>
          </a:prstGeom>
        </p:spPr>
      </p:pic>
      <p:pic>
        <p:nvPicPr>
          <p:cNvPr id="6" name="图片 5" descr="j_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4148353"/>
            <a:ext cx="749299" cy="3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4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Dict2vec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Arial"/>
              <a:buChar char="•"/>
            </a:pPr>
            <a:r>
              <a:rPr lang="en-US" altLang="zh-CN" dirty="0"/>
              <a:t>Global </a:t>
            </a:r>
            <a:r>
              <a:rPr lang="en-US" altLang="zh-CN" dirty="0" smtClean="0"/>
              <a:t>objective function</a:t>
            </a:r>
          </a:p>
          <a:p>
            <a:pPr marL="457200" lvl="1" indent="-457200">
              <a:buFont typeface="Arial"/>
              <a:buChar char="•"/>
            </a:pPr>
            <a:endParaRPr lang="en-US" altLang="zh-CN" dirty="0"/>
          </a:p>
          <a:p>
            <a:pPr marL="0" lvl="1" indent="0">
              <a:buNone/>
            </a:pPr>
            <a:endParaRPr lang="en-US" altLang="zh-CN" dirty="0"/>
          </a:p>
          <a:p>
            <a:pPr marL="457200" lvl="1" indent="-457200">
              <a:buFont typeface="Arial"/>
              <a:buChar char="•"/>
            </a:pPr>
            <a:endParaRPr lang="en-US" altLang="zh-CN" dirty="0" smtClean="0"/>
          </a:p>
          <a:p>
            <a:pPr marL="457200" lvl="1" indent="-457200">
              <a:buFont typeface="Arial"/>
              <a:buChar char="•"/>
            </a:pPr>
            <a:endParaRPr lang="en-US" altLang="zh-CN" dirty="0"/>
          </a:p>
          <a:p>
            <a:pPr marL="457200" lvl="1" indent="-457200">
              <a:buFont typeface="Arial"/>
              <a:buChar char="•"/>
            </a:pPr>
            <a:endParaRPr lang="en-US" altLang="zh-CN" dirty="0" smtClean="0"/>
          </a:p>
          <a:p>
            <a:pPr marL="457200" lvl="1" indent="-457200">
              <a:buFont typeface="Arial"/>
              <a:buChar char="•"/>
            </a:pPr>
            <a:r>
              <a:rPr lang="zh-CN" altLang="en-US" dirty="0" smtClean="0"/>
              <a:t>即，在</a:t>
            </a:r>
            <a:r>
              <a:rPr lang="en-US" altLang="zh-CN" dirty="0" smtClean="0"/>
              <a:t>skip-gram</a:t>
            </a:r>
            <a:r>
              <a:rPr lang="zh-CN" altLang="en-US" dirty="0" smtClean="0"/>
              <a:t>的损失之上添加了正</a:t>
            </a:r>
            <a:r>
              <a:rPr lang="en-US" altLang="zh-CN" dirty="0" smtClean="0"/>
              <a:t>/</a:t>
            </a:r>
            <a:r>
              <a:rPr lang="zh-CN" altLang="en-US" dirty="0" smtClean="0"/>
              <a:t>负例损失</a:t>
            </a:r>
            <a:endParaRPr lang="en-US" altLang="zh-CN" dirty="0" smtClean="0"/>
          </a:p>
        </p:txBody>
      </p:sp>
      <p:pic>
        <p:nvPicPr>
          <p:cNvPr id="5" name="图片 4" descr="j_glob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362200"/>
            <a:ext cx="6464300" cy="520700"/>
          </a:xfrm>
          <a:prstGeom prst="rect">
            <a:avLst/>
          </a:prstGeom>
        </p:spPr>
      </p:pic>
      <p:pic>
        <p:nvPicPr>
          <p:cNvPr id="7" name="图片 6" descr="j_gl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3086100"/>
            <a:ext cx="37211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3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Arial"/>
              <a:buChar char="•"/>
            </a:pPr>
            <a:r>
              <a:rPr lang="zh-CN" altLang="en-US" sz="2400" dirty="0" smtClean="0"/>
              <a:t>从 </a:t>
            </a:r>
            <a:r>
              <a:rPr lang="en-US" altLang="zh-CN" sz="2400" dirty="0" smtClean="0"/>
              <a:t>Wikipedia</a:t>
            </a:r>
            <a:r>
              <a:rPr lang="zh-CN" altLang="en-US" sz="2400" dirty="0" smtClean="0"/>
              <a:t> 中抽取了大约 </a:t>
            </a:r>
            <a:r>
              <a:rPr lang="en-US" altLang="zh-CN" sz="2400" dirty="0" smtClean="0"/>
              <a:t>2.2M </a:t>
            </a:r>
            <a:r>
              <a:rPr lang="zh-CN" altLang="en-US" sz="2400" dirty="0" smtClean="0"/>
              <a:t>个单词 </a:t>
            </a:r>
            <a:endParaRPr lang="en-US" altLang="zh-CN" sz="2400" dirty="0" smtClean="0"/>
          </a:p>
          <a:p>
            <a:pPr marL="457200" lvl="1" indent="-457200">
              <a:buFont typeface="Arial"/>
              <a:buChar char="•"/>
            </a:pPr>
            <a:r>
              <a:rPr lang="zh-CN" altLang="en-US" sz="2400" dirty="0" smtClean="0"/>
              <a:t>字典资源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融合了剑桥英语字典、牛津字典、柯林斯字典以及 </a:t>
            </a:r>
            <a:r>
              <a:rPr lang="en-US" altLang="zh-CN" sz="2400" dirty="0" err="1" smtClean="0"/>
              <a:t>dictionary.com</a:t>
            </a:r>
            <a:r>
              <a:rPr lang="en-US" altLang="zh-CN" sz="2400" dirty="0" smtClean="0"/>
              <a:t>.</a:t>
            </a:r>
          </a:p>
          <a:p>
            <a:r>
              <a:rPr lang="zh-CN" altLang="en-US" sz="2400" dirty="0" smtClean="0"/>
              <a:t>对于每个词，我们分别从四个字典资源中抽取其定义，去掉定义中的停用词和标点符号，令全部字母小写；</a:t>
            </a:r>
            <a:r>
              <a:rPr lang="zh-CN" altLang="en-US" sz="2400" dirty="0" smtClean="0"/>
              <a:t>最后将</a:t>
            </a:r>
            <a:r>
              <a:rPr lang="zh-CN" altLang="en-US" sz="2400" dirty="0" smtClean="0"/>
              <a:t>剩余词进行</a:t>
            </a:r>
            <a:r>
              <a:rPr lang="zh-CN" altLang="en-US" sz="2400" dirty="0" smtClean="0"/>
              <a:t>拼接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在大约 </a:t>
            </a:r>
            <a:r>
              <a:rPr lang="en-US" altLang="zh-CN" sz="2400" dirty="0" smtClean="0"/>
              <a:t>2.2M </a:t>
            </a:r>
            <a:r>
              <a:rPr lang="zh-CN" altLang="en-US" sz="2400" dirty="0" smtClean="0"/>
              <a:t>单词中，仅</a:t>
            </a:r>
            <a:r>
              <a:rPr lang="en-US" altLang="zh-CN" sz="2400" dirty="0" smtClean="0"/>
              <a:t>200K</a:t>
            </a:r>
            <a:r>
              <a:rPr lang="zh-CN" altLang="en-US" sz="2400" dirty="0" smtClean="0"/>
              <a:t>个词有定义</a:t>
            </a:r>
            <a:endParaRPr lang="en-US" altLang="zh-CN" sz="2400" dirty="0" smtClean="0"/>
          </a:p>
          <a:p>
            <a:r>
              <a:rPr lang="zh-CN" altLang="en-US" sz="2400" dirty="0" smtClean="0"/>
              <a:t>最后产生</a:t>
            </a:r>
            <a:r>
              <a:rPr lang="en-US" altLang="zh-CN" sz="2400" dirty="0" smtClean="0"/>
              <a:t>417K</a:t>
            </a:r>
            <a:r>
              <a:rPr lang="zh-CN" altLang="en-US" sz="2400" dirty="0" smtClean="0"/>
              <a:t>个强词对，</a:t>
            </a:r>
            <a:r>
              <a:rPr lang="en-US" altLang="zh-CN" sz="2400" dirty="0" smtClean="0"/>
              <a:t>3.9M</a:t>
            </a:r>
            <a:r>
              <a:rPr lang="zh-CN" altLang="en-US" sz="2400" dirty="0" smtClean="0"/>
              <a:t>个弱词对</a:t>
            </a:r>
            <a:endParaRPr lang="en-US" altLang="zh-CN" sz="2400" dirty="0" smtClean="0"/>
          </a:p>
          <a:p>
            <a:pPr marL="857250" lvl="2" indent="-457200">
              <a:buFont typeface="Symbol" charset="2"/>
              <a:buChar char="-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10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Corpus</a:t>
            </a:r>
          </a:p>
          <a:p>
            <a:pPr lvl="1"/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50M </a:t>
            </a:r>
            <a:r>
              <a:rPr lang="en-US" altLang="zh-CN" dirty="0"/>
              <a:t>tokens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 smtClean="0"/>
              <a:t>100M </a:t>
            </a:r>
            <a:r>
              <a:rPr lang="en-US" altLang="zh-CN" dirty="0"/>
              <a:t>tokens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dump</a:t>
            </a:r>
          </a:p>
          <a:p>
            <a:pPr lvl="1"/>
            <a:endParaRPr kumimoji="1" lang="en-US" altLang="zh-CN" dirty="0" smtClean="0"/>
          </a:p>
          <a:p>
            <a:r>
              <a:rPr lang="zh-CN" altLang="en-US" dirty="0" smtClean="0"/>
              <a:t>两个版本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Corpus A</a:t>
            </a:r>
          </a:p>
          <a:p>
            <a:pPr marL="914400" lvl="2" indent="0">
              <a:buNone/>
            </a:pPr>
            <a:r>
              <a:rPr lang="zh-CN" altLang="en-US" dirty="0" smtClean="0"/>
              <a:t>仅是维基</a:t>
            </a:r>
            <a:r>
              <a:rPr lang="zh-CN" altLang="en-US" dirty="0" smtClean="0"/>
              <a:t>百科的数据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Corpus B</a:t>
            </a:r>
          </a:p>
          <a:p>
            <a:pPr marL="914400" lvl="2" indent="0">
              <a:buNone/>
            </a:pPr>
            <a:r>
              <a:rPr kumimoji="1" lang="zh-CN" altLang="en-US" dirty="0" smtClean="0"/>
              <a:t>维基百科 </a:t>
            </a:r>
            <a:r>
              <a:rPr kumimoji="1" lang="en-US" altLang="zh-CN" dirty="0" smtClean="0"/>
              <a:t>||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字典定义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435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超参数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57443"/>
              </p:ext>
            </p:extLst>
          </p:nvPr>
        </p:nvGraphicFramePr>
        <p:xfrm>
          <a:off x="1524000" y="2417763"/>
          <a:ext cx="6096000" cy="3708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负采样个数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迭代次数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窗口大小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词向量维度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/</a:t>
                      </a:r>
                      <a:r>
                        <a:rPr lang="en-US" altLang="zh-CN" dirty="0" smtClean="0"/>
                        <a:t>200/300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词频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≥5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强词对个数</a:t>
                      </a:r>
                      <a:r>
                        <a:rPr lang="en-US" altLang="zh-CN" i="1" dirty="0" smtClean="0"/>
                        <a:t>n</a:t>
                      </a:r>
                      <a:r>
                        <a:rPr lang="en-US" altLang="zh-CN" baseline="-25000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弱词对个数</a:t>
                      </a:r>
                      <a:r>
                        <a:rPr lang="en-US" altLang="zh-CN" i="1" dirty="0" err="1" smtClean="0"/>
                        <a:t>n</a:t>
                      </a:r>
                      <a:r>
                        <a:rPr lang="en-US" altLang="zh-CN" baseline="-25000" dirty="0" err="1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βs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βw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11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/>
              <a:t>三种不同模型的训练时间</a:t>
            </a:r>
            <a:endParaRPr kumimoji="1" lang="en-US" altLang="zh-CN" sz="2400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5" name="图片 4" descr="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246745"/>
            <a:ext cx="6680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6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摘要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2891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利用大规模语料学习词向量，在许多</a:t>
            </a:r>
            <a:r>
              <a:rPr kumimoji="1" lang="en-US" altLang="zh-CN" dirty="0" smtClean="0"/>
              <a:t>NLP</a:t>
            </a:r>
            <a:r>
              <a:rPr kumimoji="1" lang="zh-CN" altLang="en-US" dirty="0" smtClean="0"/>
              <a:t>任务上被证明是有效的；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利用外部资源调整词表示，能进一步提升性能</a:t>
            </a:r>
            <a:r>
              <a:rPr kumimoji="1" lang="zh-CN" altLang="zh-CN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本文提出 </a:t>
            </a:r>
            <a:r>
              <a:rPr kumimoji="1" lang="en-US" altLang="zh-CN" dirty="0" smtClean="0"/>
              <a:t>Dict2vec</a:t>
            </a:r>
            <a:r>
              <a:rPr kumimoji="1" lang="zh-CN" altLang="en-US" dirty="0" smtClean="0"/>
              <a:t>，通过字典条目信息来构建新的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词对</a:t>
            </a:r>
            <a:r>
              <a:rPr kumimoji="1" lang="zh-CN" altLang="en-US" dirty="0" smtClean="0"/>
              <a:t>，使语义相关的单词更加接近；通过负采样（</a:t>
            </a:r>
            <a:r>
              <a:rPr kumimoji="1" lang="en-US" altLang="zh-CN" dirty="0" smtClean="0"/>
              <a:t>negative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sampling</a:t>
            </a:r>
            <a:r>
              <a:rPr kumimoji="1" lang="zh-CN" altLang="en-US" dirty="0" smtClean="0"/>
              <a:t>）来筛选出不相关的词对</a:t>
            </a:r>
            <a:r>
              <a:rPr kumimoji="1" lang="en-US" altLang="zh-CN" dirty="0" smtClean="0"/>
              <a:t>.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个数据集上进行了相似度评估；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个数据集上进行了文本分类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7502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词义相似度计算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文本分类任务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 descr="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300"/>
            <a:ext cx="9144000" cy="509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90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词义相似度计算结论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ur </a:t>
            </a:r>
            <a:r>
              <a:rPr lang="en-US" altLang="zh-CN" dirty="0"/>
              <a:t>model </a:t>
            </a:r>
            <a:r>
              <a:rPr lang="en-US" altLang="zh-CN" dirty="0" smtClean="0"/>
              <a:t>outperforms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</a:t>
            </a:r>
            <a:r>
              <a:rPr lang="en-US" altLang="zh-CN" dirty="0"/>
              <a:t>-of-the-art approaches for most of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datasets</a:t>
            </a:r>
            <a:r>
              <a:rPr lang="zh-CN" altLang="en-US" dirty="0"/>
              <a:t>.</a:t>
            </a:r>
            <a:endParaRPr kumimoji="1" lang="en-US" altLang="zh-CN" dirty="0" smtClean="0"/>
          </a:p>
          <a:p>
            <a:r>
              <a:rPr lang="en-US" altLang="zh-CN" dirty="0"/>
              <a:t>the column </a:t>
            </a:r>
            <a:r>
              <a:rPr lang="en-US" altLang="zh-CN" dirty="0" smtClean="0"/>
              <a:t>B has </a:t>
            </a:r>
            <a:r>
              <a:rPr lang="en-US" altLang="zh-CN" dirty="0"/>
              <a:t>better results </a:t>
            </a:r>
            <a:r>
              <a:rPr lang="en-US" altLang="zh-CN" dirty="0" smtClean="0"/>
              <a:t>than the </a:t>
            </a:r>
            <a:r>
              <a:rPr lang="en-US" altLang="zh-CN" dirty="0"/>
              <a:t>column </a:t>
            </a:r>
            <a:r>
              <a:rPr lang="en-US" altLang="zh-CN" dirty="0" smtClean="0"/>
              <a:t>A.</a:t>
            </a:r>
          </a:p>
          <a:p>
            <a:pPr lvl="1"/>
            <a:r>
              <a:rPr lang="en-US" altLang="zh-CN" dirty="0"/>
              <a:t>This </a:t>
            </a:r>
            <a:r>
              <a:rPr lang="en-US" altLang="zh-CN" dirty="0" smtClean="0"/>
              <a:t>demonstrates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strong semantic relations one can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</a:t>
            </a:r>
            <a:r>
              <a:rPr lang="en-US" altLang="zh-CN" dirty="0"/>
              <a:t>definitions</a:t>
            </a:r>
            <a:endParaRPr kumimoji="1" lang="en-US" altLang="zh-CN" dirty="0"/>
          </a:p>
          <a:p>
            <a:r>
              <a:rPr lang="en-US" altLang="zh-CN" dirty="0"/>
              <a:t>our model trained </a:t>
            </a:r>
            <a:r>
              <a:rPr lang="en-US" altLang="zh-CN" dirty="0" smtClean="0"/>
              <a:t>on the </a:t>
            </a:r>
            <a:r>
              <a:rPr lang="en-US" altLang="zh-CN" dirty="0"/>
              <a:t>50M tokens file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performance.</a:t>
            </a:r>
          </a:p>
          <a:p>
            <a:pPr lvl="1"/>
            <a:r>
              <a:rPr kumimoji="1" lang="zh-CN" altLang="en-US" dirty="0" smtClean="0"/>
              <a:t>说明当训练语料较小时，使用字典是提升词向量质量的好方法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459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文本分类任务结论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与其他模型的结果持平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15464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词义相似度得分百分数变化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5" name="图片 4" descr="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9144000" cy="675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8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Dictionaries vs. </a:t>
            </a:r>
            <a:r>
              <a:rPr lang="en-US" altLang="zh-CN" dirty="0" err="1"/>
              <a:t>WordNet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 descr="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0"/>
            <a:ext cx="6769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3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Dictionaries vs. </a:t>
            </a:r>
            <a:r>
              <a:rPr lang="en-US" altLang="zh-CN" dirty="0" err="1"/>
              <a:t>WordNet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利用字典优化词向量的效果好于</a:t>
            </a:r>
            <a:r>
              <a:rPr kumimoji="1" lang="en-US" altLang="zh-CN" dirty="0" err="1" smtClean="0"/>
              <a:t>WordNet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字典词条信息更适合词义相似度计算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866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词向量维度实验</a:t>
            </a:r>
            <a:endParaRPr kumimoji="1" lang="zh-CN" altLang="en-US" dirty="0"/>
          </a:p>
        </p:txBody>
      </p:sp>
      <p:pic>
        <p:nvPicPr>
          <p:cNvPr id="9" name="图片 8" descr="f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193800"/>
            <a:ext cx="5803900" cy="4470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96818" y="5853545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RW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WS</a:t>
            </a:r>
            <a:r>
              <a:rPr kumimoji="1" lang="zh-CN" altLang="en-US" dirty="0" smtClean="0"/>
              <a:t>分别是不同的数据集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、增加词向量维度，性能也随之提升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8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提出</a:t>
            </a:r>
            <a:r>
              <a:rPr kumimoji="1" lang="en-US" altLang="zh-CN" dirty="0" smtClean="0"/>
              <a:t>Dict2vec</a:t>
            </a:r>
            <a:r>
              <a:rPr kumimoji="1" lang="zh-CN" altLang="en-US" dirty="0" smtClean="0"/>
              <a:t>，利用字典学习词向量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Skip-gram</a:t>
            </a:r>
            <a:r>
              <a:rPr kumimoji="1" lang="zh-CN" altLang="en-US" dirty="0" smtClean="0"/>
              <a:t>模型，拓展其损失函数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在词义相似度任务，比现</a:t>
            </a:r>
            <a:r>
              <a:rPr kumimoji="1" lang="zh-CN" altLang="en-US" smtClean="0"/>
              <a:t>有方法好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1997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 smtClean="0"/>
              <a:t>基于分布式假说（处于相似上下文中的词具有相似含义），</a:t>
            </a:r>
            <a:r>
              <a:rPr kumimoji="1" lang="en-US" altLang="zh-CN" dirty="0" smtClean="0"/>
              <a:t>word2vec</a:t>
            </a:r>
            <a:r>
              <a:rPr kumimoji="1" lang="zh-CN" altLang="en-US" dirty="0" smtClean="0"/>
              <a:t> 被广泛应用。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两个缺点：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First, words within the same window are not always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related</a:t>
            </a:r>
            <a:r>
              <a:rPr lang="zh-CN" altLang="en-US" dirty="0" smtClean="0"/>
              <a:t>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kumimoji="1" lang="zh-CN" altLang="en-US" dirty="0"/>
              <a:t> （有时候上下文中的词与当前要学习</a:t>
            </a:r>
            <a:r>
              <a:rPr kumimoji="1" lang="zh-CN" altLang="en-US" dirty="0" smtClean="0"/>
              <a:t>的词可能无关</a:t>
            </a:r>
            <a:r>
              <a:rPr kumimoji="1" lang="zh-CN" altLang="zh-CN" dirty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</a:t>
            </a:r>
            <a:r>
              <a:rPr lang="en-US" altLang="zh-CN" dirty="0"/>
              <a:t>, strong semantic relations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 </a:t>
            </a:r>
            <a:r>
              <a:rPr lang="en-US" altLang="zh-CN" dirty="0"/>
              <a:t>(like synonymy or </a:t>
            </a:r>
            <a:r>
              <a:rPr lang="en-US" altLang="zh-CN" dirty="0" err="1"/>
              <a:t>meronymy</a:t>
            </a:r>
            <a:r>
              <a:rPr lang="en-US" altLang="zh-CN" dirty="0"/>
              <a:t>) </a:t>
            </a:r>
            <a:r>
              <a:rPr lang="en-US" altLang="zh-CN" dirty="0" smtClean="0"/>
              <a:t>happens</a:t>
            </a:r>
            <a:r>
              <a:rPr lang="zh-CN" altLang="en-US" dirty="0" smtClean="0"/>
              <a:t> </a:t>
            </a:r>
            <a:r>
              <a:rPr lang="en-US" altLang="zh-CN" dirty="0" smtClean="0"/>
              <a:t>rarely </a:t>
            </a:r>
            <a:r>
              <a:rPr lang="en-US" altLang="zh-CN" dirty="0"/>
              <a:t>within the same window, so these </a:t>
            </a:r>
            <a:r>
              <a:rPr lang="en-US" altLang="zh-CN" dirty="0" smtClean="0"/>
              <a:t>relations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 </a:t>
            </a:r>
            <a:r>
              <a:rPr lang="en-US" altLang="zh-CN" dirty="0"/>
              <a:t>not be well embedded into vectors</a:t>
            </a:r>
            <a:r>
              <a:rPr lang="en-US" altLang="zh-CN" dirty="0" smtClean="0"/>
              <a:t>.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5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近年提出的解决方法 </a:t>
            </a:r>
            <a:endParaRPr lang="en-US" altLang="zh-CN" dirty="0"/>
          </a:p>
          <a:p>
            <a:pPr lvl="1"/>
            <a:r>
              <a:rPr lang="en-US" altLang="zh-CN" dirty="0"/>
              <a:t>attentive model</a:t>
            </a:r>
            <a:r>
              <a:rPr lang="zh-CN" altLang="en-US" dirty="0"/>
              <a:t> （上下文选择）</a:t>
            </a:r>
            <a:endParaRPr lang="en-US" altLang="zh-CN" dirty="0"/>
          </a:p>
          <a:p>
            <a:pPr lvl="1"/>
            <a:r>
              <a:rPr lang="zh-CN" altLang="en-US" dirty="0"/>
              <a:t>使用外部资源（</a:t>
            </a:r>
            <a:r>
              <a:rPr lang="zh-CN" altLang="en-US" dirty="0" smtClean="0"/>
              <a:t>知识图谱</a:t>
            </a:r>
            <a:r>
              <a:rPr lang="en-US" altLang="zh-CN" dirty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这些方法大多是特殊化词向量，从而用于相关的任务</a:t>
            </a:r>
          </a:p>
        </p:txBody>
      </p:sp>
    </p:spTree>
    <p:extLst>
      <p:ext uri="{BB962C8B-B14F-4D97-AF65-F5344CB8AC3E}">
        <p14:creationId xmlns:p14="http://schemas.microsoft.com/office/powerpoint/2010/main" val="2476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Dict2vec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字典</a:t>
            </a:r>
            <a:endParaRPr lang="en-US" altLang="zh-CN" dirty="0"/>
          </a:p>
        </p:txBody>
      </p:sp>
      <p:pic>
        <p:nvPicPr>
          <p:cNvPr id="4" name="图片 3" descr="di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2552700"/>
            <a:ext cx="53594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</a:rPr>
              <a:t>Dict2vec</a:t>
            </a:r>
            <a:r>
              <a:rPr kumimoji="1" lang="zh-CN" altLang="en-US" dirty="0">
                <a:latin typeface="+mn-ea"/>
              </a:rPr>
              <a:t> </a:t>
            </a:r>
            <a:endParaRPr kumimoji="1" lang="en-US" altLang="zh-CN" dirty="0" smtClean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是对原始</a:t>
            </a:r>
            <a:r>
              <a:rPr kumimoji="1" lang="zh-CN" altLang="zh-CN" dirty="0" smtClean="0">
                <a:latin typeface="+mn-ea"/>
              </a:rPr>
              <a:t> </a:t>
            </a:r>
            <a:r>
              <a:rPr kumimoji="1" lang="en-US" altLang="zh-CN" dirty="0" smtClean="0">
                <a:latin typeface="+mn-ea"/>
              </a:rPr>
              <a:t>Skip-gram</a:t>
            </a:r>
            <a:r>
              <a:rPr kumimoji="1" lang="zh-CN" altLang="en-US" dirty="0" smtClean="0">
                <a:latin typeface="+mn-ea"/>
              </a:rPr>
              <a:t> 模型进行了拓展和优化，从而更高效的学习</a:t>
            </a:r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+mn-ea"/>
            </a:endParaRPr>
          </a:p>
          <a:p>
            <a:r>
              <a:rPr kumimoji="1" lang="zh-CN" altLang="en-US" dirty="0"/>
              <a:t>优点一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本文提出利用字典来学习词向量，假定字典词条（</a:t>
            </a:r>
            <a:r>
              <a:rPr kumimoji="1" lang="en-US" altLang="zh-CN" dirty="0"/>
              <a:t>entries</a:t>
            </a:r>
            <a:r>
              <a:rPr kumimoji="1" lang="zh-CN" altLang="en-US" dirty="0"/>
              <a:t>），即一个词的定义，包含了这个词蕴含的词义和相关信息。通过引入词条（额外的上下文）来提升词表示</a:t>
            </a:r>
          </a:p>
          <a:p>
            <a:endParaRPr kumimoji="1" lang="zh-CN" altLang="en-US" dirty="0"/>
          </a:p>
        </p:txBody>
      </p:sp>
      <p:pic>
        <p:nvPicPr>
          <p:cNvPr id="4" name="图片 3" descr="skip-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55" y="2791547"/>
            <a:ext cx="37338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2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Devise </a:t>
            </a:r>
            <a:r>
              <a:rPr lang="en-US" altLang="zh-CN" dirty="0"/>
              <a:t>a controlled negative </a:t>
            </a:r>
            <a:r>
              <a:rPr lang="en-US" altLang="zh-CN" dirty="0" smtClean="0"/>
              <a:t>sampling</a:t>
            </a:r>
          </a:p>
          <a:p>
            <a:pPr marL="457200" lvl="1" indent="0">
              <a:buNone/>
            </a:pPr>
            <a:r>
              <a:rPr kumimoji="1" lang="zh-CN" altLang="en-US" dirty="0" smtClean="0">
                <a:latin typeface="+mn-ea"/>
              </a:rPr>
              <a:t>（可控的负例采样，过滤掉从常规负例采样得到的</a:t>
            </a:r>
            <a:r>
              <a:rPr kumimoji="1" lang="zh-CN" altLang="en-US" dirty="0">
                <a:latin typeface="+mn-ea"/>
              </a:rPr>
              <a:t>与</a:t>
            </a:r>
            <a:r>
              <a:rPr kumimoji="1" lang="zh-CN" altLang="en-US" dirty="0" smtClean="0">
                <a:latin typeface="+mn-ea"/>
              </a:rPr>
              <a:t>目标词形成</a:t>
            </a:r>
            <a:r>
              <a:rPr kumimoji="1" lang="zh-CN" altLang="en-US" b="1" dirty="0" smtClean="0">
                <a:solidFill>
                  <a:srgbClr val="FF0000"/>
                </a:solidFill>
                <a:latin typeface="+mn-ea"/>
              </a:rPr>
              <a:t>词对</a:t>
            </a:r>
            <a:r>
              <a:rPr kumimoji="1" lang="zh-CN" altLang="en-US" dirty="0" smtClean="0">
                <a:latin typeface="+mn-ea"/>
              </a:rPr>
              <a:t>的样本）</a:t>
            </a:r>
          </a:p>
        </p:txBody>
      </p:sp>
    </p:spTree>
    <p:extLst>
      <p:ext uri="{BB962C8B-B14F-4D97-AF65-F5344CB8AC3E}">
        <p14:creationId xmlns:p14="http://schemas.microsoft.com/office/powerpoint/2010/main" val="362049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>
                <a:latin typeface="+mn-ea"/>
              </a:rPr>
              <a:t>两个概念</a:t>
            </a:r>
          </a:p>
          <a:p>
            <a:pPr lvl="1"/>
            <a:r>
              <a:rPr kumimoji="1" lang="zh-CN" altLang="en-US" dirty="0" smtClean="0">
                <a:latin typeface="+mn-ea"/>
              </a:rPr>
              <a:t>定义词对（</a:t>
            </a:r>
            <a:r>
              <a:rPr kumimoji="1" lang="en-US" altLang="zh-CN" dirty="0" smtClean="0">
                <a:latin typeface="+mn-ea"/>
              </a:rPr>
              <a:t>w1,w2</a:t>
            </a:r>
            <a:r>
              <a:rPr kumimoji="1" lang="zh-CN" altLang="en-US" dirty="0" smtClean="0">
                <a:latin typeface="+mn-ea"/>
              </a:rPr>
              <a:t>）</a:t>
            </a:r>
            <a:endParaRPr kumimoji="1" lang="en-US" altLang="en-US" dirty="0" smtClean="0">
              <a:latin typeface="+mn-ea"/>
            </a:endParaRPr>
          </a:p>
          <a:p>
            <a:pPr lvl="1"/>
            <a:r>
              <a:rPr lang="en-US" altLang="zh-CN" b="1" dirty="0" smtClean="0"/>
              <a:t>Strong pairs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w1</a:t>
            </a:r>
            <a:r>
              <a:rPr lang="zh-CN" altLang="en-US" dirty="0" smtClean="0"/>
              <a:t>出现在</a:t>
            </a:r>
            <a:r>
              <a:rPr lang="en-US" altLang="zh-CN" dirty="0" smtClean="0"/>
              <a:t>w2</a:t>
            </a:r>
            <a:r>
              <a:rPr lang="zh-CN" altLang="en-US" dirty="0" smtClean="0"/>
              <a:t>的定义，</a:t>
            </a:r>
            <a:r>
              <a:rPr lang="zh-CN" altLang="en-US" b="1" dirty="0" smtClean="0">
                <a:solidFill>
                  <a:srgbClr val="FF0000"/>
                </a:solidFill>
              </a:rPr>
              <a:t>且</a:t>
            </a:r>
            <a:r>
              <a:rPr lang="en-US" altLang="zh-CN" dirty="0" smtClean="0"/>
              <a:t>w2</a:t>
            </a:r>
            <a:r>
              <a:rPr lang="zh-CN" altLang="en-US" dirty="0" smtClean="0"/>
              <a:t>出现在</a:t>
            </a:r>
            <a:r>
              <a:rPr lang="en-US" altLang="zh-CN" dirty="0" smtClean="0"/>
              <a:t>w1</a:t>
            </a:r>
            <a:r>
              <a:rPr lang="zh-CN" altLang="en-US" dirty="0" smtClean="0"/>
              <a:t>的定义</a:t>
            </a:r>
            <a:r>
              <a:rPr lang="en-US" altLang="zh-CN" dirty="0" smtClean="0"/>
              <a:t>，</a:t>
            </a:r>
            <a:r>
              <a:rPr lang="zh-CN" altLang="en-US" dirty="0" smtClean="0"/>
              <a:t>如</a:t>
            </a:r>
            <a:r>
              <a:rPr lang="en-US" altLang="zh-CN" dirty="0" smtClean="0"/>
              <a:t> car</a:t>
            </a:r>
            <a:r>
              <a:rPr lang="en-US" altLang="zh-CN" dirty="0"/>
              <a:t>–</a:t>
            </a:r>
            <a:r>
              <a:rPr lang="en-US" altLang="zh-CN" dirty="0" smtClean="0"/>
              <a:t>vehicle</a:t>
            </a:r>
          </a:p>
          <a:p>
            <a:pPr lvl="1"/>
            <a:r>
              <a:rPr kumimoji="1" lang="en-US" altLang="zh-CN" b="1" dirty="0" smtClean="0"/>
              <a:t>Weak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pairs</a:t>
            </a:r>
            <a:r>
              <a:rPr kumimoji="1" lang="zh-CN" altLang="en-US" dirty="0" smtClean="0">
                <a:latin typeface="+mn-ea"/>
              </a:rPr>
              <a:t>：</a:t>
            </a:r>
            <a:r>
              <a:rPr lang="en-US" altLang="zh-CN" dirty="0" smtClean="0"/>
              <a:t>w1</a:t>
            </a:r>
            <a:r>
              <a:rPr lang="zh-CN" altLang="en-US" dirty="0" smtClean="0"/>
              <a:t>出现在</a:t>
            </a:r>
            <a:r>
              <a:rPr lang="en-US" altLang="zh-CN" dirty="0" smtClean="0"/>
              <a:t>w2</a:t>
            </a:r>
            <a:r>
              <a:rPr lang="zh-CN" altLang="en-US" dirty="0" smtClean="0"/>
              <a:t>的定义，</a:t>
            </a:r>
            <a:r>
              <a:rPr lang="zh-CN" altLang="en-US" b="1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/>
              <a:t>w2</a:t>
            </a:r>
            <a:r>
              <a:rPr lang="zh-CN" altLang="en-US" dirty="0" smtClean="0"/>
              <a:t>出现在</a:t>
            </a:r>
            <a:r>
              <a:rPr lang="en-US" altLang="zh-CN" dirty="0" smtClean="0"/>
              <a:t>w1</a:t>
            </a:r>
            <a:r>
              <a:rPr lang="zh-CN" altLang="en-US" dirty="0" smtClean="0"/>
              <a:t>的定义，如 </a:t>
            </a:r>
            <a:r>
              <a:rPr lang="mr-IN" altLang="zh-CN" dirty="0" smtClean="0"/>
              <a:t>car</a:t>
            </a:r>
            <a:r>
              <a:rPr lang="mr-IN" altLang="zh-CN" dirty="0"/>
              <a:t>–road</a:t>
            </a:r>
            <a:endParaRPr lang="en-US" altLang="zh-CN" dirty="0" smtClean="0"/>
          </a:p>
          <a:p>
            <a:pPr lvl="1"/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136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主要贡献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>
                <a:latin typeface="+mn-ea"/>
              </a:rPr>
              <a:t>词义相似度计算任务</a:t>
            </a:r>
            <a:endParaRPr kumimoji="1" lang="en-US" altLang="zh-CN" dirty="0" smtClean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显著提升</a:t>
            </a:r>
            <a:r>
              <a:rPr kumimoji="1" lang="en-US" altLang="zh-CN" dirty="0" smtClean="0">
                <a:latin typeface="+mn-ea"/>
              </a:rPr>
              <a:t>12.5%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>
                <a:latin typeface="+mn-ea"/>
              </a:rPr>
              <a:t>小数据集性能提升更明显</a:t>
            </a:r>
            <a:endParaRPr kumimoji="1"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>
                <a:latin typeface="+mn-ea"/>
              </a:rPr>
              <a:t>低维</a:t>
            </a:r>
            <a:r>
              <a:rPr kumimoji="1" lang="zh-CN" altLang="zh-CN" dirty="0" smtClean="0">
                <a:latin typeface="+mn-ea"/>
              </a:rPr>
              <a:t>（</a:t>
            </a:r>
            <a:r>
              <a:rPr kumimoji="1" lang="en-US" altLang="zh-CN" dirty="0" smtClean="0">
                <a:latin typeface="+mn-ea"/>
              </a:rPr>
              <a:t>20-100</a:t>
            </a:r>
            <a:r>
              <a:rPr kumimoji="1" lang="zh-CN" altLang="en-US" dirty="0" smtClean="0">
                <a:latin typeface="+mn-ea"/>
              </a:rPr>
              <a:t>）向量显著高于其他模型</a:t>
            </a:r>
            <a:endParaRPr kumimoji="1"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>
                <a:latin typeface="+mn-ea"/>
              </a:rPr>
              <a:t>文本分类任务</a:t>
            </a:r>
            <a:endParaRPr kumimoji="1" lang="en-US" altLang="zh-CN" dirty="0" smtClean="0">
              <a:latin typeface="+mn-ea"/>
            </a:endParaRPr>
          </a:p>
          <a:p>
            <a:pPr marL="914400" lvl="1" indent="-514350"/>
            <a:r>
              <a:rPr kumimoji="1" lang="zh-CN" altLang="en-US" dirty="0" smtClean="0">
                <a:latin typeface="+mn-ea"/>
              </a:rPr>
              <a:t>结果持平</a:t>
            </a:r>
            <a:endParaRPr kumimoji="1" lang="en-US" altLang="zh-CN" dirty="0" smtClean="0">
              <a:latin typeface="+mn-ea"/>
            </a:endParaRPr>
          </a:p>
          <a:p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108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600</Words>
  <Application>Microsoft Macintosh PowerPoint</Application>
  <PresentationFormat>全屏显示(4:3)</PresentationFormat>
  <Paragraphs>163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摘要</vt:lpstr>
      <vt:lpstr>介绍</vt:lpstr>
      <vt:lpstr>介绍</vt:lpstr>
      <vt:lpstr>Dict2vec</vt:lpstr>
      <vt:lpstr>介绍</vt:lpstr>
      <vt:lpstr>介绍</vt:lpstr>
      <vt:lpstr>介绍</vt:lpstr>
      <vt:lpstr>主要贡献</vt:lpstr>
      <vt:lpstr>神经网络方法</vt:lpstr>
      <vt:lpstr>外部资源</vt:lpstr>
      <vt:lpstr>外部资源</vt:lpstr>
      <vt:lpstr>Dict2vec</vt:lpstr>
      <vt:lpstr>Dict2vec</vt:lpstr>
      <vt:lpstr>Dict2vec</vt:lpstr>
      <vt:lpstr>实验</vt:lpstr>
      <vt:lpstr>实验设置</vt:lpstr>
      <vt:lpstr>实验设置</vt:lpstr>
      <vt:lpstr>实验</vt:lpstr>
      <vt:lpstr>词义相似度计算 文本分类任务</vt:lpstr>
      <vt:lpstr>词义相似度计算结论</vt:lpstr>
      <vt:lpstr>文本分类任务结论</vt:lpstr>
      <vt:lpstr>词义相似度得分百分数变化</vt:lpstr>
      <vt:lpstr>Dictionaries vs. WordNet</vt:lpstr>
      <vt:lpstr>Dictionaries vs. WordNet</vt:lpstr>
      <vt:lpstr>词向量维度实验</vt:lpstr>
      <vt:lpstr>结论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时贤 宁</dc:creator>
  <cp:lastModifiedBy>时贤 宁</cp:lastModifiedBy>
  <cp:revision>44</cp:revision>
  <dcterms:created xsi:type="dcterms:W3CDTF">2017-10-07T05:58:44Z</dcterms:created>
  <dcterms:modified xsi:type="dcterms:W3CDTF">2017-10-08T01:21:56Z</dcterms:modified>
</cp:coreProperties>
</file>