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0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8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7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3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5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6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0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3E39-9684-7B4F-9B29-D5E62CA4396A}" type="datetimeFigureOut">
              <a:rPr kumimoji="1" lang="zh-CN" altLang="en-US" smtClean="0"/>
              <a:t>17/10/7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传统</a:t>
            </a:r>
            <a:r>
              <a:rPr kumimoji="1" lang="en-US" altLang="zh-CN" dirty="0" smtClean="0">
                <a:latin typeface="+mn-ea"/>
              </a:rPr>
              <a:t>one-hot</a:t>
            </a:r>
            <a:r>
              <a:rPr kumimoji="1" lang="zh-CN" altLang="en-US" dirty="0" smtClean="0">
                <a:latin typeface="+mn-ea"/>
              </a:rPr>
              <a:t>向量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神经概率语言模型（</a:t>
            </a:r>
            <a:r>
              <a:rPr kumimoji="1" lang="en-US" altLang="zh-CN" dirty="0" smtClean="0">
                <a:latin typeface="+mn-ea"/>
              </a:rPr>
              <a:t>Neural Probabilistic Language Model</a:t>
            </a:r>
            <a:r>
              <a:rPr kumimoji="1" lang="zh-CN" altLang="en-US" dirty="0" smtClean="0">
                <a:latin typeface="+mn-ea"/>
              </a:rPr>
              <a:t>）中词的表示是向量形式、面向语义的。两个语义相似的词对应的向量也是相似的，具体反映在夹角或距离上。</a:t>
            </a:r>
          </a:p>
        </p:txBody>
      </p:sp>
      <p:pic>
        <p:nvPicPr>
          <p:cNvPr id="4" name="图片 3" descr="one-h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307"/>
            <a:ext cx="9144000" cy="9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语言模型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en-US" altLang="zh-CN" dirty="0" smtClean="0">
                <a:latin typeface="+mn-ea"/>
              </a:rPr>
              <a:t>CBOW</a:t>
            </a:r>
          </a:p>
          <a:p>
            <a:pPr lvl="1"/>
            <a:r>
              <a:rPr kumimoji="1" lang="en-US" altLang="zh-CN" dirty="0" smtClean="0">
                <a:latin typeface="+mn-ea"/>
              </a:rPr>
              <a:t>Skip-gram</a:t>
            </a:r>
          </a:p>
          <a:p>
            <a:endParaRPr kumimoji="1" lang="en-US" altLang="zh-CN" dirty="0" smtClean="0">
              <a:latin typeface="+mn-ea"/>
            </a:endParaRPr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两个降低复杂度的近似方法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en-US" altLang="zh-CN" dirty="0" smtClean="0">
                <a:latin typeface="+mn-ea"/>
              </a:rPr>
              <a:t>Hierarchical </a:t>
            </a:r>
            <a:r>
              <a:rPr kumimoji="1" lang="en-US" altLang="zh-CN" dirty="0" err="1" smtClean="0">
                <a:latin typeface="+mn-ea"/>
              </a:rPr>
              <a:t>Softmax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en-US" altLang="zh-CN" dirty="0" smtClean="0">
                <a:latin typeface="+mn-ea"/>
              </a:rPr>
              <a:t>Negative Sampling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196000"/>
            <a:ext cx="4953000" cy="31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5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Skip-gram</a:t>
            </a:r>
            <a:endParaRPr kumimoji="1" lang="zh-CN" altLang="en-US" dirty="0"/>
          </a:p>
        </p:txBody>
      </p:sp>
      <p:pic>
        <p:nvPicPr>
          <p:cNvPr id="6" name="内容占位符 5" descr="skip-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5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798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j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38"/>
            <a:ext cx="9144000" cy="1760646"/>
          </a:xfrm>
          <a:prstGeom prst="rect">
            <a:avLst/>
          </a:prstGeom>
        </p:spPr>
      </p:pic>
      <p:pic>
        <p:nvPicPr>
          <p:cNvPr id="11" name="图片 10" descr="j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384"/>
            <a:ext cx="9144000" cy="1935678"/>
          </a:xfrm>
          <a:prstGeom prst="rect">
            <a:avLst/>
          </a:prstGeom>
        </p:spPr>
      </p:pic>
      <p:pic>
        <p:nvPicPr>
          <p:cNvPr id="12" name="图片 11" descr="j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41801"/>
            <a:ext cx="7391400" cy="24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词表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的量级非常大，</a:t>
            </a:r>
            <a:r>
              <a:rPr kumimoji="1" lang="zh-CN" altLang="en-US" dirty="0" smtClean="0"/>
              <a:t>以至于</a:t>
            </a:r>
            <a:r>
              <a:rPr kumimoji="1" lang="zh-CN" altLang="en-US" dirty="0" smtClean="0"/>
              <a:t>上式</a:t>
            </a:r>
            <a:r>
              <a:rPr kumimoji="1" lang="zh-CN" altLang="en-US" dirty="0" smtClean="0"/>
              <a:t>的分母很难计算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negative </a:t>
            </a:r>
            <a:r>
              <a:rPr kumimoji="1" lang="en-US" altLang="zh-CN" dirty="0" smtClean="0"/>
              <a:t>sampling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实现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skip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gram</a:t>
            </a:r>
          </a:p>
          <a:p>
            <a:pPr lvl="1"/>
            <a:r>
              <a:rPr kumimoji="1" lang="zh-CN" altLang="en-US" dirty="0"/>
              <a:t>具体做法是，对每个正例（中央词语及上下文中的一个词语）采样几个负例（中央词语和其他随机词语），训练</a:t>
            </a:r>
            <a:r>
              <a:rPr kumimoji="1" lang="en-US" altLang="zh-CN" dirty="0"/>
              <a:t>binary logistic regression</a:t>
            </a:r>
            <a:r>
              <a:rPr kumimoji="1" lang="zh-CN" altLang="en-US" dirty="0"/>
              <a:t>（也就是二分类器）。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目标函数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6" name="图片 5" descr="j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" y="2305050"/>
            <a:ext cx="7454265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97</Words>
  <Application>Microsoft Macintosh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word2vec介绍</vt:lpstr>
      <vt:lpstr>word2vec介绍</vt:lpstr>
      <vt:lpstr>Skip-gram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时贤 宁</dc:creator>
  <cp:lastModifiedBy>时贤 宁</cp:lastModifiedBy>
  <cp:revision>10</cp:revision>
  <dcterms:created xsi:type="dcterms:W3CDTF">2017-10-07T05:58:44Z</dcterms:created>
  <dcterms:modified xsi:type="dcterms:W3CDTF">2017-10-07T08:18:22Z</dcterms:modified>
</cp:coreProperties>
</file>