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1" r:id="rId3"/>
    <p:sldId id="331" r:id="rId4"/>
    <p:sldId id="341" r:id="rId5"/>
    <p:sldId id="359" r:id="rId6"/>
    <p:sldId id="362" r:id="rId7"/>
    <p:sldId id="360" r:id="rId8"/>
    <p:sldId id="361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4/2/2018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4/2/2018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4502240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2018/4/2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2018/4/2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2018/4/2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2018/4/2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2018/4/2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2018/4/2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2018/4/2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2018/4/2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4/2/2018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011421"/>
            <a:ext cx="9604310" cy="338328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Learning Latent Opinions for Aspect-level Sentiment Classification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1800" dirty="0" err="1"/>
              <a:t>Bailin</a:t>
            </a:r>
            <a:r>
              <a:rPr lang="en-US" altLang="zh-CN" sz="1800" dirty="0"/>
              <a:t> Wang, Wei Lu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zh-CN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4806817"/>
            <a:ext cx="9604310" cy="1820486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College of Information and Computer Sciences</a:t>
            </a:r>
          </a:p>
          <a:p>
            <a:r>
              <a:rPr lang="en-US" altLang="zh-CN" sz="1800" dirty="0"/>
              <a:t>University of Massachusetts</a:t>
            </a:r>
          </a:p>
          <a:p>
            <a:r>
              <a:rPr lang="en-US" altLang="zh-CN" sz="1800" i="1" dirty="0"/>
              <a:t>bailinwang@cs.umass.edu</a:t>
            </a:r>
          </a:p>
          <a:p>
            <a:endParaRPr lang="en-US" altLang="zh-CN" sz="1800" dirty="0"/>
          </a:p>
          <a:p>
            <a:r>
              <a:rPr lang="en-US" altLang="zh-CN" sz="1800" dirty="0"/>
              <a:t>Singapore University of Technology and Design</a:t>
            </a:r>
          </a:p>
          <a:p>
            <a:r>
              <a:rPr lang="en-US" altLang="zh-CN" sz="1800" i="1" dirty="0"/>
              <a:t>luwei@sutd.edu.sg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Method</a:t>
            </a:r>
            <a:br>
              <a:rPr lang="en-US" altLang="zh-CN" dirty="0"/>
            </a:br>
            <a:endParaRPr lang="zh-CN" altLang="en-US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10AEFA-A32D-453F-81A7-F199E672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65" y="1869000"/>
            <a:ext cx="3753394" cy="15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293E43-5663-4096-8947-E105AA5F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74" y="3616771"/>
            <a:ext cx="4458790" cy="122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76CF1E-FDE1-4667-9687-476C49E36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00" y="3246589"/>
            <a:ext cx="1027334" cy="427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662764-3040-46A7-AE47-EC0BF8B98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712" y="5168279"/>
            <a:ext cx="3950099" cy="9720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7161" y="1382627"/>
            <a:ext cx="101627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Segmentation Attention: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Feature Function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其中              是特征函数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</a:t>
            </a:r>
            <a:r>
              <a:rPr lang="zh-CN" altLang="en-US" sz="2400" dirty="0"/>
              <a:t>是最后我们需要得到的</a:t>
            </a:r>
            <a:r>
              <a:rPr lang="en-US" altLang="zh-CN" sz="2400" dirty="0"/>
              <a:t>opinion vector.</a:t>
            </a:r>
          </a:p>
        </p:txBody>
      </p:sp>
    </p:spTree>
    <p:extLst>
      <p:ext uri="{BB962C8B-B14F-4D97-AF65-F5344CB8AC3E}">
        <p14:creationId xmlns:p14="http://schemas.microsoft.com/office/powerpoint/2010/main" val="155163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Method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1627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Segmentation Attention: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Regularizers</a:t>
            </a:r>
            <a:r>
              <a:rPr lang="en-US" altLang="zh-CN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Opinion expression</a:t>
            </a:r>
            <a:r>
              <a:rPr lang="zh-CN" altLang="en-US" sz="2400" dirty="0"/>
              <a:t>通常比较短，一般是连续的短语而不是非连续的情感词，基于这种假设，我们提出两种额外的正则项：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第一种希望状态尽量保持一致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第二种希望关注的词更短更少：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6BB41D-A4E9-45A5-BE8D-C606A19C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13" y="3614029"/>
            <a:ext cx="5107577" cy="9617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6EF94D-4064-4A3E-8EEB-A838A1D5E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71" y="5312420"/>
            <a:ext cx="3330857" cy="9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Method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1627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Objective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标签的</a:t>
            </a:r>
            <a:r>
              <a:rPr lang="zh-CN" altLang="en-US" sz="2400" dirty="0"/>
              <a:t>概率转换：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损失函数：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8DA3BB-AE03-4667-B41A-3D0CA6B4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39" y="2723257"/>
            <a:ext cx="6841999" cy="886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BAAE0E-F4F6-458D-A1A8-6C35B8CE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03" y="4429615"/>
            <a:ext cx="8414470" cy="14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Experiments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1627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Review datasets from SemEval-2014 task 4 (</a:t>
            </a:r>
            <a:r>
              <a:rPr lang="en-US" altLang="zh-CN" sz="2400" dirty="0" err="1"/>
              <a:t>Pontiki</a:t>
            </a:r>
            <a:r>
              <a:rPr lang="en-US" altLang="zh-CN" sz="2400" dirty="0"/>
              <a:t> et al. 2014) and Twitter comments collected by (Dong et al. 2014)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Restaurant and hotel reviews from SemEval-2016 task 5 involving seven different languages.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05ACC7-15BE-4145-95E3-1C673382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4429615"/>
            <a:ext cx="11449878" cy="17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4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Experiments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3649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Compared Methods: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AdaRNN</a:t>
            </a:r>
            <a:r>
              <a:rPr lang="en-US" altLang="zh-CN" sz="2400" dirty="0"/>
              <a:t>: </a:t>
            </a:r>
            <a:r>
              <a:rPr lang="zh-CN" altLang="en-US" sz="2400" dirty="0"/>
              <a:t>采用依存树适应性地传播情感信息并转移</a:t>
            </a:r>
            <a:r>
              <a:rPr lang="en-US" altLang="zh-CN" sz="2400" dirty="0"/>
              <a:t>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AT-LSTM:</a:t>
            </a:r>
            <a:r>
              <a:rPr lang="zh-CN" altLang="en-US" sz="2400" dirty="0"/>
              <a:t> 常规</a:t>
            </a:r>
            <a:r>
              <a:rPr lang="en-US" altLang="zh-CN" sz="2400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MemNet</a:t>
            </a:r>
            <a:r>
              <a:rPr lang="en-US" altLang="zh-CN" sz="2400" dirty="0"/>
              <a:t>:</a:t>
            </a:r>
            <a:r>
              <a:rPr lang="zh-CN" altLang="en-US" sz="2400" dirty="0"/>
              <a:t> 采用</a:t>
            </a:r>
            <a:r>
              <a:rPr lang="en-US" altLang="zh-CN" sz="2400" dirty="0"/>
              <a:t>multi-hops</a:t>
            </a:r>
            <a:r>
              <a:rPr lang="zh-CN" altLang="en-US" sz="2400" dirty="0"/>
              <a:t>的标准</a:t>
            </a:r>
            <a:r>
              <a:rPr lang="en-US" altLang="zh-CN" sz="2400" dirty="0"/>
              <a:t>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RAM:</a:t>
            </a:r>
            <a:r>
              <a:rPr lang="zh-CN" altLang="en-US" sz="2400" dirty="0"/>
              <a:t> 比</a:t>
            </a:r>
            <a:r>
              <a:rPr lang="en-US" altLang="zh-CN" sz="2400" dirty="0" err="1"/>
              <a:t>MemNet</a:t>
            </a:r>
            <a:r>
              <a:rPr lang="zh-CN" altLang="en-US" sz="2400" dirty="0"/>
              <a:t>增加一个</a:t>
            </a:r>
            <a:r>
              <a:rPr lang="en-US" altLang="zh-CN" sz="2400" dirty="0"/>
              <a:t>recurrent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A-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: </a:t>
            </a:r>
            <a:r>
              <a:rPr lang="zh-CN" altLang="en-US" sz="2400" dirty="0"/>
              <a:t>不使用</a:t>
            </a:r>
            <a:r>
              <a:rPr lang="en-US" altLang="zh-CN" sz="2400" dirty="0"/>
              <a:t>LSTM,</a:t>
            </a:r>
            <a:r>
              <a:rPr lang="zh-CN" altLang="en-US" sz="2400" dirty="0"/>
              <a:t>直接在词向量上使用</a:t>
            </a:r>
            <a:r>
              <a:rPr lang="en-US" altLang="zh-CN" sz="2400" dirty="0"/>
              <a:t>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SA-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, SA-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-P: </a:t>
            </a:r>
            <a:r>
              <a:rPr lang="zh-CN" altLang="en-US" sz="2400" dirty="0"/>
              <a:t>不采用标准</a:t>
            </a:r>
            <a:r>
              <a:rPr lang="en-US" altLang="zh-CN" sz="2400" dirty="0"/>
              <a:t>attention,</a:t>
            </a:r>
            <a:r>
              <a:rPr lang="zh-CN" altLang="en-US" sz="2400" dirty="0"/>
              <a:t>改为分割的</a:t>
            </a:r>
            <a:r>
              <a:rPr lang="en-US" altLang="zh-CN" sz="2400" dirty="0"/>
              <a:t>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A-LSTM: </a:t>
            </a:r>
            <a:r>
              <a:rPr lang="zh-CN" altLang="en-US" sz="2400" dirty="0"/>
              <a:t>比</a:t>
            </a:r>
            <a:r>
              <a:rPr lang="en-US" altLang="zh-CN" sz="2400" dirty="0"/>
              <a:t>A-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多一层</a:t>
            </a:r>
            <a:r>
              <a:rPr lang="en-US" altLang="zh-CN" sz="2400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SA-LSTM, SA-LSTM-P: </a:t>
            </a:r>
            <a:r>
              <a:rPr lang="zh-CN" altLang="en-US" sz="2400" dirty="0"/>
              <a:t>本文提出的模型，包含所有模块。</a:t>
            </a: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37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7B2664-05F1-49FA-B558-8A61C8DD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2" y="297907"/>
            <a:ext cx="8974184" cy="63804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Experiments</a:t>
            </a:r>
            <a:br>
              <a:rPr lang="en-US" altLang="zh-CN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83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Experiments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36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Compared Methods: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XRCE: </a:t>
            </a:r>
            <a:r>
              <a:rPr lang="zh-CN" altLang="en-US" sz="2400" dirty="0"/>
              <a:t>包含大量人工规则，基于解析器生成的句法特征。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IIT-TUDA :</a:t>
            </a:r>
            <a:r>
              <a:rPr lang="zh-CN" altLang="en-US" sz="2400" dirty="0"/>
              <a:t>包含领域关系图的特征和大量多语言的情感字典。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LSTM,HPLSTM:</a:t>
            </a:r>
            <a:r>
              <a:rPr lang="zh-CN" altLang="en-US" sz="2400" dirty="0"/>
              <a:t> 基于</a:t>
            </a:r>
            <a:r>
              <a:rPr lang="en-US" altLang="zh-CN" sz="2400" dirty="0"/>
              <a:t>review</a:t>
            </a:r>
            <a:r>
              <a:rPr lang="zh-CN" altLang="en-US" sz="2400" dirty="0"/>
              <a:t>的</a:t>
            </a:r>
            <a:r>
              <a:rPr lang="en-US" altLang="zh-CN" sz="2400" dirty="0"/>
              <a:t>BiLSTM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D07DC-7760-438B-8C0B-F6EB97D6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3033217"/>
            <a:ext cx="10489474" cy="36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272481" y="2810447"/>
            <a:ext cx="5517292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7200" i="1" dirty="0"/>
              <a:t>Thank you!</a:t>
            </a:r>
            <a:endParaRPr lang="zh-CN" alt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0645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Introduction 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162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Aspect-level sentiment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基于视角的情感分类任务</a:t>
            </a:r>
            <a:r>
              <a:rPr lang="en-US" altLang="zh-CN" sz="2400" dirty="0"/>
              <a:t>——</a:t>
            </a:r>
            <a:r>
              <a:rPr lang="zh-CN" altLang="en-US" sz="2400" dirty="0"/>
              <a:t>根据句子中一个特定的</a:t>
            </a:r>
            <a:r>
              <a:rPr lang="en-US" altLang="zh-CN" sz="2400" dirty="0"/>
              <a:t>target</a:t>
            </a:r>
            <a:r>
              <a:rPr lang="zh-CN" altLang="en-US" sz="2400" dirty="0"/>
              <a:t>，对情感表达进行分析，判断句子表达的情绪为正例</a:t>
            </a:r>
            <a:r>
              <a:rPr lang="en-US" altLang="zh-CN" sz="2400" dirty="0"/>
              <a:t>/</a:t>
            </a:r>
            <a:r>
              <a:rPr lang="zh-CN" altLang="en-US" sz="2400" dirty="0"/>
              <a:t>负例（积极的</a:t>
            </a:r>
            <a:r>
              <a:rPr lang="en-US" altLang="zh-CN" sz="2400" dirty="0"/>
              <a:t>/</a:t>
            </a:r>
            <a:r>
              <a:rPr lang="zh-CN" altLang="en-US" sz="2400" dirty="0"/>
              <a:t>消极的）。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不同的句子可能包含多个</a:t>
            </a:r>
            <a:r>
              <a:rPr lang="en-US" altLang="zh-CN" sz="2400" dirty="0"/>
              <a:t>Targets</a:t>
            </a:r>
            <a:r>
              <a:rPr lang="zh-CN" altLang="en-US" sz="2400" dirty="0"/>
              <a:t>，因此，直接将其作为句子级别的情感分类任务是不可取的。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采用传统的</a:t>
            </a:r>
            <a:r>
              <a:rPr lang="en-US" altLang="zh-CN" sz="2400" dirty="0"/>
              <a:t>attention-based</a:t>
            </a:r>
            <a:r>
              <a:rPr lang="zh-CN" altLang="en-US" sz="2400" dirty="0"/>
              <a:t>模型可以针对不同的</a:t>
            </a:r>
            <a:r>
              <a:rPr lang="en-US" altLang="zh-CN" sz="2400" dirty="0"/>
              <a:t>target</a:t>
            </a:r>
            <a:r>
              <a:rPr lang="zh-CN" altLang="en-US" sz="2400" dirty="0"/>
              <a:t>关注句子不同的部分。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但是传统</a:t>
            </a:r>
            <a:r>
              <a:rPr lang="en-US" altLang="zh-CN" sz="2400" dirty="0"/>
              <a:t>attention</a:t>
            </a:r>
            <a:r>
              <a:rPr lang="zh-CN" altLang="en-US" sz="2400" dirty="0"/>
              <a:t>无法获取句子中的结构依存关系。</a:t>
            </a: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6479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Method 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140940" y="5170855"/>
            <a:ext cx="9926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本文提出了一个</a:t>
            </a:r>
            <a:r>
              <a:rPr lang="zh-CN" altLang="en-US" sz="2400" dirty="0">
                <a:solidFill>
                  <a:srgbClr val="FF0000"/>
                </a:solidFill>
              </a:rPr>
              <a:t>基于</a:t>
            </a:r>
            <a:r>
              <a:rPr lang="en-US" altLang="zh-CN" sz="2400" dirty="0">
                <a:solidFill>
                  <a:srgbClr val="FF0000"/>
                </a:solidFill>
              </a:rPr>
              <a:t>LSTM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CRF</a:t>
            </a:r>
            <a:r>
              <a:rPr lang="zh-CN" altLang="en-US" sz="2400" dirty="0">
                <a:solidFill>
                  <a:srgbClr val="FF0000"/>
                </a:solidFill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segmentation attention</a:t>
            </a:r>
            <a:r>
              <a:rPr lang="zh-CN" altLang="en-US" sz="2400" dirty="0">
                <a:solidFill>
                  <a:srgbClr val="FF0000"/>
                </a:solidFill>
              </a:rPr>
              <a:t>模型</a:t>
            </a:r>
            <a:r>
              <a:rPr lang="zh-CN" altLang="en-US" sz="2400" dirty="0"/>
              <a:t>，可以抽取句子的</a:t>
            </a:r>
            <a:r>
              <a:rPr lang="zh-CN" altLang="en-US" sz="2400" dirty="0">
                <a:solidFill>
                  <a:srgbClr val="FF0000"/>
                </a:solidFill>
              </a:rPr>
              <a:t>依存结构信息</a:t>
            </a:r>
            <a:r>
              <a:rPr lang="zh-CN" altLang="en-US" sz="2400" dirty="0"/>
              <a:t>，并识别句子中对应的</a:t>
            </a:r>
            <a:r>
              <a:rPr lang="en-US" altLang="zh-CN" sz="2400" dirty="0">
                <a:solidFill>
                  <a:srgbClr val="FF0000"/>
                </a:solidFill>
              </a:rPr>
              <a:t>opinions</a:t>
            </a:r>
            <a:r>
              <a:rPr lang="zh-CN" altLang="en-US" sz="2400" dirty="0"/>
              <a:t>，促进分类。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6E8533-B9DE-47D5-83ED-2EEFF227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62" y="1304441"/>
            <a:ext cx="9967067" cy="35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Method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1627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Model consists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two main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An BiLSTM layer runs through the words in the sentence sequentially to get contextual information for each 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 segmentation attention layer aims to distill the sentiment information from the sentence.</a:t>
            </a:r>
          </a:p>
          <a:p>
            <a:pPr lvl="1"/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With these components, the model is capable of learning phrase-like features and generate reasonable spans as opinions.</a:t>
            </a:r>
            <a:br>
              <a:rPr lang="en-US" altLang="zh-CN" sz="2400" dirty="0"/>
            </a:b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906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B8ECCC-57CE-436B-B994-54886E67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7" y="775220"/>
            <a:ext cx="8171229" cy="60827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Overview of the Model</a:t>
            </a:r>
            <a:br>
              <a:rPr lang="en-US" altLang="zh-CN" dirty="0"/>
            </a:b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409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Model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1627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Input 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representation of each 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where                is a binary function indicating whether </a:t>
            </a:r>
            <a:r>
              <a:rPr lang="en-US" altLang="zh-CN" sz="2400" i="1" dirty="0"/>
              <a:t>t</a:t>
            </a:r>
            <a:r>
              <a:rPr lang="en-US" altLang="zh-CN" sz="2400" dirty="0"/>
              <a:t>-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 word belongs to the target span         .                         and                          are two matrices, where      is the vocabulary size, and d1 and d2 are dimensions of word embedding and binary feature embedding respectively.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F9173B-38BB-4A6B-B46C-A563560A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03" y="2408632"/>
            <a:ext cx="5580486" cy="6580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0286B5-EB25-4FBB-A3FA-268F91F8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58" y="3303844"/>
            <a:ext cx="1182096" cy="345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8EC572-9E8D-47C0-B2D4-E6F05BB2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17" y="3667332"/>
            <a:ext cx="720000" cy="345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4FC13A-A50C-4BEE-9670-AC55B9DB0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291" y="3667332"/>
            <a:ext cx="1914910" cy="341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EBB120-3021-42E5-8297-4C63F6911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873" y="3667332"/>
            <a:ext cx="2019534" cy="3413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723054-5FF5-4ED5-B48A-720CD4520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470" y="4034991"/>
            <a:ext cx="443094" cy="3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Model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1627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BiLSTM Layer: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 denote all the word representations generated for the sentence.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EB435E-E86E-4031-8F0B-31D8A4F5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18" y="1186056"/>
            <a:ext cx="5328000" cy="2793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B070C4-64D5-4468-8614-BA2A6A36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88" y="3979856"/>
            <a:ext cx="1974903" cy="737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1D6D2D-3EAB-487F-AF6E-4F7BDF4CB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93" y="5257491"/>
            <a:ext cx="3257998" cy="5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Method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1627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Segmentation Attention: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对每个词引入一个</a:t>
            </a:r>
            <a:r>
              <a:rPr lang="en-US" altLang="zh-CN" sz="2400" dirty="0"/>
              <a:t>latent binary variable                  </a:t>
            </a:r>
            <a:r>
              <a:rPr lang="zh-CN" altLang="en-US" sz="2400" dirty="0"/>
              <a:t>，这个变量指明该词是否是</a:t>
            </a:r>
            <a:r>
              <a:rPr lang="en-US" altLang="zh-CN" sz="2400" dirty="0"/>
              <a:t>opinion expression</a:t>
            </a:r>
            <a:r>
              <a:rPr lang="zh-CN" altLang="en-US" sz="2400" dirty="0"/>
              <a:t>的一部分。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结合</a:t>
            </a:r>
            <a:r>
              <a:rPr lang="en-US" altLang="zh-CN" sz="2400" dirty="0"/>
              <a:t>CRF</a:t>
            </a:r>
            <a:r>
              <a:rPr lang="zh-CN" altLang="en-US" sz="2400" dirty="0"/>
              <a:t>结构规定这些</a:t>
            </a:r>
            <a:r>
              <a:rPr lang="en-US" altLang="zh-CN" sz="2400" dirty="0"/>
              <a:t>latent variables</a:t>
            </a:r>
            <a:r>
              <a:rPr lang="zh-CN" altLang="en-US" sz="2400" dirty="0"/>
              <a:t>的依存结构。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某个选定序列的分布为：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where    is formed by     , each is defined over an individual clique c, and               is the potential function </a:t>
            </a:r>
            <a:r>
              <a:rPr lang="zh-CN" altLang="en-US" sz="2400" dirty="0"/>
              <a:t>（势函数）</a:t>
            </a:r>
            <a:r>
              <a:rPr lang="en-US" altLang="zh-CN" sz="2400" dirty="0"/>
              <a:t> of the clique c and          is the partition function</a:t>
            </a:r>
            <a:r>
              <a:rPr lang="zh-CN" altLang="en-US" sz="2400" dirty="0"/>
              <a:t>（配分函数）</a:t>
            </a:r>
            <a:r>
              <a:rPr lang="en-US" altLang="zh-CN" sz="2400" dirty="0"/>
              <a:t>.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B719A3-5DBD-4D34-A0D6-0D9C0106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05" y="1815737"/>
            <a:ext cx="1461537" cy="3435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9E7C58-7655-4995-B2F5-8005C348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38" y="3625204"/>
            <a:ext cx="3394835" cy="1714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8AC707-F622-42B7-98AA-533EF5460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658" y="5475373"/>
            <a:ext cx="264000" cy="32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188CEC-6AA9-4C5F-97EE-E9EC4E8A9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463" y="5475373"/>
            <a:ext cx="288000" cy="35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45085B-EC0F-4F41-BBCA-6295EF6D9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1658" y="5827373"/>
            <a:ext cx="1080000" cy="32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DF9225-4793-4362-94BB-72D21A076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8362" y="5827373"/>
            <a:ext cx="720000" cy="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7162" y="297907"/>
            <a:ext cx="9601200" cy="1142385"/>
          </a:xfrm>
        </p:spPr>
        <p:txBody>
          <a:bodyPr/>
          <a:lstStyle/>
          <a:p>
            <a:r>
              <a:rPr lang="en-US" altLang="zh-CN" dirty="0"/>
              <a:t>Method</a:t>
            </a:r>
            <a:br>
              <a:rPr lang="en-US" altLang="zh-CN" dirty="0"/>
            </a:b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287161" y="1382627"/>
            <a:ext cx="101627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Segmentation Attention: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我们定义了两种势函数（顶点</a:t>
            </a:r>
            <a:r>
              <a:rPr lang="en-US" altLang="zh-CN" sz="2400" dirty="0"/>
              <a:t>v</a:t>
            </a:r>
            <a:r>
              <a:rPr lang="zh-CN" altLang="en-US" sz="2400" dirty="0"/>
              <a:t>、边</a:t>
            </a:r>
            <a:r>
              <a:rPr lang="en-US" altLang="zh-CN" sz="2400" dirty="0"/>
              <a:t>e</a:t>
            </a:r>
            <a:r>
              <a:rPr lang="zh-CN" altLang="en-US" sz="2400" dirty="0"/>
              <a:t>）：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其中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Here                    maps context representation to the feature score of each latent state,                  is a transition matrix defined for each pair of latent state.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78DBF7-CEB1-4795-A024-A409F30B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15" y="2205488"/>
            <a:ext cx="6237429" cy="9253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CA1C3E-323B-47D4-9BA4-FB088FBD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00" y="3330518"/>
            <a:ext cx="4407873" cy="11356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264DDE-F76F-4E3A-A123-D71556975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06" y="4719432"/>
            <a:ext cx="1540765" cy="3727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127AAC-476C-4F58-AC4F-045D797F0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840" y="5128508"/>
            <a:ext cx="1338309" cy="3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678</Words>
  <Application>Microsoft Office PowerPoint</Application>
  <PresentationFormat>宽屏</PresentationFormat>
  <Paragraphs>122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Microsoft YaHei UI</vt:lpstr>
      <vt:lpstr>幼圆</vt:lpstr>
      <vt:lpstr>Arial</vt:lpstr>
      <vt:lpstr>Diamond Grid 16x9</vt:lpstr>
      <vt:lpstr>Learning Latent Opinions for Aspect-level Sentiment Classification  Bailin Wang, Wei Lu  </vt:lpstr>
      <vt:lpstr>Introduction  </vt:lpstr>
      <vt:lpstr>Method  </vt:lpstr>
      <vt:lpstr>Method </vt:lpstr>
      <vt:lpstr>Overview of the Model </vt:lpstr>
      <vt:lpstr>Model </vt:lpstr>
      <vt:lpstr>Model </vt:lpstr>
      <vt:lpstr>Method </vt:lpstr>
      <vt:lpstr>Method </vt:lpstr>
      <vt:lpstr>Method </vt:lpstr>
      <vt:lpstr>Method </vt:lpstr>
      <vt:lpstr>Method </vt:lpstr>
      <vt:lpstr>Experiments </vt:lpstr>
      <vt:lpstr>Experiments </vt:lpstr>
      <vt:lpstr>Experiments </vt:lpstr>
      <vt:lpstr>Experiments 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2017-07-14T05:11:51Z</dcterms:created>
  <dcterms:modified xsi:type="dcterms:W3CDTF">2018-04-02T01:45:33Z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