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267" r:id="rId4"/>
    <p:sldId id="314" r:id="rId5"/>
    <p:sldId id="313" r:id="rId6"/>
    <p:sldId id="271" r:id="rId7"/>
    <p:sldId id="273" r:id="rId8"/>
    <p:sldId id="300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8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53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10/18/2017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10/18/2017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4502240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2017/10/18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2017/10/18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2017/10/18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10/18/2017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011421"/>
            <a:ext cx="9604310" cy="33832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An </a:t>
            </a:r>
            <a:r>
              <a:rPr lang="en-US" altLang="zh-CN" sz="3600" dirty="0">
                <a:solidFill>
                  <a:srgbClr val="FF0000"/>
                </a:solidFill>
              </a:rPr>
              <a:t>Insight</a:t>
            </a:r>
            <a:r>
              <a:rPr lang="en-US" altLang="zh-CN" sz="3600" dirty="0"/>
              <a:t> Extraction System </a:t>
            </a:r>
            <a:r>
              <a:rPr lang="en-US" altLang="zh-CN" sz="3600" dirty="0" smtClean="0"/>
              <a:t>on </a:t>
            </a:r>
            <a:r>
              <a:rPr lang="en-US" altLang="zh-CN" sz="3600" dirty="0" err="1" smtClean="0"/>
              <a:t>BioMedical</a:t>
            </a:r>
            <a:r>
              <a:rPr lang="en-US" altLang="zh-CN" sz="3600" dirty="0" smtClean="0"/>
              <a:t> Literature </a:t>
            </a:r>
            <a:br>
              <a:rPr lang="en-US" altLang="zh-CN" sz="3600" dirty="0" smtClean="0"/>
            </a:br>
            <a:r>
              <a:rPr lang="en-US" altLang="zh-CN" sz="3600" dirty="0" smtClean="0"/>
              <a:t>with </a:t>
            </a:r>
            <a:r>
              <a:rPr lang="en-US" altLang="zh-CN" sz="3600" dirty="0"/>
              <a:t>Deep Neural Networks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000" dirty="0"/>
              <a:t>Hua </a:t>
            </a:r>
            <a:r>
              <a:rPr lang="en-US" altLang="zh-CN" sz="2000" dirty="0" smtClean="0"/>
              <a:t>He, </a:t>
            </a:r>
            <a:r>
              <a:rPr lang="en-US" altLang="zh-CN" sz="2000" dirty="0"/>
              <a:t>Kris </a:t>
            </a:r>
            <a:r>
              <a:rPr lang="en-US" altLang="zh-CN" sz="2000" dirty="0" err="1" smtClean="0"/>
              <a:t>Ganjam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Navendu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Jain, </a:t>
            </a:r>
            <a:r>
              <a:rPr lang="en-US" altLang="zh-CN" sz="2000" dirty="0"/>
              <a:t>Jessica </a:t>
            </a:r>
            <a:r>
              <a:rPr lang="en-US" altLang="zh-CN" sz="2000" dirty="0" err="1" smtClean="0"/>
              <a:t>Lundin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Ryen</a:t>
            </a:r>
            <a:r>
              <a:rPr lang="en-US" altLang="zh-CN" sz="2000" dirty="0" smtClean="0"/>
              <a:t> White </a:t>
            </a:r>
            <a:r>
              <a:rPr lang="en-US" altLang="zh-CN" sz="2000" dirty="0"/>
              <a:t>and Jimmy </a:t>
            </a:r>
            <a:r>
              <a:rPr lang="en-US" altLang="zh-CN" sz="2000" dirty="0" smtClean="0"/>
              <a:t>Lin</a:t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806817"/>
            <a:ext cx="9604310" cy="1820486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Department of Computer Science, University of Maryland College </a:t>
            </a:r>
            <a:r>
              <a:rPr lang="en-US" altLang="zh-CN" sz="1800" dirty="0" smtClean="0"/>
              <a:t>Park</a:t>
            </a:r>
          </a:p>
          <a:p>
            <a:r>
              <a:rPr lang="en-US" altLang="zh-CN" sz="1800" u="sng" dirty="0" smtClean="0"/>
              <a:t>huah@cs.umd.edu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Microsoft </a:t>
            </a:r>
          </a:p>
          <a:p>
            <a:r>
              <a:rPr lang="en-US" altLang="zh-CN" sz="1800" u="sng" dirty="0" smtClean="0"/>
              <a:t>{</a:t>
            </a:r>
            <a:r>
              <a:rPr lang="en-US" altLang="zh-CN" sz="1800" u="sng" dirty="0" err="1"/>
              <a:t>krisgan,navendu,jelundin,ryenw</a:t>
            </a:r>
            <a:r>
              <a:rPr lang="en-US" altLang="zh-CN" sz="1800" u="sng" dirty="0"/>
              <a:t>}@microsoft.com </a:t>
            </a:r>
            <a:br>
              <a:rPr lang="en-US" altLang="zh-CN" sz="1800" u="sng" dirty="0"/>
            </a:br>
            <a:r>
              <a:rPr lang="en-US" altLang="zh-CN" sz="1800" dirty="0" err="1"/>
              <a:t>Cheriton</a:t>
            </a:r>
            <a:r>
              <a:rPr lang="en-US" altLang="zh-CN" sz="1800" dirty="0"/>
              <a:t> School of Computer Science, University of </a:t>
            </a:r>
            <a:r>
              <a:rPr lang="en-US" altLang="zh-CN" sz="1800" dirty="0" smtClean="0"/>
              <a:t>Waterloo</a:t>
            </a:r>
          </a:p>
          <a:p>
            <a:r>
              <a:rPr lang="en-US" altLang="zh-CN" sz="1800" u="sng" dirty="0"/>
              <a:t>jimmylin@uwaterloo.ca 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Context Modeling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108023"/>
            <a:ext cx="101566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Different words occurring in </a:t>
            </a:r>
            <a:r>
              <a:rPr lang="en-US" altLang="zh-CN" sz="2400" dirty="0">
                <a:solidFill>
                  <a:srgbClr val="FF0000"/>
                </a:solidFill>
              </a:rPr>
              <a:t>similar </a:t>
            </a:r>
            <a:r>
              <a:rPr lang="en-US" altLang="zh-CN" sz="2400" dirty="0" smtClean="0">
                <a:solidFill>
                  <a:srgbClr val="FF0000"/>
                </a:solidFill>
              </a:rPr>
              <a:t>contexts </a:t>
            </a:r>
            <a:r>
              <a:rPr lang="en-US" altLang="zh-CN" sz="2400" dirty="0" smtClean="0"/>
              <a:t>should </a:t>
            </a:r>
            <a:r>
              <a:rPr lang="en-US" altLang="zh-CN" sz="2400" dirty="0"/>
              <a:t>have a </a:t>
            </a:r>
            <a:r>
              <a:rPr lang="en-US" altLang="zh-CN" sz="2400" dirty="0" smtClean="0"/>
              <a:t>higher chance </a:t>
            </a:r>
            <a:r>
              <a:rPr lang="en-US" altLang="zh-CN" sz="2400" dirty="0"/>
              <a:t>to contribute to </a:t>
            </a:r>
            <a:r>
              <a:rPr lang="en-US" altLang="zh-CN" sz="2400" dirty="0">
                <a:solidFill>
                  <a:srgbClr val="FF0000"/>
                </a:solidFill>
              </a:rPr>
              <a:t>similarity measurement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relation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extraction</a:t>
            </a:r>
            <a:r>
              <a:rPr lang="en-US" altLang="zh-CN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use </a:t>
            </a:r>
            <a:r>
              <a:rPr lang="en-US" altLang="zh-CN" sz="2400" dirty="0"/>
              <a:t>bidirectional LSTMs (</a:t>
            </a:r>
            <a:r>
              <a:rPr lang="en-US" altLang="zh-CN" sz="2400" dirty="0" err="1">
                <a:solidFill>
                  <a:srgbClr val="FF0000"/>
                </a:solidFill>
              </a:rPr>
              <a:t>BiLSTM</a:t>
            </a:r>
            <a:r>
              <a:rPr lang="en-US" altLang="zh-CN" sz="2400" dirty="0"/>
              <a:t>) for </a:t>
            </a:r>
            <a:r>
              <a:rPr lang="en-US" altLang="zh-CN" sz="2400" dirty="0" smtClean="0"/>
              <a:t>context modeling </a:t>
            </a:r>
            <a:r>
              <a:rPr lang="en-US" altLang="zh-CN" sz="2400" dirty="0"/>
              <a:t>as a basis for all following models.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Given named </a:t>
            </a:r>
            <a:r>
              <a:rPr lang="en-US" altLang="zh-CN" sz="2400" dirty="0"/>
              <a:t>entity positions of the sentence, we get </a:t>
            </a:r>
            <a:r>
              <a:rPr lang="en-US" altLang="zh-CN" sz="2400" i="1" dirty="0" smtClean="0"/>
              <a:t>    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    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context </a:t>
            </a:r>
            <a:r>
              <a:rPr lang="en-US" altLang="zh-CN" sz="2400" i="1" dirty="0" smtClean="0"/>
              <a:t>      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45" y="3364303"/>
            <a:ext cx="3290899" cy="1557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998" y="5186003"/>
            <a:ext cx="381000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65" y="5157427"/>
            <a:ext cx="342900" cy="390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10" y="5547952"/>
            <a:ext cx="4286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 Similarity Modeling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108023"/>
            <a:ext cx="10156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Relational similarity modeling focuses on interactions between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named entities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relations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vector space.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Objective </a:t>
            </a:r>
            <a:r>
              <a:rPr lang="en-US" altLang="zh-CN" sz="2400" dirty="0"/>
              <a:t>function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similarity measurement function </a:t>
            </a:r>
            <a:r>
              <a:rPr lang="en-US" altLang="zh-CN" sz="2400" dirty="0" smtClean="0"/>
              <a:t>                               with learnable weights           returns a similarity </a:t>
            </a:r>
            <a:r>
              <a:rPr lang="en-US" altLang="zh-CN" sz="2400" dirty="0"/>
              <a:t>score </a:t>
            </a:r>
            <a:r>
              <a:rPr lang="en-US" altLang="zh-CN" sz="2400" i="1" dirty="0" smtClean="0"/>
              <a:t>                  </a:t>
            </a:r>
            <a:r>
              <a:rPr lang="en-US" altLang="zh-CN" sz="2400" dirty="0" smtClean="0"/>
              <a:t>representing </a:t>
            </a:r>
            <a:r>
              <a:rPr lang="en-US" altLang="zh-CN" sz="2400" dirty="0"/>
              <a:t>how semantically close </a:t>
            </a:r>
            <a:r>
              <a:rPr lang="en-US" altLang="zh-CN" sz="2400" dirty="0" smtClean="0"/>
              <a:t>                are.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42" y="2250408"/>
            <a:ext cx="1845485" cy="484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4375309"/>
            <a:ext cx="6027501" cy="2247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27" y="2899649"/>
            <a:ext cx="2362200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075" y="3376509"/>
            <a:ext cx="64770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870" y="3395558"/>
            <a:ext cx="126682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4159" y="3709883"/>
            <a:ext cx="115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 Similarity Modeling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Our goal is to learn </a:t>
            </a:r>
            <a:r>
              <a:rPr lang="en-US" altLang="zh-CN" sz="2400" dirty="0" smtClean="0"/>
              <a:t>a function       </a:t>
            </a:r>
            <a:r>
              <a:rPr lang="en-US" altLang="zh-CN" sz="2400" i="1" dirty="0" smtClean="0"/>
              <a:t>                          </a:t>
            </a:r>
            <a:r>
              <a:rPr lang="en-US" altLang="zh-CN" sz="2400" dirty="0" smtClean="0"/>
              <a:t>so </a:t>
            </a:r>
            <a:r>
              <a:rPr lang="en-US" altLang="zh-CN" sz="2400" dirty="0"/>
              <a:t>that the positive </a:t>
            </a:r>
            <a:r>
              <a:rPr lang="en-US" altLang="zh-CN" sz="2400" dirty="0" smtClean="0"/>
              <a:t>triplet                  is </a:t>
            </a:r>
            <a:r>
              <a:rPr lang="en-US" altLang="zh-CN" sz="2400" dirty="0"/>
              <a:t>assigned a larger score than that </a:t>
            </a:r>
            <a:r>
              <a:rPr lang="en-US" altLang="zh-CN" sz="2400" dirty="0" smtClean="0"/>
              <a:t>of the </a:t>
            </a:r>
            <a:r>
              <a:rPr lang="en-US" altLang="zh-CN" sz="2400" dirty="0"/>
              <a:t>negative </a:t>
            </a:r>
            <a:r>
              <a:rPr lang="en-US" altLang="zh-CN" sz="2400" dirty="0" smtClean="0"/>
              <a:t>triplet                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Loss function: </a:t>
            </a:r>
            <a:r>
              <a:rPr lang="en-US" altLang="zh-CN" sz="2400" dirty="0"/>
              <a:t>Bayesian Personalized Ranking (BPR) loss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4" y="1419132"/>
            <a:ext cx="236220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781082"/>
            <a:ext cx="1343025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2152453"/>
            <a:ext cx="1266825" cy="381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162" y="2597547"/>
            <a:ext cx="5698260" cy="4127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019" y="3826763"/>
            <a:ext cx="4760692" cy="13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 Similarity Modeling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19" y="1196015"/>
            <a:ext cx="4354615" cy="55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Contextual Similarity Modeling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contextual </a:t>
            </a:r>
            <a:r>
              <a:rPr lang="en-US" altLang="zh-CN" sz="2400" dirty="0" smtClean="0"/>
              <a:t>similarity model </a:t>
            </a:r>
            <a:r>
              <a:rPr lang="en-US" altLang="zh-CN" sz="2400" dirty="0"/>
              <a:t>that can increase model weights onto important context </a:t>
            </a:r>
            <a:r>
              <a:rPr lang="en-US" altLang="zh-CN" sz="2400" dirty="0" smtClean="0"/>
              <a:t>words —— </a:t>
            </a:r>
            <a:r>
              <a:rPr lang="en-US" altLang="zh-CN" sz="2400" dirty="0"/>
              <a:t>an </a:t>
            </a:r>
            <a:r>
              <a:rPr lang="en-US" altLang="zh-CN" sz="2400" dirty="0">
                <a:solidFill>
                  <a:srgbClr val="FF0000"/>
                </a:solidFill>
              </a:rPr>
              <a:t>attention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mechanism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attention re-weighted sentence </a:t>
            </a:r>
            <a:r>
              <a:rPr lang="en-US" altLang="zh-CN" sz="2400" dirty="0" smtClean="0"/>
              <a:t>representation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Loss function: hinge loss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81" y="2278178"/>
            <a:ext cx="3842280" cy="1172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33" y="4140497"/>
            <a:ext cx="2924175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123" y="5251347"/>
            <a:ext cx="4371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Ranking of Extracted Insights</a:t>
            </a:r>
            <a:r>
              <a:rPr lang="en-US" altLang="zh-CN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here could be </a:t>
            </a:r>
            <a:r>
              <a:rPr lang="en-US" altLang="zh-CN" sz="2400" dirty="0"/>
              <a:t>many extracted relations but not all of them </a:t>
            </a:r>
            <a:r>
              <a:rPr lang="en-US" altLang="zh-CN" sz="2400" dirty="0" smtClean="0"/>
              <a:t>are important </a:t>
            </a:r>
            <a:r>
              <a:rPr lang="en-US" altLang="zh-CN" sz="2400" dirty="0"/>
              <a:t>enough as insights of the article.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Utilize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output 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classification probability </a:t>
            </a:r>
            <a:r>
              <a:rPr lang="en-US" altLang="zh-CN" sz="2000" dirty="0" smtClean="0"/>
              <a:t>of </a:t>
            </a:r>
            <a:r>
              <a:rPr lang="en-US" altLang="zh-CN" sz="2000" dirty="0"/>
              <a:t>the relational </a:t>
            </a:r>
            <a:r>
              <a:rPr lang="en-US" altLang="zh-CN" sz="2000" dirty="0" smtClean="0"/>
              <a:t>similarity model as the </a:t>
            </a:r>
            <a:r>
              <a:rPr lang="en-US" altLang="zh-CN" sz="2000" dirty="0"/>
              <a:t>base ranking score.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Use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MPCNN(</a:t>
            </a:r>
            <a:r>
              <a:rPr lang="zh-CN" altLang="en-US" sz="2000" dirty="0" smtClean="0"/>
              <a:t>多视角卷积神经网络</a:t>
            </a:r>
            <a:r>
              <a:rPr lang="en-US" altLang="zh-CN" sz="2000" dirty="0" smtClean="0"/>
              <a:t>) to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measure </a:t>
            </a:r>
            <a:r>
              <a:rPr lang="en-US" altLang="zh-CN" sz="2000" dirty="0"/>
              <a:t>the similarity (</a:t>
            </a:r>
            <a:r>
              <a:rPr lang="en-US" altLang="zh-CN" sz="2000" i="1" dirty="0"/>
              <a:t>∈ </a:t>
            </a:r>
            <a:r>
              <a:rPr lang="en-US" altLang="zh-CN" sz="2000" dirty="0"/>
              <a:t>[0</a:t>
            </a:r>
            <a:r>
              <a:rPr lang="en-US" altLang="zh-CN" sz="2000" i="1" dirty="0"/>
              <a:t>,</a:t>
            </a:r>
            <a:r>
              <a:rPr lang="en-US" altLang="zh-CN" sz="2000" dirty="0"/>
              <a:t>1]) between the title of the article and extracted </a:t>
            </a:r>
            <a:r>
              <a:rPr lang="en-US" altLang="zh-CN" sz="2000" dirty="0" smtClean="0"/>
              <a:t>relation. </a:t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>We compare </a:t>
            </a:r>
            <a:r>
              <a:rPr lang="en-US" altLang="zh-CN" sz="2000" dirty="0">
                <a:solidFill>
                  <a:srgbClr val="FF0000"/>
                </a:solidFill>
              </a:rPr>
              <a:t>title text</a:t>
            </a:r>
            <a:r>
              <a:rPr lang="en-US" altLang="zh-CN" sz="2000" dirty="0"/>
              <a:t> with </a:t>
            </a:r>
            <a:r>
              <a:rPr lang="en-US" altLang="zh-CN" sz="2000" dirty="0" smtClean="0"/>
              <a:t>“  </a:t>
            </a:r>
            <a:r>
              <a:rPr lang="en-US" altLang="zh-CN" sz="2000" i="1" dirty="0" smtClean="0"/>
              <a:t>    </a:t>
            </a:r>
            <a:r>
              <a:rPr lang="en-US" altLang="zh-CN" sz="2000" dirty="0" smtClean="0"/>
              <a:t>leads </a:t>
            </a:r>
            <a:r>
              <a:rPr lang="en-US" altLang="zh-CN" sz="2000" dirty="0"/>
              <a:t>to </a:t>
            </a:r>
            <a:r>
              <a:rPr lang="en-US" altLang="zh-CN" sz="2000" i="1" dirty="0" smtClean="0"/>
              <a:t>     </a:t>
            </a:r>
            <a:r>
              <a:rPr lang="en-US" altLang="zh-CN" sz="2000" dirty="0"/>
              <a:t>” of an </a:t>
            </a:r>
            <a:r>
              <a:rPr lang="en-US" altLang="zh-CN" sz="2000" dirty="0" smtClean="0"/>
              <a:t>extracted relation</a:t>
            </a:r>
            <a:r>
              <a:rPr lang="en-US" altLang="zh-CN" sz="2000" dirty="0"/>
              <a:t>, if the similarity score is over a threshold of 0</a:t>
            </a:r>
            <a:r>
              <a:rPr lang="en-US" altLang="zh-CN" sz="2000" i="1" dirty="0"/>
              <a:t>.</a:t>
            </a:r>
            <a:r>
              <a:rPr lang="en-US" altLang="zh-CN" sz="2000" dirty="0"/>
              <a:t>75, </a:t>
            </a:r>
            <a:r>
              <a:rPr lang="en-US" altLang="zh-CN" sz="2000" dirty="0" smtClean="0"/>
              <a:t>we increase </a:t>
            </a:r>
            <a:r>
              <a:rPr lang="en-US" altLang="zh-CN" sz="2000" dirty="0"/>
              <a:t>the extracted relation’s ranking score </a:t>
            </a:r>
            <a:r>
              <a:rPr lang="en-US" altLang="zh-CN" sz="2000" dirty="0" smtClean="0"/>
              <a:t>by 15</a:t>
            </a:r>
            <a:r>
              <a:rPr lang="en-US" altLang="zh-CN" sz="2000" dirty="0"/>
              <a:t>%. If </a:t>
            </a:r>
            <a:r>
              <a:rPr lang="en-US" altLang="zh-CN" sz="2000" dirty="0" smtClean="0"/>
              <a:t>the extracted </a:t>
            </a:r>
            <a:r>
              <a:rPr lang="en-US" altLang="zh-CN" sz="2000" dirty="0"/>
              <a:t>relation is from the </a:t>
            </a:r>
            <a:r>
              <a:rPr lang="en-US" altLang="zh-CN" sz="2000" dirty="0" smtClean="0"/>
              <a:t>title text</a:t>
            </a:r>
            <a:r>
              <a:rPr lang="en-US" altLang="zh-CN" sz="2000" dirty="0"/>
              <a:t>, we also boost its </a:t>
            </a:r>
            <a:r>
              <a:rPr lang="en-US" altLang="zh-CN" sz="2000" dirty="0" smtClean="0"/>
              <a:t>ranking score </a:t>
            </a:r>
            <a:r>
              <a:rPr lang="en-US" altLang="zh-CN" sz="2000" dirty="0"/>
              <a:t>by 15% because of its </a:t>
            </a:r>
            <a:r>
              <a:rPr lang="en-US" altLang="zh-CN" sz="2000" dirty="0">
                <a:solidFill>
                  <a:srgbClr val="FF0000"/>
                </a:solidFill>
              </a:rPr>
              <a:t>location importance</a:t>
            </a:r>
            <a:r>
              <a:rPr lang="en-US" altLang="zh-CN" sz="2000" dirty="0"/>
              <a:t>.</a:t>
            </a:r>
            <a:r>
              <a:rPr lang="en-US" altLang="zh-CN" sz="2000" dirty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60" y="4282760"/>
            <a:ext cx="266700" cy="323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99" y="4254185"/>
            <a:ext cx="247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Setup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Data 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/>
              <a:t>Our </a:t>
            </a:r>
            <a:r>
              <a:rPr lang="en-US" altLang="zh-CN" sz="2400" dirty="0"/>
              <a:t>own dataset of medical/health publications annotated </a:t>
            </a:r>
            <a:r>
              <a:rPr lang="en-US" altLang="zh-CN" sz="2400" dirty="0" smtClean="0"/>
              <a:t>on Universal </a:t>
            </a:r>
            <a:r>
              <a:rPr lang="en-US" altLang="zh-CN" sz="2400" dirty="0"/>
              <a:t>Human </a:t>
            </a:r>
            <a:r>
              <a:rPr lang="en-US" altLang="zh-CN" sz="2400" dirty="0" smtClean="0"/>
              <a:t>Relevance System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UHRS).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/>
              <a:t>SemEval-2010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task </a:t>
            </a:r>
            <a:r>
              <a:rPr lang="en-US" altLang="zh-CN" sz="2400" dirty="0"/>
              <a:t>8 dataset for training and evaluation of </a:t>
            </a:r>
            <a:r>
              <a:rPr lang="en-US" altLang="zh-CN" sz="2400" dirty="0" smtClean="0"/>
              <a:t>our relation </a:t>
            </a:r>
            <a:r>
              <a:rPr lang="en-US" altLang="zh-CN" sz="2400" dirty="0"/>
              <a:t>extraction </a:t>
            </a:r>
            <a:r>
              <a:rPr lang="en-US" altLang="zh-CN" sz="2400" dirty="0" smtClean="0"/>
              <a:t>component.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Settings and Preprocessing.</a:t>
            </a:r>
            <a:r>
              <a:rPr lang="en-US" altLang="zh-CN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λ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0.0001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/>
              <a:t>The momentum </a:t>
            </a:r>
            <a:r>
              <a:rPr lang="en-US" altLang="zh-CN" sz="2400" dirty="0"/>
              <a:t>parameter </a:t>
            </a:r>
            <a:r>
              <a:rPr lang="en-US" altLang="zh-CN" sz="2400" dirty="0" smtClean="0"/>
              <a:t>is 0</a:t>
            </a:r>
            <a:r>
              <a:rPr lang="en-US" altLang="zh-CN" sz="2400" i="1" dirty="0" smtClean="0"/>
              <a:t>.</a:t>
            </a:r>
            <a:r>
              <a:rPr lang="en-US" altLang="zh-CN" sz="2400" dirty="0" smtClean="0"/>
              <a:t>9 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LSTM hidden state </a:t>
            </a:r>
            <a:r>
              <a:rPr lang="en-US" altLang="zh-CN" sz="2400" i="1" dirty="0"/>
              <a:t>dim </a:t>
            </a:r>
            <a:r>
              <a:rPr lang="en-US" altLang="zh-CN" sz="2400" dirty="0"/>
              <a:t>= 500</a:t>
            </a:r>
            <a:r>
              <a:rPr lang="en-US" altLang="zh-CN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/>
              <a:t>Word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 d </a:t>
            </a:r>
            <a:r>
              <a:rPr lang="en-US" altLang="zh-CN" sz="2400" dirty="0"/>
              <a:t>= 300-dimension 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82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 and Results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Human Evaluation of the Entire </a:t>
            </a:r>
            <a:r>
              <a:rPr lang="en-US" altLang="zh-CN" sz="2400" b="1" dirty="0" smtClean="0"/>
              <a:t>System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3" y="2094782"/>
            <a:ext cx="10769802" cy="3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 and Results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58189"/>
            <a:ext cx="10156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Human Evaluation of the Entire </a:t>
            </a:r>
            <a:r>
              <a:rPr lang="en-US" altLang="zh-CN" sz="2400" b="1" dirty="0" smtClean="0"/>
              <a:t>System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20" y="2166488"/>
            <a:ext cx="5705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 and Results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142529"/>
            <a:ext cx="10156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Evaluation of Relation Extraction Component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5" y="1622642"/>
            <a:ext cx="5173424" cy="51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Introduction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82627"/>
            <a:ext cx="99265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Two major processing </a:t>
            </a:r>
            <a:r>
              <a:rPr lang="en-US" altLang="zh-CN" sz="2400" dirty="0" smtClean="0"/>
              <a:t>tasks performed </a:t>
            </a:r>
            <a:r>
              <a:rPr lang="en-US" altLang="zh-CN" sz="2400" dirty="0"/>
              <a:t>on the biomedical text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</a:p>
          <a:p>
            <a:pPr marL="914400" lvl="1" indent="-457200">
              <a:buAutoNum type="arabicParenBoth"/>
            </a:pPr>
            <a:endParaRPr lang="en-US" altLang="zh-CN" sz="2000" dirty="0" smtClean="0"/>
          </a:p>
          <a:p>
            <a:pPr marL="914400" lvl="1" indent="-457200">
              <a:buAutoNum type="arabicParenBoth"/>
            </a:pPr>
            <a:r>
              <a:rPr lang="en-US" altLang="zh-CN" sz="2000" dirty="0" smtClean="0">
                <a:solidFill>
                  <a:srgbClr val="FF0000"/>
                </a:solidFill>
              </a:rPr>
              <a:t>identify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classify</a:t>
            </a:r>
            <a:r>
              <a:rPr lang="en-US" altLang="zh-CN" sz="2000" dirty="0"/>
              <a:t> biomedical entities (NER) </a:t>
            </a:r>
            <a:r>
              <a:rPr lang="en-US" altLang="zh-CN" sz="2000" dirty="0" smtClean="0"/>
              <a:t>into predefined categories.</a:t>
            </a:r>
          </a:p>
          <a:p>
            <a:pPr marL="914400" lvl="1" indent="-457200">
              <a:buAutoNum type="arabicParenBoth"/>
            </a:pPr>
            <a:endParaRPr lang="en-US" altLang="zh-CN" sz="2000" dirty="0" smtClean="0"/>
          </a:p>
          <a:p>
            <a:pPr marL="914400" lvl="1" indent="-457200">
              <a:buAutoNum type="arabicParenBoth"/>
            </a:pPr>
            <a:r>
              <a:rPr lang="en-US" altLang="zh-CN" sz="2000" dirty="0" smtClean="0"/>
              <a:t>infer </a:t>
            </a:r>
            <a:r>
              <a:rPr lang="en-US" altLang="zh-CN" sz="2000" dirty="0">
                <a:solidFill>
                  <a:srgbClr val="FF0000"/>
                </a:solidFill>
              </a:rPr>
              <a:t>pair-wise </a:t>
            </a:r>
            <a:r>
              <a:rPr lang="en-US" altLang="zh-CN" sz="2000" dirty="0" smtClean="0">
                <a:solidFill>
                  <a:srgbClr val="FF0000"/>
                </a:solidFill>
              </a:rPr>
              <a:t>relationships </a:t>
            </a:r>
            <a:r>
              <a:rPr lang="en-US" altLang="zh-CN" sz="2000" dirty="0" smtClean="0"/>
              <a:t>among </a:t>
            </a:r>
            <a:r>
              <a:rPr lang="en-US" altLang="zh-CN" sz="2000" dirty="0"/>
              <a:t>named </a:t>
            </a:r>
            <a:r>
              <a:rPr lang="en-US" altLang="zh-CN" sz="2000" dirty="0" smtClean="0"/>
              <a:t>entities.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914400" lvl="1" indent="-457200">
              <a:buAutoNum type="arabicParenBoth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This paper presents a system that </a:t>
            </a:r>
            <a:r>
              <a:rPr lang="en-US" altLang="zh-CN" sz="2400" dirty="0" smtClean="0"/>
              <a:t>processes biomedical </a:t>
            </a:r>
            <a:r>
              <a:rPr lang="en-US" altLang="zh-CN" sz="2400" dirty="0"/>
              <a:t>text </a:t>
            </a:r>
            <a:r>
              <a:rPr lang="en-US" altLang="zh-CN" sz="2400" dirty="0" smtClean="0"/>
              <a:t>to extract </a:t>
            </a:r>
            <a:r>
              <a:rPr lang="en-US" altLang="zh-CN" sz="2400" dirty="0"/>
              <a:t>two </a:t>
            </a:r>
            <a:r>
              <a:rPr lang="en-US" altLang="zh-CN" sz="2400" dirty="0" smtClean="0"/>
              <a:t>specific types </a:t>
            </a:r>
            <a:r>
              <a:rPr lang="en-US" altLang="zh-CN" sz="2400" dirty="0"/>
              <a:t>of relationships among biomedical entities: </a:t>
            </a:r>
            <a:endParaRPr lang="en-US" altLang="zh-CN" sz="2400" dirty="0" smtClean="0"/>
          </a:p>
          <a:p>
            <a:pPr marL="914400" lvl="1" indent="-457200">
              <a:buAutoNum type="alphaLcParenBoth"/>
            </a:pPr>
            <a:endParaRPr lang="en-US" altLang="zh-CN" sz="2000" dirty="0" smtClean="0"/>
          </a:p>
          <a:p>
            <a:pPr marL="914400" lvl="1" indent="-457200">
              <a:buAutoNum type="alphaLcParenBoth"/>
            </a:pPr>
            <a:r>
              <a:rPr lang="en-US" altLang="zh-CN" sz="2000" dirty="0" smtClean="0"/>
              <a:t>Cause effect</a:t>
            </a:r>
          </a:p>
          <a:p>
            <a:pPr marL="914400" lvl="1" indent="-457200">
              <a:buAutoNum type="alphaLcParenBoth"/>
            </a:pPr>
            <a:endParaRPr lang="en-US" altLang="zh-CN" sz="2000" dirty="0" smtClean="0"/>
          </a:p>
          <a:p>
            <a:pPr marL="914400" lvl="1" indent="-457200">
              <a:buAutoNum type="alphaLcParenBoth"/>
            </a:pPr>
            <a:r>
              <a:rPr lang="en-US" altLang="zh-CN" sz="2000" dirty="0" smtClean="0"/>
              <a:t>Correlation.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86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Result Analysis and Case Study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116650"/>
            <a:ext cx="10156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Visualization of Contextual Similarity Model.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4" y="1626618"/>
            <a:ext cx="11313561" cy="35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400" b="0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1287162" y="1440292"/>
            <a:ext cx="1015669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uild </a:t>
            </a:r>
            <a:r>
              <a:rPr lang="en-US" altLang="zh-CN" sz="2400" dirty="0"/>
              <a:t>an </a:t>
            </a:r>
            <a:r>
              <a:rPr lang="en-US" altLang="zh-CN" sz="2400" dirty="0">
                <a:solidFill>
                  <a:srgbClr val="FF0000"/>
                </a:solidFill>
              </a:rPr>
              <a:t>end-to-end</a:t>
            </a:r>
            <a:r>
              <a:rPr lang="en-US" altLang="zh-CN" sz="2400" dirty="0"/>
              <a:t> system for insight extraction on </a:t>
            </a:r>
            <a:r>
              <a:rPr lang="en-US" altLang="zh-CN" sz="2400" dirty="0" smtClean="0"/>
              <a:t>biomedical literature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</a:t>
            </a:r>
            <a:r>
              <a:rPr lang="en-US" altLang="zh-CN" sz="2400" dirty="0" smtClean="0"/>
              <a:t>evelop </a:t>
            </a:r>
            <a:r>
              <a:rPr lang="en-US" altLang="zh-CN" sz="2400" dirty="0" smtClean="0">
                <a:solidFill>
                  <a:srgbClr val="FF0000"/>
                </a:solidFill>
              </a:rPr>
              <a:t>novel similarity </a:t>
            </a:r>
            <a:r>
              <a:rPr lang="en-US" altLang="zh-CN" sz="2400" dirty="0">
                <a:solidFill>
                  <a:srgbClr val="FF0000"/>
                </a:solidFill>
              </a:rPr>
              <a:t>measurement modeling </a:t>
            </a:r>
            <a:r>
              <a:rPr lang="en-US" altLang="zh-CN" sz="2400" dirty="0"/>
              <a:t>with deep </a:t>
            </a:r>
            <a:r>
              <a:rPr lang="en-US" altLang="zh-CN" sz="2400" dirty="0" smtClean="0"/>
              <a:t>neural networks </a:t>
            </a:r>
            <a:r>
              <a:rPr lang="en-US" altLang="zh-CN" sz="2400" dirty="0"/>
              <a:t>to extract </a:t>
            </a:r>
            <a:r>
              <a:rPr lang="en-US" altLang="zh-CN" sz="2400" dirty="0">
                <a:solidFill>
                  <a:srgbClr val="FF0000"/>
                </a:solidFill>
              </a:rPr>
              <a:t>causation/correlation</a:t>
            </a:r>
            <a:r>
              <a:rPr lang="en-US" altLang="zh-CN" sz="2400" dirty="0"/>
              <a:t> relations.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</a:t>
            </a:r>
            <a:r>
              <a:rPr lang="en-US" altLang="zh-CN" sz="2400" dirty="0" smtClean="0"/>
              <a:t>valuation </a:t>
            </a:r>
            <a:r>
              <a:rPr lang="en-US" altLang="zh-CN" sz="2400" dirty="0"/>
              <a:t>shows the system is </a:t>
            </a:r>
            <a:r>
              <a:rPr lang="en-US" altLang="zh-CN" sz="2400" dirty="0" smtClean="0"/>
              <a:t>able to </a:t>
            </a:r>
            <a:r>
              <a:rPr lang="en-US" altLang="zh-CN" sz="2400" dirty="0"/>
              <a:t>extract insights with competitive </a:t>
            </a:r>
            <a:r>
              <a:rPr lang="en-US" altLang="zh-CN" sz="2400" dirty="0">
                <a:solidFill>
                  <a:srgbClr val="FF0000"/>
                </a:solidFill>
              </a:rPr>
              <a:t>human </a:t>
            </a:r>
            <a:r>
              <a:rPr lang="en-US" altLang="zh-CN" sz="2400" dirty="0" smtClean="0">
                <a:solidFill>
                  <a:srgbClr val="FF0000"/>
                </a:solidFill>
              </a:rPr>
              <a:t>acceptance </a:t>
            </a:r>
            <a:r>
              <a:rPr lang="en-US" altLang="zh-CN" sz="2400" dirty="0">
                <a:solidFill>
                  <a:srgbClr val="FF0000"/>
                </a:solidFill>
              </a:rPr>
              <a:t>accuracy </a:t>
            </a:r>
            <a:r>
              <a:rPr lang="en-US" altLang="zh-CN" sz="2400" dirty="0"/>
              <a:t>and its relation </a:t>
            </a:r>
            <a:r>
              <a:rPr lang="en-US" altLang="zh-CN" sz="2400" dirty="0" smtClean="0"/>
              <a:t>extraction component </a:t>
            </a:r>
            <a:r>
              <a:rPr lang="en-US" altLang="zh-CN" sz="2400" dirty="0"/>
              <a:t>compares favorably against previous work.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36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72481" y="2810447"/>
            <a:ext cx="5517292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7200" i="1" dirty="0" smtClean="0"/>
              <a:t>Thank you!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0645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Introduction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382627"/>
            <a:ext cx="992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map </a:t>
            </a:r>
            <a:r>
              <a:rPr lang="en-US" altLang="zh-CN" sz="2400" dirty="0" smtClean="0"/>
              <a:t>the extraction </a:t>
            </a:r>
            <a:r>
              <a:rPr lang="en-US" altLang="zh-CN" sz="2400" dirty="0"/>
              <a:t>task into a </a:t>
            </a:r>
            <a:r>
              <a:rPr lang="en-US" altLang="zh-CN" sz="2400" dirty="0">
                <a:solidFill>
                  <a:srgbClr val="FF0000"/>
                </a:solidFill>
              </a:rPr>
              <a:t>representational </a:t>
            </a:r>
            <a:r>
              <a:rPr lang="en-US" altLang="zh-CN" sz="2400" dirty="0" smtClean="0">
                <a:solidFill>
                  <a:srgbClr val="FF0000"/>
                </a:solidFill>
              </a:rPr>
              <a:t>similarity measurement </a:t>
            </a:r>
            <a:r>
              <a:rPr lang="en-US" altLang="zh-CN" sz="2400" dirty="0">
                <a:solidFill>
                  <a:srgbClr val="FF0000"/>
                </a:solidFill>
              </a:rPr>
              <a:t>task</a:t>
            </a:r>
            <a:r>
              <a:rPr lang="en-US" altLang="zh-CN" sz="2400" dirty="0"/>
              <a:t> in the vector space.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Our </a:t>
            </a:r>
            <a:r>
              <a:rPr lang="en-US" altLang="zh-CN" sz="2400" dirty="0"/>
              <a:t>approach innovates </a:t>
            </a:r>
            <a:r>
              <a:rPr lang="en-US" altLang="zh-CN" sz="2400" dirty="0" smtClean="0"/>
              <a:t>in that </a:t>
            </a:r>
            <a:r>
              <a:rPr lang="en-US" altLang="zh-CN" sz="2400" dirty="0"/>
              <a:t>it explicitly measures </a:t>
            </a:r>
            <a:r>
              <a:rPr lang="en-US" altLang="zh-CN" sz="2400" dirty="0" smtClean="0"/>
              <a:t>both </a:t>
            </a:r>
            <a:r>
              <a:rPr lang="en-US" altLang="zh-CN" sz="2400" dirty="0" smtClean="0">
                <a:solidFill>
                  <a:srgbClr val="FF0000"/>
                </a:solidFill>
              </a:rPr>
              <a:t>relational </a:t>
            </a:r>
            <a:r>
              <a:rPr lang="en-US" altLang="zh-CN" sz="2400" dirty="0">
                <a:solidFill>
                  <a:srgbClr val="FF0000"/>
                </a:solidFill>
              </a:rPr>
              <a:t>and contextual similarity </a:t>
            </a:r>
            <a:r>
              <a:rPr lang="en-US" altLang="zh-CN" sz="2400" dirty="0"/>
              <a:t>among representations of </a:t>
            </a:r>
            <a:r>
              <a:rPr lang="en-US" altLang="zh-CN" sz="2400" dirty="0">
                <a:solidFill>
                  <a:srgbClr val="FF0000"/>
                </a:solidFill>
              </a:rPr>
              <a:t>named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entities, entity </a:t>
            </a:r>
            <a:r>
              <a:rPr lang="en-US" altLang="zh-CN" sz="2400" dirty="0">
                <a:solidFill>
                  <a:srgbClr val="FF0000"/>
                </a:solidFill>
              </a:rPr>
              <a:t>relations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contexts</a:t>
            </a:r>
            <a:r>
              <a:rPr lang="en-US" altLang="zh-CN" sz="2400" dirty="0"/>
              <a:t>.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Our </a:t>
            </a:r>
            <a:r>
              <a:rPr lang="en-US" altLang="zh-CN" sz="2400" dirty="0"/>
              <a:t>system also provides a novel combination of </a:t>
            </a:r>
            <a:r>
              <a:rPr lang="en-US" altLang="zh-CN" sz="2400" dirty="0">
                <a:solidFill>
                  <a:srgbClr val="FF0000"/>
                </a:solidFill>
              </a:rPr>
              <a:t>recognizing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named entities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predicting relationships </a:t>
            </a:r>
            <a:r>
              <a:rPr lang="en-US" altLang="zh-CN" sz="2400" dirty="0"/>
              <a:t>(insights) between </a:t>
            </a:r>
            <a:r>
              <a:rPr lang="en-US" altLang="zh-CN" sz="2400" dirty="0">
                <a:solidFill>
                  <a:srgbClr val="FF0000"/>
                </a:solidFill>
              </a:rPr>
              <a:t>extracted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</a:t>
            </a:r>
            <a:r>
              <a:rPr lang="en-US" altLang="zh-CN" sz="2400" dirty="0" smtClean="0"/>
              <a:t>, and </a:t>
            </a:r>
            <a:r>
              <a:rPr lang="en-US" altLang="zh-CN" sz="2400" dirty="0">
                <a:solidFill>
                  <a:srgbClr val="FF0000"/>
                </a:solidFill>
              </a:rPr>
              <a:t>ranking the output</a:t>
            </a:r>
            <a:r>
              <a:rPr lang="en-US" altLang="zh-CN" sz="2400" dirty="0"/>
              <a:t>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3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Contribution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b="0" dirty="0"/>
          </a:p>
        </p:txBody>
      </p:sp>
      <p:sp>
        <p:nvSpPr>
          <p:cNvPr id="12" name="文本框 2"/>
          <p:cNvSpPr txBox="1"/>
          <p:nvPr/>
        </p:nvSpPr>
        <p:spPr>
          <a:xfrm>
            <a:off x="1367745" y="1440292"/>
            <a:ext cx="9926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We build an </a:t>
            </a:r>
            <a:r>
              <a:rPr lang="en-US" altLang="zh-CN" sz="2400" dirty="0">
                <a:solidFill>
                  <a:srgbClr val="FF0000"/>
                </a:solidFill>
              </a:rPr>
              <a:t>end-to-end </a:t>
            </a:r>
            <a:r>
              <a:rPr lang="en-US" altLang="zh-CN" sz="2400" dirty="0"/>
              <a:t>system to extract insights from </a:t>
            </a:r>
            <a:r>
              <a:rPr lang="en-US" altLang="zh-CN" sz="2400" dirty="0" smtClean="0"/>
              <a:t>biomedical literature.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innovate in </a:t>
            </a:r>
            <a:r>
              <a:rPr lang="en-US" altLang="zh-CN" sz="2400" dirty="0">
                <a:solidFill>
                  <a:srgbClr val="FF0000"/>
                </a:solidFill>
              </a:rPr>
              <a:t>similarity measurement </a:t>
            </a:r>
            <a:r>
              <a:rPr lang="en-US" altLang="zh-CN" sz="2400" dirty="0"/>
              <a:t>modeling with deep </a:t>
            </a:r>
            <a:r>
              <a:rPr lang="en-US" altLang="zh-CN" sz="2400" dirty="0" smtClean="0"/>
              <a:t>neural networks </a:t>
            </a:r>
            <a:r>
              <a:rPr lang="en-US" altLang="zh-CN" sz="2400" dirty="0"/>
              <a:t>for better causality/correlation relation extraction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Our </a:t>
            </a:r>
            <a:r>
              <a:rPr lang="en-US" altLang="zh-CN" sz="2400" dirty="0"/>
              <a:t>human evaluation show our system </a:t>
            </a:r>
            <a:r>
              <a:rPr lang="en-US" altLang="zh-CN" sz="2400" dirty="0" smtClean="0"/>
              <a:t>can achieve </a:t>
            </a:r>
            <a:r>
              <a:rPr lang="en-US" altLang="zh-CN" sz="2400" dirty="0">
                <a:solidFill>
                  <a:srgbClr val="FF0000"/>
                </a:solidFill>
              </a:rPr>
              <a:t>competitive acceptance accuracy</a:t>
            </a:r>
            <a:r>
              <a:rPr lang="en-US" altLang="zh-CN" sz="2400" dirty="0"/>
              <a:t>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64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Related Work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b="0" dirty="0"/>
          </a:p>
        </p:txBody>
      </p:sp>
      <p:sp>
        <p:nvSpPr>
          <p:cNvPr id="12" name="文本框 2"/>
          <p:cNvSpPr txBox="1"/>
          <p:nvPr/>
        </p:nvSpPr>
        <p:spPr>
          <a:xfrm>
            <a:off x="1186590" y="1138367"/>
            <a:ext cx="992659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Most previous work in </a:t>
            </a:r>
            <a:r>
              <a:rPr lang="en-US" altLang="zh-CN" sz="2000" dirty="0" err="1"/>
              <a:t>BioNLP</a:t>
            </a:r>
            <a:r>
              <a:rPr lang="en-US" altLang="zh-CN" sz="2000" dirty="0"/>
              <a:t> focused on extraction of </a:t>
            </a:r>
            <a:r>
              <a:rPr lang="en-US" altLang="zh-CN" sz="2000" dirty="0">
                <a:solidFill>
                  <a:srgbClr val="FF0000"/>
                </a:solidFill>
              </a:rPr>
              <a:t>biomedical concepts</a:t>
            </a:r>
            <a:r>
              <a:rPr lang="en-US" altLang="zh-CN" sz="2000" dirty="0"/>
              <a:t> such as </a:t>
            </a:r>
            <a:r>
              <a:rPr lang="en-US" altLang="zh-CN" sz="2000" dirty="0">
                <a:solidFill>
                  <a:srgbClr val="FF0000"/>
                </a:solidFill>
              </a:rPr>
              <a:t>drug</a:t>
            </a:r>
            <a:r>
              <a:rPr lang="en-US" altLang="zh-CN" sz="2000" dirty="0"/>
              <a:t> or </a:t>
            </a:r>
            <a:r>
              <a:rPr lang="en-US" altLang="zh-CN" sz="2000" dirty="0">
                <a:solidFill>
                  <a:srgbClr val="FF0000"/>
                </a:solidFill>
              </a:rPr>
              <a:t>protein</a:t>
            </a:r>
            <a:r>
              <a:rPr lang="en-US" altLang="zh-CN" sz="2000" dirty="0"/>
              <a:t> names.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Feature engineering </a:t>
            </a:r>
            <a:r>
              <a:rPr lang="en-US" altLang="zh-CN" sz="2000" dirty="0"/>
              <a:t>was the dominant </a:t>
            </a:r>
            <a:r>
              <a:rPr lang="en-US" altLang="zh-CN" sz="2000" dirty="0" smtClean="0"/>
              <a:t>approach in </a:t>
            </a:r>
            <a:r>
              <a:rPr lang="en-US" altLang="zh-CN" sz="2000" dirty="0"/>
              <a:t>most biomedical relation extraction work </a:t>
            </a:r>
            <a:r>
              <a:rPr lang="en-US" altLang="zh-CN" sz="2000" dirty="0" smtClean="0"/>
              <a:t>with machine </a:t>
            </a:r>
            <a:r>
              <a:rPr lang="en-US" altLang="zh-CN" sz="2000" dirty="0"/>
              <a:t>learning </a:t>
            </a:r>
            <a:r>
              <a:rPr lang="en-US" altLang="zh-CN" sz="2000" dirty="0" smtClean="0"/>
              <a:t>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Our work </a:t>
            </a:r>
            <a:r>
              <a:rPr lang="en-US" altLang="zh-CN" sz="2000" dirty="0" smtClean="0"/>
              <a:t>instead propose </a:t>
            </a:r>
            <a:r>
              <a:rPr lang="en-US" altLang="zh-CN" sz="2000" dirty="0"/>
              <a:t>neural network models that </a:t>
            </a:r>
            <a:r>
              <a:rPr lang="en-US" altLang="zh-CN" sz="2000" dirty="0">
                <a:solidFill>
                  <a:srgbClr val="FF0000"/>
                </a:solidFill>
              </a:rPr>
              <a:t>do not require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sparse features</a:t>
            </a:r>
            <a:r>
              <a:rPr lang="en-US" altLang="zh-CN" sz="2000" dirty="0"/>
              <a:t> as in most previous work.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Our approach is </a:t>
            </a:r>
            <a:r>
              <a:rPr lang="en-US" altLang="zh-CN" sz="2000" dirty="0" smtClean="0"/>
              <a:t>inspired by </a:t>
            </a:r>
            <a:r>
              <a:rPr lang="en-US" altLang="zh-CN" sz="2000" dirty="0"/>
              <a:t>recent embedding learning work to </a:t>
            </a:r>
            <a:r>
              <a:rPr lang="en-US" altLang="zh-CN" sz="2000" dirty="0" smtClean="0">
                <a:solidFill>
                  <a:srgbClr val="FF0000"/>
                </a:solidFill>
              </a:rPr>
              <a:t>jointly represent </a:t>
            </a:r>
            <a:r>
              <a:rPr lang="en-US" altLang="zh-CN" sz="2000" dirty="0">
                <a:solidFill>
                  <a:srgbClr val="FF0000"/>
                </a:solidFill>
              </a:rPr>
              <a:t>texts and knowledge </a:t>
            </a:r>
            <a:r>
              <a:rPr lang="en-US" altLang="zh-CN" sz="2000" dirty="0" smtClean="0">
                <a:solidFill>
                  <a:srgbClr val="FF0000"/>
                </a:solidFill>
              </a:rPr>
              <a:t>base</a:t>
            </a:r>
            <a:r>
              <a:rPr lang="en-US" altLang="zh-CN" sz="2000" dirty="0" smtClean="0"/>
              <a:t>, previous </a:t>
            </a:r>
            <a:r>
              <a:rPr lang="en-US" altLang="zh-CN" sz="2000" dirty="0"/>
              <a:t>work </a:t>
            </a:r>
            <a:r>
              <a:rPr lang="en-US" altLang="zh-CN" sz="2000" dirty="0" smtClean="0"/>
              <a:t>on </a:t>
            </a:r>
            <a:r>
              <a:rPr lang="en-US" altLang="zh-CN" sz="2000" dirty="0" smtClean="0">
                <a:solidFill>
                  <a:srgbClr val="FF0000"/>
                </a:solidFill>
              </a:rPr>
              <a:t>embedding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transfer </a:t>
            </a:r>
            <a:r>
              <a:rPr lang="en-US" altLang="zh-CN" sz="2000" dirty="0">
                <a:solidFill>
                  <a:srgbClr val="FF0000"/>
                </a:solidFill>
              </a:rPr>
              <a:t>learning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noise contrastive estimation.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Our </a:t>
            </a:r>
            <a:r>
              <a:rPr lang="en-US" altLang="zh-CN" sz="2000" dirty="0"/>
              <a:t>work models </a:t>
            </a:r>
            <a:r>
              <a:rPr lang="en-US" altLang="zh-CN" sz="2000" dirty="0">
                <a:solidFill>
                  <a:srgbClr val="FF0000"/>
                </a:solidFill>
              </a:rPr>
              <a:t>insight extraction </a:t>
            </a:r>
            <a:r>
              <a:rPr lang="en-US" altLang="zh-CN" sz="2000" dirty="0"/>
              <a:t>as a </a:t>
            </a:r>
            <a:r>
              <a:rPr lang="en-US" altLang="zh-CN" sz="2000" dirty="0">
                <a:solidFill>
                  <a:srgbClr val="FF0000"/>
                </a:solidFill>
              </a:rPr>
              <a:t>similarity measurement </a:t>
            </a:r>
            <a:r>
              <a:rPr lang="en-US" altLang="zh-CN" sz="2000" dirty="0"/>
              <a:t>problem, and is inspired by similarity measurement work </a:t>
            </a:r>
            <a:r>
              <a:rPr lang="en-US" altLang="zh-CN" sz="2000" dirty="0" smtClean="0"/>
              <a:t>on </a:t>
            </a:r>
            <a:r>
              <a:rPr lang="en-US" altLang="zh-CN" sz="2000" dirty="0">
                <a:solidFill>
                  <a:srgbClr val="FF0000"/>
                </a:solidFill>
              </a:rPr>
              <a:t>pairwise word interaction </a:t>
            </a:r>
            <a:r>
              <a:rPr lang="en-US" altLang="zh-CN" sz="2000" dirty="0" smtClean="0"/>
              <a:t>modeling with </a:t>
            </a:r>
            <a:r>
              <a:rPr lang="en-US" altLang="zh-CN" sz="2000" dirty="0"/>
              <a:t>deep neural networks.</a:t>
            </a:r>
            <a:r>
              <a:rPr lang="en-US" altLang="zh-CN" sz="2000" dirty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24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System Overview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209459"/>
            <a:ext cx="10156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firstly look </a:t>
            </a:r>
            <a:r>
              <a:rPr lang="en-US" altLang="zh-CN" sz="2400" dirty="0" smtClean="0"/>
              <a:t>for all </a:t>
            </a:r>
            <a:r>
              <a:rPr lang="en-US" altLang="zh-CN" sz="2400" dirty="0"/>
              <a:t>named entities using a </a:t>
            </a:r>
            <a:r>
              <a:rPr lang="en-US" altLang="zh-CN" sz="2400" dirty="0">
                <a:solidFill>
                  <a:srgbClr val="FF0000"/>
                </a:solidFill>
              </a:rPr>
              <a:t>shallow parser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public </a:t>
            </a:r>
            <a:r>
              <a:rPr lang="en-US" altLang="zh-CN" sz="2400" dirty="0">
                <a:solidFill>
                  <a:srgbClr val="FF0000"/>
                </a:solidFill>
              </a:rPr>
              <a:t>medical </a:t>
            </a:r>
            <a:r>
              <a:rPr lang="en-US" altLang="zh-CN" sz="2400" dirty="0" smtClean="0">
                <a:solidFill>
                  <a:srgbClr val="FF0000"/>
                </a:solidFill>
              </a:rPr>
              <a:t>dictionaries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our </a:t>
            </a:r>
            <a:r>
              <a:rPr lang="en-US" altLang="zh-CN" sz="2400" dirty="0">
                <a:solidFill>
                  <a:srgbClr val="FF0000"/>
                </a:solidFill>
              </a:rPr>
              <a:t>neural network-based relation extractor </a:t>
            </a:r>
            <a:r>
              <a:rPr lang="en-US" altLang="zh-CN" sz="2400" dirty="0"/>
              <a:t>checks if a </a:t>
            </a:r>
            <a:r>
              <a:rPr lang="en-US" altLang="zh-CN" sz="2400" dirty="0" smtClean="0"/>
              <a:t>valid causality/correlation </a:t>
            </a:r>
            <a:r>
              <a:rPr lang="en-US" altLang="zh-CN" sz="2400" dirty="0"/>
              <a:t>relationship </a:t>
            </a:r>
            <a:r>
              <a:rPr lang="en-US" altLang="zh-CN" sz="2400" dirty="0" smtClean="0"/>
              <a:t>exists.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each valid entity pair is </a:t>
            </a:r>
            <a:r>
              <a:rPr lang="en-US" altLang="zh-CN" sz="2400" dirty="0" smtClean="0"/>
              <a:t>scored </a:t>
            </a:r>
            <a:r>
              <a:rPr lang="en-US" altLang="zh-CN" sz="2400" dirty="0"/>
              <a:t>via the </a:t>
            </a:r>
            <a:r>
              <a:rPr lang="en-US" altLang="zh-CN" sz="2400" dirty="0">
                <a:solidFill>
                  <a:srgbClr val="FF0000"/>
                </a:solidFill>
              </a:rPr>
              <a:t>ranking component </a:t>
            </a:r>
            <a:r>
              <a:rPr lang="en-US" altLang="zh-CN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system returns top </a:t>
            </a:r>
            <a:r>
              <a:rPr lang="en-US" altLang="zh-CN" sz="2400" dirty="0" smtClean="0"/>
              <a:t>ranked </a:t>
            </a:r>
            <a:r>
              <a:rPr lang="en-US" altLang="zh-CN" sz="2400" dirty="0"/>
              <a:t>insight(s) </a:t>
            </a:r>
            <a:r>
              <a:rPr lang="en-US" altLang="zh-CN" sz="2400" dirty="0" smtClean="0"/>
              <a:t>to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users.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5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System Overview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2" y="1209459"/>
            <a:ext cx="101566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system consists of </a:t>
            </a:r>
            <a:r>
              <a:rPr lang="en-US" altLang="zh-CN" sz="2400" dirty="0"/>
              <a:t>three major neural network-based </a:t>
            </a:r>
            <a:r>
              <a:rPr lang="en-US" altLang="zh-CN" sz="2400" dirty="0" smtClean="0"/>
              <a:t>components</a:t>
            </a:r>
          </a:p>
          <a:p>
            <a:pPr lvl="1"/>
            <a:r>
              <a:rPr lang="en-US" altLang="zh-CN" sz="24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a named entity extractor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a causality/correlation relation extractor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an </a:t>
            </a:r>
            <a:r>
              <a:rPr lang="en-US" altLang="zh-CN" sz="2400" dirty="0" smtClean="0"/>
              <a:t>insight ranker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01" y="3495025"/>
            <a:ext cx="6098110" cy="25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Named Entity Extraction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88754" y="869099"/>
            <a:ext cx="1015669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Most existing off-the-shelf biomedical </a:t>
            </a:r>
            <a:r>
              <a:rPr lang="en-US" altLang="zh-CN" sz="2400" dirty="0" smtClean="0"/>
              <a:t>entity recognizers </a:t>
            </a:r>
            <a:r>
              <a:rPr lang="en-US" altLang="zh-CN" sz="2400" dirty="0">
                <a:solidFill>
                  <a:srgbClr val="FF0000"/>
                </a:solidFill>
              </a:rPr>
              <a:t>narrowly focus on specific </a:t>
            </a:r>
            <a:r>
              <a:rPr lang="en-US" altLang="zh-CN" sz="2400" dirty="0" smtClean="0">
                <a:solidFill>
                  <a:srgbClr val="FF0000"/>
                </a:solidFill>
              </a:rPr>
              <a:t>biomedical terms</a:t>
            </a:r>
            <a:r>
              <a:rPr lang="en-US" altLang="zh-CN" sz="2400" dirty="0"/>
              <a:t>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design an entity extractor by using </a:t>
            </a:r>
            <a:r>
              <a:rPr lang="en-US" altLang="zh-CN" sz="2400" dirty="0" smtClean="0"/>
              <a:t>both an </a:t>
            </a:r>
            <a:r>
              <a:rPr lang="en-US" altLang="zh-CN" sz="2400" dirty="0">
                <a:solidFill>
                  <a:srgbClr val="FF0000"/>
                </a:solidFill>
              </a:rPr>
              <a:t>in-domain </a:t>
            </a:r>
            <a:r>
              <a:rPr lang="en-US" altLang="zh-CN" sz="2400" dirty="0" smtClean="0">
                <a:solidFill>
                  <a:srgbClr val="FF0000"/>
                </a:solidFill>
              </a:rPr>
              <a:t>medical knowledge </a:t>
            </a:r>
            <a:r>
              <a:rPr lang="en-US" altLang="zh-CN" sz="2400" dirty="0">
                <a:solidFill>
                  <a:srgbClr val="FF0000"/>
                </a:solidFill>
              </a:rPr>
              <a:t>base</a:t>
            </a:r>
            <a:r>
              <a:rPr lang="en-US" altLang="zh-CN" sz="2400" dirty="0"/>
              <a:t> for keyword matching, and a </a:t>
            </a:r>
            <a:r>
              <a:rPr lang="en-US" altLang="zh-CN" sz="2400" dirty="0">
                <a:solidFill>
                  <a:srgbClr val="FF0000"/>
                </a:solidFill>
              </a:rPr>
              <a:t>domain-independent </a:t>
            </a:r>
            <a:r>
              <a:rPr lang="en-US" altLang="zh-CN" sz="2400" dirty="0" smtClean="0">
                <a:solidFill>
                  <a:srgbClr val="FF0000"/>
                </a:solidFill>
              </a:rPr>
              <a:t>neural network-based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shallow parser for entity </a:t>
            </a:r>
            <a:r>
              <a:rPr lang="en-US" altLang="zh-CN" sz="2400" dirty="0" smtClean="0"/>
              <a:t>boundary detection.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We </a:t>
            </a:r>
            <a:r>
              <a:rPr lang="en-US" altLang="zh-CN" sz="2000" dirty="0"/>
              <a:t>firstly use a large public </a:t>
            </a:r>
            <a:r>
              <a:rPr lang="en-US" altLang="zh-CN" sz="2000" dirty="0" smtClean="0"/>
              <a:t>dictionary, </a:t>
            </a:r>
            <a:r>
              <a:rPr lang="en-US" altLang="zh-CN" sz="2000" i="1" dirty="0" err="1" smtClean="0"/>
              <a:t>Metathesaurus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of UMLS to obtain </a:t>
            </a:r>
            <a:r>
              <a:rPr lang="en-US" altLang="zh-CN" sz="2000" dirty="0"/>
              <a:t>in-domain biomedical </a:t>
            </a:r>
            <a:r>
              <a:rPr lang="en-US" altLang="zh-CN" sz="2000" dirty="0"/>
              <a:t>terms </a:t>
            </a:r>
            <a:r>
              <a:rPr lang="en-US" altLang="zh-CN" sz="2000" dirty="0" smtClean="0"/>
              <a:t>(Using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Aho-Corasick</a:t>
            </a:r>
            <a:r>
              <a:rPr lang="en-US" altLang="zh-CN" sz="2000" dirty="0"/>
              <a:t>). 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We </a:t>
            </a:r>
            <a:r>
              <a:rPr lang="en-US" altLang="zh-CN" sz="2000" dirty="0"/>
              <a:t>also use a neural network-based </a:t>
            </a:r>
            <a:r>
              <a:rPr lang="en-US" altLang="zh-CN" sz="2000" dirty="0" smtClean="0"/>
              <a:t>shallow parser to identify boundaries </a:t>
            </a:r>
            <a:r>
              <a:rPr lang="en-US" altLang="zh-CN" sz="2000" dirty="0"/>
              <a:t>of general noun </a:t>
            </a:r>
            <a:r>
              <a:rPr lang="en-US" altLang="zh-CN" sz="2000" dirty="0" smtClean="0"/>
              <a:t>phrases </a:t>
            </a:r>
            <a:r>
              <a:rPr lang="en-US" altLang="zh-CN" sz="2000" dirty="0" smtClean="0">
                <a:solidFill>
                  <a:srgbClr val="FF0000"/>
                </a:solidFill>
              </a:rPr>
              <a:t>to improve system recall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which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not limited </a:t>
            </a:r>
            <a:r>
              <a:rPr lang="en-US" altLang="zh-CN" sz="2000" dirty="0">
                <a:solidFill>
                  <a:srgbClr val="FF0000"/>
                </a:solidFill>
              </a:rPr>
              <a:t>to biomedical terms</a:t>
            </a:r>
            <a:r>
              <a:rPr lang="en-US" altLang="zh-CN" sz="2000" dirty="0"/>
              <a:t>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If </a:t>
            </a:r>
            <a:r>
              <a:rPr lang="en-US" altLang="zh-CN" sz="2000" dirty="0"/>
              <a:t>entity overlaps exist, only </a:t>
            </a:r>
            <a:r>
              <a:rPr lang="en-US" altLang="zh-CN" sz="2000" dirty="0" smtClean="0"/>
              <a:t>phrases with </a:t>
            </a:r>
            <a:r>
              <a:rPr lang="en-US" altLang="zh-CN" sz="2000" dirty="0">
                <a:solidFill>
                  <a:srgbClr val="FF0000"/>
                </a:solidFill>
              </a:rPr>
              <a:t>longest matching sequence </a:t>
            </a:r>
            <a:r>
              <a:rPr lang="en-US" altLang="zh-CN" sz="2000" dirty="0"/>
              <a:t>are extracted.</a:t>
            </a:r>
            <a:r>
              <a:rPr lang="en-US" altLang="zh-CN" sz="2000" dirty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54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 Extraction as </a:t>
            </a:r>
            <a:r>
              <a:rPr lang="en-US" altLang="zh-CN" dirty="0" smtClean="0"/>
              <a:t>Similarity Measurement 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123261" y="1440292"/>
            <a:ext cx="10156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a </a:t>
            </a:r>
            <a:r>
              <a:rPr lang="en-US" altLang="zh-CN" sz="2400" dirty="0"/>
              <a:t>causality/correlation relationship holds </a:t>
            </a:r>
            <a:r>
              <a:rPr lang="en-US" altLang="zh-CN" sz="2400" dirty="0" smtClean="0"/>
              <a:t>between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two </a:t>
            </a:r>
            <a:r>
              <a:rPr lang="en-US" altLang="zh-CN" sz="2400" dirty="0"/>
              <a:t>named entities, then representations of </a:t>
            </a:r>
            <a:r>
              <a:rPr lang="en-US" altLang="zh-CN" sz="2400" dirty="0" smtClean="0"/>
              <a:t>the two </a:t>
            </a:r>
            <a:r>
              <a:rPr lang="en-US" altLang="zh-CN" sz="2400" dirty="0"/>
              <a:t>entities should be </a:t>
            </a:r>
            <a:r>
              <a:rPr lang="en-US" altLang="zh-CN" sz="2400" dirty="0">
                <a:solidFill>
                  <a:srgbClr val="FF0000"/>
                </a:solidFill>
              </a:rPr>
              <a:t>semantically similar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close </a:t>
            </a:r>
            <a:r>
              <a:rPr lang="en-US" altLang="zh-CN" sz="2400" dirty="0">
                <a:solidFill>
                  <a:srgbClr val="FF0000"/>
                </a:solidFill>
              </a:rPr>
              <a:t>to the representation of the relation </a:t>
            </a:r>
            <a:r>
              <a:rPr lang="en-US" altLang="zh-CN" sz="2400" dirty="0"/>
              <a:t>in a </a:t>
            </a:r>
            <a:r>
              <a:rPr lang="en-US" altLang="zh-CN" sz="2400" dirty="0" smtClean="0"/>
              <a:t>low-dimensional vector </a:t>
            </a:r>
            <a:r>
              <a:rPr lang="en-US" altLang="zh-CN" sz="2400" dirty="0"/>
              <a:t>space.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elational </a:t>
            </a:r>
            <a:r>
              <a:rPr lang="en-US" altLang="zh-CN" sz="2400" b="1" dirty="0"/>
              <a:t>similarity </a:t>
            </a:r>
            <a:r>
              <a:rPr lang="en-US" altLang="zh-CN" sz="2400" dirty="0" smtClean="0"/>
              <a:t>between entities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Contextual similarity </a:t>
            </a:r>
            <a:r>
              <a:rPr lang="en-US" altLang="zh-CN" sz="2400" dirty="0"/>
              <a:t>between entities and sentence </a:t>
            </a:r>
            <a:r>
              <a:rPr lang="en-US" altLang="zh-CN" sz="2400" dirty="0" smtClean="0"/>
              <a:t>context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16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711</Words>
  <Application>Microsoft Office PowerPoint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Microsoft YaHei UI</vt:lpstr>
      <vt:lpstr>幼圆</vt:lpstr>
      <vt:lpstr>Arial</vt:lpstr>
      <vt:lpstr>Diamond Grid 16x9</vt:lpstr>
      <vt:lpstr>An Insight Extraction System on BioMedical Literature  with Deep Neural Networks   Hua He, Kris Ganjam, Navendu Jain, Jessica Lundin,  Ryen White and Jimmy Lin  </vt:lpstr>
      <vt:lpstr>Introduction  </vt:lpstr>
      <vt:lpstr>Introduction  </vt:lpstr>
      <vt:lpstr>Contribution </vt:lpstr>
      <vt:lpstr>Related Work </vt:lpstr>
      <vt:lpstr>System Overview   </vt:lpstr>
      <vt:lpstr>System Overview   </vt:lpstr>
      <vt:lpstr>Named Entity Extraction   </vt:lpstr>
      <vt:lpstr>Relation Extraction as Similarity Measurement    </vt:lpstr>
      <vt:lpstr>Context Modeling   </vt:lpstr>
      <vt:lpstr>Relational Similarity Modeling     </vt:lpstr>
      <vt:lpstr>Relational Similarity Modeling     </vt:lpstr>
      <vt:lpstr>Relational Similarity Modeling     </vt:lpstr>
      <vt:lpstr>Contextual Similarity Modeling      </vt:lpstr>
      <vt:lpstr>Ranking of Extracted Insights  </vt:lpstr>
      <vt:lpstr>Experiment Setup  </vt:lpstr>
      <vt:lpstr>Evaluation and Results  </vt:lpstr>
      <vt:lpstr>Evaluation and Results  </vt:lpstr>
      <vt:lpstr>Evaluation and Results  </vt:lpstr>
      <vt:lpstr>Result Analysis and Case Study  </vt:lpstr>
      <vt:lpstr>Conclusion 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2017-07-14T05:11:51Z</dcterms:created>
  <dcterms:modified xsi:type="dcterms:W3CDTF">2017-10-23T05:27:22Z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